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7777-E5E2-4493-B247-A3E054D570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3614436-B04E-4E69-A5A1-D44CAF33D5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3277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7777-E5E2-4493-B247-A3E054D570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614436-B04E-4E69-A5A1-D44CAF33D5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3990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7777-E5E2-4493-B247-A3E054D570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614436-B04E-4E69-A5A1-D44CAF33D5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689671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7777-E5E2-4493-B247-A3E054D570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614436-B04E-4E69-A5A1-D44CAF33D5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5276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7777-E5E2-4493-B247-A3E054D570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614436-B04E-4E69-A5A1-D44CAF33D5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31784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7777-E5E2-4493-B247-A3E054D570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614436-B04E-4E69-A5A1-D44CAF33D5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4552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7777-E5E2-4493-B247-A3E054D570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4436-B04E-4E69-A5A1-D44CAF33D5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74306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7777-E5E2-4493-B247-A3E054D570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4436-B04E-4E69-A5A1-D44CAF33D5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3858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7777-E5E2-4493-B247-A3E054D570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4436-B04E-4E69-A5A1-D44CAF33D5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9579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7777-E5E2-4493-B247-A3E054D570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3614436-B04E-4E69-A5A1-D44CAF33D5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3258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7777-E5E2-4493-B247-A3E054D570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614436-B04E-4E69-A5A1-D44CAF33D5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730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7777-E5E2-4493-B247-A3E054D570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3614436-B04E-4E69-A5A1-D44CAF33D5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3908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7777-E5E2-4493-B247-A3E054D570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4436-B04E-4E69-A5A1-D44CAF33D5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695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7777-E5E2-4493-B247-A3E054D570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4436-B04E-4E69-A5A1-D44CAF33D5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500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7777-E5E2-4493-B247-A3E054D570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14436-B04E-4E69-A5A1-D44CAF33D5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779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7777-E5E2-4493-B247-A3E054D570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3614436-B04E-4E69-A5A1-D44CAF33D5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607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77777-E5E2-4493-B247-A3E054D57030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3614436-B04E-4E69-A5A1-D44CAF33D5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544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Medical Practice &amp; Laws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- Dr. </a:t>
            </a:r>
            <a:r>
              <a:rPr lang="en-US" sz="2400" smtClean="0"/>
              <a:t>Lavlesh Kumar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7991281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Criminal Procedure Code, 1973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CrPC</a:t>
            </a:r>
            <a:r>
              <a:rPr lang="en-US" b="1" dirty="0" smtClean="0"/>
              <a:t> 174 </a:t>
            </a:r>
            <a:r>
              <a:rPr lang="en-US" dirty="0" smtClean="0"/>
              <a:t>– police inquest</a:t>
            </a:r>
          </a:p>
          <a:p>
            <a:r>
              <a:rPr lang="en-US" b="1" dirty="0" err="1" smtClean="0"/>
              <a:t>CrPC</a:t>
            </a:r>
            <a:r>
              <a:rPr lang="en-US" b="1" dirty="0" smtClean="0"/>
              <a:t> 176 </a:t>
            </a:r>
            <a:r>
              <a:rPr lang="en-US" dirty="0" smtClean="0"/>
              <a:t>– magistrate inquest</a:t>
            </a:r>
          </a:p>
          <a:p>
            <a:r>
              <a:rPr lang="en-US" b="1" dirty="0" err="1" smtClean="0"/>
              <a:t>CrPC</a:t>
            </a:r>
            <a:r>
              <a:rPr lang="en-US" b="1" dirty="0" smtClean="0"/>
              <a:t> 61 to 69 </a:t>
            </a:r>
            <a:r>
              <a:rPr lang="en-US" dirty="0" smtClean="0"/>
              <a:t>– Summons</a:t>
            </a:r>
          </a:p>
          <a:p>
            <a:endParaRPr lang="en-US" dirty="0"/>
          </a:p>
          <a:p>
            <a:r>
              <a:rPr lang="en-US" b="1" dirty="0" err="1" smtClean="0"/>
              <a:t>CrPC</a:t>
            </a:r>
            <a:r>
              <a:rPr lang="en-US" b="1" dirty="0" smtClean="0"/>
              <a:t> 357C </a:t>
            </a:r>
            <a:r>
              <a:rPr lang="en-US" dirty="0" smtClean="0"/>
              <a:t>– free &amp; immediate Rx to rape &amp; </a:t>
            </a:r>
            <a:r>
              <a:rPr lang="en-US" dirty="0" err="1" smtClean="0"/>
              <a:t>vitriolage</a:t>
            </a:r>
            <a:r>
              <a:rPr lang="en-US" dirty="0" smtClean="0"/>
              <a:t> victim</a:t>
            </a:r>
          </a:p>
          <a:p>
            <a:endParaRPr lang="en-US" dirty="0"/>
          </a:p>
          <a:p>
            <a:r>
              <a:rPr lang="en-US" b="1" dirty="0" err="1" smtClean="0"/>
              <a:t>CrPC</a:t>
            </a:r>
            <a:r>
              <a:rPr lang="en-US" b="1" dirty="0" smtClean="0"/>
              <a:t> 39 </a:t>
            </a:r>
            <a:r>
              <a:rPr lang="en-US" dirty="0" smtClean="0"/>
              <a:t>– information of MLC cases</a:t>
            </a:r>
          </a:p>
          <a:p>
            <a:endParaRPr lang="en-US" dirty="0"/>
          </a:p>
          <a:p>
            <a:r>
              <a:rPr lang="en-US" b="1" dirty="0" err="1" smtClean="0"/>
              <a:t>CrPC</a:t>
            </a:r>
            <a:r>
              <a:rPr lang="en-US" b="1" dirty="0" smtClean="0"/>
              <a:t> 53, 54 </a:t>
            </a:r>
            <a:r>
              <a:rPr lang="en-US" dirty="0" smtClean="0"/>
              <a:t>– medical examination of arrested person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0155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Indian Evidence Act, 1872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IEA 61 to 90 </a:t>
            </a:r>
            <a:r>
              <a:rPr lang="en-US" dirty="0" smtClean="0"/>
              <a:t>– documentary evidence</a:t>
            </a:r>
          </a:p>
          <a:p>
            <a:r>
              <a:rPr lang="en-US" b="1" dirty="0" smtClean="0"/>
              <a:t>IEA 32 </a:t>
            </a:r>
            <a:r>
              <a:rPr lang="en-US" dirty="0" smtClean="0"/>
              <a:t>– dying declaration</a:t>
            </a:r>
          </a:p>
          <a:p>
            <a:r>
              <a:rPr lang="en-US" b="1" dirty="0" smtClean="0"/>
              <a:t>IEA 45 </a:t>
            </a:r>
            <a:r>
              <a:rPr lang="en-US" dirty="0" smtClean="0"/>
              <a:t>– Expert witness</a:t>
            </a:r>
          </a:p>
          <a:p>
            <a:r>
              <a:rPr lang="en-US" b="1" dirty="0" smtClean="0"/>
              <a:t>IEA 137 </a:t>
            </a:r>
            <a:r>
              <a:rPr lang="en-US" dirty="0" smtClean="0"/>
              <a:t>– Examination in chief, cross examination</a:t>
            </a:r>
          </a:p>
          <a:p>
            <a:r>
              <a:rPr lang="en-US" b="1" dirty="0" smtClean="0"/>
              <a:t>IEA 141 </a:t>
            </a:r>
            <a:r>
              <a:rPr lang="en-US" dirty="0" smtClean="0"/>
              <a:t>– leading 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336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96788"/>
            <a:ext cx="8915400" cy="499508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dirty="0" smtClean="0">
                <a:latin typeface="Arial Rounded MT Bold" panose="020F0704030504030204" pitchFamily="34" charset="0"/>
              </a:rPr>
              <a:t>Indian Penal Code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Rounded MT Bold" panose="020F0704030504030204" pitchFamily="34" charset="0"/>
              </a:rPr>
              <a:t>Criminal Procedure Code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Rounded MT Bold" panose="020F0704030504030204" pitchFamily="34" charset="0"/>
              </a:rPr>
              <a:t>Indian Evidence Act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Rounded MT Bold" panose="020F0704030504030204" pitchFamily="34" charset="0"/>
              </a:rPr>
              <a:t>IMC act, IMD act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Rounded MT Bold" panose="020F0704030504030204" pitchFamily="34" charset="0"/>
              </a:rPr>
              <a:t>IMC (Professional conduct, Etiquette and Ethics) Regulations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Rounded MT Bold" panose="020F0704030504030204" pitchFamily="34" charset="0"/>
              </a:rPr>
              <a:t>ICMR guidelines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Rounded MT Bold" panose="020F0704030504030204" pitchFamily="34" charset="0"/>
              </a:rPr>
              <a:t>Clinical Establishment Act, </a:t>
            </a:r>
            <a:r>
              <a:rPr lang="en-US" smtClean="0">
                <a:latin typeface="Arial Rounded MT Bold" panose="020F0704030504030204" pitchFamily="34" charset="0"/>
              </a:rPr>
              <a:t>Gujarat Nursing Home Act</a:t>
            </a:r>
            <a:endParaRPr lang="en-US" dirty="0" smtClean="0">
              <a:latin typeface="Arial Rounded MT Bold" panose="020F0704030504030204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Rounded MT Bold" panose="020F0704030504030204" pitchFamily="34" charset="0"/>
              </a:rPr>
              <a:t>Biomedical Medical Waste Act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Rounded MT Bold" panose="020F0704030504030204" pitchFamily="34" charset="0"/>
              </a:rPr>
              <a:t>Consent (Indian Contract Act), Informed refusal</a:t>
            </a: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Arial Rounded MT Bold" panose="020F0704030504030204" pitchFamily="34" charset="0"/>
              </a:rPr>
              <a:t>Consumer Protection Act</a:t>
            </a:r>
          </a:p>
          <a:p>
            <a:pPr>
              <a:buFont typeface="+mj-lt"/>
              <a:buAutoNum type="arabicPeriod"/>
            </a:pPr>
            <a:r>
              <a:rPr lang="en-US" dirty="0" err="1" smtClean="0">
                <a:latin typeface="Arial Rounded MT Bold" panose="020F0704030504030204" pitchFamily="34" charset="0"/>
              </a:rPr>
              <a:t>Guj</a:t>
            </a:r>
            <a:r>
              <a:rPr lang="en-US" dirty="0" smtClean="0">
                <a:latin typeface="Arial Rounded MT Bold" panose="020F0704030504030204" pitchFamily="34" charset="0"/>
              </a:rPr>
              <a:t>. Medicare service persons &amp; Medicare Institutions (Prevention of violence, damage or loss of property) Act</a:t>
            </a:r>
          </a:p>
          <a:p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9189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+mj-lt"/>
              <a:buAutoNum type="arabicPeriod" startAt="12"/>
            </a:pPr>
            <a:r>
              <a:rPr lang="en-US" dirty="0">
                <a:latin typeface="Arial Rounded MT Bold" panose="020F0704030504030204" pitchFamily="34" charset="0"/>
              </a:rPr>
              <a:t>Age (Indian Majority Act)</a:t>
            </a:r>
          </a:p>
          <a:p>
            <a:pPr>
              <a:buFont typeface="+mj-lt"/>
              <a:buAutoNum type="arabicPeriod" startAt="12"/>
            </a:pPr>
            <a:r>
              <a:rPr lang="en-US" dirty="0">
                <a:latin typeface="Arial Rounded MT Bold" panose="020F0704030504030204" pitchFamily="34" charset="0"/>
              </a:rPr>
              <a:t>Registration of Birth &amp; Death Act</a:t>
            </a:r>
          </a:p>
          <a:p>
            <a:pPr>
              <a:buFont typeface="+mj-lt"/>
              <a:buAutoNum type="arabicPeriod" startAt="12"/>
            </a:pPr>
            <a:r>
              <a:rPr lang="en-US" dirty="0">
                <a:latin typeface="Arial Rounded MT Bold" panose="020F0704030504030204" pitchFamily="34" charset="0"/>
              </a:rPr>
              <a:t>Transplantation of Human Organs Act</a:t>
            </a:r>
          </a:p>
          <a:p>
            <a:pPr>
              <a:buFont typeface="+mj-lt"/>
              <a:buAutoNum type="arabicPeriod" startAt="12"/>
            </a:pPr>
            <a:r>
              <a:rPr lang="en-US" dirty="0">
                <a:latin typeface="Arial Rounded MT Bold" panose="020F0704030504030204" pitchFamily="34" charset="0"/>
              </a:rPr>
              <a:t>Gujarat Anatomy Act</a:t>
            </a:r>
          </a:p>
          <a:p>
            <a:pPr>
              <a:buFont typeface="+mj-lt"/>
              <a:buAutoNum type="arabicPeriod" startAt="12"/>
            </a:pPr>
            <a:r>
              <a:rPr lang="en-US" dirty="0">
                <a:latin typeface="Arial Rounded MT Bold" panose="020F0704030504030204" pitchFamily="34" charset="0"/>
              </a:rPr>
              <a:t>PC-PNDT Act</a:t>
            </a:r>
          </a:p>
          <a:p>
            <a:pPr>
              <a:buFont typeface="+mj-lt"/>
              <a:buAutoNum type="arabicPeriod" startAt="12"/>
            </a:pPr>
            <a:r>
              <a:rPr lang="en-US" dirty="0">
                <a:latin typeface="Arial Rounded MT Bold" panose="020F0704030504030204" pitchFamily="34" charset="0"/>
              </a:rPr>
              <a:t>MTP Act</a:t>
            </a:r>
          </a:p>
          <a:p>
            <a:pPr>
              <a:buFont typeface="+mj-lt"/>
              <a:buAutoNum type="arabicPeriod" startAt="12"/>
            </a:pPr>
            <a:r>
              <a:rPr lang="en-US" dirty="0">
                <a:latin typeface="Arial Rounded MT Bold" panose="020F0704030504030204" pitchFamily="34" charset="0"/>
              </a:rPr>
              <a:t>Assisted Reproductive Techniques Act</a:t>
            </a:r>
          </a:p>
          <a:p>
            <a:pPr>
              <a:buFont typeface="+mj-lt"/>
              <a:buAutoNum type="arabicPeriod" startAt="12"/>
            </a:pPr>
            <a:r>
              <a:rPr lang="en-US" dirty="0">
                <a:latin typeface="Arial Rounded MT Bold" panose="020F0704030504030204" pitchFamily="34" charset="0"/>
              </a:rPr>
              <a:t>Criminal Law Amendment Act</a:t>
            </a:r>
          </a:p>
          <a:p>
            <a:pPr>
              <a:buFont typeface="+mj-lt"/>
              <a:buAutoNum type="arabicPeriod" startAt="12"/>
            </a:pPr>
            <a:r>
              <a:rPr lang="en-US" dirty="0">
                <a:latin typeface="Arial Rounded MT Bold" panose="020F0704030504030204" pitchFamily="34" charset="0"/>
              </a:rPr>
              <a:t>POCSO Act</a:t>
            </a:r>
          </a:p>
          <a:p>
            <a:pPr>
              <a:buFont typeface="+mj-lt"/>
              <a:buAutoNum type="arabicPeriod" startAt="12"/>
            </a:pPr>
            <a:r>
              <a:rPr lang="en-US" dirty="0">
                <a:latin typeface="Arial Rounded MT Bold" panose="020F0704030504030204" pitchFamily="34" charset="0"/>
              </a:rPr>
              <a:t>Mental Health 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3168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 startAt="22"/>
            </a:pPr>
            <a:r>
              <a:rPr lang="en-US" dirty="0" smtClean="0">
                <a:latin typeface="Arial Rounded MT Bold" panose="020F0704030504030204" pitchFamily="34" charset="0"/>
              </a:rPr>
              <a:t>Drugs &amp; Cosmetics Act</a:t>
            </a:r>
          </a:p>
          <a:p>
            <a:pPr>
              <a:buFont typeface="+mj-lt"/>
              <a:buAutoNum type="arabicPeriod" startAt="22"/>
            </a:pPr>
            <a:r>
              <a:rPr lang="en-US" dirty="0" smtClean="0">
                <a:latin typeface="Arial Rounded MT Bold" panose="020F0704030504030204" pitchFamily="34" charset="0"/>
              </a:rPr>
              <a:t>Pharmacy Act</a:t>
            </a:r>
          </a:p>
          <a:p>
            <a:pPr>
              <a:buFont typeface="+mj-lt"/>
              <a:buAutoNum type="arabicPeriod" startAt="22"/>
            </a:pPr>
            <a:r>
              <a:rPr lang="en-US" dirty="0" smtClean="0">
                <a:latin typeface="Arial Rounded MT Bold" panose="020F0704030504030204" pitchFamily="34" charset="0"/>
              </a:rPr>
              <a:t>Drugs Control Act</a:t>
            </a:r>
          </a:p>
          <a:p>
            <a:pPr>
              <a:buFont typeface="+mj-lt"/>
              <a:buAutoNum type="arabicPeriod" startAt="22"/>
            </a:pPr>
            <a:r>
              <a:rPr lang="en-US" dirty="0" smtClean="0">
                <a:latin typeface="Arial Rounded MT Bold" panose="020F0704030504030204" pitchFamily="34" charset="0"/>
              </a:rPr>
              <a:t>Drugs &amp; Magic Remedies Act</a:t>
            </a:r>
          </a:p>
          <a:p>
            <a:pPr>
              <a:buFont typeface="+mj-lt"/>
              <a:buAutoNum type="arabicPeriod" startAt="22"/>
            </a:pPr>
            <a:r>
              <a:rPr lang="en-US" dirty="0" smtClean="0">
                <a:latin typeface="Arial Rounded MT Bold" panose="020F0704030504030204" pitchFamily="34" charset="0"/>
              </a:rPr>
              <a:t>Bombay Prohibition Act</a:t>
            </a:r>
          </a:p>
          <a:p>
            <a:pPr>
              <a:buFont typeface="+mj-lt"/>
              <a:buAutoNum type="arabicPeriod" startAt="22"/>
            </a:pPr>
            <a:r>
              <a:rPr lang="en-US" dirty="0" smtClean="0">
                <a:latin typeface="Arial Rounded MT Bold" panose="020F0704030504030204" pitchFamily="34" charset="0"/>
              </a:rPr>
              <a:t>Motor Vehicle Act</a:t>
            </a:r>
          </a:p>
          <a:p>
            <a:pPr>
              <a:buFont typeface="+mj-lt"/>
              <a:buAutoNum type="arabicPeriod" startAt="22"/>
            </a:pPr>
            <a:r>
              <a:rPr lang="en-US" dirty="0" smtClean="0">
                <a:latin typeface="Arial Rounded MT Bold" panose="020F0704030504030204" pitchFamily="34" charset="0"/>
              </a:rPr>
              <a:t>Narcotic Drugs &amp; Psychotropic Substance Act</a:t>
            </a:r>
          </a:p>
          <a:p>
            <a:pPr>
              <a:buFont typeface="+mj-lt"/>
              <a:buAutoNum type="arabicPeriod" startAt="22"/>
            </a:pPr>
            <a:r>
              <a:rPr lang="en-US" dirty="0" smtClean="0">
                <a:latin typeface="Arial Rounded MT Bold" panose="020F0704030504030204" pitchFamily="34" charset="0"/>
              </a:rPr>
              <a:t>Cigarette &amp; Other Tobacco Products Act</a:t>
            </a:r>
          </a:p>
          <a:p>
            <a:pPr>
              <a:buFont typeface="+mj-lt"/>
              <a:buAutoNum type="arabicPeriod" startAt="22"/>
            </a:pPr>
            <a:r>
              <a:rPr lang="en-US" dirty="0" smtClean="0">
                <a:latin typeface="Arial Rounded MT Bold" panose="020F0704030504030204" pitchFamily="34" charset="0"/>
              </a:rPr>
              <a:t>Insecticides Act</a:t>
            </a:r>
            <a:endParaRPr lang="en-US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44256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918087"/>
          </a:xfrm>
        </p:spPr>
        <p:txBody>
          <a:bodyPr/>
          <a:lstStyle/>
          <a:p>
            <a:r>
              <a:rPr lang="en-US" b="1" dirty="0" smtClean="0"/>
              <a:t>Indian Penal Code, 1860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19618"/>
            <a:ext cx="8915400" cy="4191604"/>
          </a:xfrm>
        </p:spPr>
        <p:txBody>
          <a:bodyPr/>
          <a:lstStyle/>
          <a:p>
            <a:r>
              <a:rPr lang="en-US" b="1" dirty="0" smtClean="0"/>
              <a:t>IPC 191</a:t>
            </a:r>
            <a:r>
              <a:rPr lang="en-US" dirty="0" smtClean="0"/>
              <a:t> – Hostile witness</a:t>
            </a:r>
          </a:p>
          <a:p>
            <a:r>
              <a:rPr lang="en-US" b="1" dirty="0" smtClean="0"/>
              <a:t>IPC 192 </a:t>
            </a:r>
            <a:r>
              <a:rPr lang="en-US" dirty="0" smtClean="0"/>
              <a:t>– Perjury</a:t>
            </a:r>
          </a:p>
          <a:p>
            <a:r>
              <a:rPr lang="en-US" b="1" dirty="0" smtClean="0"/>
              <a:t>IPC 193</a:t>
            </a:r>
            <a:r>
              <a:rPr lang="en-US" dirty="0" smtClean="0"/>
              <a:t> – punishment for perjury</a:t>
            </a:r>
          </a:p>
          <a:p>
            <a:r>
              <a:rPr lang="en-US" b="1" dirty="0" smtClean="0"/>
              <a:t>IPC 304, 304A </a:t>
            </a:r>
            <a:r>
              <a:rPr lang="en-US" dirty="0" smtClean="0"/>
              <a:t>– death by negligence</a:t>
            </a:r>
          </a:p>
          <a:p>
            <a:r>
              <a:rPr lang="en-US" b="1" dirty="0" smtClean="0"/>
              <a:t>IPC 87-92, 52 </a:t>
            </a:r>
            <a:r>
              <a:rPr lang="en-US" dirty="0" smtClean="0"/>
              <a:t>– consent</a:t>
            </a:r>
          </a:p>
          <a:p>
            <a:r>
              <a:rPr lang="en-US" b="1" dirty="0" smtClean="0"/>
              <a:t>IPC 175 </a:t>
            </a:r>
            <a:r>
              <a:rPr lang="en-US" dirty="0" smtClean="0"/>
              <a:t>– omission to give documents to public servant</a:t>
            </a:r>
          </a:p>
          <a:p>
            <a:r>
              <a:rPr lang="en-US" b="1" dirty="0"/>
              <a:t>IPC 176, 202 </a:t>
            </a:r>
            <a:r>
              <a:rPr lang="en-US" dirty="0"/>
              <a:t>– information of MLC cases</a:t>
            </a:r>
          </a:p>
          <a:p>
            <a:r>
              <a:rPr lang="en-US" b="1" dirty="0" smtClean="0"/>
              <a:t>IPC 177 </a:t>
            </a:r>
            <a:r>
              <a:rPr lang="en-US" dirty="0" smtClean="0"/>
              <a:t>– false information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1368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IPC 44 </a:t>
            </a:r>
            <a:r>
              <a:rPr lang="en-US" dirty="0" smtClean="0"/>
              <a:t>– Injury</a:t>
            </a:r>
          </a:p>
          <a:p>
            <a:r>
              <a:rPr lang="en-US" b="1" dirty="0" smtClean="0"/>
              <a:t>IPC 319 </a:t>
            </a:r>
            <a:r>
              <a:rPr lang="en-US" dirty="0" smtClean="0"/>
              <a:t>– Hurt</a:t>
            </a:r>
          </a:p>
          <a:p>
            <a:r>
              <a:rPr lang="en-US" b="1" dirty="0" smtClean="0"/>
              <a:t>IPC 320 </a:t>
            </a:r>
            <a:r>
              <a:rPr lang="en-US" dirty="0" smtClean="0"/>
              <a:t>– Grievous hurt</a:t>
            </a:r>
          </a:p>
          <a:p>
            <a:r>
              <a:rPr lang="en-US" b="1" dirty="0" smtClean="0"/>
              <a:t>IPC 326 </a:t>
            </a:r>
            <a:r>
              <a:rPr lang="en-US" dirty="0" smtClean="0"/>
              <a:t>– GH by dangerous weapons</a:t>
            </a:r>
          </a:p>
          <a:p>
            <a:r>
              <a:rPr lang="en-US" b="1" dirty="0" smtClean="0"/>
              <a:t>IPC 326A, 326B </a:t>
            </a:r>
            <a:r>
              <a:rPr lang="en-US" dirty="0" smtClean="0"/>
              <a:t>– </a:t>
            </a:r>
            <a:r>
              <a:rPr lang="en-US" dirty="0" err="1" smtClean="0"/>
              <a:t>Vitriolage</a:t>
            </a:r>
            <a:endParaRPr lang="en-US" dirty="0" smtClean="0"/>
          </a:p>
          <a:p>
            <a:r>
              <a:rPr lang="en-US" b="1" dirty="0" smtClean="0"/>
              <a:t>IPC 299 </a:t>
            </a:r>
            <a:r>
              <a:rPr lang="en-US" dirty="0" smtClean="0"/>
              <a:t>– culpable homicide</a:t>
            </a:r>
          </a:p>
          <a:p>
            <a:r>
              <a:rPr lang="en-US" b="1" dirty="0" smtClean="0"/>
              <a:t>IPC 300 </a:t>
            </a:r>
            <a:r>
              <a:rPr lang="en-US" dirty="0" smtClean="0"/>
              <a:t>– murder</a:t>
            </a:r>
          </a:p>
          <a:p>
            <a:r>
              <a:rPr lang="en-US" b="1" dirty="0" smtClean="0"/>
              <a:t>IPC 302</a:t>
            </a:r>
            <a:r>
              <a:rPr lang="en-US" dirty="0" smtClean="0"/>
              <a:t> – punishment of murder</a:t>
            </a:r>
          </a:p>
          <a:p>
            <a:r>
              <a:rPr lang="en-US" b="1" dirty="0" smtClean="0"/>
              <a:t>IPC 307 </a:t>
            </a:r>
            <a:r>
              <a:rPr lang="en-US" dirty="0" smtClean="0"/>
              <a:t>– attempt to murder</a:t>
            </a:r>
          </a:p>
          <a:p>
            <a:r>
              <a:rPr lang="en-US" b="1" dirty="0" smtClean="0"/>
              <a:t>IPC 308 </a:t>
            </a:r>
            <a:r>
              <a:rPr lang="en-US" dirty="0" smtClean="0"/>
              <a:t>– attempt to </a:t>
            </a:r>
            <a:r>
              <a:rPr lang="en-US" dirty="0"/>
              <a:t>c</a:t>
            </a:r>
            <a:r>
              <a:rPr lang="en-US" dirty="0" smtClean="0"/>
              <a:t>ulpable homicide</a:t>
            </a:r>
          </a:p>
          <a:p>
            <a:r>
              <a:rPr lang="en-US" b="1" dirty="0" smtClean="0"/>
              <a:t>IPC 304, 304A </a:t>
            </a:r>
            <a:r>
              <a:rPr lang="en-US" dirty="0" smtClean="0"/>
              <a:t>– death by negligence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6807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IPC 304B </a:t>
            </a:r>
            <a:r>
              <a:rPr lang="en-US" dirty="0" smtClean="0"/>
              <a:t>– Dowry death</a:t>
            </a:r>
          </a:p>
          <a:p>
            <a:r>
              <a:rPr lang="en-US" b="1" dirty="0" smtClean="0"/>
              <a:t>IPC 498A </a:t>
            </a:r>
            <a:r>
              <a:rPr lang="en-US" dirty="0" smtClean="0"/>
              <a:t>– cruelty</a:t>
            </a:r>
          </a:p>
          <a:p>
            <a:r>
              <a:rPr lang="en-US" b="1" dirty="0" smtClean="0"/>
              <a:t>IPC 306 </a:t>
            </a:r>
            <a:r>
              <a:rPr lang="en-US" dirty="0" smtClean="0"/>
              <a:t>– abetment of suicide</a:t>
            </a:r>
          </a:p>
          <a:p>
            <a:r>
              <a:rPr lang="en-US" b="1" dirty="0" smtClean="0"/>
              <a:t>IPC 309 </a:t>
            </a:r>
            <a:r>
              <a:rPr lang="en-US" dirty="0" smtClean="0"/>
              <a:t>– attempt to suicide – decriminalized now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 </a:t>
            </a:r>
            <a:r>
              <a:rPr lang="en-US" b="1" dirty="0" smtClean="0"/>
              <a:t>IPC 312 to 316, 511 </a:t>
            </a:r>
            <a:r>
              <a:rPr lang="en-US" dirty="0" smtClean="0"/>
              <a:t>– criminal abortion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09854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IPC 497 </a:t>
            </a:r>
            <a:r>
              <a:rPr lang="en-US" dirty="0"/>
              <a:t>– adultery</a:t>
            </a:r>
          </a:p>
          <a:p>
            <a:r>
              <a:rPr lang="en-US" b="1" dirty="0"/>
              <a:t>IPC 375 </a:t>
            </a:r>
            <a:r>
              <a:rPr lang="en-US" dirty="0"/>
              <a:t>– Rape</a:t>
            </a:r>
          </a:p>
          <a:p>
            <a:r>
              <a:rPr lang="en-US" b="1" dirty="0"/>
              <a:t>IPC 376 </a:t>
            </a:r>
            <a:r>
              <a:rPr lang="en-US" dirty="0"/>
              <a:t>– punishment for rape, </a:t>
            </a:r>
            <a:r>
              <a:rPr lang="en-US" b="1" dirty="0" smtClean="0"/>
              <a:t>376A, B, C, D</a:t>
            </a:r>
            <a:r>
              <a:rPr lang="en-US" dirty="0" smtClean="0"/>
              <a:t>(gang rape</a:t>
            </a:r>
            <a:r>
              <a:rPr lang="en-US" dirty="0"/>
              <a:t>), </a:t>
            </a:r>
            <a:r>
              <a:rPr lang="en-US" b="1" dirty="0"/>
              <a:t>E</a:t>
            </a:r>
          </a:p>
          <a:p>
            <a:r>
              <a:rPr lang="en-US" b="1" dirty="0"/>
              <a:t>IPC 377 </a:t>
            </a:r>
            <a:r>
              <a:rPr lang="en-US" dirty="0"/>
              <a:t>– Unnatural sexual </a:t>
            </a:r>
            <a:r>
              <a:rPr lang="en-US" dirty="0" smtClean="0"/>
              <a:t>offences</a:t>
            </a:r>
            <a:endParaRPr lang="en-US" dirty="0"/>
          </a:p>
          <a:p>
            <a:r>
              <a:rPr lang="en-US" b="1" dirty="0" smtClean="0"/>
              <a:t>IPC 354 </a:t>
            </a:r>
            <a:r>
              <a:rPr lang="en-US" dirty="0" smtClean="0"/>
              <a:t>– assault(physical/sexual) to woman (Indecent assault)</a:t>
            </a:r>
          </a:p>
          <a:p>
            <a:r>
              <a:rPr lang="en-US" b="1" dirty="0" smtClean="0"/>
              <a:t>IPC 354A </a:t>
            </a:r>
            <a:r>
              <a:rPr lang="en-US" dirty="0" smtClean="0"/>
              <a:t>– sexual harassment</a:t>
            </a:r>
          </a:p>
          <a:p>
            <a:r>
              <a:rPr lang="en-US" b="1" dirty="0" smtClean="0"/>
              <a:t>IPC 354B </a:t>
            </a:r>
            <a:r>
              <a:rPr lang="en-US" dirty="0" smtClean="0"/>
              <a:t>– assault to disrobe a woman</a:t>
            </a:r>
          </a:p>
          <a:p>
            <a:r>
              <a:rPr lang="en-US" b="1" dirty="0" smtClean="0"/>
              <a:t>IPC </a:t>
            </a:r>
            <a:r>
              <a:rPr lang="en-US" b="1" dirty="0"/>
              <a:t>354C </a:t>
            </a:r>
            <a:r>
              <a:rPr lang="en-US" dirty="0"/>
              <a:t>– voyeurism</a:t>
            </a:r>
          </a:p>
          <a:p>
            <a:r>
              <a:rPr lang="en-US" b="1" dirty="0"/>
              <a:t>IPC 354D </a:t>
            </a:r>
            <a:r>
              <a:rPr lang="en-US" dirty="0"/>
              <a:t>– </a:t>
            </a:r>
            <a:r>
              <a:rPr lang="en-US" dirty="0" smtClean="0"/>
              <a:t>stalking</a:t>
            </a:r>
          </a:p>
          <a:p>
            <a:r>
              <a:rPr lang="en-US" b="1" dirty="0" smtClean="0"/>
              <a:t>IPC 290 </a:t>
            </a:r>
            <a:r>
              <a:rPr lang="en-US" dirty="0" smtClean="0"/>
              <a:t>– </a:t>
            </a:r>
            <a:r>
              <a:rPr lang="en-US" dirty="0" err="1" smtClean="0"/>
              <a:t>Frotteurism</a:t>
            </a:r>
            <a:endParaRPr lang="en-US" dirty="0"/>
          </a:p>
          <a:p>
            <a:r>
              <a:rPr lang="en-US" b="1" dirty="0" smtClean="0"/>
              <a:t>IPC 294 </a:t>
            </a:r>
            <a:r>
              <a:rPr lang="en-US" dirty="0" smtClean="0"/>
              <a:t>- Exhibitionism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97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IPC 84 </a:t>
            </a:r>
            <a:r>
              <a:rPr lang="en-US" dirty="0" smtClean="0"/>
              <a:t>– criminal liability of mentally ill person</a:t>
            </a:r>
          </a:p>
          <a:p>
            <a:endParaRPr lang="en-US" dirty="0"/>
          </a:p>
          <a:p>
            <a:r>
              <a:rPr lang="en-US" b="1" dirty="0" smtClean="0"/>
              <a:t>IPC 284 </a:t>
            </a:r>
            <a:r>
              <a:rPr lang="en-US" dirty="0" smtClean="0"/>
              <a:t>– negligent conduct with poisonous substances</a:t>
            </a:r>
          </a:p>
          <a:p>
            <a:r>
              <a:rPr lang="en-US" b="1" dirty="0" smtClean="0"/>
              <a:t>IPC 85, 86 </a:t>
            </a:r>
            <a:r>
              <a:rPr lang="en-US" dirty="0" smtClean="0"/>
              <a:t>– criminal liability of intoxicated 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491708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215</TotalTime>
  <Words>487</Words>
  <Application>Microsoft Office PowerPoint</Application>
  <PresentationFormat>Custom</PresentationFormat>
  <Paragraphs>91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Wisp</vt:lpstr>
      <vt:lpstr>Medical Practice &amp; Laws</vt:lpstr>
      <vt:lpstr>Slide 2</vt:lpstr>
      <vt:lpstr>Slide 3</vt:lpstr>
      <vt:lpstr>Slide 4</vt:lpstr>
      <vt:lpstr>Indian Penal Code, 1860</vt:lpstr>
      <vt:lpstr>Slide 6</vt:lpstr>
      <vt:lpstr>Slide 7</vt:lpstr>
      <vt:lpstr>Slide 8</vt:lpstr>
      <vt:lpstr>Slide 9</vt:lpstr>
      <vt:lpstr>Criminal Procedure Code, 1973</vt:lpstr>
      <vt:lpstr>Indian Evidence Act, 1872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Various Laws in Medical Practice</dc:title>
  <dc:creator>kalpesh</dc:creator>
  <cp:lastModifiedBy>Acer</cp:lastModifiedBy>
  <cp:revision>106</cp:revision>
  <dcterms:created xsi:type="dcterms:W3CDTF">2017-03-23T10:46:03Z</dcterms:created>
  <dcterms:modified xsi:type="dcterms:W3CDTF">2020-08-13T06:49:23Z</dcterms:modified>
</cp:coreProperties>
</file>