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4" r:id="rId4"/>
    <p:sldId id="257" r:id="rId5"/>
    <p:sldId id="258" r:id="rId6"/>
    <p:sldId id="259" r:id="rId7"/>
    <p:sldId id="260" r:id="rId8"/>
    <p:sldId id="267" r:id="rId9"/>
    <p:sldId id="261" r:id="rId10"/>
    <p:sldId id="262" r:id="rId11"/>
    <p:sldId id="266" r:id="rId12"/>
    <p:sldId id="263" r:id="rId13"/>
    <p:sldId id="268" r:id="rId14"/>
    <p:sldId id="269" r:id="rId15"/>
    <p:sldId id="265" r:id="rId16"/>
    <p:sldId id="270" r:id="rId17"/>
    <p:sldId id="272" r:id="rId18"/>
    <p:sldId id="275" r:id="rId19"/>
    <p:sldId id="276" r:id="rId20"/>
    <p:sldId id="277" r:id="rId21"/>
    <p:sldId id="278" r:id="rId22"/>
    <p:sldId id="279" r:id="rId23"/>
    <p:sldId id="27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36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D6CDADC-839A-4F97-9B0B-2CB12F436053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C4B5E88-32F9-4ACF-AC42-F865034619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CDADC-839A-4F97-9B0B-2CB12F436053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E88-32F9-4ACF-AC42-F865034619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CDADC-839A-4F97-9B0B-2CB12F436053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E88-32F9-4ACF-AC42-F865034619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D6CDADC-839A-4F97-9B0B-2CB12F436053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4B5E88-32F9-4ACF-AC42-F865034619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D6CDADC-839A-4F97-9B0B-2CB12F436053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C4B5E88-32F9-4ACF-AC42-F865034619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CDADC-839A-4F97-9B0B-2CB12F436053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E88-32F9-4ACF-AC42-F865034619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CDADC-839A-4F97-9B0B-2CB12F436053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E88-32F9-4ACF-AC42-F865034619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6CDADC-839A-4F97-9B0B-2CB12F436053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4B5E88-32F9-4ACF-AC42-F865034619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CDADC-839A-4F97-9B0B-2CB12F436053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E88-32F9-4ACF-AC42-F865034619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D6CDADC-839A-4F97-9B0B-2CB12F436053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4B5E88-32F9-4ACF-AC42-F865034619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6CDADC-839A-4F97-9B0B-2CB12F436053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4B5E88-32F9-4ACF-AC42-F865034619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D6CDADC-839A-4F97-9B0B-2CB12F436053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C4B5E88-32F9-4ACF-AC42-F865034619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?term=Newkirk%20KA%5bAuthor%5d&amp;cauthor=true&amp;cauthor_uid=10208677" TargetMode="External"/><Relationship Id="rId7" Type="http://schemas.openxmlformats.org/officeDocument/2006/relationships/hyperlink" Target="http://www.ncbi.nlm.nih.gov/pubmed?term=Sessions%20RB%5bAuthor%5d&amp;cauthor=true&amp;cauthor_uid=10208677" TargetMode="External"/><Relationship Id="rId2" Type="http://schemas.openxmlformats.org/officeDocument/2006/relationships/hyperlink" Target="http://www.ncbi.nlm.nih.gov/pubmed?term=Davidson%20BJ%5bAuthor%5d&amp;cauthor=true&amp;cauthor_uid=1020867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pubmed?term=Cullen%20KJ%5bAuthor%5d&amp;cauthor=true&amp;cauthor_uid=10208677" TargetMode="External"/><Relationship Id="rId5" Type="http://schemas.openxmlformats.org/officeDocument/2006/relationships/hyperlink" Target="http://www.ncbi.nlm.nih.gov/pubmed?term=Picken%20CA%5bAuthor%5d&amp;cauthor=true&amp;cauthor_uid=10208677" TargetMode="External"/><Relationship Id="rId4" Type="http://schemas.openxmlformats.org/officeDocument/2006/relationships/hyperlink" Target="http://www.ncbi.nlm.nih.gov/pubmed?term=Harter%20KW%5bAuthor%5d&amp;cauthor=true&amp;cauthor_uid=10208677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685800"/>
            <a:ext cx="6172200" cy="1894362"/>
          </a:xfrm>
        </p:spPr>
        <p:txBody>
          <a:bodyPr/>
          <a:lstStyle/>
          <a:p>
            <a:pPr algn="ctr"/>
            <a:r>
              <a:rPr lang="en-US" dirty="0" smtClean="0"/>
              <a:t>ANATOMY OF TRIANGLES OF NECK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DR.JINESH SHAH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Muscular triangle</a:t>
            </a:r>
            <a:endParaRPr lang="en-US" dirty="0"/>
          </a:p>
        </p:txBody>
      </p:sp>
      <p:pic>
        <p:nvPicPr>
          <p:cNvPr id="5" name="Content Placeholder 4" descr="250px-Musculi_coli_base,_my_edits_for_tringles,_MuscularTRI_sv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04800" y="2286000"/>
            <a:ext cx="3810000" cy="2895600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Contents 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Font typeface="Wingdings" pitchFamily="2" charset="2"/>
              <a:buChar char="v"/>
            </a:pPr>
            <a:r>
              <a:rPr lang="en-US" dirty="0" err="1" smtClean="0"/>
              <a:t>Infrahyoid</a:t>
            </a:r>
            <a:r>
              <a:rPr lang="en-US" dirty="0" smtClean="0"/>
              <a:t> muscles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pic>
        <p:nvPicPr>
          <p:cNvPr id="9" name="Content Placeholder 8" descr="HN038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811300" y="1600200"/>
            <a:ext cx="4759399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Posterior triangle</a:t>
            </a:r>
            <a:endParaRPr lang="en-US" dirty="0"/>
          </a:p>
        </p:txBody>
      </p:sp>
      <p:pic>
        <p:nvPicPr>
          <p:cNvPr id="6" name="Content Placeholder 5" descr="1-s2_0-S1547412706001101-gr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711436" y="1600200"/>
            <a:ext cx="4959128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Lateral neck triangle</a:t>
            </a:r>
            <a:endParaRPr lang="en-US" dirty="0"/>
          </a:p>
        </p:txBody>
      </p:sp>
      <p:pic>
        <p:nvPicPr>
          <p:cNvPr id="4" name="Content Placeholder 3" descr="250px-Musculi_coli_base,_my_edits_for_tringles,_Occipital_triangles_sv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752600" y="2133600"/>
            <a:ext cx="4876799" cy="40386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Subclavian</a:t>
            </a:r>
            <a:r>
              <a:rPr lang="en-US" dirty="0" smtClean="0"/>
              <a:t> triangle</a:t>
            </a:r>
            <a:endParaRPr lang="en-US" dirty="0"/>
          </a:p>
        </p:txBody>
      </p:sp>
      <p:pic>
        <p:nvPicPr>
          <p:cNvPr id="4" name="Content Placeholder 3" descr="250px-Musculi_coli_base,_my_edits_for_tringles,_Subclavian_sv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752600" y="2209800"/>
            <a:ext cx="5381625" cy="39624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Contents of posterior triangle</a:t>
            </a:r>
            <a:endParaRPr lang="en-US" dirty="0"/>
          </a:p>
        </p:txBody>
      </p:sp>
      <p:pic>
        <p:nvPicPr>
          <p:cNvPr id="6" name="Content Placeholder 5" descr="HN034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676400" y="2133600"/>
            <a:ext cx="5181600" cy="4038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Lymph nodes in neck</a:t>
            </a:r>
            <a:endParaRPr lang="en-US" dirty="0"/>
          </a:p>
        </p:txBody>
      </p:sp>
      <p:pic>
        <p:nvPicPr>
          <p:cNvPr id="4" name="Content Placeholder 3" descr="lymph-nodes-in-neck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286000" y="2246312"/>
            <a:ext cx="3810000" cy="358140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533400"/>
          <a:ext cx="89916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857"/>
                <a:gridCol w="1251857"/>
                <a:gridCol w="925286"/>
                <a:gridCol w="762000"/>
                <a:gridCol w="1600200"/>
                <a:gridCol w="685800"/>
                <a:gridCol w="2514600"/>
              </a:tblGrid>
              <a:tr h="137160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r>
                        <a:rPr lang="en-US" baseline="0" dirty="0" smtClean="0"/>
                        <a:t> OF 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 OF</a:t>
                      </a:r>
                      <a:r>
                        <a:rPr lang="en-US" baseline="0" dirty="0" smtClean="0"/>
                        <a:t> AUTHOR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REFERENCE DETAILS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</a:t>
                      </a:r>
                      <a:endParaRPr lang="en-US" dirty="0"/>
                    </a:p>
                  </a:txBody>
                  <a:tcPr/>
                </a:tc>
              </a:tr>
              <a:tr h="15494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Complications from planned, </a:t>
                      </a:r>
                      <a:r>
                        <a:rPr lang="en-US" b="1" dirty="0" err="1" smtClean="0"/>
                        <a:t>posttreatment</a:t>
                      </a:r>
                      <a:r>
                        <a:rPr lang="en-US" b="1" dirty="0" smtClean="0"/>
                        <a:t> neck dissections.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 action="ppaction://hlinkfile"/>
                        </a:rPr>
                        <a:t>Davidson BJ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3" action="ppaction://hlinkfile"/>
                        </a:rPr>
                        <a:t>Newkirk KA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4" action="ppaction://hlinkfile"/>
                        </a:rPr>
                        <a:t>Harter KW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5" action="ppaction://hlinkfile"/>
                        </a:rPr>
                        <a:t>Picken</a:t>
                      </a:r>
                      <a:r>
                        <a:rPr lang="en-US" dirty="0" smtClean="0">
                          <a:hlinkClick r:id="rId5" action="ppaction://hlinkfile"/>
                        </a:rPr>
                        <a:t> CA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6" action="ppaction://hlinkfile"/>
                        </a:rPr>
                        <a:t>Cullen KJ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7" action="ppaction://hlinkfile"/>
                        </a:rPr>
                        <a:t>Sessions RB</a:t>
                      </a:r>
                      <a:r>
                        <a:rPr lang="en-US" dirty="0" smtClean="0"/>
                        <a:t>.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" action="ppaction://hlinkfile" tooltip="Archives of otolaryngology--head &amp; neck surgery."/>
                        </a:rPr>
                        <a:t>Arch Otolaryngol Head Neck Surg.</a:t>
                      </a:r>
                      <a:r>
                        <a:rPr lang="en-US" dirty="0" smtClean="0"/>
                        <a:t> 1999 Apr;125(4):401-5.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Complications were seen in 13 (38%) of 34 patients and 15 (37%) of 41 neck dissections. Wound complications occurred in 9 (22%) of 41 dissections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complication rate associated with planned </a:t>
                      </a:r>
                      <a:r>
                        <a:rPr lang="en-US" dirty="0" smtClean="0"/>
                        <a:t>post treatment </a:t>
                      </a:r>
                      <a:r>
                        <a:rPr lang="en-US" dirty="0" smtClean="0"/>
                        <a:t>neck dissection is similar to that previously reported for neck dissection. Wound complications are more common when higher preoperative radiotherapy doses are used.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Q-1 </a:t>
            </a:r>
            <a:r>
              <a:rPr lang="en-US" dirty="0" err="1" smtClean="0"/>
              <a:t>Submandibular</a:t>
            </a:r>
            <a:r>
              <a:rPr lang="en-US" dirty="0" smtClean="0"/>
              <a:t> triangle is bounded by all except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Body of mandible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Anterior belly of </a:t>
            </a:r>
            <a:r>
              <a:rPr lang="en-US" dirty="0" err="1" smtClean="0"/>
              <a:t>digastric</a:t>
            </a:r>
            <a:r>
              <a:rPr lang="en-US" dirty="0" smtClean="0"/>
              <a:t> 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Posterior belly of </a:t>
            </a:r>
            <a:r>
              <a:rPr lang="en-US" dirty="0" err="1" smtClean="0"/>
              <a:t>digastric</a:t>
            </a:r>
            <a:endParaRPr lang="en-US" dirty="0" smtClean="0"/>
          </a:p>
          <a:p>
            <a:pPr marL="457200" indent="-457200">
              <a:buFont typeface="+mj-lt"/>
              <a:buAutoNum type="alphaLcPeriod"/>
            </a:pPr>
            <a:r>
              <a:rPr lang="en-US" dirty="0" err="1" smtClean="0"/>
              <a:t>Sternocleidomastoid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Q-2 Level 6 </a:t>
            </a:r>
            <a:r>
              <a:rPr lang="en-US" dirty="0" err="1" smtClean="0"/>
              <a:t>lymphnodes</a:t>
            </a:r>
            <a:r>
              <a:rPr lang="en-US" dirty="0" smtClean="0"/>
              <a:t> lie in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err="1" smtClean="0"/>
              <a:t>Submandibular</a:t>
            </a:r>
            <a:r>
              <a:rPr lang="en-US" dirty="0" smtClean="0"/>
              <a:t> region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err="1" smtClean="0"/>
              <a:t>Pretracheal</a:t>
            </a:r>
            <a:r>
              <a:rPr lang="en-US" dirty="0" smtClean="0"/>
              <a:t> and </a:t>
            </a:r>
            <a:r>
              <a:rPr lang="en-US" dirty="0" err="1" smtClean="0"/>
              <a:t>Paratracheal</a:t>
            </a:r>
            <a:r>
              <a:rPr lang="en-US" dirty="0" smtClean="0"/>
              <a:t> region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Occipital region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err="1" smtClean="0"/>
              <a:t>Submental</a:t>
            </a:r>
            <a:r>
              <a:rPr lang="en-US" dirty="0" smtClean="0"/>
              <a:t> region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Grade A – Systemic reviews, Meta analyses, RCT</a:t>
            </a:r>
          </a:p>
          <a:p>
            <a:endParaRPr lang="en-US" sz="3600" dirty="0" smtClean="0"/>
          </a:p>
          <a:p>
            <a:r>
              <a:rPr lang="en-US" sz="3600" dirty="0" smtClean="0"/>
              <a:t>Grade B – Non-</a:t>
            </a:r>
            <a:r>
              <a:rPr lang="en-US" sz="3600" dirty="0" err="1" smtClean="0"/>
              <a:t>randomised</a:t>
            </a:r>
            <a:r>
              <a:rPr lang="en-US" sz="3600" dirty="0" smtClean="0"/>
              <a:t> studies</a:t>
            </a:r>
          </a:p>
          <a:p>
            <a:endParaRPr lang="en-US" sz="3600" dirty="0" smtClean="0"/>
          </a:p>
          <a:p>
            <a:r>
              <a:rPr lang="en-US" sz="3600" dirty="0" smtClean="0"/>
              <a:t>Grade C – Observational studies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Grade D – Case Series, Expert opinion</a:t>
            </a:r>
            <a:endParaRPr lang="en-US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Q-3 Contents of carotid sheath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Internal jugular vein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Common carotid artery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err="1" smtClean="0"/>
              <a:t>Vagus</a:t>
            </a:r>
            <a:r>
              <a:rPr lang="en-US" dirty="0" smtClean="0"/>
              <a:t> nerve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All of the above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Q-4 Branches of internal carotid artery in neck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0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1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2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Q-5 </a:t>
            </a:r>
            <a:r>
              <a:rPr lang="en-US" dirty="0" err="1" smtClean="0"/>
              <a:t>Nasopharynx</a:t>
            </a:r>
            <a:r>
              <a:rPr lang="en-US" dirty="0" smtClean="0"/>
              <a:t> drains into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Level 1 LN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Level 3 LN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Level 4 LN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Level 5 LN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r>
              <a:rPr lang="en-US" sz="4800" dirty="0" smtClean="0"/>
              <a:t>Thank you</a:t>
            </a:r>
            <a:endParaRPr lang="en-US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Levels of Evidence</a:t>
            </a:r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928662" y="1857364"/>
            <a:ext cx="8026426" cy="5000636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dirty="0" smtClean="0"/>
              <a:t> **** ~ Systematic reviews, meta analysis of randomized control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*** ~ Non randomised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 ~ Observational or non experimental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 ~ Expert opinion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pic>
        <p:nvPicPr>
          <p:cNvPr id="4" name="Content Placeholder 3" descr="TRI.bmp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981200" y="1981200"/>
            <a:ext cx="5105399" cy="4191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STER.bmp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914400" y="2438400"/>
            <a:ext cx="2552581" cy="276212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err="1" smtClean="0"/>
              <a:t>Sternocleidomastoid</a:t>
            </a:r>
            <a:r>
              <a:rPr lang="en-US" dirty="0" smtClean="0"/>
              <a:t> muscle </a:t>
            </a:r>
            <a:r>
              <a:rPr lang="en-US" dirty="0" err="1" smtClean="0"/>
              <a:t>deviding</a:t>
            </a:r>
            <a:r>
              <a:rPr lang="en-US" dirty="0" smtClean="0"/>
              <a:t> neck into:</a:t>
            </a:r>
          </a:p>
          <a:p>
            <a:pPr>
              <a:buNone/>
            </a:pPr>
            <a:endParaRPr lang="en-US" dirty="0" smtClean="0"/>
          </a:p>
          <a:p>
            <a:pPr algn="ctr">
              <a:buFont typeface="Wingdings" pitchFamily="2" charset="2"/>
              <a:buChar char="v"/>
            </a:pPr>
            <a:r>
              <a:rPr lang="en-US" dirty="0" smtClean="0"/>
              <a:t>Anterior triangle</a:t>
            </a:r>
          </a:p>
          <a:p>
            <a:pPr algn="ctr">
              <a:buFont typeface="Wingdings" pitchFamily="2" charset="2"/>
              <a:buChar char="v"/>
            </a:pPr>
            <a:r>
              <a:rPr lang="en-US" dirty="0" smtClean="0"/>
              <a:t>Posterior triangle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SUBDIVISIONS OF ANTERIOR TRIANGLE</a:t>
            </a:r>
            <a:endParaRPr lang="en-US" dirty="0"/>
          </a:p>
        </p:txBody>
      </p:sp>
      <p:pic>
        <p:nvPicPr>
          <p:cNvPr id="9" name="Content Placeholder 8" descr="250px-Copy_of_Musculi_coli_base,_my_edits_for_tringles,_labeled_trianglesanteriorT_sv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057400" y="2514600"/>
            <a:ext cx="4495799" cy="28955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SUBMENTAL TRIANGLE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Contents :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2-4 </a:t>
            </a:r>
            <a:r>
              <a:rPr lang="en-US" sz="2000" dirty="0" err="1" smtClean="0"/>
              <a:t>submental</a:t>
            </a:r>
            <a:r>
              <a:rPr lang="en-US" sz="2000" dirty="0" smtClean="0"/>
              <a:t> lymph nodes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err="1" smtClean="0"/>
              <a:t>Submental</a:t>
            </a:r>
            <a:r>
              <a:rPr lang="en-US" sz="2000" dirty="0" smtClean="0"/>
              <a:t> salivary gland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err="1" smtClean="0"/>
              <a:t>Submental</a:t>
            </a:r>
            <a:r>
              <a:rPr lang="en-US" sz="2000" dirty="0" smtClean="0"/>
              <a:t> veins</a:t>
            </a:r>
            <a:endParaRPr lang="en-US" sz="2000" dirty="0"/>
          </a:p>
        </p:txBody>
      </p:sp>
      <p:pic>
        <p:nvPicPr>
          <p:cNvPr id="8" name="Content Placeholder 7" descr="250px-Musculi_coli_base,_my_edits_for_tringles,_Submental_sv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33400" y="2133600"/>
            <a:ext cx="3352800" cy="2895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Submandibular</a:t>
            </a:r>
            <a:r>
              <a:rPr lang="en-US" dirty="0" smtClean="0"/>
              <a:t> triangle</a:t>
            </a:r>
            <a:endParaRPr lang="en-US" dirty="0"/>
          </a:p>
        </p:txBody>
      </p:sp>
      <p:pic>
        <p:nvPicPr>
          <p:cNvPr id="9" name="Content Placeholder 8" descr="250px-Musculi_coli_base,_my_edits_for_tringles,_labeled_triangles,_Submandib_sv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2133600"/>
            <a:ext cx="2895600" cy="2890837"/>
          </a:xfrm>
        </p:spPr>
      </p:pic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343400" y="1905000"/>
            <a:ext cx="3657600" cy="4572000"/>
          </a:xfrm>
        </p:spPr>
        <p:txBody>
          <a:bodyPr/>
          <a:lstStyle/>
          <a:p>
            <a:r>
              <a:rPr lang="en-US" dirty="0" err="1" smtClean="0"/>
              <a:t>Submandibular</a:t>
            </a:r>
            <a:r>
              <a:rPr lang="en-US" dirty="0" smtClean="0"/>
              <a:t> salivary gland</a:t>
            </a:r>
          </a:p>
          <a:p>
            <a:r>
              <a:rPr lang="en-US" dirty="0" smtClean="0"/>
              <a:t>Deep fascia</a:t>
            </a:r>
          </a:p>
          <a:p>
            <a:r>
              <a:rPr lang="en-US" dirty="0" smtClean="0"/>
              <a:t>Facial artery</a:t>
            </a:r>
          </a:p>
          <a:p>
            <a:r>
              <a:rPr lang="en-US" dirty="0" smtClean="0"/>
              <a:t>Anterior facial vein</a:t>
            </a:r>
          </a:p>
          <a:p>
            <a:r>
              <a:rPr lang="en-US" dirty="0" smtClean="0"/>
              <a:t>Marginal </a:t>
            </a:r>
            <a:r>
              <a:rPr lang="en-US" dirty="0" err="1" smtClean="0"/>
              <a:t>mandibular</a:t>
            </a:r>
            <a:r>
              <a:rPr lang="en-US" dirty="0" smtClean="0"/>
              <a:t> nerve</a:t>
            </a:r>
          </a:p>
          <a:p>
            <a:r>
              <a:rPr lang="en-US" dirty="0" err="1" smtClean="0"/>
              <a:t>Lymphnodes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Carotid triangle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270248" y="1955800"/>
            <a:ext cx="3657600" cy="4572000"/>
          </a:xfrm>
        </p:spPr>
        <p:txBody>
          <a:bodyPr/>
          <a:lstStyle/>
          <a:p>
            <a:r>
              <a:rPr lang="en-US" dirty="0" smtClean="0"/>
              <a:t>Arteries : </a:t>
            </a:r>
            <a:r>
              <a:rPr lang="en-US" sz="2000" dirty="0" smtClean="0"/>
              <a:t>CCA,ECA,ICA</a:t>
            </a:r>
          </a:p>
          <a:p>
            <a:r>
              <a:rPr lang="en-US" dirty="0" smtClean="0"/>
              <a:t>Veins : </a:t>
            </a:r>
            <a:r>
              <a:rPr lang="en-US" sz="2000" dirty="0" smtClean="0"/>
              <a:t>IJV, common facial, pharyngeal, lingual</a:t>
            </a:r>
          </a:p>
          <a:p>
            <a:r>
              <a:rPr lang="en-US" dirty="0" smtClean="0"/>
              <a:t>Nerves :</a:t>
            </a:r>
            <a:r>
              <a:rPr lang="en-US" sz="2000" dirty="0" err="1" smtClean="0"/>
              <a:t>vagus</a:t>
            </a:r>
            <a:r>
              <a:rPr lang="en-US" sz="2000" dirty="0" smtClean="0"/>
              <a:t>, superior laryngeal, spinal accessory, hypoglossal, sympathetic chain</a:t>
            </a:r>
          </a:p>
          <a:p>
            <a:r>
              <a:rPr lang="en-US" dirty="0" smtClean="0"/>
              <a:t>Carotid sheath</a:t>
            </a:r>
          </a:p>
          <a:p>
            <a:r>
              <a:rPr lang="en-US" dirty="0" smtClean="0"/>
              <a:t>Lymph nodes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7" name="Content Placeholder 6" descr="250px-Musculi_coli_base,_my_edits_for_tringles,_Carotid_T_sv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1981200"/>
            <a:ext cx="3429000" cy="3276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323</TotalTime>
  <Words>368</Words>
  <Application>Microsoft Office PowerPoint</Application>
  <PresentationFormat>On-screen Show (4:3)</PresentationFormat>
  <Paragraphs>96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Oriel</vt:lpstr>
      <vt:lpstr>ANATOMY OF TRIANGLES OF NECK</vt:lpstr>
      <vt:lpstr>Levels of Evidence</vt:lpstr>
      <vt:lpstr>Levels of Evidence</vt:lpstr>
      <vt:lpstr>INTRODUCTION</vt:lpstr>
      <vt:lpstr>Slide 5</vt:lpstr>
      <vt:lpstr>SUBDIVISIONS OF ANTERIOR TRIANGLE</vt:lpstr>
      <vt:lpstr>SUBMENTAL TRIANGLE</vt:lpstr>
      <vt:lpstr>Submandibular triangle</vt:lpstr>
      <vt:lpstr>Carotid triangle</vt:lpstr>
      <vt:lpstr>Muscular triangle</vt:lpstr>
      <vt:lpstr>Slide 11</vt:lpstr>
      <vt:lpstr>Posterior triangle</vt:lpstr>
      <vt:lpstr>Lateral neck triangle</vt:lpstr>
      <vt:lpstr>Subclavian triangle</vt:lpstr>
      <vt:lpstr>Contents of posterior triangle</vt:lpstr>
      <vt:lpstr>Lymph nodes in neck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ANATOMY OF TRIANGLES OF NECK</dc:title>
  <dc:creator>JINESH</dc:creator>
  <cp:lastModifiedBy>dhiraj general hospital</cp:lastModifiedBy>
  <cp:revision>52</cp:revision>
  <dcterms:created xsi:type="dcterms:W3CDTF">2013-02-03T13:17:17Z</dcterms:created>
  <dcterms:modified xsi:type="dcterms:W3CDTF">2014-05-06T06:52:28Z</dcterms:modified>
</cp:coreProperties>
</file>