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8" r:id="rId3"/>
    <p:sldId id="339" r:id="rId4"/>
    <p:sldId id="329" r:id="rId5"/>
    <p:sldId id="326" r:id="rId6"/>
    <p:sldId id="333" r:id="rId7"/>
    <p:sldId id="257" r:id="rId8"/>
    <p:sldId id="306" r:id="rId9"/>
    <p:sldId id="334" r:id="rId10"/>
    <p:sldId id="330" r:id="rId11"/>
    <p:sldId id="331" r:id="rId12"/>
    <p:sldId id="332" r:id="rId13"/>
    <p:sldId id="318" r:id="rId14"/>
    <p:sldId id="335" r:id="rId15"/>
    <p:sldId id="336" r:id="rId16"/>
    <p:sldId id="307" r:id="rId17"/>
    <p:sldId id="262" r:id="rId18"/>
    <p:sldId id="263" r:id="rId19"/>
    <p:sldId id="267" r:id="rId20"/>
    <p:sldId id="268" r:id="rId21"/>
    <p:sldId id="269" r:id="rId22"/>
    <p:sldId id="270" r:id="rId23"/>
    <p:sldId id="314" r:id="rId24"/>
    <p:sldId id="315" r:id="rId25"/>
    <p:sldId id="272" r:id="rId26"/>
    <p:sldId id="309" r:id="rId27"/>
    <p:sldId id="273" r:id="rId28"/>
    <p:sldId id="274" r:id="rId29"/>
    <p:sldId id="275" r:id="rId30"/>
    <p:sldId id="276" r:id="rId31"/>
    <p:sldId id="319" r:id="rId32"/>
    <p:sldId id="278" r:id="rId33"/>
    <p:sldId id="321" r:id="rId34"/>
    <p:sldId id="312" r:id="rId35"/>
    <p:sldId id="320" r:id="rId36"/>
    <p:sldId id="280" r:id="rId37"/>
    <p:sldId id="281" r:id="rId38"/>
    <p:sldId id="349" r:id="rId39"/>
    <p:sldId id="348" r:id="rId40"/>
    <p:sldId id="324" r:id="rId41"/>
    <p:sldId id="325" r:id="rId42"/>
    <p:sldId id="316" r:id="rId43"/>
    <p:sldId id="317" r:id="rId44"/>
    <p:sldId id="287" r:id="rId45"/>
    <p:sldId id="288" r:id="rId46"/>
    <p:sldId id="313" r:id="rId47"/>
    <p:sldId id="289" r:id="rId48"/>
    <p:sldId id="290" r:id="rId49"/>
    <p:sldId id="291" r:id="rId50"/>
    <p:sldId id="292" r:id="rId51"/>
    <p:sldId id="294" r:id="rId52"/>
    <p:sldId id="295" r:id="rId53"/>
    <p:sldId id="296" r:id="rId54"/>
    <p:sldId id="297" r:id="rId55"/>
    <p:sldId id="299" r:id="rId56"/>
    <p:sldId id="300" r:id="rId57"/>
    <p:sldId id="301" r:id="rId58"/>
    <p:sldId id="337" r:id="rId59"/>
    <p:sldId id="304" r:id="rId60"/>
    <p:sldId id="305" r:id="rId61"/>
    <p:sldId id="347" r:id="rId62"/>
    <p:sldId id="341" r:id="rId63"/>
    <p:sldId id="346" r:id="rId64"/>
    <p:sldId id="342" r:id="rId65"/>
    <p:sldId id="343" r:id="rId66"/>
    <p:sldId id="344" r:id="rId67"/>
    <p:sldId id="345" r:id="rId68"/>
    <p:sldId id="308" r:id="rId69"/>
    <p:sldId id="35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2F5B0-4E07-4469-8486-066FCF50E6C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67517A63-6259-4787-A667-1D067F1C0F27}">
      <dgm:prSet phldrT="[Text]"/>
      <dgm:spPr/>
      <dgm:t>
        <a:bodyPr/>
        <a:lstStyle/>
        <a:p>
          <a:r>
            <a:rPr lang="en-US" dirty="0" smtClean="0"/>
            <a:t>Pathways</a:t>
          </a:r>
          <a:endParaRPr lang="en-US" dirty="0"/>
        </a:p>
      </dgm:t>
    </dgm:pt>
    <dgm:pt modelId="{C1A78F84-EC0C-4B62-9D8B-829274B09EC9}" type="parTrans" cxnId="{88C19945-7F15-4959-84D9-B607584AE86A}">
      <dgm:prSet/>
      <dgm:spPr/>
      <dgm:t>
        <a:bodyPr/>
        <a:lstStyle/>
        <a:p>
          <a:endParaRPr lang="en-US"/>
        </a:p>
      </dgm:t>
    </dgm:pt>
    <dgm:pt modelId="{932C0C56-4C55-4EBE-B5B0-D7A8975E68A7}" type="sibTrans" cxnId="{88C19945-7F15-4959-84D9-B607584AE86A}">
      <dgm:prSet/>
      <dgm:spPr/>
      <dgm:t>
        <a:bodyPr/>
        <a:lstStyle/>
        <a:p>
          <a:endParaRPr lang="en-US"/>
        </a:p>
      </dgm:t>
    </dgm:pt>
    <dgm:pt modelId="{1973B17A-0228-401F-ACAA-0B9E3985DC0F}">
      <dgm:prSet phldrT="[Text]"/>
      <dgm:spPr/>
      <dgm:t>
        <a:bodyPr/>
        <a:lstStyle/>
        <a:p>
          <a:r>
            <a:rPr lang="en-US" dirty="0" smtClean="0"/>
            <a:t>Bone erosion</a:t>
          </a:r>
          <a:endParaRPr lang="en-US" dirty="0"/>
        </a:p>
      </dgm:t>
    </dgm:pt>
    <dgm:pt modelId="{B11E5C53-FB02-4DB8-9306-582390B04296}" type="parTrans" cxnId="{F4779D47-3D47-4DFD-9C1D-F153C4973CE2}">
      <dgm:prSet/>
      <dgm:spPr/>
      <dgm:t>
        <a:bodyPr/>
        <a:lstStyle/>
        <a:p>
          <a:endParaRPr lang="en-US"/>
        </a:p>
      </dgm:t>
    </dgm:pt>
    <dgm:pt modelId="{7A0737E1-A12B-457B-8B66-820DD135F605}" type="sibTrans" cxnId="{F4779D47-3D47-4DFD-9C1D-F153C4973CE2}">
      <dgm:prSet/>
      <dgm:spPr/>
      <dgm:t>
        <a:bodyPr/>
        <a:lstStyle/>
        <a:p>
          <a:endParaRPr lang="en-US"/>
        </a:p>
      </dgm:t>
    </dgm:pt>
    <dgm:pt modelId="{707F2B47-9422-4FDF-9E4D-AE39DE3BB66A}">
      <dgm:prSet phldrT="[Text]"/>
      <dgm:spPr/>
      <dgm:t>
        <a:bodyPr/>
        <a:lstStyle/>
        <a:p>
          <a:r>
            <a:rPr lang="en-US" dirty="0" smtClean="0"/>
            <a:t>Blood vessels</a:t>
          </a:r>
          <a:endParaRPr lang="en-US" dirty="0"/>
        </a:p>
      </dgm:t>
    </dgm:pt>
    <dgm:pt modelId="{1D16F85E-2655-4665-9F2B-18AC0D9F44C1}" type="parTrans" cxnId="{8E08D5B6-45FB-4D4B-B001-FF66F496D02D}">
      <dgm:prSet/>
      <dgm:spPr/>
      <dgm:t>
        <a:bodyPr/>
        <a:lstStyle/>
        <a:p>
          <a:endParaRPr lang="en-US"/>
        </a:p>
      </dgm:t>
    </dgm:pt>
    <dgm:pt modelId="{76E211E4-FC2D-4D3A-A208-FCAFEAC33599}" type="sibTrans" cxnId="{8E08D5B6-45FB-4D4B-B001-FF66F496D02D}">
      <dgm:prSet/>
      <dgm:spPr/>
      <dgm:t>
        <a:bodyPr/>
        <a:lstStyle/>
        <a:p>
          <a:endParaRPr lang="en-US"/>
        </a:p>
      </dgm:t>
    </dgm:pt>
    <dgm:pt modelId="{FC68BDD2-6A4F-4CF1-B466-836638E65E73}">
      <dgm:prSet phldrT="[Text]"/>
      <dgm:spPr/>
      <dgm:t>
        <a:bodyPr/>
        <a:lstStyle/>
        <a:p>
          <a:r>
            <a:rPr lang="en-US" dirty="0" smtClean="0"/>
            <a:t>Pre formed pathways</a:t>
          </a:r>
          <a:endParaRPr lang="en-US" dirty="0"/>
        </a:p>
      </dgm:t>
    </dgm:pt>
    <dgm:pt modelId="{A6D6740A-10F1-4198-BF0A-3B773D9D60C0}" type="parTrans" cxnId="{6FE91972-29C0-4619-9A7C-F8A808BCCA59}">
      <dgm:prSet/>
      <dgm:spPr/>
      <dgm:t>
        <a:bodyPr/>
        <a:lstStyle/>
        <a:p>
          <a:endParaRPr lang="en-US"/>
        </a:p>
      </dgm:t>
    </dgm:pt>
    <dgm:pt modelId="{021E6152-0698-47F5-9C53-1541A95E9B1F}" type="sibTrans" cxnId="{6FE91972-29C0-4619-9A7C-F8A808BCCA59}">
      <dgm:prSet/>
      <dgm:spPr/>
      <dgm:t>
        <a:bodyPr/>
        <a:lstStyle/>
        <a:p>
          <a:endParaRPr lang="en-US"/>
        </a:p>
      </dgm:t>
    </dgm:pt>
    <dgm:pt modelId="{213D46D0-4E47-4FF5-9B61-D14557083379}">
      <dgm:prSet phldrT="[Text]"/>
      <dgm:spPr/>
      <dgm:t>
        <a:bodyPr/>
        <a:lstStyle/>
        <a:p>
          <a:r>
            <a:rPr lang="en-US" dirty="0" smtClean="0"/>
            <a:t>Labyrinth </a:t>
          </a:r>
        </a:p>
        <a:p>
          <a:r>
            <a:rPr lang="en-US" dirty="0" smtClean="0"/>
            <a:t>IAC/CA</a:t>
          </a:r>
          <a:endParaRPr lang="en-US" dirty="0"/>
        </a:p>
      </dgm:t>
    </dgm:pt>
    <dgm:pt modelId="{C756D95E-68B7-46A3-BA63-C84EE0D271F8}" type="parTrans" cxnId="{07642DC6-6B11-436D-B241-C858E78AB1A9}">
      <dgm:prSet/>
      <dgm:spPr/>
      <dgm:t>
        <a:bodyPr/>
        <a:lstStyle/>
        <a:p>
          <a:endParaRPr lang="en-US"/>
        </a:p>
      </dgm:t>
    </dgm:pt>
    <dgm:pt modelId="{955CEE3A-13B0-486C-B753-307D53DD0084}" type="sibTrans" cxnId="{07642DC6-6B11-436D-B241-C858E78AB1A9}">
      <dgm:prSet/>
      <dgm:spPr/>
      <dgm:t>
        <a:bodyPr/>
        <a:lstStyle/>
        <a:p>
          <a:endParaRPr lang="en-US"/>
        </a:p>
      </dgm:t>
    </dgm:pt>
    <dgm:pt modelId="{443EB43B-5DE1-421F-A76A-ABA6198109D0}" type="pres">
      <dgm:prSet presAssocID="{4B02F5B0-4E07-4469-8486-066FCF50E6C2}" presName="cycle" presStyleCnt="0">
        <dgm:presLayoutVars>
          <dgm:chMax val="1"/>
          <dgm:dir/>
          <dgm:animLvl val="ctr"/>
          <dgm:resizeHandles val="exact"/>
        </dgm:presLayoutVars>
      </dgm:prSet>
      <dgm:spPr/>
      <dgm:t>
        <a:bodyPr/>
        <a:lstStyle/>
        <a:p>
          <a:endParaRPr lang="en-US"/>
        </a:p>
      </dgm:t>
    </dgm:pt>
    <dgm:pt modelId="{92F1D15F-E1C6-4BFD-AE3A-8FC0FFBD520C}" type="pres">
      <dgm:prSet presAssocID="{67517A63-6259-4787-A667-1D067F1C0F27}" presName="centerShape" presStyleLbl="node0" presStyleIdx="0" presStyleCnt="1"/>
      <dgm:spPr/>
      <dgm:t>
        <a:bodyPr/>
        <a:lstStyle/>
        <a:p>
          <a:endParaRPr lang="en-US"/>
        </a:p>
      </dgm:t>
    </dgm:pt>
    <dgm:pt modelId="{BD12AA7A-F5BE-4E66-85E6-936CA1D5863A}" type="pres">
      <dgm:prSet presAssocID="{B11E5C53-FB02-4DB8-9306-582390B04296}" presName="Name9" presStyleLbl="parChTrans1D2" presStyleIdx="0" presStyleCnt="4"/>
      <dgm:spPr/>
      <dgm:t>
        <a:bodyPr/>
        <a:lstStyle/>
        <a:p>
          <a:endParaRPr lang="en-US"/>
        </a:p>
      </dgm:t>
    </dgm:pt>
    <dgm:pt modelId="{C32BC7BF-3DDE-4EEF-AC2D-D420770D3E42}" type="pres">
      <dgm:prSet presAssocID="{B11E5C53-FB02-4DB8-9306-582390B04296}" presName="connTx" presStyleLbl="parChTrans1D2" presStyleIdx="0" presStyleCnt="4"/>
      <dgm:spPr/>
      <dgm:t>
        <a:bodyPr/>
        <a:lstStyle/>
        <a:p>
          <a:endParaRPr lang="en-US"/>
        </a:p>
      </dgm:t>
    </dgm:pt>
    <dgm:pt modelId="{1DE6DB82-5096-44E6-B8F7-36346B08E558}" type="pres">
      <dgm:prSet presAssocID="{1973B17A-0228-401F-ACAA-0B9E3985DC0F}" presName="node" presStyleLbl="node1" presStyleIdx="0" presStyleCnt="4">
        <dgm:presLayoutVars>
          <dgm:bulletEnabled val="1"/>
        </dgm:presLayoutVars>
      </dgm:prSet>
      <dgm:spPr/>
      <dgm:t>
        <a:bodyPr/>
        <a:lstStyle/>
        <a:p>
          <a:endParaRPr lang="en-US"/>
        </a:p>
      </dgm:t>
    </dgm:pt>
    <dgm:pt modelId="{D113477A-E540-453E-A60B-5916AB642077}" type="pres">
      <dgm:prSet presAssocID="{1D16F85E-2655-4665-9F2B-18AC0D9F44C1}" presName="Name9" presStyleLbl="parChTrans1D2" presStyleIdx="1" presStyleCnt="4"/>
      <dgm:spPr/>
      <dgm:t>
        <a:bodyPr/>
        <a:lstStyle/>
        <a:p>
          <a:endParaRPr lang="en-US"/>
        </a:p>
      </dgm:t>
    </dgm:pt>
    <dgm:pt modelId="{2B340015-3A4D-4F98-A4A4-7A994B1C679A}" type="pres">
      <dgm:prSet presAssocID="{1D16F85E-2655-4665-9F2B-18AC0D9F44C1}" presName="connTx" presStyleLbl="parChTrans1D2" presStyleIdx="1" presStyleCnt="4"/>
      <dgm:spPr/>
      <dgm:t>
        <a:bodyPr/>
        <a:lstStyle/>
        <a:p>
          <a:endParaRPr lang="en-US"/>
        </a:p>
      </dgm:t>
    </dgm:pt>
    <dgm:pt modelId="{E21DFE32-5E41-4AD6-86B7-B13AA262826A}" type="pres">
      <dgm:prSet presAssocID="{707F2B47-9422-4FDF-9E4D-AE39DE3BB66A}" presName="node" presStyleLbl="node1" presStyleIdx="1" presStyleCnt="4">
        <dgm:presLayoutVars>
          <dgm:bulletEnabled val="1"/>
        </dgm:presLayoutVars>
      </dgm:prSet>
      <dgm:spPr/>
      <dgm:t>
        <a:bodyPr/>
        <a:lstStyle/>
        <a:p>
          <a:endParaRPr lang="en-US"/>
        </a:p>
      </dgm:t>
    </dgm:pt>
    <dgm:pt modelId="{4A8EC19C-BBAB-4D39-8D79-EC5095EECBAE}" type="pres">
      <dgm:prSet presAssocID="{A6D6740A-10F1-4198-BF0A-3B773D9D60C0}" presName="Name9" presStyleLbl="parChTrans1D2" presStyleIdx="2" presStyleCnt="4"/>
      <dgm:spPr/>
      <dgm:t>
        <a:bodyPr/>
        <a:lstStyle/>
        <a:p>
          <a:endParaRPr lang="en-US"/>
        </a:p>
      </dgm:t>
    </dgm:pt>
    <dgm:pt modelId="{8CB56D41-8978-47B3-9B56-297D69010F48}" type="pres">
      <dgm:prSet presAssocID="{A6D6740A-10F1-4198-BF0A-3B773D9D60C0}" presName="connTx" presStyleLbl="parChTrans1D2" presStyleIdx="2" presStyleCnt="4"/>
      <dgm:spPr/>
      <dgm:t>
        <a:bodyPr/>
        <a:lstStyle/>
        <a:p>
          <a:endParaRPr lang="en-US"/>
        </a:p>
      </dgm:t>
    </dgm:pt>
    <dgm:pt modelId="{B1169DE0-BDF9-4BB2-9245-C9B8C77A2C8B}" type="pres">
      <dgm:prSet presAssocID="{FC68BDD2-6A4F-4CF1-B466-836638E65E73}" presName="node" presStyleLbl="node1" presStyleIdx="2" presStyleCnt="4">
        <dgm:presLayoutVars>
          <dgm:bulletEnabled val="1"/>
        </dgm:presLayoutVars>
      </dgm:prSet>
      <dgm:spPr/>
      <dgm:t>
        <a:bodyPr/>
        <a:lstStyle/>
        <a:p>
          <a:endParaRPr lang="en-US"/>
        </a:p>
      </dgm:t>
    </dgm:pt>
    <dgm:pt modelId="{5B099C7E-A33F-477D-B42D-B104C3D24052}" type="pres">
      <dgm:prSet presAssocID="{C756D95E-68B7-46A3-BA63-C84EE0D271F8}" presName="Name9" presStyleLbl="parChTrans1D2" presStyleIdx="3" presStyleCnt="4"/>
      <dgm:spPr/>
      <dgm:t>
        <a:bodyPr/>
        <a:lstStyle/>
        <a:p>
          <a:endParaRPr lang="en-US"/>
        </a:p>
      </dgm:t>
    </dgm:pt>
    <dgm:pt modelId="{A3812501-133F-4BD5-9F0C-D65FA9CE4E12}" type="pres">
      <dgm:prSet presAssocID="{C756D95E-68B7-46A3-BA63-C84EE0D271F8}" presName="connTx" presStyleLbl="parChTrans1D2" presStyleIdx="3" presStyleCnt="4"/>
      <dgm:spPr/>
      <dgm:t>
        <a:bodyPr/>
        <a:lstStyle/>
        <a:p>
          <a:endParaRPr lang="en-US"/>
        </a:p>
      </dgm:t>
    </dgm:pt>
    <dgm:pt modelId="{87587D29-6A90-418F-9230-AB79B25C0910}" type="pres">
      <dgm:prSet presAssocID="{213D46D0-4E47-4FF5-9B61-D14557083379}" presName="node" presStyleLbl="node1" presStyleIdx="3" presStyleCnt="4">
        <dgm:presLayoutVars>
          <dgm:bulletEnabled val="1"/>
        </dgm:presLayoutVars>
      </dgm:prSet>
      <dgm:spPr/>
      <dgm:t>
        <a:bodyPr/>
        <a:lstStyle/>
        <a:p>
          <a:endParaRPr lang="en-US"/>
        </a:p>
      </dgm:t>
    </dgm:pt>
  </dgm:ptLst>
  <dgm:cxnLst>
    <dgm:cxn modelId="{482420B0-E18F-4667-AA71-959F27E1750D}" type="presOf" srcId="{67517A63-6259-4787-A667-1D067F1C0F27}" destId="{92F1D15F-E1C6-4BFD-AE3A-8FC0FFBD520C}" srcOrd="0" destOrd="0" presId="urn:microsoft.com/office/officeart/2005/8/layout/radial1"/>
    <dgm:cxn modelId="{EE1A7F71-87DF-49CB-9365-AB0A5B9503AD}" type="presOf" srcId="{A6D6740A-10F1-4198-BF0A-3B773D9D60C0}" destId="{8CB56D41-8978-47B3-9B56-297D69010F48}" srcOrd="1" destOrd="0" presId="urn:microsoft.com/office/officeart/2005/8/layout/radial1"/>
    <dgm:cxn modelId="{635FA232-BE8E-45D0-9F50-820A7DC9A1A2}" type="presOf" srcId="{707F2B47-9422-4FDF-9E4D-AE39DE3BB66A}" destId="{E21DFE32-5E41-4AD6-86B7-B13AA262826A}" srcOrd="0" destOrd="0" presId="urn:microsoft.com/office/officeart/2005/8/layout/radial1"/>
    <dgm:cxn modelId="{D030F4B9-7FBF-4035-84A9-3BE3DDD674FD}" type="presOf" srcId="{B11E5C53-FB02-4DB8-9306-582390B04296}" destId="{C32BC7BF-3DDE-4EEF-AC2D-D420770D3E42}" srcOrd="1" destOrd="0" presId="urn:microsoft.com/office/officeart/2005/8/layout/radial1"/>
    <dgm:cxn modelId="{612473BC-2F32-496F-9FBF-CC3EEB5DEDC1}" type="presOf" srcId="{213D46D0-4E47-4FF5-9B61-D14557083379}" destId="{87587D29-6A90-418F-9230-AB79B25C0910}" srcOrd="0" destOrd="0" presId="urn:microsoft.com/office/officeart/2005/8/layout/radial1"/>
    <dgm:cxn modelId="{8E08D5B6-45FB-4D4B-B001-FF66F496D02D}" srcId="{67517A63-6259-4787-A667-1D067F1C0F27}" destId="{707F2B47-9422-4FDF-9E4D-AE39DE3BB66A}" srcOrd="1" destOrd="0" parTransId="{1D16F85E-2655-4665-9F2B-18AC0D9F44C1}" sibTransId="{76E211E4-FC2D-4D3A-A208-FCAFEAC33599}"/>
    <dgm:cxn modelId="{8999A114-CE37-4EED-83BC-B8F2BF46563F}" type="presOf" srcId="{B11E5C53-FB02-4DB8-9306-582390B04296}" destId="{BD12AA7A-F5BE-4E66-85E6-936CA1D5863A}" srcOrd="0" destOrd="0" presId="urn:microsoft.com/office/officeart/2005/8/layout/radial1"/>
    <dgm:cxn modelId="{67951708-2994-4950-ACBD-59C8651ABF43}" type="presOf" srcId="{FC68BDD2-6A4F-4CF1-B466-836638E65E73}" destId="{B1169DE0-BDF9-4BB2-9245-C9B8C77A2C8B}" srcOrd="0" destOrd="0" presId="urn:microsoft.com/office/officeart/2005/8/layout/radial1"/>
    <dgm:cxn modelId="{DCE0D654-AF04-4796-A3C0-61855F766052}" type="presOf" srcId="{4B02F5B0-4E07-4469-8486-066FCF50E6C2}" destId="{443EB43B-5DE1-421F-A76A-ABA6198109D0}" srcOrd="0" destOrd="0" presId="urn:microsoft.com/office/officeart/2005/8/layout/radial1"/>
    <dgm:cxn modelId="{07642DC6-6B11-436D-B241-C858E78AB1A9}" srcId="{67517A63-6259-4787-A667-1D067F1C0F27}" destId="{213D46D0-4E47-4FF5-9B61-D14557083379}" srcOrd="3" destOrd="0" parTransId="{C756D95E-68B7-46A3-BA63-C84EE0D271F8}" sibTransId="{955CEE3A-13B0-486C-B753-307D53DD0084}"/>
    <dgm:cxn modelId="{F4779D47-3D47-4DFD-9C1D-F153C4973CE2}" srcId="{67517A63-6259-4787-A667-1D067F1C0F27}" destId="{1973B17A-0228-401F-ACAA-0B9E3985DC0F}" srcOrd="0" destOrd="0" parTransId="{B11E5C53-FB02-4DB8-9306-582390B04296}" sibTransId="{7A0737E1-A12B-457B-8B66-820DD135F605}"/>
    <dgm:cxn modelId="{6FE91972-29C0-4619-9A7C-F8A808BCCA59}" srcId="{67517A63-6259-4787-A667-1D067F1C0F27}" destId="{FC68BDD2-6A4F-4CF1-B466-836638E65E73}" srcOrd="2" destOrd="0" parTransId="{A6D6740A-10F1-4198-BF0A-3B773D9D60C0}" sibTransId="{021E6152-0698-47F5-9C53-1541A95E9B1F}"/>
    <dgm:cxn modelId="{5FBA9C73-B19B-42AC-A350-64F79047A7AE}" type="presOf" srcId="{C756D95E-68B7-46A3-BA63-C84EE0D271F8}" destId="{A3812501-133F-4BD5-9F0C-D65FA9CE4E12}" srcOrd="1" destOrd="0" presId="urn:microsoft.com/office/officeart/2005/8/layout/radial1"/>
    <dgm:cxn modelId="{8110FF55-B755-4344-B28E-9A0738C693AD}" type="presOf" srcId="{1973B17A-0228-401F-ACAA-0B9E3985DC0F}" destId="{1DE6DB82-5096-44E6-B8F7-36346B08E558}" srcOrd="0" destOrd="0" presId="urn:microsoft.com/office/officeart/2005/8/layout/radial1"/>
    <dgm:cxn modelId="{032FE4D6-7188-4D96-AD02-878305D08310}" type="presOf" srcId="{1D16F85E-2655-4665-9F2B-18AC0D9F44C1}" destId="{D113477A-E540-453E-A60B-5916AB642077}" srcOrd="0" destOrd="0" presId="urn:microsoft.com/office/officeart/2005/8/layout/radial1"/>
    <dgm:cxn modelId="{88C19945-7F15-4959-84D9-B607584AE86A}" srcId="{4B02F5B0-4E07-4469-8486-066FCF50E6C2}" destId="{67517A63-6259-4787-A667-1D067F1C0F27}" srcOrd="0" destOrd="0" parTransId="{C1A78F84-EC0C-4B62-9D8B-829274B09EC9}" sibTransId="{932C0C56-4C55-4EBE-B5B0-D7A8975E68A7}"/>
    <dgm:cxn modelId="{58DAF461-AFDB-4C16-82EE-DB9DF3788A43}" type="presOf" srcId="{1D16F85E-2655-4665-9F2B-18AC0D9F44C1}" destId="{2B340015-3A4D-4F98-A4A4-7A994B1C679A}" srcOrd="1" destOrd="0" presId="urn:microsoft.com/office/officeart/2005/8/layout/radial1"/>
    <dgm:cxn modelId="{BE4AA675-1E9C-4A00-9B0A-0D709BBC4D44}" type="presOf" srcId="{A6D6740A-10F1-4198-BF0A-3B773D9D60C0}" destId="{4A8EC19C-BBAB-4D39-8D79-EC5095EECBAE}" srcOrd="0" destOrd="0" presId="urn:microsoft.com/office/officeart/2005/8/layout/radial1"/>
    <dgm:cxn modelId="{FFE340D5-15A7-46B4-8CAB-56877EE595C7}" type="presOf" srcId="{C756D95E-68B7-46A3-BA63-C84EE0D271F8}" destId="{5B099C7E-A33F-477D-B42D-B104C3D24052}" srcOrd="0" destOrd="0" presId="urn:microsoft.com/office/officeart/2005/8/layout/radial1"/>
    <dgm:cxn modelId="{8543ADB9-C5B3-4E82-BE94-54CCAA3A1E34}" type="presParOf" srcId="{443EB43B-5DE1-421F-A76A-ABA6198109D0}" destId="{92F1D15F-E1C6-4BFD-AE3A-8FC0FFBD520C}" srcOrd="0" destOrd="0" presId="urn:microsoft.com/office/officeart/2005/8/layout/radial1"/>
    <dgm:cxn modelId="{067D4426-D533-4699-A536-2749F8260A67}" type="presParOf" srcId="{443EB43B-5DE1-421F-A76A-ABA6198109D0}" destId="{BD12AA7A-F5BE-4E66-85E6-936CA1D5863A}" srcOrd="1" destOrd="0" presId="urn:microsoft.com/office/officeart/2005/8/layout/radial1"/>
    <dgm:cxn modelId="{4D0D646F-C5DF-49D6-9ABC-7D5FE5CB2FFE}" type="presParOf" srcId="{BD12AA7A-F5BE-4E66-85E6-936CA1D5863A}" destId="{C32BC7BF-3DDE-4EEF-AC2D-D420770D3E42}" srcOrd="0" destOrd="0" presId="urn:microsoft.com/office/officeart/2005/8/layout/radial1"/>
    <dgm:cxn modelId="{B70EF56A-50A2-4A11-9926-65FA1E1F4268}" type="presParOf" srcId="{443EB43B-5DE1-421F-A76A-ABA6198109D0}" destId="{1DE6DB82-5096-44E6-B8F7-36346B08E558}" srcOrd="2" destOrd="0" presId="urn:microsoft.com/office/officeart/2005/8/layout/radial1"/>
    <dgm:cxn modelId="{EB86A911-E8BC-4A41-B031-500F0CB504B0}" type="presParOf" srcId="{443EB43B-5DE1-421F-A76A-ABA6198109D0}" destId="{D113477A-E540-453E-A60B-5916AB642077}" srcOrd="3" destOrd="0" presId="urn:microsoft.com/office/officeart/2005/8/layout/radial1"/>
    <dgm:cxn modelId="{E315182C-9156-4E4F-8459-D7561D6284A2}" type="presParOf" srcId="{D113477A-E540-453E-A60B-5916AB642077}" destId="{2B340015-3A4D-4F98-A4A4-7A994B1C679A}" srcOrd="0" destOrd="0" presId="urn:microsoft.com/office/officeart/2005/8/layout/radial1"/>
    <dgm:cxn modelId="{EF551AF6-0791-4BFD-B111-E109ED535742}" type="presParOf" srcId="{443EB43B-5DE1-421F-A76A-ABA6198109D0}" destId="{E21DFE32-5E41-4AD6-86B7-B13AA262826A}" srcOrd="4" destOrd="0" presId="urn:microsoft.com/office/officeart/2005/8/layout/radial1"/>
    <dgm:cxn modelId="{AF00C50F-C379-4775-9B8B-165B6078CF72}" type="presParOf" srcId="{443EB43B-5DE1-421F-A76A-ABA6198109D0}" destId="{4A8EC19C-BBAB-4D39-8D79-EC5095EECBAE}" srcOrd="5" destOrd="0" presId="urn:microsoft.com/office/officeart/2005/8/layout/radial1"/>
    <dgm:cxn modelId="{4A696A90-B26B-4BFA-A2A8-6DF59864100B}" type="presParOf" srcId="{4A8EC19C-BBAB-4D39-8D79-EC5095EECBAE}" destId="{8CB56D41-8978-47B3-9B56-297D69010F48}" srcOrd="0" destOrd="0" presId="urn:microsoft.com/office/officeart/2005/8/layout/radial1"/>
    <dgm:cxn modelId="{86974E6F-B5C2-4E31-B37F-7492DC0247A2}" type="presParOf" srcId="{443EB43B-5DE1-421F-A76A-ABA6198109D0}" destId="{B1169DE0-BDF9-4BB2-9245-C9B8C77A2C8B}" srcOrd="6" destOrd="0" presId="urn:microsoft.com/office/officeart/2005/8/layout/radial1"/>
    <dgm:cxn modelId="{728678E6-DCE7-4D06-9805-D233B486127D}" type="presParOf" srcId="{443EB43B-5DE1-421F-A76A-ABA6198109D0}" destId="{5B099C7E-A33F-477D-B42D-B104C3D24052}" srcOrd="7" destOrd="0" presId="urn:microsoft.com/office/officeart/2005/8/layout/radial1"/>
    <dgm:cxn modelId="{2D3E2231-D88D-4AB0-B2E2-2BBF1F87A5BB}" type="presParOf" srcId="{5B099C7E-A33F-477D-B42D-B104C3D24052}" destId="{A3812501-133F-4BD5-9F0C-D65FA9CE4E12}" srcOrd="0" destOrd="0" presId="urn:microsoft.com/office/officeart/2005/8/layout/radial1"/>
    <dgm:cxn modelId="{F6A00938-FC11-4936-A4C4-D8BB02C0E77D}" type="presParOf" srcId="{443EB43B-5DE1-421F-A76A-ABA6198109D0}" destId="{87587D29-6A90-418F-9230-AB79B25C0910}" srcOrd="8"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4D7A623-DF48-486F-9C0A-97DBDF108A73}" type="datetimeFigureOut">
              <a:rPr lang="en-US" smtClean="0"/>
              <a:pPr/>
              <a:t>30/01/2015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5854C56-61E1-469A-B064-5EDD9514D20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D7A623-DF48-486F-9C0A-97DBDF108A73}" type="datetimeFigureOut">
              <a:rPr lang="en-US" smtClean="0"/>
              <a:pPr/>
              <a:t>30/01/2015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854C56-61E1-469A-B064-5EDD9514D2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D7A623-DF48-486F-9C0A-97DBDF108A73}" type="datetimeFigureOut">
              <a:rPr lang="en-US" smtClean="0"/>
              <a:pPr/>
              <a:t>30/01/2015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854C56-61E1-469A-B064-5EDD9514D2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4D7A623-DF48-486F-9C0A-97DBDF108A73}" type="datetimeFigureOut">
              <a:rPr lang="en-US" smtClean="0"/>
              <a:pPr/>
              <a:t>30/01/2015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854C56-61E1-469A-B064-5EDD9514D2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4D7A623-DF48-486F-9C0A-97DBDF108A73}" type="datetimeFigureOut">
              <a:rPr lang="en-US" smtClean="0"/>
              <a:pPr/>
              <a:t>30/01/2015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5854C56-61E1-469A-B064-5EDD9514D20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D7A623-DF48-486F-9C0A-97DBDF108A73}" type="datetimeFigureOut">
              <a:rPr lang="en-US" smtClean="0"/>
              <a:pPr/>
              <a:t>30/01/2015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854C56-61E1-469A-B064-5EDD9514D2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4D7A623-DF48-486F-9C0A-97DBDF108A73}" type="datetimeFigureOut">
              <a:rPr lang="en-US" smtClean="0"/>
              <a:pPr/>
              <a:t>30/01/2015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5854C56-61E1-469A-B064-5EDD9514D2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4D7A623-DF48-486F-9C0A-97DBDF108A73}" type="datetimeFigureOut">
              <a:rPr lang="en-US" smtClean="0"/>
              <a:pPr/>
              <a:t>30/01/2015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5854C56-61E1-469A-B064-5EDD9514D2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4D7A623-DF48-486F-9C0A-97DBDF108A73}" type="datetimeFigureOut">
              <a:rPr lang="en-US" smtClean="0"/>
              <a:pPr/>
              <a:t>30/01/2015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5854C56-61E1-469A-B064-5EDD9514D20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D7A623-DF48-486F-9C0A-97DBDF108A73}" type="datetimeFigureOut">
              <a:rPr lang="en-US" smtClean="0"/>
              <a:pPr/>
              <a:t>30/01/2015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854C56-61E1-469A-B064-5EDD9514D2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4D7A623-DF48-486F-9C0A-97DBDF108A73}" type="datetimeFigureOut">
              <a:rPr lang="en-US" smtClean="0"/>
              <a:pPr/>
              <a:t>30/01/2015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5854C56-61E1-469A-B064-5EDD9514D20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4D7A623-DF48-486F-9C0A-97DBDF108A73}" type="datetimeFigureOut">
              <a:rPr lang="en-US" smtClean="0"/>
              <a:pPr/>
              <a:t>30/01/2015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5854C56-61E1-469A-B064-5EDD9514D20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57200"/>
            <a:ext cx="7482840" cy="3453384"/>
          </a:xfrm>
        </p:spPr>
        <p:txBody>
          <a:bodyPr>
            <a:normAutofit/>
          </a:bodyPr>
          <a:lstStyle/>
          <a:p>
            <a:r>
              <a:rPr lang="en-US" b="1" i="1" dirty="0" smtClean="0"/>
              <a:t>EXTRA CRANIAL COMPLICATIONS OF CHRONIC SUPPURATIVE</a:t>
            </a:r>
            <a:br>
              <a:rPr lang="en-US" b="1" i="1" dirty="0" smtClean="0"/>
            </a:br>
            <a:r>
              <a:rPr lang="en-US" b="1" i="1" dirty="0" smtClean="0"/>
              <a:t>OTITIS MEDIA</a:t>
            </a:r>
            <a:br>
              <a:rPr lang="en-US" b="1" i="1" dirty="0" smtClean="0"/>
            </a:br>
            <a:endParaRPr lang="en-US" dirty="0"/>
          </a:p>
        </p:txBody>
      </p:sp>
      <p:sp>
        <p:nvSpPr>
          <p:cNvPr id="3" name="Subtitle 2"/>
          <p:cNvSpPr>
            <a:spLocks noGrp="1"/>
          </p:cNvSpPr>
          <p:nvPr>
            <p:ph type="subTitle" idx="1"/>
          </p:nvPr>
        </p:nvSpPr>
        <p:spPr>
          <a:xfrm>
            <a:off x="1143000" y="3657600"/>
            <a:ext cx="7406640" cy="1752600"/>
          </a:xfrm>
        </p:spPr>
        <p:txBody>
          <a:bodyPr>
            <a:normAutofit/>
          </a:bodyPr>
          <a:lstStyle/>
          <a:p>
            <a:r>
              <a:rPr lang="en-US" dirty="0" smtClean="0"/>
              <a:t>Dr </a:t>
            </a:r>
            <a:r>
              <a:rPr lang="en-US" dirty="0" err="1" smtClean="0"/>
              <a:t>Nirali</a:t>
            </a:r>
            <a:r>
              <a:rPr lang="en-US" dirty="0" smtClean="0"/>
              <a:t> </a:t>
            </a:r>
            <a:r>
              <a:rPr lang="en-US" dirty="0" err="1" smtClean="0"/>
              <a:t>Chauhan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57200" y="274638"/>
            <a:ext cx="8229600" cy="1143000"/>
          </a:xfrm>
        </p:spPr>
        <p:txBody>
          <a:bodyPr anchor="ctr"/>
          <a:lstStyle/>
          <a:p>
            <a:pPr eaLnBrk="1" hangingPunct="1"/>
            <a:r>
              <a:rPr lang="en-US" smtClean="0"/>
              <a:t>ROUTES OF SPREAD</a:t>
            </a:r>
          </a:p>
        </p:txBody>
      </p:sp>
      <p:sp>
        <p:nvSpPr>
          <p:cNvPr id="7171" name="Content Placeholder 2"/>
          <p:cNvSpPr>
            <a:spLocks noGrp="1"/>
          </p:cNvSpPr>
          <p:nvPr>
            <p:ph idx="4294967295"/>
          </p:nvPr>
        </p:nvSpPr>
        <p:spPr>
          <a:xfrm>
            <a:off x="457200" y="1600200"/>
            <a:ext cx="8229600" cy="4525963"/>
          </a:xfrm>
        </p:spPr>
        <p:txBody>
          <a:bodyPr/>
          <a:lstStyle/>
          <a:p>
            <a:pPr eaLnBrk="1" hangingPunct="1"/>
            <a:r>
              <a:rPr lang="en-US" smtClean="0"/>
              <a:t>Direct extension (natural):</a:t>
            </a:r>
          </a:p>
          <a:p>
            <a:pPr eaLnBrk="1" hangingPunct="1">
              <a:buFontTx/>
              <a:buAutoNum type="alphaLcPeriod"/>
            </a:pPr>
            <a:r>
              <a:rPr lang="en-US" smtClean="0"/>
              <a:t>Middle ear to inner ear through the round (easier, because oval is covered by the stapes bone), and oval windows.</a:t>
            </a:r>
          </a:p>
          <a:p>
            <a:pPr eaLnBrk="1" hangingPunct="1">
              <a:buFontTx/>
              <a:buAutoNum type="alphaLcPeriod"/>
            </a:pPr>
            <a:r>
              <a:rPr lang="en-US" smtClean="0"/>
              <a:t>Middle to outer ear by rupture of tympanic membrane.</a:t>
            </a:r>
          </a:p>
          <a:p>
            <a:pPr eaLnBrk="1" hangingPunct="1">
              <a:buFontTx/>
              <a:buAutoNum type="alphaLcPeriod"/>
            </a:pPr>
            <a:r>
              <a:rPr lang="en-US" smtClean="0"/>
              <a:t>Eustachian tube to nasopharynx.</a:t>
            </a:r>
          </a:p>
          <a:p>
            <a:pPr eaLnBrk="1" hangingPunct="1">
              <a:buFont typeface="Wingdings" charset="2"/>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57200" y="274638"/>
            <a:ext cx="8229600" cy="1143000"/>
          </a:xfrm>
        </p:spPr>
        <p:txBody>
          <a:bodyPr anchor="ctr"/>
          <a:lstStyle/>
          <a:p>
            <a:pPr eaLnBrk="1" hangingPunct="1"/>
            <a:r>
              <a:rPr lang="en-US" smtClean="0"/>
              <a:t>ROUTES OF SPREAD</a:t>
            </a:r>
          </a:p>
        </p:txBody>
      </p:sp>
      <p:sp>
        <p:nvSpPr>
          <p:cNvPr id="8195" name="Content Placeholder 2"/>
          <p:cNvSpPr>
            <a:spLocks noGrp="1"/>
          </p:cNvSpPr>
          <p:nvPr>
            <p:ph idx="4294967295"/>
          </p:nvPr>
        </p:nvSpPr>
        <p:spPr>
          <a:xfrm>
            <a:off x="457200" y="1600200"/>
            <a:ext cx="8229600" cy="4525963"/>
          </a:xfrm>
        </p:spPr>
        <p:txBody>
          <a:bodyPr/>
          <a:lstStyle/>
          <a:p>
            <a:pPr eaLnBrk="1" hangingPunct="1"/>
            <a:r>
              <a:rPr lang="en-US" b="1" i="1" dirty="0" smtClean="0"/>
              <a:t>Bone extension </a:t>
            </a:r>
            <a:r>
              <a:rPr lang="en-US" dirty="0" smtClean="0"/>
              <a:t>(direct spread through ordinary </a:t>
            </a:r>
            <a:r>
              <a:rPr lang="en-US" dirty="0" smtClean="0"/>
              <a:t>boundaries, </a:t>
            </a:r>
            <a:r>
              <a:rPr lang="en-US" dirty="0" smtClean="0"/>
              <a:t>by destroying the bones):</a:t>
            </a:r>
          </a:p>
          <a:p>
            <a:pPr eaLnBrk="1" hangingPunct="1">
              <a:buFontTx/>
              <a:buAutoNum type="alphaLcPeriod"/>
            </a:pPr>
            <a:r>
              <a:rPr lang="en-US" dirty="0" smtClean="0"/>
              <a:t>Roof to brain.</a:t>
            </a:r>
          </a:p>
          <a:p>
            <a:pPr eaLnBrk="1" hangingPunct="1">
              <a:buFontTx/>
              <a:buAutoNum type="alphaLcPeriod"/>
            </a:pPr>
            <a:r>
              <a:rPr lang="en-US" dirty="0" smtClean="0"/>
              <a:t>Through the medial wall to the inner ear. </a:t>
            </a:r>
          </a:p>
          <a:p>
            <a:pPr eaLnBrk="1" hangingPunct="1">
              <a:buFontTx/>
              <a:buAutoNum type="alphaLcPeriod"/>
            </a:pPr>
            <a:r>
              <a:rPr lang="en-US" dirty="0" smtClean="0"/>
              <a:t>Sigmoid sinus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274638"/>
            <a:ext cx="8229600" cy="1143000"/>
          </a:xfrm>
        </p:spPr>
        <p:txBody>
          <a:bodyPr anchor="ctr"/>
          <a:lstStyle/>
          <a:p>
            <a:pPr eaLnBrk="1" hangingPunct="1"/>
            <a:r>
              <a:rPr lang="en-US" smtClean="0"/>
              <a:t>ROUTES OF SPREAD</a:t>
            </a:r>
          </a:p>
        </p:txBody>
      </p:sp>
      <p:sp>
        <p:nvSpPr>
          <p:cNvPr id="9219" name="Content Placeholder 2"/>
          <p:cNvSpPr>
            <a:spLocks noGrp="1"/>
          </p:cNvSpPr>
          <p:nvPr>
            <p:ph idx="4294967295"/>
          </p:nvPr>
        </p:nvSpPr>
        <p:spPr>
          <a:xfrm>
            <a:off x="457200" y="1600200"/>
            <a:ext cx="8229600" cy="4525963"/>
          </a:xfrm>
        </p:spPr>
        <p:txBody>
          <a:bodyPr/>
          <a:lstStyle/>
          <a:p>
            <a:pPr eaLnBrk="1" hangingPunct="1"/>
            <a:r>
              <a:rPr lang="en-US" b="1" i="1" dirty="0" smtClean="0"/>
              <a:t>Blood or lymph:</a:t>
            </a:r>
          </a:p>
          <a:p>
            <a:pPr eaLnBrk="1" hangingPunct="1">
              <a:buFont typeface="Wingdings" charset="2"/>
              <a:buNone/>
            </a:pPr>
            <a:r>
              <a:rPr lang="en-US" dirty="0" smtClean="0"/>
              <a:t>a. Veins (blood)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11"/>
          <p:cNvPicPr>
            <a:picLocks noGrp="1" noChangeAspect="1" noChangeArrowheads="1"/>
          </p:cNvPicPr>
          <p:nvPr>
            <p:ph idx="1"/>
          </p:nvPr>
        </p:nvPicPr>
        <p:blipFill>
          <a:blip r:embed="rId2">
            <a:lum bright="30000" contrast="42000"/>
          </a:blip>
          <a:srcRect/>
          <a:stretch>
            <a:fillRect/>
          </a:stretch>
        </p:blipFill>
        <p:spPr bwMode="auto">
          <a:xfrm>
            <a:off x="762000" y="1066800"/>
            <a:ext cx="7325263" cy="49976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influencing development of complications </a:t>
            </a:r>
            <a:br>
              <a:rPr lang="en-US" dirty="0" smtClean="0"/>
            </a:br>
            <a:endParaRPr lang="en-US" dirty="0"/>
          </a:p>
        </p:txBody>
      </p:sp>
      <p:sp>
        <p:nvSpPr>
          <p:cNvPr id="3" name="Content Placeholder 2"/>
          <p:cNvSpPr>
            <a:spLocks noGrp="1"/>
          </p:cNvSpPr>
          <p:nvPr>
            <p:ph idx="1"/>
          </p:nvPr>
        </p:nvSpPr>
        <p:spPr>
          <a:xfrm>
            <a:off x="1143000" y="1524000"/>
            <a:ext cx="7772400" cy="4800600"/>
          </a:xfrm>
        </p:spPr>
        <p:txBody>
          <a:bodyPr>
            <a:normAutofit/>
          </a:bodyPr>
          <a:lstStyle/>
          <a:p>
            <a:r>
              <a:rPr lang="en-US" dirty="0" smtClean="0"/>
              <a:t>Age</a:t>
            </a:r>
          </a:p>
          <a:p>
            <a:r>
              <a:rPr lang="en-US" dirty="0" smtClean="0"/>
              <a:t>Poor socioeconomic status</a:t>
            </a:r>
          </a:p>
          <a:p>
            <a:r>
              <a:rPr lang="en-US" dirty="0" smtClean="0"/>
              <a:t>Virulence of organisms</a:t>
            </a:r>
          </a:p>
          <a:p>
            <a:pPr>
              <a:buNone/>
            </a:pPr>
            <a:r>
              <a:rPr lang="en-US" sz="2400" dirty="0" err="1" smtClean="0">
                <a:latin typeface="Arial Narrow" pitchFamily="34" charset="0"/>
              </a:rPr>
              <a:t>Strepto</a:t>
            </a:r>
            <a:r>
              <a:rPr lang="en-US" sz="2400" dirty="0" smtClean="0">
                <a:latin typeface="Arial Narrow" pitchFamily="34" charset="0"/>
              </a:rPr>
              <a:t>. </a:t>
            </a:r>
            <a:r>
              <a:rPr lang="en-US" sz="2400" dirty="0" err="1" smtClean="0">
                <a:latin typeface="Arial Narrow" pitchFamily="34" charset="0"/>
              </a:rPr>
              <a:t>Pneumone</a:t>
            </a:r>
            <a:r>
              <a:rPr lang="en-US" sz="2400" dirty="0" smtClean="0">
                <a:latin typeface="Arial Narrow" pitchFamily="34" charset="0"/>
              </a:rPr>
              <a:t>- autolysin, </a:t>
            </a:r>
            <a:r>
              <a:rPr lang="en-US" sz="2400" dirty="0" err="1" smtClean="0">
                <a:latin typeface="Arial Narrow" pitchFamily="34" charset="0"/>
              </a:rPr>
              <a:t>pneumolysin</a:t>
            </a:r>
            <a:endParaRPr lang="en-US" sz="2400" dirty="0" smtClean="0">
              <a:latin typeface="Arial Narrow" pitchFamily="34" charset="0"/>
            </a:endParaRPr>
          </a:p>
          <a:p>
            <a:pPr>
              <a:buNone/>
            </a:pPr>
            <a:r>
              <a:rPr lang="en-US" sz="2400" dirty="0" err="1" smtClean="0">
                <a:latin typeface="Arial Narrow" pitchFamily="34" charset="0"/>
              </a:rPr>
              <a:t>H.influenza</a:t>
            </a:r>
            <a:r>
              <a:rPr lang="en-US" sz="2400" dirty="0" smtClean="0">
                <a:latin typeface="Arial Narrow" pitchFamily="34" charset="0"/>
              </a:rPr>
              <a:t>- resistance to </a:t>
            </a:r>
            <a:r>
              <a:rPr lang="en-US" sz="2400" dirty="0" err="1" smtClean="0">
                <a:latin typeface="Arial Narrow" pitchFamily="34" charset="0"/>
              </a:rPr>
              <a:t>Blactamase</a:t>
            </a:r>
            <a:r>
              <a:rPr lang="en-US" sz="2400" dirty="0" smtClean="0">
                <a:latin typeface="Arial Narrow" pitchFamily="34" charset="0"/>
              </a:rPr>
              <a:t> AB &amp; chloramphenicol</a:t>
            </a:r>
          </a:p>
          <a:p>
            <a:pPr>
              <a:buNone/>
            </a:pPr>
            <a:r>
              <a:rPr lang="en-US" sz="2400" dirty="0" smtClean="0">
                <a:latin typeface="Arial Narrow" pitchFamily="34" charset="0"/>
              </a:rPr>
              <a:t>Ps. aeruginosa, MRSA</a:t>
            </a:r>
          </a:p>
          <a:p>
            <a:r>
              <a:rPr lang="en-US" dirty="0" smtClean="0"/>
              <a:t>Immune-compromised host</a:t>
            </a:r>
          </a:p>
          <a:p>
            <a:r>
              <a:rPr lang="en-US" dirty="0" smtClean="0"/>
              <a:t>Preformed pathways</a:t>
            </a:r>
          </a:p>
          <a:p>
            <a:r>
              <a:rPr lang="en-US" dirty="0" err="1" smtClean="0"/>
              <a:t>cholesteatomas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Preformed pathways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Congenital dehiscence(FC/JB)</a:t>
            </a:r>
          </a:p>
          <a:p>
            <a:r>
              <a:rPr lang="en-US" dirty="0" smtClean="0"/>
              <a:t>Patent suture: </a:t>
            </a:r>
            <a:r>
              <a:rPr lang="en-US" dirty="0" err="1" smtClean="0"/>
              <a:t>petrosquamous</a:t>
            </a:r>
            <a:r>
              <a:rPr lang="en-US" dirty="0" smtClean="0"/>
              <a:t> suture</a:t>
            </a:r>
          </a:p>
          <a:p>
            <a:r>
              <a:rPr lang="en-US" dirty="0" smtClean="0"/>
              <a:t>Previous skull fractures</a:t>
            </a:r>
          </a:p>
          <a:p>
            <a:r>
              <a:rPr lang="en-US" dirty="0" smtClean="0"/>
              <a:t>Surgical defects; </a:t>
            </a:r>
            <a:r>
              <a:rPr lang="en-US" dirty="0" err="1" smtClean="0"/>
              <a:t>stapedectomy</a:t>
            </a:r>
            <a:r>
              <a:rPr lang="en-US" dirty="0" smtClean="0"/>
              <a:t>, fenestration &amp; mastoidectomy with exposed dura</a:t>
            </a:r>
          </a:p>
          <a:p>
            <a:r>
              <a:rPr lang="en-US" dirty="0" smtClean="0"/>
              <a:t>Oval &amp; round window</a:t>
            </a:r>
          </a:p>
          <a:p>
            <a:r>
              <a:rPr lang="en-US" dirty="0" smtClean="0"/>
              <a:t>From labyrinth: ICA, aqueducts of vestibule &amp; cochlea to meninges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38400"/>
            <a:ext cx="7467600" cy="2362200"/>
          </a:xfrm>
        </p:spPr>
        <p:txBody>
          <a:bodyPr/>
          <a:lstStyle/>
          <a:p>
            <a:r>
              <a:rPr lang="en-US" dirty="0" smtClean="0"/>
              <a:t>Extra Cranial Complications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 temporal </a:t>
            </a:r>
            <a:r>
              <a:rPr lang="en-US" dirty="0" err="1" smtClean="0"/>
              <a:t>cx</a:t>
            </a:r>
            <a:endParaRPr lang="en-US" dirty="0"/>
          </a:p>
        </p:txBody>
      </p:sp>
      <p:sp>
        <p:nvSpPr>
          <p:cNvPr id="3" name="Content Placeholder 2"/>
          <p:cNvSpPr>
            <a:spLocks noGrp="1"/>
          </p:cNvSpPr>
          <p:nvPr>
            <p:ph idx="1"/>
          </p:nvPr>
        </p:nvSpPr>
        <p:spPr>
          <a:xfrm>
            <a:off x="1295400" y="1447800"/>
            <a:ext cx="7638288" cy="5410200"/>
          </a:xfrm>
        </p:spPr>
        <p:txBody>
          <a:bodyPr>
            <a:normAutofit fontScale="92500" lnSpcReduction="10000"/>
          </a:bodyPr>
          <a:lstStyle/>
          <a:p>
            <a:r>
              <a:rPr lang="en-US" b="1" dirty="0" smtClean="0">
                <a:latin typeface="Gill Sans MT" pitchFamily="34" charset="0"/>
              </a:rPr>
              <a:t>Mastoiditis </a:t>
            </a:r>
            <a:r>
              <a:rPr lang="en-US" b="1" dirty="0">
                <a:latin typeface="Gill Sans MT" pitchFamily="34" charset="0"/>
              </a:rPr>
              <a:t>and </a:t>
            </a:r>
            <a:r>
              <a:rPr lang="en-US" b="1" dirty="0" smtClean="0">
                <a:latin typeface="Gill Sans MT" pitchFamily="34" charset="0"/>
              </a:rPr>
              <a:t>mastoid abscesses </a:t>
            </a:r>
            <a:r>
              <a:rPr lang="en-US" b="1" dirty="0">
                <a:latin typeface="Gill Sans MT" pitchFamily="34" charset="0"/>
              </a:rPr>
              <a:t>(most </a:t>
            </a:r>
            <a:r>
              <a:rPr lang="en-US" b="1" dirty="0" smtClean="0">
                <a:latin typeface="Gill Sans MT" pitchFamily="34" charset="0"/>
              </a:rPr>
              <a:t>common complication).</a:t>
            </a:r>
          </a:p>
          <a:p>
            <a:pPr marL="338138" indent="-338138">
              <a:lnSpc>
                <a:spcPct val="90000"/>
              </a:lnSpc>
              <a:spcBef>
                <a:spcPts val="800"/>
              </a:spcBef>
              <a:buClr>
                <a:srgbClr val="99FF99"/>
              </a:buClr>
              <a:buSzPct val="80000"/>
              <a:buFont typeface="Wingdings"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solidFill>
                  <a:srgbClr val="C00000"/>
                </a:solidFill>
                <a:effectLst>
                  <a:outerShdw blurRad="38100" dist="38100" dir="2700000" algn="tl">
                    <a:srgbClr val="000000"/>
                  </a:outerShdw>
                </a:effectLst>
                <a:latin typeface="Gill Sans MT" pitchFamily="34" charset="0"/>
                <a:cs typeface="MV Boli" pitchFamily="2"/>
              </a:rPr>
              <a:t>Subperiosteal abscesses:</a:t>
            </a:r>
          </a:p>
          <a:p>
            <a:pPr marL="338138" indent="-338138">
              <a:lnSpc>
                <a:spcPct val="90000"/>
              </a:lnSpc>
              <a:spcBef>
                <a:spcPts val="800"/>
              </a:spcBef>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800" dirty="0" smtClean="0">
                <a:solidFill>
                  <a:srgbClr val="C00000"/>
                </a:solidFill>
                <a:effectLst>
                  <a:outerShdw blurRad="38100" dist="38100" dir="2700000" algn="tl">
                    <a:srgbClr val="000000"/>
                  </a:outerShdw>
                </a:effectLst>
                <a:latin typeface="Gill Sans MT" pitchFamily="34" charset="0"/>
                <a:cs typeface="MV Boli" pitchFamily="2"/>
              </a:rPr>
              <a:t>   Post auricular, Zygomatic, Von Bezold’s, </a:t>
            </a:r>
            <a:r>
              <a:rPr lang="en-US" sz="2800" dirty="0" err="1" smtClean="0">
                <a:solidFill>
                  <a:srgbClr val="C00000"/>
                </a:solidFill>
                <a:effectLst>
                  <a:outerShdw blurRad="38100" dist="38100" dir="2700000" algn="tl">
                    <a:srgbClr val="000000"/>
                  </a:outerShdw>
                </a:effectLst>
                <a:latin typeface="Gill Sans MT" pitchFamily="34" charset="0"/>
                <a:cs typeface="MV Boli" pitchFamily="2"/>
              </a:rPr>
              <a:t>citteli’s</a:t>
            </a:r>
            <a:r>
              <a:rPr lang="en-US" sz="2800" dirty="0" smtClean="0">
                <a:solidFill>
                  <a:srgbClr val="C00000"/>
                </a:solidFill>
                <a:effectLst>
                  <a:outerShdw blurRad="38100" dist="38100" dir="2700000" algn="tl">
                    <a:srgbClr val="000000"/>
                  </a:outerShdw>
                </a:effectLst>
                <a:latin typeface="Gill Sans MT" pitchFamily="34" charset="0"/>
                <a:cs typeface="MV Boli" pitchFamily="2"/>
              </a:rPr>
              <a:t>, </a:t>
            </a:r>
            <a:r>
              <a:rPr lang="en-US" sz="2800" dirty="0" err="1" smtClean="0">
                <a:solidFill>
                  <a:srgbClr val="C00000"/>
                </a:solidFill>
                <a:effectLst>
                  <a:outerShdw blurRad="38100" dist="38100" dir="2700000" algn="tl">
                    <a:srgbClr val="000000"/>
                  </a:outerShdw>
                </a:effectLst>
                <a:latin typeface="Gill Sans MT" pitchFamily="34" charset="0"/>
                <a:cs typeface="MV Boli" pitchFamily="2"/>
              </a:rPr>
              <a:t>luc’s</a:t>
            </a:r>
            <a:r>
              <a:rPr lang="en-US" sz="2800" dirty="0" smtClean="0">
                <a:solidFill>
                  <a:srgbClr val="C00000"/>
                </a:solidFill>
                <a:effectLst>
                  <a:outerShdw blurRad="38100" dist="38100" dir="2700000" algn="tl">
                    <a:srgbClr val="000000"/>
                  </a:outerShdw>
                </a:effectLst>
                <a:latin typeface="Gill Sans MT" pitchFamily="34" charset="0"/>
                <a:cs typeface="MV Boli" pitchFamily="2"/>
              </a:rPr>
              <a:t>, para/retro pharyngeal .</a:t>
            </a:r>
          </a:p>
          <a:p>
            <a:pPr>
              <a:buNone/>
            </a:pPr>
            <a:endParaRPr lang="en-US" b="1" dirty="0">
              <a:latin typeface="Gill Sans MT" pitchFamily="34" charset="0"/>
            </a:endParaRPr>
          </a:p>
          <a:p>
            <a:pPr>
              <a:buNone/>
            </a:pPr>
            <a:r>
              <a:rPr lang="en-US" dirty="0">
                <a:latin typeface="Gill Sans MT" pitchFamily="34" charset="0"/>
              </a:rPr>
              <a:t>• </a:t>
            </a:r>
            <a:r>
              <a:rPr lang="en-US" b="1" dirty="0" err="1">
                <a:latin typeface="Gill Sans MT" pitchFamily="34" charset="0"/>
              </a:rPr>
              <a:t>Petrositis</a:t>
            </a:r>
            <a:r>
              <a:rPr lang="en-US" b="1" dirty="0">
                <a:latin typeface="Gill Sans MT" pitchFamily="34" charset="0"/>
              </a:rPr>
              <a:t>.</a:t>
            </a:r>
          </a:p>
          <a:p>
            <a:pPr>
              <a:buNone/>
            </a:pPr>
            <a:r>
              <a:rPr lang="en-US" dirty="0">
                <a:latin typeface="Gill Sans MT" pitchFamily="34" charset="0"/>
              </a:rPr>
              <a:t>• </a:t>
            </a:r>
            <a:r>
              <a:rPr lang="en-US" b="1" dirty="0" err="1">
                <a:latin typeface="Gill Sans MT" pitchFamily="34" charset="0"/>
              </a:rPr>
              <a:t>Labyrinthitis</a:t>
            </a:r>
            <a:r>
              <a:rPr lang="en-US" b="1" dirty="0">
                <a:latin typeface="Gill Sans MT" pitchFamily="34" charset="0"/>
              </a:rPr>
              <a:t>.</a:t>
            </a:r>
          </a:p>
          <a:p>
            <a:pPr>
              <a:buNone/>
            </a:pPr>
            <a:r>
              <a:rPr lang="en-US" dirty="0">
                <a:latin typeface="Gill Sans MT" pitchFamily="34" charset="0"/>
              </a:rPr>
              <a:t>• </a:t>
            </a:r>
            <a:r>
              <a:rPr lang="en-US" b="1" dirty="0">
                <a:latin typeface="Gill Sans MT" pitchFamily="34" charset="0"/>
              </a:rPr>
              <a:t>Facial paralysis.</a:t>
            </a:r>
          </a:p>
          <a:p>
            <a:pPr>
              <a:buNone/>
            </a:pPr>
            <a:r>
              <a:rPr lang="en-US" dirty="0">
                <a:latin typeface="Gill Sans MT" pitchFamily="34" charset="0"/>
              </a:rPr>
              <a:t>• </a:t>
            </a:r>
            <a:r>
              <a:rPr lang="en-US" b="1" dirty="0" err="1">
                <a:latin typeface="Gill Sans MT" pitchFamily="34" charset="0"/>
              </a:rPr>
              <a:t>Osteomyelitis</a:t>
            </a:r>
            <a:r>
              <a:rPr lang="en-US" b="1" dirty="0">
                <a:latin typeface="Gill Sans MT" pitchFamily="34" charset="0"/>
              </a:rPr>
              <a:t> of the temporal </a:t>
            </a:r>
            <a:r>
              <a:rPr lang="en-US" b="1" dirty="0" smtClean="0">
                <a:latin typeface="Gill Sans MT" pitchFamily="34" charset="0"/>
              </a:rPr>
              <a:t>bone</a:t>
            </a:r>
          </a:p>
          <a:p>
            <a:pPr>
              <a:buNone/>
            </a:pPr>
            <a:r>
              <a:rPr lang="en-US" dirty="0" smtClean="0">
                <a:effectLst>
                  <a:outerShdw blurRad="38100" dist="38100" dir="2700000" algn="tl">
                    <a:srgbClr val="000000"/>
                  </a:outerShdw>
                </a:effectLst>
                <a:latin typeface="Gill Sans MT" pitchFamily="34" charset="0"/>
              </a:rPr>
              <a:t>. </a:t>
            </a:r>
          </a:p>
          <a:p>
            <a:pPr>
              <a:buNone/>
            </a:pPr>
            <a:endParaRPr lang="en-US" dirty="0">
              <a:latin typeface="Gill Sans MT"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EXTRACRANIAL COMPLICATIONS</a:t>
            </a:r>
            <a:endParaRPr lang="en-US" dirty="0"/>
          </a:p>
        </p:txBody>
      </p:sp>
      <p:sp>
        <p:nvSpPr>
          <p:cNvPr id="3" name="Content Placeholder 2"/>
          <p:cNvSpPr>
            <a:spLocks noGrp="1"/>
          </p:cNvSpPr>
          <p:nvPr>
            <p:ph idx="1"/>
          </p:nvPr>
        </p:nvSpPr>
        <p:spPr/>
        <p:txBody>
          <a:bodyPr>
            <a:normAutofit/>
          </a:bodyPr>
          <a:lstStyle/>
          <a:p>
            <a:r>
              <a:rPr lang="en-US" dirty="0" smtClean="0"/>
              <a:t> </a:t>
            </a:r>
            <a:r>
              <a:rPr lang="en-US" b="1" dirty="0"/>
              <a:t>Retropharyngeal </a:t>
            </a:r>
            <a:r>
              <a:rPr lang="en-US" b="1" dirty="0" smtClean="0"/>
              <a:t>and </a:t>
            </a:r>
            <a:r>
              <a:rPr lang="en-US" dirty="0" smtClean="0"/>
              <a:t> </a:t>
            </a:r>
            <a:r>
              <a:rPr lang="en-US" b="1" dirty="0" err="1" smtClean="0"/>
              <a:t>Parapharyngeal</a:t>
            </a:r>
            <a:r>
              <a:rPr lang="en-US" b="1" dirty="0" smtClean="0"/>
              <a:t> abscesses</a:t>
            </a:r>
          </a:p>
          <a:p>
            <a:r>
              <a:rPr lang="en-US" b="1" dirty="0" smtClean="0"/>
              <a:t>Septicemia – </a:t>
            </a:r>
            <a:r>
              <a:rPr lang="en-US" b="1" dirty="0" err="1" smtClean="0"/>
              <a:t>pyemia</a:t>
            </a:r>
            <a:endParaRPr lang="en-US" b="1" dirty="0" smtClean="0"/>
          </a:p>
          <a:p>
            <a:r>
              <a:rPr lang="en-US" b="1" dirty="0" smtClean="0"/>
              <a:t>External otitis.</a:t>
            </a:r>
          </a:p>
          <a:p>
            <a:r>
              <a:rPr lang="en-US" b="1" dirty="0" smtClean="0"/>
              <a:t>Cervical lymphadenitis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Otitis externa</a:t>
            </a:r>
            <a:endParaRPr lang="en-US" dirty="0"/>
          </a:p>
        </p:txBody>
      </p:sp>
      <p:sp>
        <p:nvSpPr>
          <p:cNvPr id="3" name="Content Placeholder 2"/>
          <p:cNvSpPr>
            <a:spLocks noGrp="1"/>
          </p:cNvSpPr>
          <p:nvPr>
            <p:ph idx="1"/>
          </p:nvPr>
        </p:nvSpPr>
        <p:spPr/>
        <p:txBody>
          <a:bodyPr/>
          <a:lstStyle/>
          <a:p>
            <a:r>
              <a:rPr lang="en-US" dirty="0" smtClean="0"/>
              <a:t>Infection will spread from middle ear to outer ear through the TM, which is usually perforated.</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Levels of Evidence</a:t>
            </a:r>
          </a:p>
        </p:txBody>
      </p:sp>
      <p:sp>
        <p:nvSpPr>
          <p:cNvPr id="3" name="Content Placeholder 2"/>
          <p:cNvSpPr>
            <a:spLocks noGrp="1"/>
          </p:cNvSpPr>
          <p:nvPr>
            <p:ph idx="1"/>
          </p:nvPr>
        </p:nvSpPr>
        <p:spPr>
          <a:xfrm>
            <a:off x="0" y="1600200"/>
            <a:ext cx="9144000" cy="4525963"/>
          </a:xfrm>
        </p:spPr>
        <p:txBody>
          <a:bodyPr>
            <a:normAutofit lnSpcReduction="10000"/>
          </a:bodyPr>
          <a:lstStyle/>
          <a:p>
            <a:pPr>
              <a:defRPr/>
            </a:pPr>
            <a:r>
              <a:rPr lang="en-US" sz="3600" dirty="0" smtClean="0"/>
              <a:t>Grade A – Systemic reviews, Meta analyses, RCT</a:t>
            </a:r>
          </a:p>
          <a:p>
            <a:pPr>
              <a:defRPr/>
            </a:pPr>
            <a:endParaRPr lang="en-US" sz="3600" dirty="0" smtClean="0"/>
          </a:p>
          <a:p>
            <a:pPr>
              <a:defRPr/>
            </a:pPr>
            <a:r>
              <a:rPr lang="en-US" sz="3600" dirty="0" smtClean="0"/>
              <a:t>Grade B – Non-randomized studies</a:t>
            </a:r>
          </a:p>
          <a:p>
            <a:pPr>
              <a:defRPr/>
            </a:pPr>
            <a:endParaRPr lang="en-US" sz="3600" dirty="0" smtClean="0"/>
          </a:p>
          <a:p>
            <a:pPr>
              <a:defRPr/>
            </a:pPr>
            <a:r>
              <a:rPr lang="en-US" sz="3600" dirty="0" smtClean="0"/>
              <a:t>Grade C – Observational studies</a:t>
            </a:r>
          </a:p>
          <a:p>
            <a:pPr>
              <a:buFontTx/>
              <a:buNone/>
              <a:defRPr/>
            </a:pPr>
            <a:endParaRPr lang="en-US" sz="3600" dirty="0" smtClean="0"/>
          </a:p>
          <a:p>
            <a:pPr>
              <a:defRPr/>
            </a:pPr>
            <a:r>
              <a:rPr lang="en-US" sz="3600" dirty="0" smtClean="0"/>
              <a:t>Grade D – Case Series, Expert opinion</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Retropharyngeal abscess</a:t>
            </a:r>
            <a:endParaRPr lang="en-US" dirty="0"/>
          </a:p>
        </p:txBody>
      </p:sp>
      <p:sp>
        <p:nvSpPr>
          <p:cNvPr id="3" name="Content Placeholder 2"/>
          <p:cNvSpPr>
            <a:spLocks noGrp="1"/>
          </p:cNvSpPr>
          <p:nvPr>
            <p:ph idx="1"/>
          </p:nvPr>
        </p:nvSpPr>
        <p:spPr/>
        <p:txBody>
          <a:bodyPr/>
          <a:lstStyle/>
          <a:p>
            <a:r>
              <a:rPr lang="en-US" dirty="0" smtClean="0"/>
              <a:t>Go to the pharynx and form an abscess,</a:t>
            </a:r>
          </a:p>
          <a:p>
            <a:r>
              <a:rPr lang="en-US" dirty="0" smtClean="0"/>
              <a:t>Through the blood.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CRANIAL (INTRATEMPORAL) COMPLICATIONS</a:t>
            </a:r>
            <a:endParaRPr lang="en-US" dirty="0"/>
          </a:p>
        </p:txBody>
      </p:sp>
      <p:sp>
        <p:nvSpPr>
          <p:cNvPr id="3" name="Content Placeholder 2"/>
          <p:cNvSpPr>
            <a:spLocks noGrp="1"/>
          </p:cNvSpPr>
          <p:nvPr>
            <p:ph idx="1"/>
          </p:nvPr>
        </p:nvSpPr>
        <p:spPr/>
        <p:txBody>
          <a:bodyPr>
            <a:normAutofit/>
          </a:bodyPr>
          <a:lstStyle/>
          <a:p>
            <a:pPr>
              <a:lnSpc>
                <a:spcPct val="180000"/>
              </a:lnSpc>
            </a:pPr>
            <a:r>
              <a:rPr lang="en-US" dirty="0" smtClean="0">
                <a:solidFill>
                  <a:schemeClr val="accent1"/>
                </a:solidFill>
              </a:rPr>
              <a:t>Mastoiditis</a:t>
            </a:r>
            <a:endParaRPr lang="en-US" dirty="0" smtClean="0"/>
          </a:p>
          <a:p>
            <a:pPr>
              <a:lnSpc>
                <a:spcPct val="180000"/>
              </a:lnSpc>
            </a:pPr>
            <a:r>
              <a:rPr lang="en-US" dirty="0" err="1" smtClean="0"/>
              <a:t>Petrositis</a:t>
            </a:r>
            <a:endParaRPr lang="en-US" dirty="0" smtClean="0"/>
          </a:p>
          <a:p>
            <a:pPr>
              <a:lnSpc>
                <a:spcPct val="180000"/>
              </a:lnSpc>
            </a:pPr>
            <a:r>
              <a:rPr lang="en-US" dirty="0" smtClean="0"/>
              <a:t>Facial nerve paralysis</a:t>
            </a:r>
          </a:p>
          <a:p>
            <a:pPr>
              <a:lnSpc>
                <a:spcPct val="180000"/>
              </a:lnSpc>
            </a:pPr>
            <a:r>
              <a:rPr lang="en-US" dirty="0" smtClean="0"/>
              <a:t>Labyrinthine fistula and </a:t>
            </a:r>
            <a:r>
              <a:rPr lang="en-US" dirty="0" err="1" smtClean="0"/>
              <a:t>suppurative</a:t>
            </a:r>
            <a:r>
              <a:rPr lang="en-US" dirty="0" smtClean="0"/>
              <a:t> </a:t>
            </a:r>
            <a:r>
              <a:rPr lang="en-US" dirty="0" err="1" smtClean="0"/>
              <a:t>labyrinthitis</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MASTOIDITIS</a:t>
            </a:r>
            <a:endParaRPr lang="en-US" dirty="0"/>
          </a:p>
        </p:txBody>
      </p:sp>
      <p:sp>
        <p:nvSpPr>
          <p:cNvPr id="3" name="Content Placeholder 2"/>
          <p:cNvSpPr>
            <a:spLocks noGrp="1"/>
          </p:cNvSpPr>
          <p:nvPr>
            <p:ph idx="1"/>
          </p:nvPr>
        </p:nvSpPr>
        <p:spPr/>
        <p:txBody>
          <a:bodyPr/>
          <a:lstStyle/>
          <a:p>
            <a:r>
              <a:rPr lang="en-US" dirty="0" smtClean="0"/>
              <a:t>(a) acute mastoiditis</a:t>
            </a:r>
          </a:p>
          <a:p>
            <a:r>
              <a:rPr lang="en-US" dirty="0" smtClean="0"/>
              <a:t>(b) masked mastoiditis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mastoiditis</a:t>
            </a:r>
            <a:endParaRPr lang="en-US" dirty="0"/>
          </a:p>
        </p:txBody>
      </p:sp>
      <p:sp>
        <p:nvSpPr>
          <p:cNvPr id="3" name="Content Placeholder 2"/>
          <p:cNvSpPr>
            <a:spLocks noGrp="1"/>
          </p:cNvSpPr>
          <p:nvPr>
            <p:ph idx="1"/>
          </p:nvPr>
        </p:nvSpPr>
        <p:spPr/>
        <p:txBody>
          <a:bodyPr/>
          <a:lstStyle/>
          <a:p>
            <a:r>
              <a:rPr lang="en-US" dirty="0" smtClean="0"/>
              <a:t>Pathology: </a:t>
            </a:r>
          </a:p>
          <a:p>
            <a:pPr>
              <a:buNone/>
            </a:pPr>
            <a:r>
              <a:rPr lang="en-US" dirty="0" smtClean="0"/>
              <a:t>  (1) Involvement of the bone of the mastoid air cells by acute suppurative inflammation.</a:t>
            </a:r>
          </a:p>
          <a:p>
            <a:pPr>
              <a:buNone/>
            </a:pPr>
            <a:endParaRPr lang="en-US" dirty="0" smtClean="0"/>
          </a:p>
          <a:p>
            <a:pPr>
              <a:buNone/>
            </a:pPr>
            <a:r>
              <a:rPr lang="en-US" dirty="0" smtClean="0"/>
              <a:t>  (2) </a:t>
            </a:r>
            <a:r>
              <a:rPr lang="en-US" dirty="0" err="1" smtClean="0"/>
              <a:t>hyperaemic</a:t>
            </a:r>
            <a:r>
              <a:rPr lang="en-US" dirty="0" smtClean="0"/>
              <a:t> decalcification &amp; </a:t>
            </a:r>
            <a:r>
              <a:rPr lang="en-US" dirty="0" err="1" smtClean="0"/>
              <a:t>osteoclastic</a:t>
            </a:r>
            <a:r>
              <a:rPr lang="en-US" dirty="0" smtClean="0"/>
              <a:t> </a:t>
            </a:r>
            <a:r>
              <a:rPr lang="en-US" dirty="0" err="1" smtClean="0"/>
              <a:t>resorption</a:t>
            </a:r>
            <a:r>
              <a:rPr lang="en-US" dirty="0" smtClean="0"/>
              <a:t> of bony walls.</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Clinical features:</a:t>
            </a:r>
            <a:br>
              <a:rPr lang="en-US" b="1"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Ear discharge, pain behind ear, fever</a:t>
            </a:r>
          </a:p>
          <a:p>
            <a:pPr>
              <a:buNone/>
            </a:pPr>
            <a:r>
              <a:rPr lang="en-US" dirty="0" smtClean="0"/>
              <a:t>Mastoid tenderness, sagging of PS meatal wall, perforated TM, swelling over mastoid region, hearing loss</a:t>
            </a:r>
          </a:p>
          <a:p>
            <a:pPr>
              <a:buNone/>
            </a:pPr>
            <a:r>
              <a:rPr lang="en-US" dirty="0" smtClean="0"/>
              <a:t> Reservoir’ sign</a:t>
            </a:r>
          </a:p>
          <a:p>
            <a:pPr>
              <a:buNone/>
            </a:pPr>
            <a:r>
              <a:rPr lang="en-US" dirty="0" smtClean="0"/>
              <a:t> Light house sign</a:t>
            </a:r>
          </a:p>
          <a:p>
            <a:pPr marL="338138" indent="-338138">
              <a:lnSpc>
                <a:spcPct val="90000"/>
              </a:lnSpc>
              <a:spcBef>
                <a:spcPts val="800"/>
              </a:spcBef>
              <a:buClr>
                <a:srgbClr val="99FF99"/>
              </a:buClr>
              <a:buSzPct val="80000"/>
              <a:buFont typeface="Wingdings"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effectLst>
                  <a:outerShdw blurRad="38100" dist="38100" dir="2700000" algn="tl">
                    <a:srgbClr val="000000"/>
                  </a:outerShdw>
                </a:effectLst>
                <a:latin typeface="Calibri" pitchFamily="34" charset="0"/>
              </a:rPr>
              <a:t>Subperiosteal abscesses:</a:t>
            </a:r>
          </a:p>
          <a:p>
            <a:pPr marL="338138" indent="-338138">
              <a:lnSpc>
                <a:spcPct val="90000"/>
              </a:lnSpc>
              <a:spcBef>
                <a:spcPts val="800"/>
              </a:spcBef>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dirty="0" smtClean="0">
                <a:effectLst>
                  <a:outerShdw blurRad="38100" dist="38100" dir="2700000" algn="tl">
                    <a:srgbClr val="000000"/>
                  </a:outerShdw>
                </a:effectLst>
                <a:latin typeface="Calibri" pitchFamily="34" charset="0"/>
              </a:rPr>
              <a:t>   Post auricular, </a:t>
            </a:r>
            <a:r>
              <a:rPr lang="en-US" dirty="0" err="1" smtClean="0">
                <a:effectLst>
                  <a:outerShdw blurRad="38100" dist="38100" dir="2700000" algn="tl">
                    <a:srgbClr val="000000"/>
                  </a:outerShdw>
                </a:effectLst>
                <a:latin typeface="Calibri" pitchFamily="34" charset="0"/>
              </a:rPr>
              <a:t>Zygomtic</a:t>
            </a:r>
            <a:r>
              <a:rPr lang="en-US" dirty="0" smtClean="0">
                <a:effectLst>
                  <a:outerShdw blurRad="38100" dist="38100" dir="2700000" algn="tl">
                    <a:srgbClr val="000000"/>
                  </a:outerShdw>
                </a:effectLst>
                <a:latin typeface="Calibri" pitchFamily="34" charset="0"/>
              </a:rPr>
              <a:t>, Von Bezold’s, </a:t>
            </a:r>
            <a:r>
              <a:rPr lang="en-US" dirty="0" err="1" smtClean="0">
                <a:effectLst>
                  <a:outerShdw blurRad="38100" dist="38100" dir="2700000" algn="tl">
                    <a:srgbClr val="000000"/>
                  </a:outerShdw>
                </a:effectLst>
                <a:latin typeface="Calibri" pitchFamily="34" charset="0"/>
              </a:rPr>
              <a:t>citteli’s</a:t>
            </a:r>
            <a:r>
              <a:rPr lang="en-US" dirty="0" smtClean="0">
                <a:effectLst>
                  <a:outerShdw blurRad="38100" dist="38100" dir="2700000" algn="tl">
                    <a:srgbClr val="000000"/>
                  </a:outerShdw>
                </a:effectLst>
                <a:latin typeface="Calibri" pitchFamily="34" charset="0"/>
              </a:rPr>
              <a:t>, </a:t>
            </a:r>
            <a:r>
              <a:rPr lang="en-US" dirty="0" err="1" smtClean="0">
                <a:effectLst>
                  <a:outerShdw blurRad="38100" dist="38100" dir="2700000" algn="tl">
                    <a:srgbClr val="000000"/>
                  </a:outerShdw>
                </a:effectLst>
                <a:latin typeface="Calibri" pitchFamily="34" charset="0"/>
              </a:rPr>
              <a:t>luc’s</a:t>
            </a:r>
            <a:r>
              <a:rPr lang="en-US" dirty="0" smtClean="0">
                <a:effectLst>
                  <a:outerShdw blurRad="38100" dist="38100" dir="2700000" algn="tl">
                    <a:srgbClr val="000000"/>
                  </a:outerShdw>
                </a:effectLst>
                <a:latin typeface="Calibri" pitchFamily="34" charset="0"/>
              </a:rPr>
              <a:t>, para/ retro pharyngeal .</a:t>
            </a:r>
          </a:p>
          <a:p>
            <a:pPr>
              <a:buNone/>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 OF ACUTE MASTOIDITIS</a:t>
            </a:r>
            <a:endParaRPr lang="en-US" dirty="0"/>
          </a:p>
        </p:txBody>
      </p:sp>
      <p:sp>
        <p:nvSpPr>
          <p:cNvPr id="3" name="Content Placeholder 2"/>
          <p:cNvSpPr>
            <a:spLocks noGrp="1"/>
          </p:cNvSpPr>
          <p:nvPr>
            <p:ph idx="1"/>
          </p:nvPr>
        </p:nvSpPr>
        <p:spPr/>
        <p:txBody>
          <a:bodyPr>
            <a:normAutofit fontScale="85000" lnSpcReduction="20000"/>
          </a:bodyPr>
          <a:lstStyle/>
          <a:p>
            <a:pPr algn="just">
              <a:lnSpc>
                <a:spcPct val="120000"/>
              </a:lnSpc>
            </a:pPr>
            <a:r>
              <a:rPr lang="en-US" dirty="0" smtClean="0"/>
              <a:t>General constitutional manifestations.</a:t>
            </a:r>
          </a:p>
          <a:p>
            <a:pPr algn="just">
              <a:lnSpc>
                <a:spcPct val="120000"/>
              </a:lnSpc>
            </a:pPr>
            <a:r>
              <a:rPr lang="en-US" dirty="0" smtClean="0"/>
              <a:t>Tympanic membrane changes: either bulging congested, or perforated with a lot of mucopurulent discharge.</a:t>
            </a:r>
          </a:p>
          <a:p>
            <a:pPr algn="just">
              <a:lnSpc>
                <a:spcPct val="120000"/>
              </a:lnSpc>
              <a:buFont typeface="Wingdings" charset="2"/>
              <a:buChar char="Ø"/>
            </a:pPr>
            <a:r>
              <a:rPr lang="en-US" dirty="0" smtClean="0"/>
              <a:t>On </a:t>
            </a:r>
            <a:r>
              <a:rPr lang="en-US" dirty="0" err="1" smtClean="0"/>
              <a:t>ototscopy</a:t>
            </a:r>
            <a:r>
              <a:rPr lang="en-US" dirty="0" smtClean="0"/>
              <a:t>, pus is seen in middle ear, or EAC if TM is perforated.</a:t>
            </a:r>
          </a:p>
          <a:p>
            <a:pPr algn="just">
              <a:lnSpc>
                <a:spcPct val="120000"/>
              </a:lnSpc>
            </a:pPr>
            <a:r>
              <a:rPr lang="en-US" dirty="0" smtClean="0"/>
              <a:t>Sagging of </a:t>
            </a:r>
            <a:r>
              <a:rPr lang="en-US" dirty="0" err="1" smtClean="0"/>
              <a:t>posterosuperior</a:t>
            </a:r>
            <a:r>
              <a:rPr lang="en-US" dirty="0" smtClean="0"/>
              <a:t> meatal wall (wall between mastoid and EAC): due to destruction, inflammation of mastoid, sagging of wall occurs, narrowing the EAC.</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lnSpc>
                <a:spcPct val="120000"/>
              </a:lnSpc>
            </a:pPr>
            <a:r>
              <a:rPr lang="en-US" dirty="0" smtClean="0"/>
              <a:t>Otorrhoea </a:t>
            </a:r>
            <a:r>
              <a:rPr lang="en-US" dirty="0" smtClean="0"/>
              <a:t>(and </a:t>
            </a:r>
            <a:r>
              <a:rPr lang="en-US" i="1" dirty="0" smtClean="0"/>
              <a:t>Reservoir sign</a:t>
            </a:r>
            <a:r>
              <a:rPr lang="en-US" dirty="0" smtClean="0"/>
              <a:t>: when you drain the discharge, it re accumulates again, because it’s found in mastoid, which resembles a pocket, this pocket or air cells are full of pus, once drained, pus re accumulates</a:t>
            </a:r>
            <a:r>
              <a:rPr lang="en-US" dirty="0" smtClean="0"/>
              <a:t>.)</a:t>
            </a:r>
            <a:endParaRPr lang="en-US" dirty="0" smtClean="0"/>
          </a:p>
          <a:p>
            <a:pPr algn="just">
              <a:lnSpc>
                <a:spcPct val="120000"/>
              </a:lnSpc>
            </a:pPr>
            <a:r>
              <a:rPr lang="en-US" dirty="0" smtClean="0"/>
              <a:t>Retro auricular tender red swelling.</a:t>
            </a:r>
          </a:p>
          <a:p>
            <a:pPr algn="just">
              <a:lnSpc>
                <a:spcPct val="120000"/>
              </a:lnSpc>
            </a:pPr>
            <a:r>
              <a:rPr lang="en-US" dirty="0" smtClean="0"/>
              <a:t>Subperiosteal and bezold’s abscesses if infection persists. If infection persists, or in a poor health care center, abscess may rupture into the skin forming a fistula or sinus.</a:t>
            </a:r>
          </a:p>
          <a:p>
            <a:pPr algn="just">
              <a:lnSpc>
                <a:spcPct val="120000"/>
              </a:lnSpc>
            </a:pPr>
            <a:r>
              <a:rPr lang="en-US" dirty="0" smtClean="0"/>
              <a:t>Imaging.</a:t>
            </a:r>
          </a:p>
          <a:p>
            <a:pPr algn="just">
              <a:lnSpc>
                <a:spcPct val="120000"/>
              </a:lnSpc>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Picture1"/>
          <p:cNvPicPr>
            <a:picLocks noGrp="1" noChangeAspect="1" noChangeArrowheads="1"/>
          </p:cNvPicPr>
          <p:nvPr>
            <p:ph idx="1"/>
          </p:nvPr>
        </p:nvPicPr>
        <p:blipFill>
          <a:blip r:embed="rId2"/>
          <a:srcRect/>
          <a:stretch>
            <a:fillRect/>
          </a:stretch>
        </p:blipFill>
        <p:spPr bwMode="auto">
          <a:xfrm>
            <a:off x="1219200" y="2209800"/>
            <a:ext cx="3048000" cy="2286000"/>
          </a:xfrm>
          <a:prstGeom prst="rect">
            <a:avLst/>
          </a:prstGeom>
          <a:noFill/>
          <a:ln w="9525">
            <a:noFill/>
            <a:miter lim="800000"/>
            <a:headEnd/>
            <a:tailEnd/>
          </a:ln>
        </p:spPr>
      </p:pic>
      <p:pic>
        <p:nvPicPr>
          <p:cNvPr id="5" name="Picture 3" descr="16"/>
          <p:cNvPicPr>
            <a:picLocks noChangeAspect="1" noChangeArrowheads="1"/>
          </p:cNvPicPr>
          <p:nvPr/>
        </p:nvPicPr>
        <p:blipFill>
          <a:blip r:embed="rId3"/>
          <a:srcRect/>
          <a:stretch>
            <a:fillRect/>
          </a:stretch>
        </p:blipFill>
        <p:spPr bwMode="auto">
          <a:xfrm>
            <a:off x="5029200" y="1981200"/>
            <a:ext cx="3694113" cy="349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361536Slide3"/>
          <p:cNvPicPr>
            <a:picLocks noGrp="1" noChangeAspect="1" noChangeArrowheads="1"/>
          </p:cNvPicPr>
          <p:nvPr>
            <p:ph idx="1"/>
          </p:nvPr>
        </p:nvPicPr>
        <p:blipFill>
          <a:blip r:embed="rId2"/>
          <a:stretch>
            <a:fillRect/>
          </a:stretch>
        </p:blipFill>
        <p:spPr bwMode="auto">
          <a:xfrm>
            <a:off x="1435608" y="1447800"/>
            <a:ext cx="749808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a:t>
            </a:r>
            <a:endParaRPr lang="en-US" dirty="0"/>
          </a:p>
        </p:txBody>
      </p:sp>
      <p:sp>
        <p:nvSpPr>
          <p:cNvPr id="3" name="Content Placeholder 2"/>
          <p:cNvSpPr>
            <a:spLocks noGrp="1"/>
          </p:cNvSpPr>
          <p:nvPr>
            <p:ph idx="1"/>
          </p:nvPr>
        </p:nvSpPr>
        <p:spPr/>
        <p:txBody>
          <a:bodyPr/>
          <a:lstStyle/>
          <a:p>
            <a:r>
              <a:rPr lang="en-US" dirty="0" smtClean="0"/>
              <a:t>X ray mastoid( </a:t>
            </a:r>
            <a:r>
              <a:rPr lang="en-US" dirty="0" err="1" smtClean="0"/>
              <a:t>schuller’s</a:t>
            </a:r>
            <a:r>
              <a:rPr lang="en-US" dirty="0" smtClean="0"/>
              <a:t> view): coalescent mastoiditis</a:t>
            </a:r>
          </a:p>
          <a:p>
            <a:r>
              <a:rPr lang="en-US" dirty="0" smtClean="0"/>
              <a:t>CT scan: visualize the air cells, which are opaque, and that the ME cavity is filled with infection.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solidFill>
                  <a:srgbClr val="FF0000"/>
                </a:solidFill>
              </a:rPr>
              <a:t>Levels of Evidence</a:t>
            </a:r>
            <a:endParaRPr lang="en-US" smtClean="0"/>
          </a:p>
        </p:txBody>
      </p:sp>
      <p:sp>
        <p:nvSpPr>
          <p:cNvPr id="4099" name="Content Placeholder 2"/>
          <p:cNvSpPr>
            <a:spLocks noGrp="1"/>
          </p:cNvSpPr>
          <p:nvPr>
            <p:ph idx="1"/>
          </p:nvPr>
        </p:nvSpPr>
        <p:spPr/>
        <p:txBody>
          <a:bodyPr>
            <a:normAutofit lnSpcReduction="10000"/>
          </a:bodyPr>
          <a:lstStyle/>
          <a:p>
            <a:pPr>
              <a:buFont typeface="Arial" pitchFamily="34" charset="0"/>
              <a:buNone/>
            </a:pPr>
            <a:r>
              <a:rPr lang="en-US" dirty="0" smtClean="0"/>
              <a:t> **** ~ Systematic reviews, meta analysis of randomized control studies</a:t>
            </a:r>
          </a:p>
          <a:p>
            <a:pPr>
              <a:buFont typeface="Arial" pitchFamily="34" charset="0"/>
              <a:buNone/>
            </a:pPr>
            <a:endParaRPr lang="en-US" dirty="0" smtClean="0"/>
          </a:p>
          <a:p>
            <a:pPr>
              <a:buFont typeface="Arial" pitchFamily="34" charset="0"/>
              <a:buNone/>
            </a:pPr>
            <a:r>
              <a:rPr lang="en-US" dirty="0" smtClean="0"/>
              <a:t>*** ~ Non randomised studies</a:t>
            </a:r>
          </a:p>
          <a:p>
            <a:pPr>
              <a:buFont typeface="Arial" pitchFamily="34" charset="0"/>
              <a:buNone/>
            </a:pPr>
            <a:endParaRPr lang="en-US" dirty="0" smtClean="0"/>
          </a:p>
          <a:p>
            <a:pPr>
              <a:buFont typeface="Arial" pitchFamily="34" charset="0"/>
              <a:buNone/>
            </a:pPr>
            <a:r>
              <a:rPr lang="en-US" dirty="0" smtClean="0"/>
              <a:t>** ~ Observational or non experimental studies</a:t>
            </a:r>
          </a:p>
          <a:p>
            <a:pPr>
              <a:buFont typeface="Arial" pitchFamily="34" charset="0"/>
              <a:buNone/>
            </a:pPr>
            <a:endParaRPr lang="en-US" dirty="0" smtClean="0"/>
          </a:p>
          <a:p>
            <a:pPr>
              <a:buFont typeface="Arial" pitchFamily="34" charset="0"/>
              <a:buNone/>
            </a:pPr>
            <a:r>
              <a:rPr lang="en-US" dirty="0" smtClean="0"/>
              <a:t>* ~ Expert opinion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Picture3"/>
          <p:cNvPicPr>
            <a:picLocks noGrp="1" noChangeAspect="1" noChangeArrowheads="1"/>
          </p:cNvPicPr>
          <p:nvPr>
            <p:ph idx="1"/>
          </p:nvPr>
        </p:nvPicPr>
        <p:blipFill>
          <a:blip r:embed="rId2"/>
          <a:srcRect/>
          <a:stretch>
            <a:fillRect/>
          </a:stretch>
        </p:blipFill>
        <p:spPr bwMode="auto">
          <a:xfrm>
            <a:off x="304800" y="2057400"/>
            <a:ext cx="4071938" cy="3900488"/>
          </a:xfrm>
          <a:prstGeom prst="rect">
            <a:avLst/>
          </a:prstGeom>
          <a:noFill/>
          <a:ln w="9525">
            <a:noFill/>
            <a:miter lim="800000"/>
            <a:headEnd/>
            <a:tailEnd/>
          </a:ln>
        </p:spPr>
      </p:pic>
      <p:pic>
        <p:nvPicPr>
          <p:cNvPr id="5" name="Picture 4" descr="Picture2"/>
          <p:cNvPicPr>
            <a:picLocks noChangeAspect="1" noChangeArrowheads="1"/>
          </p:cNvPicPr>
          <p:nvPr/>
        </p:nvPicPr>
        <p:blipFill>
          <a:blip r:embed="rId3"/>
          <a:srcRect/>
          <a:stretch>
            <a:fillRect/>
          </a:stretch>
        </p:blipFill>
        <p:spPr bwMode="auto">
          <a:xfrm>
            <a:off x="4572000" y="2133600"/>
            <a:ext cx="4331208"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OF ACUTE MASTOIDITIS</a:t>
            </a:r>
            <a:endParaRPr lang="en-US" dirty="0"/>
          </a:p>
        </p:txBody>
      </p:sp>
      <p:sp>
        <p:nvSpPr>
          <p:cNvPr id="3" name="Content Placeholder 2"/>
          <p:cNvSpPr>
            <a:spLocks noGrp="1"/>
          </p:cNvSpPr>
          <p:nvPr>
            <p:ph idx="1"/>
          </p:nvPr>
        </p:nvSpPr>
        <p:spPr/>
        <p:txBody>
          <a:bodyPr>
            <a:normAutofit fontScale="70000" lnSpcReduction="20000"/>
          </a:bodyPr>
          <a:lstStyle/>
          <a:p>
            <a:pPr algn="just">
              <a:lnSpc>
                <a:spcPct val="150000"/>
              </a:lnSpc>
            </a:pPr>
            <a:r>
              <a:rPr lang="en-US" dirty="0" smtClean="0">
                <a:cs typeface="Times New Roman" charset="0"/>
              </a:rPr>
              <a:t>Systemic IV antibiotics (of choice).</a:t>
            </a:r>
          </a:p>
          <a:p>
            <a:pPr algn="just">
              <a:lnSpc>
                <a:spcPct val="150000"/>
              </a:lnSpc>
            </a:pPr>
            <a:r>
              <a:rPr lang="en-US" dirty="0" err="1" smtClean="0">
                <a:cs typeface="Times New Roman" charset="0"/>
              </a:rPr>
              <a:t>Myringotomy</a:t>
            </a:r>
            <a:r>
              <a:rPr lang="en-US" dirty="0" smtClean="0">
                <a:cs typeface="Times New Roman" charset="0"/>
              </a:rPr>
              <a:t> </a:t>
            </a:r>
          </a:p>
          <a:p>
            <a:pPr algn="just">
              <a:lnSpc>
                <a:spcPct val="140000"/>
              </a:lnSpc>
            </a:pPr>
            <a:r>
              <a:rPr lang="en-US" dirty="0" smtClean="0">
                <a:cs typeface="Times New Roman" charset="0"/>
              </a:rPr>
              <a:t>Cortical mastoidectomy if there is sign of abscess formation, or medical treatment fails after 3 days.</a:t>
            </a:r>
          </a:p>
          <a:p>
            <a:pPr algn="just">
              <a:lnSpc>
                <a:spcPct val="140000"/>
              </a:lnSpc>
            </a:pPr>
            <a:r>
              <a:rPr lang="en-US" dirty="0" smtClean="0">
                <a:cs typeface="Times New Roman" charset="0"/>
              </a:rPr>
              <a:t>Mastoidectomy is preferred over drainage, because a simple incision and drainage is not enough and abscess will recur.</a:t>
            </a:r>
          </a:p>
          <a:p>
            <a:pPr algn="just">
              <a:lnSpc>
                <a:spcPct val="140000"/>
              </a:lnSpc>
            </a:pPr>
            <a:r>
              <a:rPr lang="en-US" dirty="0" smtClean="0">
                <a:cs typeface="Times New Roman" charset="0"/>
              </a:rPr>
              <a:t>Observe for other complication: examine the whole patient; e.g. headache, neck rigidity, vision problem, unsteadiness, facial palsy.</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Antibiotics </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b="1" dirty="0"/>
              <a:t>Acute </a:t>
            </a:r>
            <a:r>
              <a:rPr lang="en-US" b="1" dirty="0" err="1"/>
              <a:t>suppurative</a:t>
            </a:r>
            <a:r>
              <a:rPr lang="en-US" b="1" dirty="0"/>
              <a:t> OM</a:t>
            </a:r>
            <a:r>
              <a:rPr lang="en-US" dirty="0"/>
              <a:t>: streptococcus </a:t>
            </a:r>
            <a:r>
              <a:rPr lang="en-US" dirty="0" err="1"/>
              <a:t>pneumoniae</a:t>
            </a:r>
            <a:r>
              <a:rPr lang="en-US" dirty="0"/>
              <a:t>, streptococcus </a:t>
            </a:r>
            <a:r>
              <a:rPr lang="en-US" dirty="0" err="1"/>
              <a:t>pyogenes</a:t>
            </a:r>
            <a:r>
              <a:rPr lang="en-US" dirty="0"/>
              <a:t>, staphylococcus </a:t>
            </a:r>
            <a:r>
              <a:rPr lang="en-US" dirty="0" err="1"/>
              <a:t>aureus</a:t>
            </a:r>
            <a:r>
              <a:rPr lang="en-US" dirty="0"/>
              <a:t>, </a:t>
            </a:r>
            <a:r>
              <a:rPr lang="en-US" dirty="0" err="1"/>
              <a:t>branamella</a:t>
            </a:r>
            <a:r>
              <a:rPr lang="en-US" dirty="0"/>
              <a:t> </a:t>
            </a:r>
            <a:r>
              <a:rPr lang="en-US" dirty="0" err="1"/>
              <a:t>catarhalis</a:t>
            </a:r>
            <a:r>
              <a:rPr lang="en-US" dirty="0"/>
              <a:t>.</a:t>
            </a:r>
          </a:p>
          <a:p>
            <a:pPr indent="50800">
              <a:buFont typeface="Wingdings" charset="2"/>
              <a:buChar char="Ø"/>
              <a:defRPr/>
            </a:pPr>
            <a:r>
              <a:rPr lang="en-US" u="sng" dirty="0"/>
              <a:t>Treatment</a:t>
            </a:r>
            <a:r>
              <a:rPr lang="en-US" dirty="0"/>
              <a:t>: </a:t>
            </a:r>
            <a:r>
              <a:rPr lang="en-US" dirty="0" err="1"/>
              <a:t>penicillins</a:t>
            </a:r>
            <a:r>
              <a:rPr lang="en-US" dirty="0"/>
              <a:t> (best), </a:t>
            </a:r>
            <a:r>
              <a:rPr lang="en-US" dirty="0" smtClean="0"/>
              <a:t>amoxicillin with </a:t>
            </a:r>
            <a:r>
              <a:rPr lang="en-US" dirty="0" err="1" smtClean="0"/>
              <a:t>clavulenic</a:t>
            </a:r>
            <a:r>
              <a:rPr lang="en-US" dirty="0" smtClean="0"/>
              <a:t> </a:t>
            </a:r>
            <a:r>
              <a:rPr lang="en-US" dirty="0"/>
              <a:t>acid, </a:t>
            </a:r>
            <a:r>
              <a:rPr lang="en-US" dirty="0" err="1"/>
              <a:t>cephalosporines</a:t>
            </a:r>
            <a:r>
              <a:rPr lang="en-US" dirty="0"/>
              <a:t>.</a:t>
            </a:r>
          </a:p>
          <a:p>
            <a:pPr>
              <a:defRPr/>
            </a:pPr>
            <a:endParaRPr lang="en-US" dirty="0"/>
          </a:p>
          <a:p>
            <a:pPr>
              <a:defRPr/>
            </a:pPr>
            <a:r>
              <a:rPr lang="en-US" b="1" dirty="0" smtClean="0"/>
              <a:t>Chronic </a:t>
            </a:r>
            <a:r>
              <a:rPr lang="en-US" b="1" dirty="0" err="1" smtClean="0"/>
              <a:t>suppurative</a:t>
            </a:r>
            <a:r>
              <a:rPr lang="en-US" b="1" dirty="0" smtClean="0"/>
              <a:t> OM</a:t>
            </a:r>
            <a:r>
              <a:rPr lang="en-US" dirty="0" smtClean="0"/>
              <a:t> : pseudomonas </a:t>
            </a:r>
            <a:r>
              <a:rPr lang="en-US" dirty="0" err="1"/>
              <a:t>auriginosa</a:t>
            </a:r>
            <a:r>
              <a:rPr lang="en-US" dirty="0"/>
              <a:t> (most commonly), and </a:t>
            </a:r>
            <a:r>
              <a:rPr lang="en-US" dirty="0" err="1"/>
              <a:t>staphelococcus</a:t>
            </a:r>
            <a:r>
              <a:rPr lang="en-US" dirty="0"/>
              <a:t> </a:t>
            </a:r>
            <a:r>
              <a:rPr lang="en-US" dirty="0" err="1"/>
              <a:t>aureaus</a:t>
            </a:r>
            <a:r>
              <a:rPr lang="en-US" dirty="0"/>
              <a:t>.</a:t>
            </a:r>
          </a:p>
          <a:p>
            <a:pPr indent="231775">
              <a:buFont typeface="Wingdings" charset="2"/>
              <a:buChar char="Ø"/>
              <a:defRPr/>
            </a:pPr>
            <a:r>
              <a:rPr lang="en-US" u="sng" dirty="0"/>
              <a:t>Treatment</a:t>
            </a:r>
            <a:r>
              <a:rPr lang="en-US" dirty="0"/>
              <a:t>: </a:t>
            </a:r>
            <a:r>
              <a:rPr lang="en-US" dirty="0" err="1"/>
              <a:t>cephalosporine</a:t>
            </a:r>
            <a:r>
              <a:rPr lang="en-US" dirty="0"/>
              <a:t> or 2</a:t>
            </a:r>
            <a:r>
              <a:rPr lang="en-US" baseline="30000" dirty="0"/>
              <a:t>nd</a:t>
            </a:r>
            <a:r>
              <a:rPr lang="en-US" dirty="0"/>
              <a:t> generation </a:t>
            </a:r>
            <a:r>
              <a:rPr lang="en-US" dirty="0" smtClean="0"/>
              <a:t>(</a:t>
            </a:r>
            <a:r>
              <a:rPr lang="en-US" dirty="0" err="1" smtClean="0"/>
              <a:t>cepheroxime</a:t>
            </a:r>
            <a:r>
              <a:rPr lang="en-US" dirty="0" smtClean="0"/>
              <a:t> </a:t>
            </a:r>
            <a:r>
              <a:rPr lang="en-US" dirty="0"/>
              <a:t>or </a:t>
            </a:r>
            <a:r>
              <a:rPr lang="en-US" dirty="0" err="1" smtClean="0"/>
              <a:t>ceprophloxacine</a:t>
            </a:r>
            <a:r>
              <a:rPr lang="en-US" dirty="0" smtClean="0"/>
              <a:t>)</a:t>
            </a:r>
            <a:endParaRPr lang="en-US" dirty="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8229600" cy="1143000"/>
          </a:xfrm>
        </p:spPr>
        <p:txBody>
          <a:bodyPr/>
          <a:lstStyle/>
          <a:p>
            <a:r>
              <a:rPr lang="en-US" dirty="0" smtClean="0"/>
              <a:t>Incision &amp; Drainage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15381538Slide5"/>
          <p:cNvPicPr>
            <a:picLocks noGrp="1" noChangeAspect="1" noChangeArrowheads="1"/>
          </p:cNvPicPr>
          <p:nvPr>
            <p:ph type="pic" idx="1"/>
          </p:nvPr>
        </p:nvPicPr>
        <p:blipFill>
          <a:blip r:embed="rId2"/>
          <a:srcRect l="2846" r="2846"/>
          <a:stretch>
            <a:fillRect/>
          </a:stretch>
        </p:blipFill>
        <p:spPr>
          <a:noFill/>
        </p:spPr>
      </p:pic>
      <p:sp>
        <p:nvSpPr>
          <p:cNvPr id="6" name="Text Placeholder 5"/>
          <p:cNvSpPr>
            <a:spLocks noGrp="1"/>
          </p:cNvSpPr>
          <p:nvPr>
            <p:ph type="body" sz="half" idx="2"/>
          </p:nvPr>
        </p:nvSpPr>
        <p:spPr/>
        <p:txBody>
          <a:bodyPr/>
          <a:lstStyle/>
          <a:p>
            <a:r>
              <a:rPr lang="en-US" dirty="0" err="1" smtClean="0">
                <a:latin typeface="Times New Roman" charset="0"/>
              </a:rPr>
              <a:t>Postauricular</a:t>
            </a:r>
            <a:r>
              <a:rPr lang="en-US" dirty="0" smtClean="0">
                <a:latin typeface="Times New Roman" charset="0"/>
              </a:rPr>
              <a:t> incision, then pus starts to come out, because the infection destroyed the bone. Which means it may have destroyed the roof bone, reaching the brain.</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smtClean="0"/>
              <a:t>Myringotomy</a:t>
            </a:r>
            <a:r>
              <a:rPr lang="en-US" dirty="0" smtClean="0"/>
              <a:t> </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MASTOIDECTOMY</a:t>
            </a:r>
            <a:endParaRPr lang="en-US" dirty="0"/>
          </a:p>
        </p:txBody>
      </p:sp>
      <p:sp>
        <p:nvSpPr>
          <p:cNvPr id="3" name="Content Placeholder 2"/>
          <p:cNvSpPr>
            <a:spLocks noGrp="1"/>
          </p:cNvSpPr>
          <p:nvPr>
            <p:ph idx="1"/>
          </p:nvPr>
        </p:nvSpPr>
        <p:spPr/>
        <p:txBody>
          <a:bodyPr>
            <a:normAutofit fontScale="92500" lnSpcReduction="10000"/>
          </a:bodyPr>
          <a:lstStyle/>
          <a:p>
            <a:pPr>
              <a:buNone/>
              <a:defRPr/>
            </a:pPr>
            <a:r>
              <a:rPr lang="en-US" dirty="0"/>
              <a:t>Types:</a:t>
            </a:r>
          </a:p>
          <a:p>
            <a:pPr>
              <a:defRPr/>
            </a:pPr>
            <a:r>
              <a:rPr lang="en-US" dirty="0"/>
              <a:t>Cortical.</a:t>
            </a:r>
          </a:p>
          <a:p>
            <a:pPr>
              <a:defRPr/>
            </a:pPr>
            <a:r>
              <a:rPr lang="en-US" dirty="0"/>
              <a:t>Modified radical: </a:t>
            </a:r>
          </a:p>
          <a:p>
            <a:pPr indent="-63500">
              <a:buFont typeface="Wingdings" charset="2"/>
              <a:buChar char="Ø"/>
              <a:defRPr/>
            </a:pPr>
            <a:r>
              <a:rPr lang="en-US" dirty="0"/>
              <a:t>infection is extensive and reached the middle ear, remove the wall between the middle ear and mastoid, making the </a:t>
            </a:r>
            <a:r>
              <a:rPr lang="en-US" dirty="0" err="1"/>
              <a:t>mastid</a:t>
            </a:r>
            <a:r>
              <a:rPr lang="en-US" dirty="0"/>
              <a:t> and EAC one cavity. </a:t>
            </a:r>
          </a:p>
          <a:p>
            <a:pPr indent="-63500">
              <a:buFont typeface="Wingdings" charset="2"/>
              <a:buChar char="Ø"/>
              <a:defRPr/>
            </a:pPr>
            <a:r>
              <a:rPr lang="en-US" dirty="0"/>
              <a:t>On </a:t>
            </a:r>
            <a:r>
              <a:rPr lang="en-US" dirty="0" err="1"/>
              <a:t>otoscopy</a:t>
            </a:r>
            <a:r>
              <a:rPr lang="en-US" dirty="0"/>
              <a:t>, you see a room, not the normal view.</a:t>
            </a:r>
          </a:p>
          <a:p>
            <a:pPr>
              <a:defRPr/>
            </a:pPr>
            <a:r>
              <a:rPr lang="en-US" dirty="0"/>
              <a:t>Radical.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CORTICAL “SIMPLE” MASTOIDECTOMY</a:t>
            </a:r>
            <a:endParaRPr lang="en-US" dirty="0"/>
          </a:p>
        </p:txBody>
      </p:sp>
      <p:sp>
        <p:nvSpPr>
          <p:cNvPr id="4" name="Content Placeholder 3"/>
          <p:cNvSpPr>
            <a:spLocks noGrp="1"/>
          </p:cNvSpPr>
          <p:nvPr>
            <p:ph sz="half" idx="1"/>
          </p:nvPr>
        </p:nvSpPr>
        <p:spPr/>
        <p:txBody>
          <a:bodyPr/>
          <a:lstStyle/>
          <a:p>
            <a:r>
              <a:rPr lang="en-US" dirty="0" smtClean="0"/>
              <a:t>An operation in which the mastoid </a:t>
            </a:r>
            <a:r>
              <a:rPr lang="en-US" dirty="0" err="1" smtClean="0"/>
              <a:t>antrum</a:t>
            </a:r>
            <a:r>
              <a:rPr lang="en-US" dirty="0" smtClean="0"/>
              <a:t> and air cells are converted into one cavity, without disturbing the middle or external ears. It may be combined with </a:t>
            </a:r>
            <a:r>
              <a:rPr lang="en-US" dirty="0" err="1" smtClean="0"/>
              <a:t>myringotomy</a:t>
            </a:r>
            <a:r>
              <a:rPr lang="en-US" dirty="0" smtClean="0"/>
              <a:t>. </a:t>
            </a:r>
          </a:p>
          <a:p>
            <a:endParaRPr lang="en-US" dirty="0"/>
          </a:p>
        </p:txBody>
      </p:sp>
      <p:pic>
        <p:nvPicPr>
          <p:cNvPr id="6" name="Content Placeholder 5" descr="image"/>
          <p:cNvPicPr>
            <a:picLocks noGrp="1" noChangeAspect="1" noChangeArrowheads="1"/>
          </p:cNvPicPr>
          <p:nvPr>
            <p:ph sz="half" idx="2"/>
          </p:nvPr>
        </p:nvPicPr>
        <p:blipFill>
          <a:blip r:embed="rId2"/>
          <a:stretch>
            <a:fillRect/>
          </a:stretch>
        </p:blipFill>
        <p:spPr>
          <a:xfrm>
            <a:off x="5276088" y="1524000"/>
            <a:ext cx="3657600" cy="466344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12161399PIC0004-10"/>
          <p:cNvPicPr>
            <a:picLocks noGrp="1" noChangeAspect="1" noChangeArrowheads="1"/>
          </p:cNvPicPr>
          <p:nvPr>
            <p:ph idx="1"/>
          </p:nvPr>
        </p:nvPicPr>
        <p:blipFill>
          <a:blip r:embed="rId2"/>
          <a:stretch>
            <a:fillRect/>
          </a:stretch>
        </p:blipFill>
        <p:spPr>
          <a:xfrm>
            <a:off x="1435608" y="1447800"/>
            <a:ext cx="7498080" cy="48006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4" descr="1408PIC0007-4"/>
          <p:cNvPicPr>
            <a:picLocks noGrp="1" noChangeAspect="1" noChangeArrowheads="1"/>
          </p:cNvPicPr>
          <p:nvPr>
            <p:ph idx="1"/>
          </p:nvPr>
        </p:nvPicPr>
        <p:blipFill>
          <a:blip r:embed="rId2"/>
          <a:stretch>
            <a:fillRect/>
          </a:stretch>
        </p:blipFill>
        <p:spPr>
          <a:xfrm>
            <a:off x="1435608" y="1447800"/>
            <a:ext cx="7498080" cy="48006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274638"/>
            <a:ext cx="8229600" cy="1143000"/>
          </a:xfrm>
        </p:spPr>
        <p:txBody>
          <a:bodyPr anchor="ctr"/>
          <a:lstStyle/>
          <a:p>
            <a:pPr eaLnBrk="1" hangingPunct="1"/>
            <a:r>
              <a:rPr lang="en-US" smtClean="0"/>
              <a:t>Chronic otitis media</a:t>
            </a:r>
          </a:p>
        </p:txBody>
      </p:sp>
      <p:sp>
        <p:nvSpPr>
          <p:cNvPr id="15363" name="Content Placeholder 2"/>
          <p:cNvSpPr>
            <a:spLocks noGrp="1"/>
          </p:cNvSpPr>
          <p:nvPr>
            <p:ph idx="4294967295"/>
          </p:nvPr>
        </p:nvSpPr>
        <p:spPr>
          <a:xfrm>
            <a:off x="457200" y="1600200"/>
            <a:ext cx="8229600" cy="4525963"/>
          </a:xfrm>
        </p:spPr>
        <p:txBody>
          <a:bodyPr/>
          <a:lstStyle/>
          <a:p>
            <a:pPr marL="514350" indent="-514350" eaLnBrk="1" hangingPunct="1">
              <a:buFont typeface="+mj-lt"/>
              <a:buAutoNum type="alphaUcPeriod"/>
              <a:defRPr/>
            </a:pPr>
            <a:r>
              <a:rPr lang="en-US" dirty="0" smtClean="0"/>
              <a:t>Non</a:t>
            </a:r>
            <a:r>
              <a:rPr lang="en-US" dirty="0"/>
              <a:t>-</a:t>
            </a:r>
            <a:r>
              <a:rPr lang="en-US" dirty="0" err="1"/>
              <a:t>suppurative</a:t>
            </a:r>
            <a:r>
              <a:rPr lang="en-US" dirty="0"/>
              <a:t> (most </a:t>
            </a:r>
            <a:r>
              <a:rPr lang="en-US" dirty="0" smtClean="0"/>
              <a:t>common in children)</a:t>
            </a:r>
            <a:r>
              <a:rPr lang="en-US" dirty="0"/>
              <a:t>.</a:t>
            </a:r>
          </a:p>
          <a:p>
            <a:pPr marL="514350" indent="-514350" eaLnBrk="1" hangingPunct="1">
              <a:buFont typeface="+mj-lt"/>
              <a:buAutoNum type="alphaUcPeriod"/>
              <a:defRPr/>
            </a:pPr>
            <a:r>
              <a:rPr lang="en-US" dirty="0" err="1" smtClean="0"/>
              <a:t>Suppurative</a:t>
            </a:r>
            <a:r>
              <a:rPr lang="en-US" dirty="0" smtClean="0"/>
              <a:t> (most common in adults):</a:t>
            </a:r>
          </a:p>
          <a:p>
            <a:pPr marL="514350" indent="-60325" eaLnBrk="1" hangingPunct="1">
              <a:buFont typeface="Wingdings" charset="2"/>
              <a:buNone/>
              <a:defRPr/>
            </a:pPr>
            <a:r>
              <a:rPr lang="en-US" dirty="0"/>
              <a:t>1- </a:t>
            </a:r>
            <a:r>
              <a:rPr lang="en-US" dirty="0" err="1"/>
              <a:t>Tubotympanic</a:t>
            </a:r>
            <a:r>
              <a:rPr lang="en-US" dirty="0"/>
              <a:t> (safe).</a:t>
            </a:r>
          </a:p>
          <a:p>
            <a:pPr marL="514350" indent="-60325" eaLnBrk="1" hangingPunct="1">
              <a:buFont typeface="Wingdings" charset="2"/>
              <a:buNone/>
              <a:defRPr/>
            </a:pPr>
            <a:r>
              <a:rPr lang="en-US" dirty="0"/>
              <a:t>2- </a:t>
            </a:r>
            <a:r>
              <a:rPr lang="en-US" dirty="0" err="1"/>
              <a:t>Atticoantral</a:t>
            </a:r>
            <a:r>
              <a:rPr lang="en-US" dirty="0"/>
              <a:t> (unsafe, associated with a lot of complications).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CHOLESTEATOMA</a:t>
            </a:r>
            <a:endParaRPr lang="en-US" dirty="0"/>
          </a:p>
        </p:txBody>
      </p:sp>
      <p:sp>
        <p:nvSpPr>
          <p:cNvPr id="3" name="Content Placeholder 2"/>
          <p:cNvSpPr>
            <a:spLocks noGrp="1"/>
          </p:cNvSpPr>
          <p:nvPr>
            <p:ph idx="1"/>
          </p:nvPr>
        </p:nvSpPr>
        <p:spPr/>
        <p:txBody>
          <a:bodyPr>
            <a:normAutofit/>
          </a:bodyPr>
          <a:lstStyle/>
          <a:p>
            <a:r>
              <a:rPr lang="en-US" dirty="0" smtClean="0"/>
              <a:t>It is like keratin.</a:t>
            </a:r>
          </a:p>
          <a:p>
            <a:r>
              <a:rPr lang="en-US" dirty="0" err="1" smtClean="0"/>
              <a:t>Chlesteatoma</a:t>
            </a:r>
            <a:r>
              <a:rPr lang="en-US" dirty="0" smtClean="0"/>
              <a:t> behaves like malignancy by destroying all structures in front of it (bones, nerves, veins); it’s very dangerous. </a:t>
            </a:r>
          </a:p>
          <a:p>
            <a:r>
              <a:rPr lang="en-US" dirty="0" err="1" smtClean="0"/>
              <a:t>Cholesteatoma’s</a:t>
            </a:r>
            <a:r>
              <a:rPr lang="en-US" dirty="0" smtClean="0"/>
              <a:t> only way of treatment is emergency surgery, never wait or give medication! modified radical mastoidectomy, depending on its location.</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143000"/>
          </a:xfrm>
        </p:spPr>
        <p:txBody>
          <a:bodyPr/>
          <a:lstStyle/>
          <a:p>
            <a:r>
              <a:rPr lang="en-US" dirty="0" smtClean="0"/>
              <a:t>Masked mastoiditis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Masked mastoiditis</a:t>
            </a:r>
            <a:endParaRPr lang="en-US" dirty="0"/>
          </a:p>
        </p:txBody>
      </p:sp>
      <p:sp>
        <p:nvSpPr>
          <p:cNvPr id="3" name="Content Placeholder 2"/>
          <p:cNvSpPr>
            <a:spLocks noGrp="1"/>
          </p:cNvSpPr>
          <p:nvPr>
            <p:ph idx="1"/>
          </p:nvPr>
        </p:nvSpPr>
        <p:spPr/>
        <p:txBody>
          <a:bodyPr/>
          <a:lstStyle/>
          <a:p>
            <a:r>
              <a:rPr lang="en-US" dirty="0" smtClean="0"/>
              <a:t>Also k/a latent mastoiditis.</a:t>
            </a:r>
          </a:p>
          <a:p>
            <a:r>
              <a:rPr lang="en-US" dirty="0" smtClean="0"/>
              <a:t>Slow destruction of mastoid air cells without acute s/s.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err="1" smtClean="0"/>
              <a:t>Aetiology</a:t>
            </a:r>
            <a:r>
              <a:rPr lang="en-US" b="1" dirty="0" smtClean="0"/>
              <a:t>  : </a:t>
            </a:r>
          </a:p>
          <a:p>
            <a:pPr>
              <a:buNone/>
            </a:pPr>
            <a:r>
              <a:rPr lang="en-US" dirty="0" smtClean="0"/>
              <a:t>Inadequate Rx</a:t>
            </a:r>
          </a:p>
          <a:p>
            <a:pPr>
              <a:buNone/>
            </a:pPr>
            <a:r>
              <a:rPr lang="en-US" b="1" dirty="0" smtClean="0"/>
              <a:t>C/F:</a:t>
            </a:r>
          </a:p>
          <a:p>
            <a:pPr>
              <a:buNone/>
            </a:pPr>
            <a:r>
              <a:rPr lang="en-US" dirty="0" smtClean="0"/>
              <a:t>Pain behind ear, thick TM, CHL</a:t>
            </a:r>
          </a:p>
          <a:p>
            <a:pPr>
              <a:buNone/>
            </a:pPr>
            <a:r>
              <a:rPr lang="en-US" dirty="0" smtClean="0"/>
              <a:t>X ray s/o coalescent mastoiditis</a:t>
            </a:r>
          </a:p>
          <a:p>
            <a:pPr>
              <a:buNone/>
            </a:pPr>
            <a:r>
              <a:rPr lang="en-US" b="1" dirty="0" smtClean="0"/>
              <a:t>Treatment:</a:t>
            </a:r>
          </a:p>
          <a:p>
            <a:pPr>
              <a:buNone/>
            </a:pPr>
            <a:r>
              <a:rPr lang="en-US" dirty="0" smtClean="0"/>
              <a:t>Cortical mastoidectomy + inj. AB</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438400"/>
            <a:ext cx="7162800" cy="1143000"/>
          </a:xfrm>
        </p:spPr>
        <p:txBody>
          <a:bodyPr>
            <a:normAutofit fontScale="90000"/>
          </a:bodyPr>
          <a:lstStyle/>
          <a:p>
            <a:r>
              <a:rPr lang="en-US" dirty="0" err="1" smtClean="0">
                <a:solidFill>
                  <a:schemeClr val="accent1"/>
                </a:solidFill>
              </a:rPr>
              <a:t>Petrositis</a:t>
            </a:r>
            <a:r>
              <a:rPr lang="en-US" dirty="0" smtClean="0">
                <a:solidFill>
                  <a:schemeClr val="accent1"/>
                </a:solidFill>
              </a:rPr>
              <a:t> (apical </a:t>
            </a:r>
            <a:r>
              <a:rPr lang="en-US" dirty="0" err="1" smtClean="0">
                <a:solidFill>
                  <a:schemeClr val="accent1"/>
                </a:solidFill>
              </a:rPr>
              <a:t>apicitis</a:t>
            </a:r>
            <a:r>
              <a:rPr lang="en-US" dirty="0" smtClean="0">
                <a:solidFill>
                  <a:schemeClr val="accent1"/>
                </a:solidFill>
              </a:rPr>
              <a:t>)</a:t>
            </a:r>
            <a:br>
              <a:rPr lang="en-US" dirty="0" smtClean="0">
                <a:solidFill>
                  <a:schemeClr val="accent1"/>
                </a:solidFill>
              </a:rPr>
            </a:b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Petrous</a:t>
            </a:r>
            <a:r>
              <a:rPr lang="en-US" dirty="0" smtClean="0"/>
              <a:t> temporal bone</a:t>
            </a:r>
            <a:endParaRPr lang="en-US" dirty="0"/>
          </a:p>
        </p:txBody>
      </p:sp>
      <p:sp>
        <p:nvSpPr>
          <p:cNvPr id="3" name="Content Placeholder 2"/>
          <p:cNvSpPr>
            <a:spLocks noGrp="1"/>
          </p:cNvSpPr>
          <p:nvPr>
            <p:ph idx="1"/>
          </p:nvPr>
        </p:nvSpPr>
        <p:spPr/>
        <p:txBody>
          <a:bodyPr/>
          <a:lstStyle/>
          <a:p>
            <a:r>
              <a:rPr lang="en-US" dirty="0" smtClean="0"/>
              <a:t>Strongest bone in the skull.</a:t>
            </a:r>
          </a:p>
          <a:p>
            <a:r>
              <a:rPr lang="en-US" dirty="0" smtClean="0"/>
              <a:t>Bone harboring the inner ear.</a:t>
            </a:r>
            <a:endParaRPr lang="ar-SA" dirty="0" smtClean="0"/>
          </a:p>
          <a:p>
            <a:r>
              <a:rPr lang="en-US" dirty="0" err="1" smtClean="0"/>
              <a:t>Petrous</a:t>
            </a:r>
            <a:r>
              <a:rPr lang="en-US" dirty="0" smtClean="0"/>
              <a:t> apex is the most anterior part of the </a:t>
            </a:r>
            <a:r>
              <a:rPr lang="en-US" dirty="0" err="1" smtClean="0"/>
              <a:t>petrous</a:t>
            </a:r>
            <a:r>
              <a:rPr lang="en-US" dirty="0" smtClean="0"/>
              <a:t>.</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027" descr="Picture11"/>
          <p:cNvPicPr>
            <a:picLocks noGrp="1" noChangeAspect="1" noChangeArrowheads="1"/>
          </p:cNvPicPr>
          <p:nvPr>
            <p:ph idx="1"/>
          </p:nvPr>
        </p:nvPicPr>
        <p:blipFill>
          <a:blip r:embed="rId2"/>
          <a:srcRect/>
          <a:stretch>
            <a:fillRect/>
          </a:stretch>
        </p:blipFill>
        <p:spPr bwMode="auto">
          <a:xfrm>
            <a:off x="1524000" y="1600200"/>
            <a:ext cx="602569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PETROSITIS (PETROUS APICITIS)</a:t>
            </a:r>
            <a:endParaRPr lang="en-US" dirty="0"/>
          </a:p>
        </p:txBody>
      </p:sp>
      <p:sp>
        <p:nvSpPr>
          <p:cNvPr id="4" name="Content Placeholder 3"/>
          <p:cNvSpPr>
            <a:spLocks noGrp="1"/>
          </p:cNvSpPr>
          <p:nvPr>
            <p:ph sz="half" idx="1"/>
          </p:nvPr>
        </p:nvSpPr>
        <p:spPr>
          <a:xfrm>
            <a:off x="1435608" y="1600200"/>
            <a:ext cx="2907792" cy="4587240"/>
          </a:xfrm>
        </p:spPr>
        <p:txBody>
          <a:bodyPr>
            <a:normAutofit fontScale="92500" lnSpcReduction="20000"/>
          </a:bodyPr>
          <a:lstStyle/>
          <a:p>
            <a:pPr marL="0" indent="0" algn="just">
              <a:lnSpc>
                <a:spcPct val="200000"/>
              </a:lnSpc>
            </a:pPr>
            <a:r>
              <a:rPr lang="en-US" dirty="0" smtClean="0"/>
              <a:t>An extension of infection from the middle ear  into a </a:t>
            </a:r>
            <a:r>
              <a:rPr lang="en-US" dirty="0" err="1" smtClean="0"/>
              <a:t>pneumatized</a:t>
            </a:r>
            <a:r>
              <a:rPr lang="en-US" dirty="0" smtClean="0"/>
              <a:t> </a:t>
            </a:r>
            <a:r>
              <a:rPr lang="en-US" dirty="0" err="1" smtClean="0"/>
              <a:t>petrous</a:t>
            </a:r>
            <a:r>
              <a:rPr lang="en-US" dirty="0" smtClean="0"/>
              <a:t> apex.</a:t>
            </a:r>
          </a:p>
          <a:p>
            <a:pPr marL="0" indent="0" algn="just">
              <a:lnSpc>
                <a:spcPct val="200000"/>
              </a:lnSpc>
            </a:pPr>
            <a:r>
              <a:rPr lang="en-US" dirty="0" smtClean="0"/>
              <a:t>Rare complication.</a:t>
            </a:r>
          </a:p>
          <a:p>
            <a:endParaRPr lang="en-US" dirty="0"/>
          </a:p>
        </p:txBody>
      </p:sp>
      <p:pic>
        <p:nvPicPr>
          <p:cNvPr id="6" name="Content Placeholder 5" descr="Picture21"/>
          <p:cNvPicPr>
            <a:picLocks noGrp="1" noChangeAspect="1" noChangeArrowheads="1"/>
          </p:cNvPicPr>
          <p:nvPr>
            <p:ph sz="half" idx="2"/>
          </p:nvPr>
        </p:nvPicPr>
        <p:blipFill>
          <a:blip r:embed="rId2"/>
          <a:stretch>
            <a:fillRect/>
          </a:stretch>
        </p:blipFill>
        <p:spPr>
          <a:xfrm>
            <a:off x="5276088" y="1524000"/>
            <a:ext cx="3657600" cy="466344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DIAGNOSIS OF PETROSITIS</a:t>
            </a:r>
            <a:endParaRPr lang="en-US" dirty="0"/>
          </a:p>
        </p:txBody>
      </p:sp>
      <p:sp>
        <p:nvSpPr>
          <p:cNvPr id="6" name="Content Placeholder 5"/>
          <p:cNvSpPr>
            <a:spLocks noGrp="1"/>
          </p:cNvSpPr>
          <p:nvPr>
            <p:ph idx="1"/>
          </p:nvPr>
        </p:nvSpPr>
        <p:spPr/>
        <p:txBody>
          <a:bodyPr>
            <a:normAutofit fontScale="92500" lnSpcReduction="10000"/>
          </a:bodyPr>
          <a:lstStyle/>
          <a:p>
            <a:pPr>
              <a:lnSpc>
                <a:spcPct val="160000"/>
              </a:lnSpc>
            </a:pPr>
            <a:r>
              <a:rPr lang="en-US" dirty="0" err="1" smtClean="0"/>
              <a:t>G</a:t>
            </a:r>
            <a:r>
              <a:rPr lang="en-US" b="1" dirty="0" err="1" smtClean="0">
                <a:solidFill>
                  <a:srgbClr val="D55000"/>
                </a:solidFill>
              </a:rPr>
              <a:t>rad</a:t>
            </a:r>
            <a:r>
              <a:rPr lang="en-US" dirty="0" err="1" smtClean="0"/>
              <a:t>enigo’s</a:t>
            </a:r>
            <a:r>
              <a:rPr lang="en-US" dirty="0" smtClean="0"/>
              <a:t> syndrome</a:t>
            </a:r>
          </a:p>
          <a:p>
            <a:pPr lvl="1">
              <a:lnSpc>
                <a:spcPct val="160000"/>
              </a:lnSpc>
              <a:buFont typeface="Wingdings" charset="2"/>
              <a:buChar char="Ø"/>
            </a:pPr>
            <a:r>
              <a:rPr lang="en-US" b="1" dirty="0" smtClean="0">
                <a:solidFill>
                  <a:srgbClr val="D55000"/>
                </a:solidFill>
              </a:rPr>
              <a:t>R</a:t>
            </a:r>
            <a:r>
              <a:rPr lang="en-US" dirty="0" smtClean="0"/>
              <a:t>etro-orbital pain, due to trigeminal nerve involvement.</a:t>
            </a:r>
          </a:p>
          <a:p>
            <a:pPr lvl="1">
              <a:lnSpc>
                <a:spcPct val="160000"/>
              </a:lnSpc>
              <a:buFont typeface="Wingdings" charset="2"/>
              <a:buChar char="Ø"/>
            </a:pPr>
            <a:r>
              <a:rPr lang="en-US" dirty="0" smtClean="0"/>
              <a:t>Lateral rectus palsy (squint), due to </a:t>
            </a:r>
            <a:r>
              <a:rPr lang="en-US" b="1" dirty="0" err="1" smtClean="0">
                <a:solidFill>
                  <a:srgbClr val="D55000"/>
                </a:solidFill>
              </a:rPr>
              <a:t>A</a:t>
            </a:r>
            <a:r>
              <a:rPr lang="en-US" dirty="0" err="1" smtClean="0"/>
              <a:t>bducens</a:t>
            </a:r>
            <a:r>
              <a:rPr lang="en-US" dirty="0" smtClean="0"/>
              <a:t> nerve palsy.</a:t>
            </a:r>
          </a:p>
          <a:p>
            <a:pPr lvl="1">
              <a:lnSpc>
                <a:spcPct val="160000"/>
              </a:lnSpc>
              <a:buFont typeface="Wingdings" charset="2"/>
              <a:buChar char="Ø"/>
            </a:pPr>
            <a:r>
              <a:rPr lang="en-US" b="1" dirty="0" smtClean="0">
                <a:solidFill>
                  <a:srgbClr val="D55000"/>
                </a:solidFill>
              </a:rPr>
              <a:t>D</a:t>
            </a:r>
            <a:r>
              <a:rPr lang="en-US" dirty="0" smtClean="0"/>
              <a:t>ischarge. Otitis media (persistent </a:t>
            </a:r>
            <a:r>
              <a:rPr lang="en-US" dirty="0" err="1" smtClean="0"/>
              <a:t>otorrhea</a:t>
            </a:r>
            <a:r>
              <a:rPr lang="en-US" dirty="0" smtClean="0"/>
              <a:t>).</a:t>
            </a:r>
          </a:p>
          <a:p>
            <a:pPr>
              <a:lnSpc>
                <a:spcPct val="160000"/>
              </a:lnSpc>
            </a:pPr>
            <a:r>
              <a:rPr lang="en-US" dirty="0" smtClean="0"/>
              <a:t>Imaging</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charset="0"/>
              </a:rPr>
              <a:t>MRI showing opacity by T2 image.</a:t>
            </a:r>
            <a:br>
              <a:rPr lang="en-US" dirty="0" smtClean="0">
                <a:latin typeface="Times New Roman" charset="0"/>
              </a:rPr>
            </a:br>
            <a:endParaRPr lang="en-US" dirty="0"/>
          </a:p>
        </p:txBody>
      </p:sp>
      <p:pic>
        <p:nvPicPr>
          <p:cNvPr id="7" name="Picture 4" descr="Picture21"/>
          <p:cNvPicPr>
            <a:picLocks noGrp="1" noChangeAspect="1" noChangeArrowheads="1"/>
          </p:cNvPicPr>
          <p:nvPr>
            <p:ph sz="half" idx="1"/>
          </p:nvPr>
        </p:nvPicPr>
        <p:blipFill>
          <a:blip r:embed="rId2"/>
          <a:stretch>
            <a:fillRect/>
          </a:stretch>
        </p:blipFill>
        <p:spPr bwMode="auto">
          <a:xfrm>
            <a:off x="1435608" y="1524000"/>
            <a:ext cx="3657600" cy="4663440"/>
          </a:xfrm>
          <a:prstGeom prst="rect">
            <a:avLst/>
          </a:prstGeom>
          <a:noFill/>
          <a:ln w="9525">
            <a:noFill/>
            <a:miter lim="800000"/>
            <a:headEnd/>
            <a:tailEnd/>
          </a:ln>
        </p:spPr>
      </p:pic>
      <p:pic>
        <p:nvPicPr>
          <p:cNvPr id="8" name="Picture 3" descr="Picture10"/>
          <p:cNvPicPr>
            <a:picLocks noGrp="1" noChangeAspect="1" noChangeArrowheads="1"/>
          </p:cNvPicPr>
          <p:nvPr>
            <p:ph sz="half" idx="2"/>
          </p:nvPr>
        </p:nvPicPr>
        <p:blipFill>
          <a:blip r:embed="rId3"/>
          <a:stretch>
            <a:fillRect/>
          </a:stretch>
        </p:blipFill>
        <p:spPr bwMode="auto">
          <a:xfrm>
            <a:off x="5276088" y="1524000"/>
            <a:ext cx="3657600" cy="46634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4294967295"/>
          </p:nvPr>
        </p:nvSpPr>
        <p:spPr>
          <a:xfrm>
            <a:off x="457200" y="1600200"/>
            <a:ext cx="8229600" cy="4525963"/>
          </a:xfrm>
        </p:spPr>
        <p:txBody>
          <a:bodyPr/>
          <a:lstStyle/>
          <a:p>
            <a:pPr eaLnBrk="1" hangingPunct="1"/>
            <a:r>
              <a:rPr lang="en-US" smtClean="0"/>
              <a:t>We have to treat OM aggressively, to avoid complications.</a:t>
            </a:r>
          </a:p>
          <a:p>
            <a:pPr eaLnBrk="1" hangingPunct="1"/>
            <a:r>
              <a:rPr lang="en-US" smtClean="0"/>
              <a:t>Ear is at base of skull, so any infection can go into the brain.</a:t>
            </a:r>
          </a:p>
          <a:p>
            <a:pPr eaLnBrk="1" hangingPunct="1"/>
            <a:r>
              <a:rPr lang="en-US" smtClean="0"/>
              <a:t>Only 2 mm separates the middle ear from the brain.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TREATMENT OF PETROSITIS</a:t>
            </a:r>
            <a:endParaRPr lang="en-US" dirty="0"/>
          </a:p>
        </p:txBody>
      </p:sp>
      <p:sp>
        <p:nvSpPr>
          <p:cNvPr id="8" name="Content Placeholder 7"/>
          <p:cNvSpPr>
            <a:spLocks noGrp="1"/>
          </p:cNvSpPr>
          <p:nvPr>
            <p:ph idx="1"/>
          </p:nvPr>
        </p:nvSpPr>
        <p:spPr/>
        <p:txBody>
          <a:bodyPr>
            <a:normAutofit fontScale="70000" lnSpcReduction="20000"/>
          </a:bodyPr>
          <a:lstStyle/>
          <a:p>
            <a:pPr>
              <a:lnSpc>
                <a:spcPct val="210000"/>
              </a:lnSpc>
            </a:pPr>
            <a:r>
              <a:rPr lang="en-US" b="1" dirty="0" smtClean="0"/>
              <a:t>Broad spectrum antibiotics </a:t>
            </a:r>
            <a:r>
              <a:rPr lang="en-US" dirty="0" smtClean="0"/>
              <a:t>which covers </a:t>
            </a:r>
            <a:r>
              <a:rPr lang="en-US" dirty="0" err="1" smtClean="0"/>
              <a:t>staphelococus</a:t>
            </a:r>
            <a:r>
              <a:rPr lang="en-US" dirty="0" smtClean="0"/>
              <a:t> </a:t>
            </a:r>
            <a:r>
              <a:rPr lang="en-US" dirty="0" err="1" smtClean="0"/>
              <a:t>areaus</a:t>
            </a:r>
            <a:r>
              <a:rPr lang="en-US" dirty="0" smtClean="0"/>
              <a:t>.</a:t>
            </a:r>
          </a:p>
          <a:p>
            <a:pPr>
              <a:lnSpc>
                <a:spcPct val="210000"/>
              </a:lnSpc>
            </a:pPr>
            <a:r>
              <a:rPr lang="en-US" b="1" dirty="0" err="1" smtClean="0"/>
              <a:t>Myringotomy</a:t>
            </a:r>
            <a:r>
              <a:rPr lang="en-US" dirty="0" smtClean="0"/>
              <a:t> if tympanic membrane was not perforated,  evacuate all the discharge.</a:t>
            </a:r>
          </a:p>
          <a:p>
            <a:pPr>
              <a:lnSpc>
                <a:spcPct val="210000"/>
              </a:lnSpc>
            </a:pPr>
            <a:r>
              <a:rPr lang="en-US" dirty="0" smtClean="0"/>
              <a:t>Surgical drainage if antibiotics failed, </a:t>
            </a:r>
            <a:r>
              <a:rPr lang="en-US" b="1" dirty="0" smtClean="0"/>
              <a:t>mastoidectomy</a:t>
            </a:r>
            <a:r>
              <a:rPr lang="en-US" dirty="0" smtClean="0"/>
              <a:t> must be done to remove the infection from the ME and </a:t>
            </a:r>
            <a:r>
              <a:rPr lang="en-US" dirty="0" err="1" smtClean="0"/>
              <a:t>petrous</a:t>
            </a:r>
            <a:r>
              <a:rPr lang="en-US" dirty="0" smtClean="0"/>
              <a:t> temporal bone.</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8229600" cy="1143000"/>
          </a:xfrm>
        </p:spPr>
        <p:txBody>
          <a:bodyPr>
            <a:normAutofit fontScale="90000"/>
          </a:bodyPr>
          <a:lstStyle/>
          <a:p>
            <a:r>
              <a:rPr lang="en-US" dirty="0" smtClean="0">
                <a:solidFill>
                  <a:schemeClr val="accent1"/>
                </a:solidFill>
              </a:rPr>
              <a:t>Facial nerve paralysis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FACIAL PARALYSIS IN AOM</a:t>
            </a:r>
            <a:endParaRPr lang="en-US" dirty="0"/>
          </a:p>
        </p:txBody>
      </p:sp>
      <p:sp>
        <p:nvSpPr>
          <p:cNvPr id="3" name="Content Placeholder 2"/>
          <p:cNvSpPr>
            <a:spLocks noGrp="1"/>
          </p:cNvSpPr>
          <p:nvPr>
            <p:ph idx="1"/>
          </p:nvPr>
        </p:nvSpPr>
        <p:spPr/>
        <p:txBody>
          <a:bodyPr>
            <a:normAutofit fontScale="92500"/>
          </a:bodyPr>
          <a:lstStyle/>
          <a:p>
            <a:pPr algn="just">
              <a:lnSpc>
                <a:spcPct val="140000"/>
              </a:lnSpc>
            </a:pPr>
            <a:r>
              <a:rPr lang="en-US" dirty="0" smtClean="0"/>
              <a:t>Of the worst complications.</a:t>
            </a:r>
          </a:p>
          <a:p>
            <a:pPr algn="just">
              <a:lnSpc>
                <a:spcPct val="140000"/>
              </a:lnSpc>
            </a:pPr>
            <a:r>
              <a:rPr lang="en-US" dirty="0" smtClean="0"/>
              <a:t>Facial nerve is normally dehiscent in </a:t>
            </a:r>
            <a:r>
              <a:rPr lang="en-US" b="1" dirty="0" smtClean="0"/>
              <a:t>20% </a:t>
            </a:r>
            <a:r>
              <a:rPr lang="en-US" dirty="0" smtClean="0"/>
              <a:t>of the  population.</a:t>
            </a:r>
          </a:p>
          <a:p>
            <a:pPr algn="just">
              <a:lnSpc>
                <a:spcPct val="140000"/>
              </a:lnSpc>
            </a:pPr>
            <a:r>
              <a:rPr lang="en-US" dirty="0" smtClean="0"/>
              <a:t>Mostly due to </a:t>
            </a:r>
            <a:r>
              <a:rPr lang="en-US" b="1" dirty="0" smtClean="0"/>
              <a:t>pressure</a:t>
            </a:r>
            <a:r>
              <a:rPr lang="en-US" dirty="0" smtClean="0"/>
              <a:t> on a dehiscent nerve by inflammatory products, or spread of infection to the nerve, by </a:t>
            </a:r>
            <a:r>
              <a:rPr lang="en-US" b="1" dirty="0" smtClean="0"/>
              <a:t>destructing the bone</a:t>
            </a:r>
            <a:r>
              <a:rPr lang="en-US" dirty="0" smtClean="0"/>
              <a:t>, leading to paralysis.</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140000"/>
              </a:lnSpc>
            </a:pPr>
            <a:r>
              <a:rPr lang="en-US" dirty="0" smtClean="0"/>
              <a:t>It is usually </a:t>
            </a:r>
            <a:r>
              <a:rPr lang="en-US" b="1" dirty="0" smtClean="0">
                <a:solidFill>
                  <a:srgbClr val="000000"/>
                </a:solidFill>
              </a:rPr>
              <a:t>partial</a:t>
            </a:r>
            <a:r>
              <a:rPr lang="en-US" dirty="0" smtClean="0">
                <a:solidFill>
                  <a:srgbClr val="000000"/>
                </a:solidFill>
              </a:rPr>
              <a:t> and </a:t>
            </a:r>
            <a:r>
              <a:rPr lang="en-US" b="1" dirty="0" smtClean="0">
                <a:solidFill>
                  <a:srgbClr val="000000"/>
                </a:solidFill>
              </a:rPr>
              <a:t>sudden</a:t>
            </a:r>
            <a:r>
              <a:rPr lang="en-US" dirty="0" smtClean="0"/>
              <a:t> in onset, so patient seeks help immediately.</a:t>
            </a:r>
          </a:p>
          <a:p>
            <a:pPr>
              <a:lnSpc>
                <a:spcPct val="140000"/>
              </a:lnSpc>
            </a:pPr>
            <a:r>
              <a:rPr lang="en-US" dirty="0" smtClean="0"/>
              <a:t>On the same side of the affected ear.</a:t>
            </a:r>
          </a:p>
          <a:p>
            <a:pPr>
              <a:lnSpc>
                <a:spcPct val="140000"/>
              </a:lnSpc>
            </a:pPr>
            <a:r>
              <a:rPr lang="en-US" sz="4300" u="sng" dirty="0" smtClean="0"/>
              <a:t>Treatment: </a:t>
            </a:r>
            <a:endParaRPr lang="en-US" sz="4300" u="sng" dirty="0" smtClean="0"/>
          </a:p>
          <a:p>
            <a:pPr>
              <a:lnSpc>
                <a:spcPct val="140000"/>
              </a:lnSpc>
            </a:pPr>
            <a:r>
              <a:rPr lang="en-US" i="1" dirty="0" smtClean="0">
                <a:latin typeface="Arial Rounded MT Bold" pitchFamily="34" charset="0"/>
              </a:rPr>
              <a:t>Systemic </a:t>
            </a:r>
            <a:r>
              <a:rPr lang="en-US" i="1" dirty="0" smtClean="0">
                <a:latin typeface="Arial Rounded MT Bold" pitchFamily="34" charset="0"/>
              </a:rPr>
              <a:t>antibiotics, </a:t>
            </a:r>
            <a:r>
              <a:rPr lang="en-US" i="1" dirty="0" err="1" smtClean="0">
                <a:latin typeface="Arial Rounded MT Bold" pitchFamily="34" charset="0"/>
              </a:rPr>
              <a:t>myringotomy</a:t>
            </a:r>
            <a:r>
              <a:rPr lang="en-US" i="1" dirty="0" smtClean="0">
                <a:latin typeface="Arial Rounded MT Bold" pitchFamily="34" charset="0"/>
              </a:rPr>
              <a:t> </a:t>
            </a:r>
            <a:r>
              <a:rPr lang="en-US" dirty="0" smtClean="0"/>
              <a:t>to drain the pus, and </a:t>
            </a:r>
            <a:r>
              <a:rPr lang="en-US" i="1" dirty="0" smtClean="0">
                <a:latin typeface="Arial Rounded MT Bold" pitchFamily="34" charset="0"/>
              </a:rPr>
              <a:t>steroids</a:t>
            </a:r>
            <a:r>
              <a:rPr lang="en-US" dirty="0" smtClean="0"/>
              <a:t> to relieve the edema.</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FACIAL PARALYSIS IN CSOM</a:t>
            </a:r>
            <a:endParaRPr lang="en-US" dirty="0"/>
          </a:p>
        </p:txBody>
      </p:sp>
      <p:sp>
        <p:nvSpPr>
          <p:cNvPr id="3" name="Content Placeholder 2"/>
          <p:cNvSpPr>
            <a:spLocks noGrp="1"/>
          </p:cNvSpPr>
          <p:nvPr>
            <p:ph idx="1"/>
          </p:nvPr>
        </p:nvSpPr>
        <p:spPr/>
        <p:txBody>
          <a:bodyPr>
            <a:normAutofit fontScale="77500" lnSpcReduction="20000"/>
          </a:bodyPr>
          <a:lstStyle/>
          <a:p>
            <a:pPr algn="just">
              <a:lnSpc>
                <a:spcPct val="140000"/>
              </a:lnSpc>
            </a:pPr>
            <a:r>
              <a:rPr lang="en-US" dirty="0" smtClean="0"/>
              <a:t>Usually is due to </a:t>
            </a:r>
            <a:r>
              <a:rPr lang="en-US" b="1" dirty="0" smtClean="0"/>
              <a:t>pressure</a:t>
            </a:r>
            <a:r>
              <a:rPr lang="en-US" dirty="0" smtClean="0"/>
              <a:t> by cholesteatoma or granulation tissue.</a:t>
            </a:r>
          </a:p>
          <a:p>
            <a:pPr algn="just">
              <a:lnSpc>
                <a:spcPct val="140000"/>
              </a:lnSpc>
              <a:buFont typeface="Wingdings" charset="2"/>
              <a:buChar char="Ø"/>
            </a:pPr>
            <a:r>
              <a:rPr lang="en-US" dirty="0" smtClean="0"/>
              <a:t>Cholesteatoma forms a mass, </a:t>
            </a:r>
            <a:r>
              <a:rPr lang="en-US" b="1" dirty="0" smtClean="0"/>
              <a:t>destroying the bone.</a:t>
            </a:r>
          </a:p>
          <a:p>
            <a:pPr algn="just">
              <a:lnSpc>
                <a:spcPct val="140000"/>
              </a:lnSpc>
              <a:buFont typeface="Wingdings" charset="2"/>
              <a:buChar char="Ø"/>
            </a:pPr>
            <a:r>
              <a:rPr lang="en-US" dirty="0" smtClean="0"/>
              <a:t>Exerts pressure on the nerve, causing facial palsy.</a:t>
            </a:r>
          </a:p>
          <a:p>
            <a:pPr algn="just">
              <a:lnSpc>
                <a:spcPct val="140000"/>
              </a:lnSpc>
            </a:pPr>
            <a:r>
              <a:rPr lang="en-US" dirty="0" smtClean="0"/>
              <a:t>Insidious in onset but gradual in progression.</a:t>
            </a:r>
          </a:p>
          <a:p>
            <a:pPr algn="just">
              <a:lnSpc>
                <a:spcPct val="140000"/>
              </a:lnSpc>
            </a:pPr>
            <a:r>
              <a:rPr lang="en-US" dirty="0" smtClean="0"/>
              <a:t>May be partial or complete.</a:t>
            </a:r>
          </a:p>
          <a:p>
            <a:pPr algn="just">
              <a:lnSpc>
                <a:spcPct val="140000"/>
              </a:lnSpc>
            </a:pPr>
            <a:r>
              <a:rPr lang="en-US" dirty="0" smtClean="0"/>
              <a:t>Treatment is </a:t>
            </a:r>
            <a:r>
              <a:rPr lang="en-US" dirty="0" smtClean="0">
                <a:solidFill>
                  <a:srgbClr val="000000"/>
                </a:solidFill>
              </a:rPr>
              <a:t>by immediate surgical </a:t>
            </a:r>
            <a:r>
              <a:rPr lang="en-US" dirty="0" smtClean="0">
                <a:solidFill>
                  <a:srgbClr val="000000"/>
                </a:solidFill>
              </a:rPr>
              <a:t>exploration </a:t>
            </a:r>
            <a:r>
              <a:rPr lang="en-US" b="1" dirty="0" smtClean="0">
                <a:solidFill>
                  <a:srgbClr val="000000"/>
                </a:solidFill>
              </a:rPr>
              <a:t>decompression</a:t>
            </a:r>
            <a:r>
              <a:rPr lang="en-US" dirty="0" smtClean="0">
                <a:solidFill>
                  <a:srgbClr val="000000"/>
                </a:solidFill>
              </a:rPr>
              <a:t> </a:t>
            </a:r>
            <a:r>
              <a:rPr lang="en-US" dirty="0" smtClean="0">
                <a:solidFill>
                  <a:srgbClr val="000000"/>
                </a:solidFill>
              </a:rPr>
              <a:t>and inspection, keeping in mind not opening the nerve sheath, and “proceed”.</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normAutofit fontScale="90000"/>
          </a:bodyPr>
          <a:lstStyle/>
          <a:p>
            <a:r>
              <a:rPr lang="en-US" dirty="0" smtClean="0">
                <a:solidFill>
                  <a:schemeClr val="accent1"/>
                </a:solidFill>
              </a:rPr>
              <a:t>Labyrinthine fistula and </a:t>
            </a:r>
            <a:r>
              <a:rPr lang="en-US" dirty="0" err="1" smtClean="0">
                <a:solidFill>
                  <a:schemeClr val="accent1"/>
                </a:solidFill>
              </a:rPr>
              <a:t>labyrinthitis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PATHOLOGY OF LABYRINTHITIS</a:t>
            </a:r>
            <a:endParaRPr lang="en-US" dirty="0"/>
          </a:p>
        </p:txBody>
      </p:sp>
      <p:sp>
        <p:nvSpPr>
          <p:cNvPr id="3" name="Content Placeholder 2"/>
          <p:cNvSpPr>
            <a:spLocks noGrp="1"/>
          </p:cNvSpPr>
          <p:nvPr>
            <p:ph idx="1"/>
          </p:nvPr>
        </p:nvSpPr>
        <p:spPr>
          <a:xfrm>
            <a:off x="1143000" y="1524000"/>
            <a:ext cx="7790688" cy="4724400"/>
          </a:xfrm>
        </p:spPr>
        <p:txBody>
          <a:bodyPr>
            <a:normAutofit/>
          </a:bodyPr>
          <a:lstStyle/>
          <a:p>
            <a:pPr algn="just">
              <a:lnSpc>
                <a:spcPct val="140000"/>
              </a:lnSpc>
              <a:buFont typeface="Times New Roman (Arabic)" charset="0"/>
              <a:buChar char="•"/>
            </a:pPr>
            <a:r>
              <a:rPr lang="en-US" dirty="0" smtClean="0"/>
              <a:t>Labyrinthine fistula (Circumscribed </a:t>
            </a:r>
            <a:r>
              <a:rPr lang="en-US" dirty="0" err="1" smtClean="0"/>
              <a:t>labyrinthitis</a:t>
            </a:r>
            <a:r>
              <a:rPr lang="en-US" dirty="0" smtClean="0"/>
              <a:t>)</a:t>
            </a:r>
          </a:p>
          <a:p>
            <a:pPr algn="just">
              <a:lnSpc>
                <a:spcPct val="140000"/>
              </a:lnSpc>
              <a:buFont typeface="Times New Roman (Arabic)" charset="0"/>
              <a:buChar char="•"/>
            </a:pPr>
            <a:r>
              <a:rPr lang="en-US" dirty="0" smtClean="0"/>
              <a:t>Acute diffuse serous </a:t>
            </a:r>
            <a:r>
              <a:rPr lang="en-US" dirty="0" err="1" smtClean="0"/>
              <a:t>labyrinthitis</a:t>
            </a:r>
            <a:endParaRPr lang="en-US" dirty="0" smtClean="0"/>
          </a:p>
          <a:p>
            <a:pPr algn="just">
              <a:lnSpc>
                <a:spcPct val="140000"/>
              </a:lnSpc>
              <a:buFont typeface="Times New Roman (Arabic)" charset="0"/>
              <a:buChar char="•"/>
            </a:pPr>
            <a:r>
              <a:rPr lang="en-US" dirty="0" smtClean="0"/>
              <a:t>Acute diffuse </a:t>
            </a:r>
            <a:r>
              <a:rPr lang="en-US" dirty="0" err="1" smtClean="0"/>
              <a:t>suppurative</a:t>
            </a:r>
            <a:r>
              <a:rPr lang="en-US" dirty="0" smtClean="0"/>
              <a:t> </a:t>
            </a:r>
            <a:r>
              <a:rPr lang="en-US" dirty="0" err="1" smtClean="0"/>
              <a:t>labyrinthitis</a:t>
            </a:r>
            <a:endParaRPr lang="en-US" dirty="0" smtClean="0"/>
          </a:p>
          <a:p>
            <a:pPr algn="just">
              <a:lnSpc>
                <a:spcPct val="140000"/>
              </a:lnSpc>
              <a:buFont typeface="Wingdings" charset="2"/>
              <a:buChar char="Ø"/>
            </a:pPr>
            <a:r>
              <a:rPr lang="en-US" dirty="0" smtClean="0"/>
              <a:t>First three are acute.</a:t>
            </a:r>
          </a:p>
          <a:p>
            <a:pPr algn="just">
              <a:lnSpc>
                <a:spcPct val="140000"/>
              </a:lnSpc>
              <a:buFont typeface="Times New Roman (Arabic)" charset="0"/>
              <a:buChar char="•"/>
            </a:pPr>
            <a:r>
              <a:rPr lang="en-US" dirty="0" smtClean="0">
                <a:solidFill>
                  <a:srgbClr val="000000"/>
                </a:solidFill>
              </a:rPr>
              <a:t>Chronic </a:t>
            </a:r>
            <a:r>
              <a:rPr lang="en-US" dirty="0" err="1" smtClean="0">
                <a:solidFill>
                  <a:srgbClr val="000000"/>
                </a:solidFill>
              </a:rPr>
              <a:t>labyrinthitis</a:t>
            </a:r>
            <a:endParaRPr lang="en-US" sz="3600" dirty="0" smtClean="0">
              <a:solidFill>
                <a:srgbClr val="000000"/>
              </a:solidFill>
            </a:endParaRP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LABYRINTHINE FISTULA</a:t>
            </a:r>
            <a:endParaRPr lang="en-US" dirty="0"/>
          </a:p>
        </p:txBody>
      </p:sp>
      <p:sp>
        <p:nvSpPr>
          <p:cNvPr id="3" name="Content Placeholder 2"/>
          <p:cNvSpPr>
            <a:spLocks noGrp="1"/>
          </p:cNvSpPr>
          <p:nvPr>
            <p:ph idx="1"/>
          </p:nvPr>
        </p:nvSpPr>
        <p:spPr/>
        <p:txBody>
          <a:bodyPr>
            <a:normAutofit/>
          </a:bodyPr>
          <a:lstStyle/>
          <a:p>
            <a:pPr marL="0" indent="0">
              <a:lnSpc>
                <a:spcPct val="150000"/>
              </a:lnSpc>
            </a:pPr>
            <a:r>
              <a:rPr lang="en-US" dirty="0" smtClean="0"/>
              <a:t>Fistula: opening between 2 cavities.</a:t>
            </a:r>
          </a:p>
          <a:p>
            <a:pPr marL="0" indent="0">
              <a:lnSpc>
                <a:spcPct val="150000"/>
              </a:lnSpc>
            </a:pPr>
            <a:r>
              <a:rPr lang="en-US" dirty="0" smtClean="0"/>
              <a:t>Loss of the bony labyrinthine wall, exposing the </a:t>
            </a:r>
            <a:r>
              <a:rPr lang="en-US" dirty="0" err="1" smtClean="0"/>
              <a:t>endosteum</a:t>
            </a:r>
            <a:r>
              <a:rPr lang="en-US" dirty="0" smtClean="0"/>
              <a:t>.</a:t>
            </a:r>
          </a:p>
          <a:p>
            <a:pPr marL="0" indent="0">
              <a:lnSpc>
                <a:spcPct val="150000"/>
              </a:lnSpc>
            </a:pPr>
            <a:r>
              <a:rPr lang="en-US" dirty="0" smtClean="0"/>
              <a:t>Infection in the mastoid bone will destroy the bone covering of the lateral semicircular canal. </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DIAGNOSIS OF LABYRITHINE FISTULA</a:t>
            </a:r>
            <a:endParaRPr lang="en-US" dirty="0"/>
          </a:p>
        </p:txBody>
      </p:sp>
      <p:sp>
        <p:nvSpPr>
          <p:cNvPr id="8" name="Content Placeholder 7"/>
          <p:cNvSpPr>
            <a:spLocks noGrp="1"/>
          </p:cNvSpPr>
          <p:nvPr>
            <p:ph sz="half" idx="1"/>
          </p:nvPr>
        </p:nvSpPr>
        <p:spPr/>
        <p:txBody>
          <a:bodyPr>
            <a:normAutofit fontScale="62500" lnSpcReduction="20000"/>
          </a:bodyPr>
          <a:lstStyle/>
          <a:p>
            <a:pPr>
              <a:lnSpc>
                <a:spcPct val="160000"/>
              </a:lnSpc>
            </a:pPr>
            <a:r>
              <a:rPr lang="en-US" dirty="0" smtClean="0"/>
              <a:t>Asymptomatic, discovered during surgery or on imaging.</a:t>
            </a:r>
          </a:p>
          <a:p>
            <a:pPr>
              <a:lnSpc>
                <a:spcPct val="160000"/>
              </a:lnSpc>
            </a:pPr>
            <a:r>
              <a:rPr lang="en-US" dirty="0" smtClean="0"/>
              <a:t>Vertigo induced by pressure on the tragus, cleaning the ear, or after valsalva.</a:t>
            </a:r>
          </a:p>
          <a:p>
            <a:pPr>
              <a:lnSpc>
                <a:spcPct val="160000"/>
              </a:lnSpc>
              <a:buFont typeface="Wingdings" charset="2"/>
              <a:buChar char="Ø"/>
            </a:pPr>
            <a:r>
              <a:rPr lang="en-US" dirty="0" smtClean="0"/>
              <a:t>History of chronic intermittent ear discharge, then develops vertigo.</a:t>
            </a:r>
          </a:p>
          <a:p>
            <a:pPr>
              <a:lnSpc>
                <a:spcPct val="160000"/>
              </a:lnSpc>
            </a:pPr>
            <a:r>
              <a:rPr lang="en-US" dirty="0" smtClean="0"/>
              <a:t>SNHL because the labyrinth is connected to the cochlea. </a:t>
            </a:r>
          </a:p>
          <a:p>
            <a:pPr>
              <a:lnSpc>
                <a:spcPct val="160000"/>
              </a:lnSpc>
            </a:pPr>
            <a:r>
              <a:rPr lang="en-US" dirty="0" smtClean="0"/>
              <a:t>Nystagmus </a:t>
            </a:r>
          </a:p>
          <a:p>
            <a:endParaRPr lang="en-US" dirty="0"/>
          </a:p>
        </p:txBody>
      </p:sp>
      <p:pic>
        <p:nvPicPr>
          <p:cNvPr id="10" name="Picture 5" descr="Picture12"/>
          <p:cNvPicPr>
            <a:picLocks noGrp="1" noChangeAspect="1" noChangeArrowheads="1"/>
          </p:cNvPicPr>
          <p:nvPr>
            <p:ph sz="half" idx="2"/>
          </p:nvPr>
        </p:nvPicPr>
        <p:blipFill>
          <a:blip r:embed="rId2">
            <a:lum bright="6000" contrast="18000"/>
          </a:blip>
          <a:srcRect/>
          <a:stretch>
            <a:fillRect/>
          </a:stretch>
        </p:blipFill>
        <p:spPr>
          <a:xfrm>
            <a:off x="5276850" y="3349043"/>
            <a:ext cx="3657600" cy="10139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Investigations of labyrinthine fistula</a:t>
            </a:r>
            <a:endParaRPr lang="en-US" dirty="0"/>
          </a:p>
        </p:txBody>
      </p:sp>
      <p:sp>
        <p:nvSpPr>
          <p:cNvPr id="3" name="Content Placeholder 2"/>
          <p:cNvSpPr>
            <a:spLocks noGrp="1"/>
          </p:cNvSpPr>
          <p:nvPr>
            <p:ph idx="1"/>
          </p:nvPr>
        </p:nvSpPr>
        <p:spPr/>
        <p:txBody>
          <a:bodyPr>
            <a:normAutofit fontScale="55000" lnSpcReduction="20000"/>
          </a:bodyPr>
          <a:lstStyle/>
          <a:p>
            <a:pPr>
              <a:lnSpc>
                <a:spcPct val="160000"/>
              </a:lnSpc>
            </a:pPr>
            <a:r>
              <a:rPr lang="en-US" b="1" i="1" dirty="0" smtClean="0"/>
              <a:t>Fistula test</a:t>
            </a:r>
            <a:r>
              <a:rPr lang="en-US" i="1" dirty="0" smtClean="0"/>
              <a:t>: </a:t>
            </a:r>
            <a:r>
              <a:rPr lang="en-US" dirty="0" smtClean="0"/>
              <a:t>sudden inward pressure on the tragus. </a:t>
            </a:r>
          </a:p>
          <a:p>
            <a:pPr>
              <a:lnSpc>
                <a:spcPct val="160000"/>
              </a:lnSpc>
              <a:buFont typeface="Wingdings" charset="2"/>
              <a:buChar char="Ø"/>
            </a:pPr>
            <a:r>
              <a:rPr lang="en-US" dirty="0" smtClean="0"/>
              <a:t>The air will press on the destroyed semicircular canal, so any pressure, strong or not, induces vertigo </a:t>
            </a:r>
            <a:r>
              <a:rPr lang="en-US" dirty="0" smtClean="0">
                <a:solidFill>
                  <a:srgbClr val="000000"/>
                </a:solidFill>
              </a:rPr>
              <a:t>with </a:t>
            </a:r>
            <a:r>
              <a:rPr lang="en-US" b="1" dirty="0" smtClean="0">
                <a:solidFill>
                  <a:srgbClr val="000000"/>
                </a:solidFill>
              </a:rPr>
              <a:t>nystagmus</a:t>
            </a:r>
            <a:r>
              <a:rPr lang="en-US" dirty="0" smtClean="0">
                <a:solidFill>
                  <a:srgbClr val="000000"/>
                </a:solidFill>
              </a:rPr>
              <a:t> towards the affected ear.</a:t>
            </a:r>
          </a:p>
          <a:p>
            <a:pPr>
              <a:lnSpc>
                <a:spcPct val="160000"/>
              </a:lnSpc>
              <a:buFont typeface="Wingdings" charset="2"/>
              <a:buChar char="Ø"/>
            </a:pPr>
            <a:r>
              <a:rPr lang="en-US" dirty="0" smtClean="0">
                <a:solidFill>
                  <a:srgbClr val="000000"/>
                </a:solidFill>
              </a:rPr>
              <a:t>The labyrinth is a very sensitive organ.</a:t>
            </a:r>
          </a:p>
          <a:p>
            <a:pPr>
              <a:lnSpc>
                <a:spcPct val="160000"/>
              </a:lnSpc>
            </a:pPr>
            <a:r>
              <a:rPr lang="en-US" b="1" i="1" dirty="0" smtClean="0">
                <a:solidFill>
                  <a:srgbClr val="000000"/>
                </a:solidFill>
              </a:rPr>
              <a:t>Caloric test</a:t>
            </a:r>
            <a:r>
              <a:rPr lang="en-US" i="1" dirty="0" smtClean="0">
                <a:solidFill>
                  <a:srgbClr val="000000"/>
                </a:solidFill>
              </a:rPr>
              <a:t>: </a:t>
            </a:r>
            <a:r>
              <a:rPr lang="en-US" dirty="0" smtClean="0">
                <a:solidFill>
                  <a:srgbClr val="000000"/>
                </a:solidFill>
              </a:rPr>
              <a:t>water in the EAC that is 7 degrees more or less than the normal body temperature (37.2 C), leading to nystagmus, which is </a:t>
            </a:r>
            <a:r>
              <a:rPr lang="en-US" b="1" dirty="0" smtClean="0">
                <a:solidFill>
                  <a:srgbClr val="000000"/>
                </a:solidFill>
              </a:rPr>
              <a:t>normal</a:t>
            </a:r>
            <a:r>
              <a:rPr lang="en-US" dirty="0" smtClean="0">
                <a:solidFill>
                  <a:srgbClr val="000000"/>
                </a:solidFill>
              </a:rPr>
              <a:t>.</a:t>
            </a:r>
          </a:p>
          <a:p>
            <a:pPr>
              <a:lnSpc>
                <a:spcPct val="160000"/>
              </a:lnSpc>
              <a:buFont typeface="Wingdings" charset="2"/>
              <a:buChar char="Ø"/>
            </a:pPr>
            <a:r>
              <a:rPr lang="en-US" dirty="0" smtClean="0">
                <a:solidFill>
                  <a:srgbClr val="000000"/>
                </a:solidFill>
              </a:rPr>
              <a:t>Absent reactive eye movement suggests vestibular weakness of the horizontal semicircular canal of the side being stimulated.</a:t>
            </a:r>
          </a:p>
          <a:p>
            <a:pPr>
              <a:lnSpc>
                <a:spcPct val="160000"/>
              </a:lnSpc>
            </a:pPr>
            <a:r>
              <a:rPr lang="en-US" b="1" dirty="0" smtClean="0">
                <a:solidFill>
                  <a:srgbClr val="000000"/>
                </a:solidFill>
              </a:rPr>
              <a:t>CT scan</a:t>
            </a:r>
            <a:r>
              <a:rPr lang="en-US" dirty="0" smtClean="0">
                <a:solidFill>
                  <a:srgbClr val="000000"/>
                </a:solidFill>
              </a:rPr>
              <a:t>: to visualize the bone.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a:t>
            </a:r>
            <a:br>
              <a:rPr lang="en-US" b="1" dirty="0" smtClean="0"/>
            </a:br>
            <a:endParaRPr lang="en-US" dirty="0"/>
          </a:p>
        </p:txBody>
      </p:sp>
      <p:sp>
        <p:nvSpPr>
          <p:cNvPr id="3" name="Content Placeholder 2"/>
          <p:cNvSpPr>
            <a:spLocks noGrp="1"/>
          </p:cNvSpPr>
          <p:nvPr>
            <p:ph idx="1"/>
          </p:nvPr>
        </p:nvSpPr>
        <p:spPr/>
        <p:txBody>
          <a:bodyPr/>
          <a:lstStyle/>
          <a:p>
            <a:r>
              <a:rPr lang="en-US" b="1" dirty="0" smtClean="0"/>
              <a:t>Intra-cranial complications</a:t>
            </a:r>
            <a:endParaRPr lang="en-US" dirty="0" smtClean="0"/>
          </a:p>
          <a:p>
            <a:r>
              <a:rPr lang="en-US" b="1" dirty="0" smtClean="0"/>
              <a:t>Cranial(intra temporal) complications</a:t>
            </a:r>
            <a:endParaRPr lang="en-US" b="1" dirty="0"/>
          </a:p>
          <a:p>
            <a:r>
              <a:rPr lang="en-US" b="1" dirty="0" smtClean="0"/>
              <a:t>Extra-cranial </a:t>
            </a:r>
            <a:r>
              <a:rPr lang="en-US" b="1" dirty="0"/>
              <a:t>complications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OF LABRYNTHINE FISTULA</a:t>
            </a:r>
            <a:endParaRPr lang="en-US" dirty="0"/>
          </a:p>
        </p:txBody>
      </p:sp>
      <p:sp>
        <p:nvSpPr>
          <p:cNvPr id="3" name="Content Placeholder 2"/>
          <p:cNvSpPr>
            <a:spLocks noGrp="1"/>
          </p:cNvSpPr>
          <p:nvPr>
            <p:ph idx="1"/>
          </p:nvPr>
        </p:nvSpPr>
        <p:spPr>
          <a:xfrm>
            <a:off x="1447800" y="2057400"/>
            <a:ext cx="7498080" cy="4800600"/>
          </a:xfrm>
        </p:spPr>
        <p:txBody>
          <a:bodyPr/>
          <a:lstStyle/>
          <a:p>
            <a:r>
              <a:rPr lang="en-US" dirty="0" smtClean="0"/>
              <a:t>Systemic antibiotics and canal wall down (CWD) mastoid operation to eliminate the causes.</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581718197"/>
              </p:ext>
            </p:extLst>
          </p:nvPr>
        </p:nvGraphicFramePr>
        <p:xfrm>
          <a:off x="-304800" y="0"/>
          <a:ext cx="10363200" cy="14538960"/>
        </p:xfrm>
        <a:graphic>
          <a:graphicData uri="http://schemas.openxmlformats.org/drawingml/2006/table">
            <a:tbl>
              <a:tblPr firstRow="1" bandRow="1">
                <a:tableStyleId>{5C22544A-7EE6-4342-B048-85BDC9FD1C3A}</a:tableStyleId>
              </a:tblPr>
              <a:tblGrid>
                <a:gridCol w="1066800"/>
                <a:gridCol w="1066800"/>
                <a:gridCol w="838200"/>
                <a:gridCol w="685800"/>
                <a:gridCol w="3002488"/>
                <a:gridCol w="498458"/>
                <a:gridCol w="3204654"/>
              </a:tblGrid>
              <a:tr h="914400">
                <a:tc>
                  <a:txBody>
                    <a:bodyPr/>
                    <a:lstStyle/>
                    <a:p>
                      <a:r>
                        <a:rPr lang="en-US" dirty="0" smtClean="0"/>
                        <a:t>NAME</a:t>
                      </a:r>
                      <a:r>
                        <a:rPr lang="en-US" baseline="0" dirty="0" smtClean="0"/>
                        <a:t> OF STUDY</a:t>
                      </a:r>
                      <a:endParaRPr lang="en-US" dirty="0"/>
                    </a:p>
                  </a:txBody>
                  <a:tcPr/>
                </a:tc>
                <a:tc>
                  <a:txBody>
                    <a:bodyPr/>
                    <a:lstStyle/>
                    <a:p>
                      <a:r>
                        <a:rPr lang="en-US" dirty="0" smtClean="0"/>
                        <a:t>NAME OF</a:t>
                      </a:r>
                      <a:r>
                        <a:rPr lang="en-US" baseline="0" dirty="0" smtClean="0"/>
                        <a:t> AUTHOR</a:t>
                      </a:r>
                      <a:endParaRPr lang="en-US" dirty="0"/>
                    </a:p>
                  </a:txBody>
                  <a:tcPr/>
                </a:tc>
                <a:tc>
                  <a:txBody>
                    <a:bodyPr/>
                    <a:lstStyle/>
                    <a:p>
                      <a:r>
                        <a:rPr lang="en-US" dirty="0" smtClean="0"/>
                        <a:t>REFERENCE DETAILS</a:t>
                      </a:r>
                      <a:endParaRPr lang="en-US" dirty="0"/>
                    </a:p>
                  </a:txBody>
                  <a:tcPr/>
                </a:tc>
                <a:tc>
                  <a:txBody>
                    <a:bodyPr/>
                    <a:lstStyle/>
                    <a:p>
                      <a:r>
                        <a:rPr lang="en-US" dirty="0" smtClean="0"/>
                        <a:t>SAMPLE SIZE</a:t>
                      </a:r>
                      <a:endParaRPr lang="en-US" dirty="0"/>
                    </a:p>
                  </a:txBody>
                  <a:tcPr/>
                </a:tc>
                <a:tc>
                  <a:txBody>
                    <a:bodyPr/>
                    <a:lstStyle/>
                    <a:p>
                      <a:r>
                        <a:rPr lang="en-US" dirty="0" smtClean="0"/>
                        <a:t>RESULT</a:t>
                      </a:r>
                      <a:endParaRPr lang="en-US" dirty="0"/>
                    </a:p>
                  </a:txBody>
                  <a:tcPr/>
                </a:tc>
                <a:tc>
                  <a:txBody>
                    <a:bodyPr/>
                    <a:lstStyle/>
                    <a:p>
                      <a:r>
                        <a:rPr lang="en-US" dirty="0" smtClean="0"/>
                        <a:t>P VALUE</a:t>
                      </a:r>
                      <a:endParaRPr lang="en-US" dirty="0"/>
                    </a:p>
                  </a:txBody>
                  <a:tcPr/>
                </a:tc>
                <a:tc>
                  <a:txBody>
                    <a:bodyPr/>
                    <a:lstStyle/>
                    <a:p>
                      <a:r>
                        <a:rPr lang="en-US" dirty="0" smtClean="0"/>
                        <a:t>CONCLUSION</a:t>
                      </a:r>
                      <a:endParaRPr lang="en-US" dirty="0"/>
                    </a:p>
                  </a:txBody>
                  <a:tcPr/>
                </a:tc>
              </a:tr>
              <a:tr h="1549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800" b="1"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Clinical Profile of Tubotympanic CSOM and Its Management With Special Reference to Site and Size of Tympanic Membrane Perforation, Eustachian Tube Function and Three Flap Tympanoplasty</a:t>
                      </a:r>
                    </a:p>
                    <a:p>
                      <a:endParaRPr lang="en-US" dirty="0"/>
                    </a:p>
                  </a:txBody>
                  <a:tcPr/>
                </a:tc>
                <a:tc>
                  <a:txBody>
                    <a:bodyPr/>
                    <a:lstStyle/>
                    <a:p>
                      <a:r>
                        <a:rPr lang="en-US" dirty="0" err="1" smtClean="0">
                          <a:hlinkClick r:id="" action="ppaction://hlinkfile"/>
                        </a:rPr>
                        <a:t>Nishant</a:t>
                      </a:r>
                      <a:r>
                        <a:rPr lang="en-US" dirty="0" smtClean="0">
                          <a:hlinkClick r:id="" action="ppaction://hlinkfile"/>
                        </a:rPr>
                        <a:t> Kumar</a:t>
                      </a:r>
                      <a:r>
                        <a:rPr lang="en-US" dirty="0" smtClean="0"/>
                        <a:t>,</a:t>
                      </a:r>
                      <a:r>
                        <a:rPr lang="en-US" baseline="30000" dirty="0" smtClean="0"/>
                        <a:t>1</a:t>
                      </a:r>
                      <a:r>
                        <a:rPr lang="en-US" dirty="0" smtClean="0"/>
                        <a:t> </a:t>
                      </a:r>
                      <a:r>
                        <a:rPr lang="en-US" dirty="0" err="1" smtClean="0">
                          <a:hlinkClick r:id="" action="ppaction://hlinkfile"/>
                        </a:rPr>
                        <a:t>Devashri</a:t>
                      </a:r>
                      <a:r>
                        <a:rPr lang="en-US" dirty="0" smtClean="0">
                          <a:hlinkClick r:id="" action="ppaction://hlinkfile"/>
                        </a:rPr>
                        <a:t> Chilke</a:t>
                      </a:r>
                      <a:r>
                        <a:rPr lang="en-US" dirty="0" smtClean="0"/>
                        <a:t>,</a:t>
                      </a:r>
                      <a:r>
                        <a:rPr lang="en-US" baseline="30000" dirty="0" smtClean="0"/>
                        <a:t>2</a:t>
                      </a:r>
                      <a:r>
                        <a:rPr lang="en-US" dirty="0" smtClean="0"/>
                        <a:t> and </a:t>
                      </a:r>
                      <a:r>
                        <a:rPr lang="en-US" dirty="0" smtClean="0">
                          <a:hlinkClick r:id="" action="ppaction://hlinkfile"/>
                        </a:rPr>
                        <a:t>M. P. Puttewar</a:t>
                      </a:r>
                      <a:r>
                        <a:rPr lang="en-US" baseline="30000" dirty="0" smtClean="0"/>
                        <a:t>3</a:t>
                      </a:r>
                      <a:endParaRPr lang="en-US" dirty="0">
                        <a:solidFill>
                          <a:schemeClr val="tx1"/>
                        </a:solidFill>
                      </a:endParaRPr>
                    </a:p>
                  </a:txBody>
                  <a:tcPr/>
                </a:tc>
                <a:tc>
                  <a:txBody>
                    <a:bodyPr/>
                    <a:lstStyle/>
                    <a:p>
                      <a:r>
                        <a:rPr lang="en-US" dirty="0" smtClean="0"/>
                        <a:t>Indian J Otolaryngol Head Neck Surg. Mar 2012; 64(1): 5–12. </a:t>
                      </a:r>
                    </a:p>
                    <a:p>
                      <a:r>
                        <a:rPr lang="en-US" dirty="0" smtClean="0"/>
                        <a:t>Published online Jul 6, 2011. </a:t>
                      </a:r>
                      <a:r>
                        <a:rPr lang="en-US" dirty="0" err="1" smtClean="0"/>
                        <a:t>doi</a:t>
                      </a:r>
                      <a:r>
                        <a:rPr lang="en-US" dirty="0" smtClean="0"/>
                        <a:t>:  </a:t>
                      </a:r>
                      <a:r>
                        <a:rPr lang="en-US" dirty="0" smtClean="0">
                          <a:hlinkClick r:id=""/>
                        </a:rPr>
                        <a:t>10.1007/s12070-010-0114-5</a:t>
                      </a:r>
                      <a:endParaRPr lang="en-US" dirty="0" smtClean="0"/>
                    </a:p>
                    <a:p>
                      <a:endParaRPr lang="en-US" dirty="0"/>
                    </a:p>
                  </a:txBody>
                  <a:tcPr/>
                </a:tc>
                <a:tc>
                  <a:txBody>
                    <a:bodyPr/>
                    <a:lstStyle/>
                    <a:p>
                      <a:r>
                        <a:rPr lang="en-IN" sz="1800" b="0" i="0" kern="1200" dirty="0" smtClean="0">
                          <a:solidFill>
                            <a:schemeClr val="dk1"/>
                          </a:solidFill>
                          <a:latin typeface="+mn-lt"/>
                          <a:ea typeface="+mn-ea"/>
                          <a:cs typeface="+mn-cs"/>
                        </a:rPr>
                        <a:t> 90</a:t>
                      </a:r>
                      <a:endParaRPr lang="en-US" dirty="0"/>
                    </a:p>
                  </a:txBody>
                  <a:tcPr/>
                </a:tc>
                <a:tc>
                  <a:txBody>
                    <a:bodyPr/>
                    <a:lstStyle/>
                    <a:p>
                      <a:r>
                        <a:rPr lang="en-IN"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dk1"/>
                          </a:solidFill>
                          <a:latin typeface="+mn-lt"/>
                          <a:ea typeface="+mn-ea"/>
                          <a:cs typeface="+mn-cs"/>
                        </a:rPr>
                        <a:t>.</a:t>
                      </a:r>
                      <a:r>
                        <a:rPr lang="en-US" dirty="0" smtClean="0"/>
                        <a:t> Otitis media is an important and a highly prevalent disease of the middle ear and poses serious health problem world wide especially in developing countries where large percentage of the population lack specialized medical care, suffer from malnutrition and live in poor hygienic environmental conditions. It has been a general view that the hearing loss increases with the size of the perforation, more so if it is in the </a:t>
                      </a:r>
                      <a:r>
                        <a:rPr lang="en-US" dirty="0" err="1" smtClean="0"/>
                        <a:t>posterio</a:t>
                      </a:r>
                      <a:r>
                        <a:rPr lang="en-US" dirty="0" smtClean="0"/>
                        <a:t> inferior quadrant. It was found that the maximum average loss occurred at 250 Hz. The hearing loss is less in small perforations (less than 2 mm diameter) then in larger ones; less in perforations touching the </a:t>
                      </a:r>
                      <a:r>
                        <a:rPr lang="en-US" dirty="0" err="1" smtClean="0"/>
                        <a:t>manubrium</a:t>
                      </a:r>
                      <a:r>
                        <a:rPr lang="en-US" dirty="0" smtClean="0"/>
                        <a:t> than in those away from it, and also less in perforations of the </a:t>
                      </a:r>
                      <a:r>
                        <a:rPr lang="en-US" dirty="0" err="1" smtClean="0"/>
                        <a:t>anterioinferior</a:t>
                      </a:r>
                      <a:r>
                        <a:rPr lang="en-US" dirty="0" smtClean="0"/>
                        <a:t> quadrant than in those on </a:t>
                      </a:r>
                      <a:r>
                        <a:rPr lang="en-US" dirty="0" err="1" smtClean="0"/>
                        <a:t>posterio</a:t>
                      </a:r>
                      <a:r>
                        <a:rPr lang="en-US" dirty="0" smtClean="0"/>
                        <a:t>-inferior quadrant. A normally functioning eustachian tube is also an essential physiologic requirement for a healthy middle ear and normal hearing.</a:t>
                      </a:r>
                    </a:p>
                    <a:p>
                      <a:endParaRPr lang="en-US" dirty="0"/>
                    </a:p>
                  </a:txBody>
                  <a:tcPr/>
                </a:tc>
                <a:tc>
                  <a:txBody>
                    <a:bodyPr/>
                    <a:lstStyle/>
                    <a:p>
                      <a:endParaRPr lang="en-US" dirty="0"/>
                    </a:p>
                  </a:txBody>
                  <a:tcPr/>
                </a:tc>
                <a:tc>
                  <a:txBody>
                    <a:bodyPr/>
                    <a:lstStyle/>
                    <a:p>
                      <a:r>
                        <a:rPr lang="en-IN" sz="1800" b="0" i="0" kern="1200" dirty="0" smtClean="0">
                          <a:solidFill>
                            <a:schemeClr val="dk1"/>
                          </a:solidFill>
                          <a:latin typeface="+mn-lt"/>
                          <a:ea typeface="+mn-ea"/>
                          <a:cs typeface="+mn-cs"/>
                        </a:rPr>
                        <a:t> .</a:t>
                      </a:r>
                      <a:r>
                        <a:rPr lang="en-US" sz="1600" dirty="0" smtClean="0"/>
                        <a:t> Young and middle aged population of low socio-economic class are the most common suffers of suppurative otitis media. Tympanic membrane perforations are long standing and they are poorly treated (usually with ear drops only) by general practitioners in this group.</a:t>
                      </a:r>
                    </a:p>
                    <a:p>
                      <a:r>
                        <a:rPr lang="en-US" sz="1600" dirty="0" smtClean="0"/>
                        <a:t>Unilateral ear involvement (that too on left side in majority of cases) in CSOM has been found more commonly than bilateral ear involvement.</a:t>
                      </a:r>
                    </a:p>
                    <a:p>
                      <a:r>
                        <a:rPr lang="en-US" sz="1600" dirty="0" smtClean="0"/>
                        <a:t>Hearing losses as on PTA in dry TM perforations range from 16 to 46 dB (conductive) and roughly 2/3rd of the cases have mild conductive hearing loss. Average hearing loss has been observed to be greater at lower frequencies than at higher frequencies.</a:t>
                      </a:r>
                    </a:p>
                    <a:p>
                      <a:r>
                        <a:rPr lang="en-US" sz="1600" dirty="0" err="1" smtClean="0"/>
                        <a:t>Malleolar</a:t>
                      </a:r>
                      <a:r>
                        <a:rPr lang="en-US" sz="1600" dirty="0" smtClean="0"/>
                        <a:t> perforations reveal greater hearing loss a compared to non-</a:t>
                      </a:r>
                      <a:r>
                        <a:rPr lang="en-US" sz="1600" dirty="0" err="1" smtClean="0"/>
                        <a:t>malleolar</a:t>
                      </a:r>
                      <a:r>
                        <a:rPr lang="en-US" sz="1600" dirty="0" smtClean="0"/>
                        <a:t> ones (even if both are of identical size).</a:t>
                      </a:r>
                    </a:p>
                    <a:p>
                      <a:r>
                        <a:rPr lang="en-US" sz="1600" dirty="0" smtClean="0"/>
                        <a:t>Hearing loss increases with the increase in the size of tympanic membrane perforation.</a:t>
                      </a:r>
                    </a:p>
                    <a:p>
                      <a:r>
                        <a:rPr lang="en-US" sz="1600" dirty="0" smtClean="0"/>
                        <a:t>Site of perforation is also an important factor as posterior quadrant pars tensa perforations have greater hearing loss than anterior quadrant perforations.</a:t>
                      </a:r>
                    </a:p>
                    <a:p>
                      <a:r>
                        <a:rPr lang="en-US" sz="1600" dirty="0" smtClean="0"/>
                        <a:t>Roughly 1/3rd cases of safe CSOM with dry TM perforation have normally functioning Eustachian tube and slightly less than 50% have only mild dysfunction as noted by Eustachian tube opening pressure.</a:t>
                      </a:r>
                    </a:p>
                    <a:p>
                      <a:r>
                        <a:rPr lang="en-US" sz="1600" dirty="0" smtClean="0"/>
                        <a:t>It is concluded that a good correlation exists between the functional status of eustachian tube and success of myringoplasty operation. The success rates of myringoplasty in normal ET function (81.8%) an in mild ET </a:t>
                      </a:r>
                      <a:r>
                        <a:rPr lang="en-US" sz="1600" dirty="0" err="1" smtClean="0"/>
                        <a:t>hypofunction</a:t>
                      </a:r>
                      <a:r>
                        <a:rPr lang="en-US" sz="1600" dirty="0" smtClean="0"/>
                        <a:t> (72.7%) are significant as compared to failures in the presence of moderate and severe ET </a:t>
                      </a:r>
                      <a:r>
                        <a:rPr lang="en-US" sz="1600" dirty="0" err="1" smtClean="0"/>
                        <a:t>hypofunction</a:t>
                      </a:r>
                      <a:r>
                        <a:rPr lang="en-US" sz="1600" dirty="0" smtClean="0"/>
                        <a:t>, whatever may be the technique.</a:t>
                      </a:r>
                    </a:p>
                    <a:p>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normAutofit/>
          </a:bodyPr>
          <a:lstStyle/>
          <a:p>
            <a:pPr marL="596646" indent="-514350" algn="ctr">
              <a:buNone/>
            </a:pPr>
            <a:endParaRPr lang="en-US" sz="4400" dirty="0" smtClean="0"/>
          </a:p>
          <a:p>
            <a:pPr marL="596646" indent="-514350" algn="ctr">
              <a:buNone/>
            </a:pPr>
            <a:endParaRPr lang="en-US" sz="4400" dirty="0" smtClean="0"/>
          </a:p>
          <a:p>
            <a:pPr marL="596646" indent="-514350" algn="ctr">
              <a:buNone/>
            </a:pPr>
            <a:r>
              <a:rPr lang="en-US" sz="4400" dirty="0" smtClean="0"/>
              <a:t>MCQ</a:t>
            </a:r>
            <a:endParaRPr lang="en-US" sz="4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98080" cy="1143000"/>
          </a:xfrm>
        </p:spPr>
        <p:txBody>
          <a:bodyPr>
            <a:normAutofit fontScale="90000"/>
          </a:bodyPr>
          <a:lstStyle/>
          <a:p>
            <a:r>
              <a:rPr lang="en-US" dirty="0" smtClean="0"/>
              <a:t>1. Which are the following are pathologies for acute mastoiditis?</a:t>
            </a:r>
            <a:endParaRPr lang="en-US" dirty="0"/>
          </a:p>
        </p:txBody>
      </p:sp>
      <p:sp>
        <p:nvSpPr>
          <p:cNvPr id="3" name="Content Placeholder 2"/>
          <p:cNvSpPr>
            <a:spLocks noGrp="1"/>
          </p:cNvSpPr>
          <p:nvPr>
            <p:ph idx="1"/>
          </p:nvPr>
        </p:nvSpPr>
        <p:spPr/>
        <p:txBody>
          <a:bodyPr/>
          <a:lstStyle/>
          <a:p>
            <a:pPr marL="596646" indent="-514350">
              <a:buFont typeface="+mj-lt"/>
              <a:buAutoNum type="alphaLcParenR"/>
            </a:pPr>
            <a:r>
              <a:rPr lang="en-US" dirty="0" smtClean="0"/>
              <a:t>Acute suppurative inflammation.</a:t>
            </a:r>
          </a:p>
          <a:p>
            <a:pPr marL="596646" indent="-514350">
              <a:buFont typeface="+mj-lt"/>
              <a:buAutoNum type="alphaLcParenR"/>
            </a:pPr>
            <a:r>
              <a:rPr lang="en-US" dirty="0" err="1" smtClean="0"/>
              <a:t>Hyperaemic</a:t>
            </a:r>
            <a:r>
              <a:rPr lang="en-US" dirty="0" smtClean="0"/>
              <a:t> decalcification </a:t>
            </a:r>
          </a:p>
          <a:p>
            <a:pPr marL="596646" indent="-514350">
              <a:buFont typeface="+mj-lt"/>
              <a:buAutoNum type="alphaLcParenR"/>
            </a:pPr>
            <a:r>
              <a:rPr lang="en-US" dirty="0" smtClean="0"/>
              <a:t>Chronic </a:t>
            </a:r>
            <a:r>
              <a:rPr lang="en-US" dirty="0" smtClean="0"/>
              <a:t>suppurative inflammation.</a:t>
            </a:r>
          </a:p>
          <a:p>
            <a:pPr marL="596646" indent="-514350">
              <a:buFont typeface="+mj-lt"/>
              <a:buAutoNum type="alphaLcParenR"/>
            </a:pPr>
            <a:r>
              <a:rPr lang="en-US" dirty="0" smtClean="0"/>
              <a:t>Virulence of organism</a:t>
            </a:r>
            <a:endParaRPr lang="en-US" dirty="0" smtClean="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What are the following are intra temporal complications of COM?</a:t>
            </a:r>
            <a:endParaRPr lang="en-US" dirty="0"/>
          </a:p>
        </p:txBody>
      </p:sp>
      <p:sp>
        <p:nvSpPr>
          <p:cNvPr id="3" name="Content Placeholder 2"/>
          <p:cNvSpPr>
            <a:spLocks noGrp="1"/>
          </p:cNvSpPr>
          <p:nvPr>
            <p:ph idx="1"/>
          </p:nvPr>
        </p:nvSpPr>
        <p:spPr/>
        <p:txBody>
          <a:bodyPr>
            <a:normAutofit fontScale="92500" lnSpcReduction="20000"/>
          </a:bodyPr>
          <a:lstStyle/>
          <a:p>
            <a:pPr marL="596646" indent="-514350">
              <a:lnSpc>
                <a:spcPct val="180000"/>
              </a:lnSpc>
              <a:buFont typeface="+mj-lt"/>
              <a:buAutoNum type="alphaLcParenR"/>
            </a:pPr>
            <a:r>
              <a:rPr lang="en-US" dirty="0" smtClean="0"/>
              <a:t>Mastoiditis</a:t>
            </a:r>
          </a:p>
          <a:p>
            <a:pPr marL="596646" indent="-514350">
              <a:lnSpc>
                <a:spcPct val="180000"/>
              </a:lnSpc>
              <a:buFont typeface="+mj-lt"/>
              <a:buAutoNum type="alphaLcParenR"/>
            </a:pPr>
            <a:r>
              <a:rPr lang="en-US" dirty="0" smtClean="0"/>
              <a:t>Petrositis</a:t>
            </a:r>
          </a:p>
          <a:p>
            <a:pPr marL="596646" indent="-514350">
              <a:lnSpc>
                <a:spcPct val="180000"/>
              </a:lnSpc>
              <a:buFont typeface="+mj-lt"/>
              <a:buAutoNum type="alphaLcParenR"/>
            </a:pPr>
            <a:r>
              <a:rPr lang="en-US" dirty="0" smtClean="0"/>
              <a:t>Facial nerve paralysis</a:t>
            </a:r>
          </a:p>
          <a:p>
            <a:pPr marL="596646" indent="-514350">
              <a:lnSpc>
                <a:spcPct val="180000"/>
              </a:lnSpc>
              <a:buFont typeface="+mj-lt"/>
              <a:buAutoNum type="alphaLcParenR"/>
            </a:pPr>
            <a:r>
              <a:rPr lang="en-US" dirty="0" smtClean="0"/>
              <a:t>Labyrinthine fistula and suppurative </a:t>
            </a:r>
            <a:r>
              <a:rPr lang="en-US" dirty="0" err="1" smtClean="0"/>
              <a:t>labyrinthitis</a:t>
            </a:r>
            <a:endParaRPr lang="en-US" dirty="0" smtClean="0"/>
          </a:p>
          <a:p>
            <a:pPr marL="596646" indent="-514350">
              <a:lnSpc>
                <a:spcPct val="180000"/>
              </a:lnSpc>
              <a:buFont typeface="+mj-lt"/>
              <a:buAutoNum type="alphaLcParenR"/>
            </a:pPr>
            <a:r>
              <a:rPr lang="en-US" dirty="0" smtClean="0"/>
              <a:t>All of the above</a:t>
            </a:r>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304800"/>
            <a:ext cx="7498080" cy="1325562"/>
          </a:xfrm>
        </p:spPr>
        <p:txBody>
          <a:bodyPr>
            <a:normAutofit fontScale="90000"/>
          </a:bodyPr>
          <a:lstStyle/>
          <a:p>
            <a:pPr marL="596646" indent="-514350"/>
            <a:r>
              <a:rPr lang="en-US" dirty="0" smtClean="0"/>
              <a:t>3. What is </a:t>
            </a:r>
            <a:r>
              <a:rPr lang="en-US" dirty="0" err="1" smtClean="0"/>
              <a:t>gradenigo</a:t>
            </a:r>
            <a:r>
              <a:rPr lang="en-US" dirty="0" smtClean="0"/>
              <a:t> </a:t>
            </a:r>
            <a:r>
              <a:rPr lang="en-US" dirty="0" err="1" smtClean="0"/>
              <a:t>syndrom</a:t>
            </a:r>
            <a:r>
              <a:rPr lang="en-US" dirty="0" smtClean="0"/>
              <a:t>?</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435608" y="1143000"/>
            <a:ext cx="7498080" cy="5105400"/>
          </a:xfrm>
        </p:spPr>
        <p:txBody>
          <a:bodyPr/>
          <a:lstStyle/>
          <a:p>
            <a:pPr marL="916686" lvl="1" indent="-514350">
              <a:lnSpc>
                <a:spcPct val="160000"/>
              </a:lnSpc>
              <a:buFont typeface="+mj-lt"/>
              <a:buAutoNum type="alphaLcParenR"/>
            </a:pPr>
            <a:r>
              <a:rPr lang="en-US" dirty="0" smtClean="0"/>
              <a:t>Retro-orbital pain</a:t>
            </a:r>
          </a:p>
          <a:p>
            <a:pPr marL="916686" lvl="1" indent="-514350">
              <a:lnSpc>
                <a:spcPct val="160000"/>
              </a:lnSpc>
              <a:buFont typeface="+mj-lt"/>
              <a:buAutoNum type="alphaLcParenR"/>
            </a:pPr>
            <a:r>
              <a:rPr lang="en-US" dirty="0" smtClean="0"/>
              <a:t>Lateral rectus palsy</a:t>
            </a:r>
          </a:p>
          <a:p>
            <a:pPr marL="916686" lvl="1" indent="-514350">
              <a:lnSpc>
                <a:spcPct val="160000"/>
              </a:lnSpc>
              <a:buFont typeface="+mj-lt"/>
              <a:buAutoNum type="alphaLcParenR"/>
            </a:pPr>
            <a:r>
              <a:rPr lang="en-US" dirty="0" smtClean="0"/>
              <a:t>Persistent </a:t>
            </a:r>
            <a:r>
              <a:rPr lang="en-US" dirty="0" err="1" smtClean="0"/>
              <a:t>otorrhea</a:t>
            </a:r>
            <a:endParaRPr lang="en-US" dirty="0" smtClean="0"/>
          </a:p>
          <a:p>
            <a:pPr marL="916686" lvl="1" indent="-514350">
              <a:lnSpc>
                <a:spcPct val="160000"/>
              </a:lnSpc>
              <a:buFont typeface="+mj-lt"/>
              <a:buAutoNum type="alphaLcParenR"/>
            </a:pPr>
            <a:r>
              <a:rPr lang="en-US" dirty="0" smtClean="0"/>
              <a:t>Earache</a:t>
            </a:r>
          </a:p>
          <a:p>
            <a:pPr marL="596646" indent="-514350">
              <a:buFont typeface="+mj-lt"/>
              <a:buAutoNum type="alphaLcParenR"/>
            </a:pP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4.Which are the following are types of </a:t>
            </a:r>
            <a:r>
              <a:rPr lang="en-US" dirty="0" err="1" smtClean="0"/>
              <a:t>subperiosteal</a:t>
            </a:r>
            <a:r>
              <a:rPr lang="en-US" dirty="0" smtClean="0"/>
              <a:t> abscess?</a:t>
            </a:r>
            <a:endParaRPr lang="en-US" dirty="0"/>
          </a:p>
        </p:txBody>
      </p:sp>
      <p:sp>
        <p:nvSpPr>
          <p:cNvPr id="3" name="Content Placeholder 2"/>
          <p:cNvSpPr>
            <a:spLocks noGrp="1"/>
          </p:cNvSpPr>
          <p:nvPr>
            <p:ph idx="1"/>
          </p:nvPr>
        </p:nvSpPr>
        <p:spPr>
          <a:xfrm>
            <a:off x="1295400" y="2057400"/>
            <a:ext cx="7498080" cy="4800600"/>
          </a:xfrm>
        </p:spPr>
        <p:txBody>
          <a:bodyPr/>
          <a:lstStyle/>
          <a:p>
            <a:pPr marL="596646" indent="-514350">
              <a:buFont typeface="+mj-lt"/>
              <a:buAutoNum type="alphaLcParenR"/>
            </a:pPr>
            <a:r>
              <a:rPr lang="en-US" dirty="0" err="1" smtClean="0"/>
              <a:t>Cetelli’s</a:t>
            </a:r>
            <a:r>
              <a:rPr lang="en-US" dirty="0" smtClean="0"/>
              <a:t> abscess</a:t>
            </a:r>
          </a:p>
          <a:p>
            <a:pPr marL="596646" indent="-514350">
              <a:buFont typeface="+mj-lt"/>
              <a:buAutoNum type="alphaLcParenR"/>
            </a:pPr>
            <a:r>
              <a:rPr lang="en-US" dirty="0" err="1" smtClean="0"/>
              <a:t>Bezold</a:t>
            </a:r>
            <a:r>
              <a:rPr lang="en-US" dirty="0" smtClean="0"/>
              <a:t> abscess</a:t>
            </a:r>
          </a:p>
          <a:p>
            <a:pPr marL="596646" indent="-514350">
              <a:buFont typeface="+mj-lt"/>
              <a:buAutoNum type="alphaLcParenR"/>
            </a:pPr>
            <a:r>
              <a:rPr lang="en-US" dirty="0" err="1" smtClean="0"/>
              <a:t>Peritonsillar</a:t>
            </a:r>
            <a:r>
              <a:rPr lang="en-US" dirty="0" smtClean="0"/>
              <a:t> abscess</a:t>
            </a:r>
          </a:p>
          <a:p>
            <a:pPr marL="596646" indent="-514350">
              <a:buFont typeface="+mj-lt"/>
              <a:buAutoNum type="alphaLcParenR"/>
            </a:pPr>
            <a:r>
              <a:rPr lang="en-US" dirty="0" smtClean="0"/>
              <a:t>Luc’s </a:t>
            </a:r>
            <a:r>
              <a:rPr lang="en-US" dirty="0" err="1" smtClean="0"/>
              <a:t>absess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Which is the following condition in which fistula test is positive?</a:t>
            </a:r>
            <a:br>
              <a:rPr lang="en-US" dirty="0" smtClean="0"/>
            </a:br>
            <a:endParaRPr lang="en-US" dirty="0"/>
          </a:p>
        </p:txBody>
      </p:sp>
      <p:sp>
        <p:nvSpPr>
          <p:cNvPr id="3" name="Content Placeholder 2"/>
          <p:cNvSpPr>
            <a:spLocks noGrp="1"/>
          </p:cNvSpPr>
          <p:nvPr>
            <p:ph idx="1"/>
          </p:nvPr>
        </p:nvSpPr>
        <p:spPr/>
        <p:txBody>
          <a:bodyPr/>
          <a:lstStyle/>
          <a:p>
            <a:pPr marL="596646" indent="-514350">
              <a:buFont typeface="+mj-lt"/>
              <a:buAutoNum type="alphaLcParenR"/>
            </a:pPr>
            <a:r>
              <a:rPr lang="en-US" dirty="0" smtClean="0"/>
              <a:t>Circumscribed Labyrinthitis</a:t>
            </a:r>
            <a:endParaRPr lang="en-US" dirty="0" smtClean="0"/>
          </a:p>
          <a:p>
            <a:pPr marL="596646" indent="-514350">
              <a:buFont typeface="+mj-lt"/>
              <a:buAutoNum type="alphaLcParenR"/>
            </a:pPr>
            <a:r>
              <a:rPr lang="en-US" dirty="0" smtClean="0"/>
              <a:t>Acute </a:t>
            </a:r>
            <a:r>
              <a:rPr lang="en-US" dirty="0" smtClean="0"/>
              <a:t>mastoiditis</a:t>
            </a:r>
            <a:endParaRPr lang="en-US" dirty="0" smtClean="0"/>
          </a:p>
          <a:p>
            <a:pPr marL="596646" indent="-514350">
              <a:buFont typeface="+mj-lt"/>
              <a:buAutoNum type="alphaLcParenR"/>
            </a:pPr>
            <a:r>
              <a:rPr lang="en-US" dirty="0" smtClean="0"/>
              <a:t>Meningitis</a:t>
            </a:r>
          </a:p>
          <a:p>
            <a:pPr marL="596646" indent="-514350">
              <a:buFont typeface="+mj-lt"/>
              <a:buAutoNum type="alphaLcParenR"/>
            </a:pPr>
            <a:r>
              <a:rPr lang="en-US" dirty="0" smtClean="0"/>
              <a:t>Petrositis </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6000" dirty="0" smtClean="0">
              <a:latin typeface="Algerian" pitchFamily="82" charset="0"/>
            </a:endParaRPr>
          </a:p>
          <a:p>
            <a:pPr>
              <a:buNone/>
            </a:pPr>
            <a:r>
              <a:rPr lang="en-US" sz="6000" dirty="0" smtClean="0">
                <a:latin typeface="Algerian" pitchFamily="82" charset="0"/>
              </a:rPr>
              <a:t>        Thank you</a:t>
            </a:r>
            <a:endParaRPr lang="en-US" sz="6000" dirty="0">
              <a:latin typeface="Algerian" pitchFamily="82"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96646" indent="-514350">
              <a:buFont typeface="+mj-lt"/>
              <a:buAutoNum type="arabicPeriod"/>
            </a:pPr>
            <a:r>
              <a:rPr lang="en-US" smtClean="0"/>
              <a:t>A,b</a:t>
            </a:r>
            <a:endParaRPr lang="en-US" dirty="0" smtClean="0"/>
          </a:p>
          <a:p>
            <a:pPr marL="596646" indent="-514350">
              <a:buFont typeface="+mj-lt"/>
              <a:buAutoNum type="arabicPeriod"/>
            </a:pPr>
            <a:r>
              <a:rPr lang="en-US" dirty="0" smtClean="0"/>
              <a:t>E</a:t>
            </a:r>
          </a:p>
          <a:p>
            <a:pPr marL="596646" indent="-514350">
              <a:buFont typeface="+mj-lt"/>
              <a:buAutoNum type="arabicPeriod"/>
            </a:pPr>
            <a:r>
              <a:rPr lang="en-US" dirty="0" err="1" smtClean="0"/>
              <a:t>Abc</a:t>
            </a:r>
            <a:endParaRPr lang="en-US" dirty="0" smtClean="0"/>
          </a:p>
          <a:p>
            <a:pPr marL="596646" indent="-514350">
              <a:buFont typeface="+mj-lt"/>
              <a:buAutoNum type="arabicPeriod"/>
            </a:pPr>
            <a:r>
              <a:rPr lang="en-US" dirty="0" err="1" smtClean="0"/>
              <a:t>Abd</a:t>
            </a:r>
            <a:endParaRPr lang="en-US" dirty="0" smtClean="0"/>
          </a:p>
          <a:p>
            <a:pPr marL="596646" indent="-514350">
              <a:buFont typeface="+mj-lt"/>
              <a:buAutoNum type="arabicPeriod"/>
            </a:pPr>
            <a:r>
              <a:rPr lang="en-US" dirty="0" smtClean="0"/>
              <a:t>A </a:t>
            </a:r>
          </a:p>
          <a:p>
            <a:pPr marL="596646" indent="-514350">
              <a:buFont typeface="+mj-lt"/>
              <a:buAutoNum type="arabicPeriod"/>
            </a:pPr>
            <a:endParaRPr lang="en-US" dirty="0" smtClean="0"/>
          </a:p>
          <a:p>
            <a:pPr marL="596646" indent="-514350">
              <a:buNone/>
            </a:pPr>
            <a:endParaRPr lang="en-US" dirty="0" smtClean="0"/>
          </a:p>
          <a:p>
            <a:pPr marL="596646" indent="-514350">
              <a:buFont typeface="+mj-lt"/>
              <a:buAutoNum type="arabicPeriod"/>
            </a:pPr>
            <a:endParaRPr lang="en-US" dirty="0" smtClean="0"/>
          </a:p>
          <a:p>
            <a:pPr marL="596646" indent="-514350">
              <a:buFont typeface="+mj-lt"/>
              <a:buAutoNum type="arabicPeriod"/>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Predisposing factors:</a:t>
            </a:r>
            <a:br>
              <a:rPr lang="en-US" b="1"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 Virulent organisms.</a:t>
            </a:r>
          </a:p>
          <a:p>
            <a:pPr>
              <a:buNone/>
            </a:pPr>
            <a:r>
              <a:rPr lang="en-US" dirty="0" smtClean="0"/>
              <a:t>• Cholesteatoma and bone erosion.</a:t>
            </a:r>
          </a:p>
          <a:p>
            <a:pPr>
              <a:buNone/>
            </a:pPr>
            <a:r>
              <a:rPr lang="en-US" dirty="0" smtClean="0"/>
              <a:t>• Presence of a congenital dehiscence (e.g.</a:t>
            </a:r>
          </a:p>
          <a:p>
            <a:pPr>
              <a:buNone/>
            </a:pPr>
            <a:r>
              <a:rPr lang="en-US" dirty="0" smtClean="0"/>
              <a:t>    dehiscent facial canal or jugular bulb) or a preformed pathway (e.g. skull base fracture).</a:t>
            </a:r>
          </a:p>
          <a:p>
            <a:pPr>
              <a:buNone/>
            </a:pPr>
            <a:r>
              <a:rPr lang="en-US" dirty="0" smtClean="0"/>
              <a:t>• Obstruction of drainage e.g. by a polyp.</a:t>
            </a:r>
          </a:p>
          <a:p>
            <a:pPr>
              <a:buNone/>
            </a:pPr>
            <a:r>
              <a:rPr lang="en-US" dirty="0" smtClean="0"/>
              <a:t>• Low resistance of the patient.</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defRPr/>
            </a:pPr>
            <a:r>
              <a:rPr lang="en-US" smtClean="0"/>
              <a:t>Routes of Spread</a:t>
            </a:r>
          </a:p>
        </p:txBody>
      </p:sp>
      <p:sp>
        <p:nvSpPr>
          <p:cNvPr id="17411" name="Rectangle 3"/>
          <p:cNvSpPr>
            <a:spLocks noGrp="1" noChangeArrowheads="1"/>
          </p:cNvSpPr>
          <p:nvPr>
            <p:ph idx="1"/>
          </p:nvPr>
        </p:nvSpPr>
        <p:spPr/>
        <p:txBody>
          <a:bodyPr/>
          <a:lstStyle/>
          <a:p>
            <a:pPr eaLnBrk="1" hangingPunct="1">
              <a:defRPr/>
            </a:pPr>
            <a:r>
              <a:rPr lang="en-US" smtClean="0"/>
              <a:t>Direct erosion.</a:t>
            </a:r>
          </a:p>
          <a:p>
            <a:pPr eaLnBrk="1" hangingPunct="1">
              <a:defRPr/>
            </a:pPr>
            <a:r>
              <a:rPr lang="en-US" smtClean="0"/>
              <a:t>Venous thrombosis.</a:t>
            </a:r>
          </a:p>
          <a:p>
            <a:pPr eaLnBrk="1" hangingPunct="1">
              <a:defRPr/>
            </a:pPr>
            <a:r>
              <a:rPr lang="en-US" smtClean="0"/>
              <a:t>Surgical defects.</a:t>
            </a:r>
          </a:p>
          <a:p>
            <a:pPr eaLnBrk="1" hangingPunct="1">
              <a:defRPr/>
            </a:pPr>
            <a:r>
              <a:rPr lang="en-US" smtClean="0"/>
              <a:t>Accidental defects.</a:t>
            </a:r>
          </a:p>
          <a:p>
            <a:pPr eaLnBrk="1" hangingPunct="1">
              <a:defRPr/>
            </a:pPr>
            <a:r>
              <a:rPr lang="en-US" smtClean="0"/>
              <a:t>Normal anatomical openings.</a:t>
            </a:r>
          </a:p>
          <a:p>
            <a:pPr eaLnBrk="1" hangingPunct="1">
              <a:defRPr/>
            </a:pPr>
            <a:r>
              <a:rPr lang="en-US" smtClean="0"/>
              <a:t>Peri arteriolar space.</a:t>
            </a:r>
          </a:p>
          <a:p>
            <a:pPr eaLnBrk="1" hangingPunct="1">
              <a:defRPr/>
            </a:pPr>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558</TotalTime>
  <Words>1997</Words>
  <Application>Microsoft Office PowerPoint</Application>
  <PresentationFormat>On-screen Show (4:3)</PresentationFormat>
  <Paragraphs>294</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Solstice</vt:lpstr>
      <vt:lpstr>EXTRA CRANIAL COMPLICATIONS OF CHRONIC SUPPURATIVE OTITIS MEDIA </vt:lpstr>
      <vt:lpstr>Levels of Evidence</vt:lpstr>
      <vt:lpstr>Levels of Evidence</vt:lpstr>
      <vt:lpstr>Chronic otitis media</vt:lpstr>
      <vt:lpstr>Slide 5</vt:lpstr>
      <vt:lpstr>Classification: </vt:lpstr>
      <vt:lpstr>Predisposing factors: </vt:lpstr>
      <vt:lpstr>Slide 8</vt:lpstr>
      <vt:lpstr>Routes of Spread</vt:lpstr>
      <vt:lpstr>ROUTES OF SPREAD</vt:lpstr>
      <vt:lpstr>ROUTES OF SPREAD</vt:lpstr>
      <vt:lpstr>ROUTES OF SPREAD</vt:lpstr>
      <vt:lpstr>Slide 13</vt:lpstr>
      <vt:lpstr>Factors influencing development of complications  </vt:lpstr>
      <vt:lpstr>Preformed pathways </vt:lpstr>
      <vt:lpstr>Extra Cranial Complications</vt:lpstr>
      <vt:lpstr>Intra temporal cx</vt:lpstr>
      <vt:lpstr>EXTRACRANIAL COMPLICATIONS</vt:lpstr>
      <vt:lpstr>Otitis externa</vt:lpstr>
      <vt:lpstr>Retropharyngeal abscess</vt:lpstr>
      <vt:lpstr>CRANIAL (INTRATEMPORAL) COMPLICATIONS</vt:lpstr>
      <vt:lpstr>MASTOIDITIS</vt:lpstr>
      <vt:lpstr>Acute mastoiditis</vt:lpstr>
      <vt:lpstr>Clinical features: </vt:lpstr>
      <vt:lpstr>DIAGNOSIS OF ACUTE MASTOIDITIS</vt:lpstr>
      <vt:lpstr>Slide 26</vt:lpstr>
      <vt:lpstr>Slide 27</vt:lpstr>
      <vt:lpstr>Slide 28</vt:lpstr>
      <vt:lpstr>Imaging</vt:lpstr>
      <vt:lpstr>Slide 30</vt:lpstr>
      <vt:lpstr>TREATMENT OF ACUTE MASTOIDITIS</vt:lpstr>
      <vt:lpstr>Antibiotics </vt:lpstr>
      <vt:lpstr>Incision &amp; Drainage</vt:lpstr>
      <vt:lpstr>Slide 34</vt:lpstr>
      <vt:lpstr>Myringotomy </vt:lpstr>
      <vt:lpstr>MASTOIDECTOMY</vt:lpstr>
      <vt:lpstr>CORTICAL “SIMPLE” MASTOIDECTOMY</vt:lpstr>
      <vt:lpstr>Slide 38</vt:lpstr>
      <vt:lpstr>Slide 39</vt:lpstr>
      <vt:lpstr>CHOLESTEATOMA</vt:lpstr>
      <vt:lpstr>Masked mastoiditis</vt:lpstr>
      <vt:lpstr>Masked mastoiditis</vt:lpstr>
      <vt:lpstr>Slide 43</vt:lpstr>
      <vt:lpstr>Petrositis (apical apicitis) </vt:lpstr>
      <vt:lpstr>Petrous temporal bone</vt:lpstr>
      <vt:lpstr>Slide 46</vt:lpstr>
      <vt:lpstr>PETROSITIS (PETROUS APICITIS)</vt:lpstr>
      <vt:lpstr>DIAGNOSIS OF PETROSITIS</vt:lpstr>
      <vt:lpstr>MRI showing opacity by T2 image. </vt:lpstr>
      <vt:lpstr>TREATMENT OF PETROSITIS</vt:lpstr>
      <vt:lpstr>Facial nerve paralysis </vt:lpstr>
      <vt:lpstr>FACIAL PARALYSIS IN AOM</vt:lpstr>
      <vt:lpstr>Slide 53</vt:lpstr>
      <vt:lpstr>FACIAL PARALYSIS IN CSOM</vt:lpstr>
      <vt:lpstr>Labyrinthine fistula and labyrinthitis </vt:lpstr>
      <vt:lpstr>PATHOLOGY OF LABYRINTHITIS</vt:lpstr>
      <vt:lpstr>DEFINITION OF LABYRINTHINE FISTULA</vt:lpstr>
      <vt:lpstr>DIAGNOSIS OF LABYRITHINE FISTULA</vt:lpstr>
      <vt:lpstr>Investigations of labyrinthine fistula</vt:lpstr>
      <vt:lpstr>TREATMENT OF LABRYNTHINE FISTULA</vt:lpstr>
      <vt:lpstr>Slide 61</vt:lpstr>
      <vt:lpstr>Slide 62</vt:lpstr>
      <vt:lpstr>1. Which are the following are pathologies for acute mastoiditis?</vt:lpstr>
      <vt:lpstr>2. What are the following are intra temporal complications of COM?</vt:lpstr>
      <vt:lpstr>3. What is gradenigo syndrom?  </vt:lpstr>
      <vt:lpstr>4.Which are the following are types of subperiosteal abscess?</vt:lpstr>
      <vt:lpstr>5. Which is the following condition in which fistula test is positive? </vt:lpstr>
      <vt:lpstr>Slide 68</vt:lpstr>
      <vt:lpstr>Slide 69</vt:lpstr>
    </vt:vector>
  </TitlesOfParts>
  <Company>sumandeep vidyapeeth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Suppurative OM </dc:title>
  <dc:creator>dhiraj general hospital</dc:creator>
  <cp:lastModifiedBy>dhiraj general hospital</cp:lastModifiedBy>
  <cp:revision>68</cp:revision>
  <dcterms:created xsi:type="dcterms:W3CDTF">2012-08-04T04:33:57Z</dcterms:created>
  <dcterms:modified xsi:type="dcterms:W3CDTF">2015-01-30T09:28:58Z</dcterms:modified>
</cp:coreProperties>
</file>