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8"/>
  </p:handoutMasterIdLst>
  <p:sldIdLst>
    <p:sldId id="302" r:id="rId2"/>
    <p:sldId id="307" r:id="rId3"/>
    <p:sldId id="285" r:id="rId4"/>
    <p:sldId id="306" r:id="rId5"/>
    <p:sldId id="286" r:id="rId6"/>
    <p:sldId id="304" r:id="rId7"/>
    <p:sldId id="287" r:id="rId8"/>
    <p:sldId id="288" r:id="rId9"/>
    <p:sldId id="289" r:id="rId10"/>
    <p:sldId id="317" r:id="rId11"/>
    <p:sldId id="291" r:id="rId12"/>
    <p:sldId id="318" r:id="rId13"/>
    <p:sldId id="292" r:id="rId14"/>
    <p:sldId id="320" r:id="rId15"/>
    <p:sldId id="290" r:id="rId16"/>
    <p:sldId id="319" r:id="rId17"/>
    <p:sldId id="321" r:id="rId18"/>
    <p:sldId id="305" r:id="rId19"/>
    <p:sldId id="293" r:id="rId20"/>
    <p:sldId id="310" r:id="rId21"/>
    <p:sldId id="312" r:id="rId22"/>
    <p:sldId id="313" r:id="rId23"/>
    <p:sldId id="315" r:id="rId24"/>
    <p:sldId id="316" r:id="rId25"/>
    <p:sldId id="314" r:id="rId26"/>
    <p:sldId id="30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B47FB-14D5-444F-8F83-21AFE4ADC0C4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F5EE5-FBE0-4DAA-822D-C65FD087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93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Medicolegal Examination </a:t>
            </a:r>
            <a:r>
              <a:rPr lang="en-US" sz="4800" dirty="0"/>
              <a:t>of accused </a:t>
            </a:r>
            <a:r>
              <a:rPr lang="en-US" sz="4800" dirty="0" smtClean="0"/>
              <a:t>of </a:t>
            </a:r>
            <a:r>
              <a:rPr lang="en-US" sz="4800" dirty="0"/>
              <a:t>sexual </a:t>
            </a:r>
            <a:r>
              <a:rPr lang="en-US" sz="4800" dirty="0" smtClean="0"/>
              <a:t>offence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		- </a:t>
            </a:r>
            <a:r>
              <a:rPr lang="en-US" sz="3200" dirty="0" smtClean="0"/>
              <a:t>Dr. Kalpesh Zanzrukiya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		</a:t>
            </a:r>
            <a:r>
              <a:rPr lang="en-US" smtClean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709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Injuries/Marks </a:t>
            </a:r>
            <a:r>
              <a:rPr lang="en-US" dirty="0"/>
              <a:t>of violence – </a:t>
            </a:r>
            <a:r>
              <a:rPr lang="en-US" dirty="0" smtClean="0"/>
              <a:t>abrasions, bruises</a:t>
            </a:r>
            <a:r>
              <a:rPr lang="en-US" dirty="0"/>
              <a:t>, scratches over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Around mouth, face, neck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Wrists, arms, shoulders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thighs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Bite marks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Broken/pulled hair, nail, tooth</a:t>
            </a:r>
          </a:p>
          <a:p>
            <a:r>
              <a:rPr lang="en-US" dirty="0"/>
              <a:t>Whether correlate to the history given by victim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433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Local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z="3400" dirty="0"/>
              <a:t>Pubic </a:t>
            </a:r>
            <a:r>
              <a:rPr lang="en-US" sz="3400" dirty="0" smtClean="0"/>
              <a:t>hair - present/absent</a:t>
            </a:r>
            <a:endParaRPr lang="en-US" sz="3400" dirty="0"/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Length</a:t>
            </a:r>
            <a:r>
              <a:rPr lang="en-US" sz="3000" dirty="0">
                <a:solidFill>
                  <a:schemeClr val="tx1"/>
                </a:solidFill>
              </a:rPr>
              <a:t>			</a:t>
            </a:r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Matted – cut the matted hair</a:t>
            </a:r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Comb rest hair – for any foreign hair</a:t>
            </a:r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Sample – cut /pluck min 20 hairs</a:t>
            </a:r>
          </a:p>
          <a:p>
            <a:pPr lvl="1"/>
            <a:endParaRPr lang="en-US" sz="3000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64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400800"/>
          </a:xfrm>
        </p:spPr>
        <p:txBody>
          <a:bodyPr>
            <a:normAutofit fontScale="92500" lnSpcReduction="20000"/>
          </a:bodyPr>
          <a:lstStyle/>
          <a:p>
            <a:r>
              <a:rPr lang="en-US" sz="3400" dirty="0"/>
              <a:t>Penis: 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Length- when flaccid, When erect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Girth - when flaccid, When erect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Any deformity – hypo/</a:t>
            </a:r>
            <a:r>
              <a:rPr lang="en-US" sz="3000" dirty="0" err="1">
                <a:solidFill>
                  <a:schemeClr val="tx1"/>
                </a:solidFill>
              </a:rPr>
              <a:t>epispadiasis</a:t>
            </a:r>
            <a:r>
              <a:rPr lang="en-US" sz="3000" dirty="0">
                <a:solidFill>
                  <a:schemeClr val="tx1"/>
                </a:solidFill>
              </a:rPr>
              <a:t> etc.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Smegma - present/absent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Prepuce - circumcised/retractile/non retractile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Frenulum - intact/torn, bruising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Any Discharge from the urethra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Any evidence of STD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Any injury: bruising, abrasions over </a:t>
            </a:r>
            <a:r>
              <a:rPr lang="en-US" sz="3000" dirty="0" smtClean="0">
                <a:solidFill>
                  <a:schemeClr val="tx1"/>
                </a:solidFill>
              </a:rPr>
              <a:t>glans</a:t>
            </a:r>
          </a:p>
          <a:p>
            <a:pPr lvl="1"/>
            <a:endParaRPr lang="en-US" sz="3000" dirty="0" smtClean="0">
              <a:solidFill>
                <a:schemeClr val="tx1"/>
              </a:solidFill>
            </a:endParaRPr>
          </a:p>
          <a:p>
            <a:r>
              <a:rPr lang="en-US" dirty="0"/>
              <a:t>Penis washed with saline </a:t>
            </a:r>
            <a:r>
              <a:rPr lang="en-US" dirty="0" smtClean="0"/>
              <a:t>- collect &amp; send </a:t>
            </a:r>
          </a:p>
          <a:p>
            <a:r>
              <a:rPr lang="en-US" dirty="0" smtClean="0"/>
              <a:t>Swab </a:t>
            </a:r>
            <a:r>
              <a:rPr lang="en-US" dirty="0"/>
              <a:t>penis &amp; glans with </a:t>
            </a:r>
            <a:r>
              <a:rPr lang="en-US" dirty="0" err="1" smtClean="0"/>
              <a:t>swabstick</a:t>
            </a:r>
            <a:r>
              <a:rPr lang="en-US" dirty="0" smtClean="0"/>
              <a:t>, 2 slides – </a:t>
            </a:r>
            <a:r>
              <a:rPr lang="en-US" sz="2600" dirty="0"/>
              <a:t>for identification of </a:t>
            </a:r>
            <a:r>
              <a:rPr lang="en-US" sz="2600" dirty="0" err="1"/>
              <a:t>barr</a:t>
            </a:r>
            <a:r>
              <a:rPr lang="en-US" sz="2600" dirty="0"/>
              <a:t> bodies, vaginal &amp; cervical epithelial cells (</a:t>
            </a:r>
            <a:r>
              <a:rPr lang="en-US" sz="2600" dirty="0" err="1">
                <a:solidFill>
                  <a:srgbClr val="FF0000"/>
                </a:solidFill>
              </a:rPr>
              <a:t>Papanicolaou’s</a:t>
            </a:r>
            <a:r>
              <a:rPr lang="en-US" sz="2600" dirty="0"/>
              <a:t> </a:t>
            </a:r>
            <a:r>
              <a:rPr lang="en-US" sz="2600" dirty="0" smtClean="0"/>
              <a:t>stain, </a:t>
            </a:r>
            <a:r>
              <a:rPr lang="en-US" sz="2600" dirty="0" err="1" smtClean="0"/>
              <a:t>lugol’s</a:t>
            </a:r>
            <a:r>
              <a:rPr lang="en-US" sz="2600" dirty="0" smtClean="0"/>
              <a:t> iodine test, microscopy)</a:t>
            </a:r>
            <a:endParaRPr lang="en-US" sz="2600" dirty="0"/>
          </a:p>
          <a:p>
            <a:endParaRPr lang="en-US" sz="3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62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4237"/>
            <a:ext cx="8229600" cy="5897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Scrotum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Size &amp; development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Testis &amp; epididymis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Any </a:t>
            </a:r>
            <a:r>
              <a:rPr lang="en-US" sz="2800" dirty="0" smtClean="0">
                <a:solidFill>
                  <a:schemeClr val="tx1"/>
                </a:solidFill>
              </a:rPr>
              <a:t>deformity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Any evidence of STD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Any injury: bruising, </a:t>
            </a:r>
            <a:r>
              <a:rPr lang="en-US" sz="2800" dirty="0" smtClean="0">
                <a:solidFill>
                  <a:schemeClr val="tx1"/>
                </a:solidFill>
              </a:rPr>
              <a:t>abrasions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Any stains over penis, scrotum, thighs – blood, semen, saliva, vaginal discharge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DNA</a:t>
            </a:r>
            <a:r>
              <a:rPr lang="en-US" dirty="0" smtClean="0"/>
              <a:t> analysis of all swabs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2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tests for potency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Sensations over perineum</a:t>
            </a:r>
          </a:p>
          <a:p>
            <a:r>
              <a:rPr lang="en-US" dirty="0" smtClean="0"/>
              <a:t>Cremastric reflex</a:t>
            </a:r>
          </a:p>
          <a:p>
            <a:r>
              <a:rPr lang="en-US" dirty="0" smtClean="0"/>
              <a:t>Nocturnal penile tumescence(NPT)</a:t>
            </a:r>
          </a:p>
          <a:p>
            <a:r>
              <a:rPr lang="en-US" dirty="0" smtClean="0"/>
              <a:t>Hormone levels</a:t>
            </a:r>
          </a:p>
          <a:p>
            <a:r>
              <a:rPr lang="en-US" dirty="0" smtClean="0"/>
              <a:t>FBS, PP2BS</a:t>
            </a:r>
          </a:p>
          <a:p>
            <a:r>
              <a:rPr lang="en-US" dirty="0" smtClean="0"/>
              <a:t>Doppler USG for penile vessels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906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/>
              <a:t>Samples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2672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Clothes – each cloth separately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M</a:t>
            </a:r>
            <a:r>
              <a:rPr lang="en-US" dirty="0" smtClean="0"/>
              <a:t>atted hair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Combing of </a:t>
            </a:r>
            <a:r>
              <a:rPr lang="en-US" dirty="0" smtClean="0"/>
              <a:t>hair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Cut hair in live, pooled in dead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Fingernail scrapings/ nail clippings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Swab of saliva with slide</a:t>
            </a:r>
          </a:p>
        </p:txBody>
      </p:sp>
    </p:spTree>
    <p:extLst>
      <p:ext uri="{BB962C8B-B14F-4D97-AF65-F5344CB8AC3E}">
        <p14:creationId xmlns:p14="http://schemas.microsoft.com/office/powerpoint/2010/main" val="12865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4078" indent="-514350">
              <a:buFont typeface="+mj-lt"/>
              <a:buAutoNum type="arabicPeriod" startAt="7"/>
            </a:pPr>
            <a:r>
              <a:rPr lang="en-US" dirty="0"/>
              <a:t>Blood</a:t>
            </a:r>
          </a:p>
          <a:p>
            <a:pPr marL="982980" lvl="1" indent="-571500">
              <a:buFont typeface="+mj-lt"/>
              <a:buAutoNum type="romanLcPeriod"/>
            </a:pPr>
            <a:r>
              <a:rPr lang="en-US" dirty="0">
                <a:solidFill>
                  <a:schemeClr val="tx1"/>
                </a:solidFill>
              </a:rPr>
              <a:t>EDTA bulb – for </a:t>
            </a:r>
            <a:r>
              <a:rPr lang="en-US" dirty="0" smtClean="0">
                <a:solidFill>
                  <a:schemeClr val="tx1"/>
                </a:solidFill>
              </a:rPr>
              <a:t>grouping- </a:t>
            </a:r>
            <a:r>
              <a:rPr lang="en-US" dirty="0">
                <a:solidFill>
                  <a:schemeClr val="tx1"/>
                </a:solidFill>
              </a:rPr>
              <a:t>matching &amp; DNA</a:t>
            </a:r>
          </a:p>
          <a:p>
            <a:pPr marL="982980" lvl="1" indent="-571500">
              <a:buFont typeface="+mj-lt"/>
              <a:buAutoNum type="romanLcPeriod"/>
            </a:pPr>
            <a:r>
              <a:rPr lang="en-US" dirty="0">
                <a:solidFill>
                  <a:schemeClr val="tx1"/>
                </a:solidFill>
              </a:rPr>
              <a:t>Plain bulb – for HIV, </a:t>
            </a:r>
            <a:r>
              <a:rPr lang="en-US" dirty="0" err="1">
                <a:solidFill>
                  <a:schemeClr val="tx1"/>
                </a:solidFill>
              </a:rPr>
              <a:t>HbsAg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VDRL, hormone levels</a:t>
            </a:r>
            <a:endParaRPr lang="en-US" dirty="0">
              <a:solidFill>
                <a:schemeClr val="tx1"/>
              </a:solidFill>
            </a:endParaRPr>
          </a:p>
          <a:p>
            <a:pPr marL="982980" lvl="1" indent="-571500">
              <a:buFont typeface="+mj-lt"/>
              <a:buAutoNum type="romanLcPeriod"/>
            </a:pPr>
            <a:r>
              <a:rPr lang="en-US" dirty="0">
                <a:solidFill>
                  <a:schemeClr val="tx1"/>
                </a:solidFill>
              </a:rPr>
              <a:t>Fluoride bulb – for </a:t>
            </a:r>
            <a:r>
              <a:rPr lang="en-US" dirty="0" smtClean="0">
                <a:solidFill>
                  <a:schemeClr val="tx1"/>
                </a:solidFill>
              </a:rPr>
              <a:t>alcohol</a:t>
            </a:r>
            <a:endParaRPr lang="en-US" dirty="0">
              <a:solidFill>
                <a:schemeClr val="tx1"/>
              </a:solidFill>
            </a:endParaRPr>
          </a:p>
          <a:p>
            <a:pPr marL="624078" indent="-514350">
              <a:buFont typeface="+mj-lt"/>
              <a:buAutoNum type="arabicPeriod" startAt="7"/>
            </a:pPr>
            <a:r>
              <a:rPr lang="en-US" dirty="0"/>
              <a:t>Swabs from any discharge/stain, suspected regions</a:t>
            </a:r>
          </a:p>
          <a:p>
            <a:pPr marL="624078" indent="-514350">
              <a:buFont typeface="+mj-lt"/>
              <a:buAutoNum type="arabicPeriod" startAt="7"/>
            </a:pPr>
            <a:r>
              <a:rPr lang="en-US" dirty="0"/>
              <a:t>Swabs from penis glans with slide – for vaginal epithelial cells</a:t>
            </a:r>
          </a:p>
          <a:p>
            <a:pPr marL="624078" indent="-514350">
              <a:buFont typeface="+mj-lt"/>
              <a:buAutoNum type="arabicPeriod" startAt="7"/>
            </a:pPr>
            <a:r>
              <a:rPr lang="en-US" dirty="0"/>
              <a:t>Penile wash - for vaginal epithelial cells</a:t>
            </a:r>
          </a:p>
          <a:p>
            <a:pPr marL="624078" indent="-514350">
              <a:buFont typeface="+mj-lt"/>
              <a:buAutoNum type="arabicPeriod" startAt="7"/>
            </a:pPr>
            <a:r>
              <a:rPr lang="en-US" dirty="0"/>
              <a:t>Semen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242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PROVISIONAL OPINION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66382289"/>
              </p:ext>
            </p:extLst>
          </p:nvPr>
        </p:nvGraphicFramePr>
        <p:xfrm>
          <a:off x="533400" y="1676400"/>
          <a:ext cx="8153400" cy="4578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3787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POTENCY</a:t>
                      </a:r>
                      <a:endParaRPr lang="en-US" dirty="0"/>
                    </a:p>
                  </a:txBody>
                  <a:tcPr marL="49962" marR="499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OPINION </a:t>
                      </a:r>
                      <a:endParaRPr lang="en-US" dirty="0"/>
                    </a:p>
                  </a:txBody>
                  <a:tcPr marL="49962" marR="49962"/>
                </a:tc>
              </a:tr>
              <a:tr h="150247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r>
                        <a:rPr lang="en-US" sz="2400" baseline="0" dirty="0" smtClean="0"/>
                        <a:t> signs of impotency</a:t>
                      </a:r>
                      <a:endParaRPr lang="en-US" sz="2400" dirty="0"/>
                    </a:p>
                  </a:txBody>
                  <a:tcPr marL="49962" marR="49962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There is nothing to</a:t>
                      </a:r>
                      <a:r>
                        <a:rPr lang="en-US" b="1" baseline="0" dirty="0" smtClean="0"/>
                        <a:t> suggest that the person is incapable for sexual performance.  </a:t>
                      </a:r>
                    </a:p>
                    <a:p>
                      <a:r>
                        <a:rPr lang="en-US" b="1" baseline="0" dirty="0" smtClean="0"/>
                        <a:t>Opinion for recent sexual intercourse kept pending for FSL &amp; other lab reports.</a:t>
                      </a:r>
                      <a:endParaRPr lang="en-US" b="1" dirty="0"/>
                    </a:p>
                  </a:txBody>
                  <a:tcPr marL="49962" marR="49962"/>
                </a:tc>
              </a:tr>
              <a:tr h="12310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Definitive signs of impotency</a:t>
                      </a:r>
                      <a:endParaRPr lang="en-US" sz="2400" dirty="0"/>
                    </a:p>
                  </a:txBody>
                  <a:tcPr marL="49962" marR="49962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The examinee person is incapable for</a:t>
                      </a:r>
                      <a:r>
                        <a:rPr lang="en-US" b="1" baseline="0" dirty="0" smtClean="0"/>
                        <a:t> sexual performance due to ___________________.</a:t>
                      </a:r>
                      <a:endParaRPr lang="en-US" b="1" dirty="0"/>
                    </a:p>
                  </a:txBody>
                  <a:tcPr marL="49962" marR="49962"/>
                </a:tc>
              </a:tr>
              <a:tr h="12310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Need for</a:t>
                      </a:r>
                      <a:r>
                        <a:rPr lang="en-US" sz="2400" baseline="0" dirty="0" smtClean="0"/>
                        <a:t> further evaluation for potency</a:t>
                      </a:r>
                      <a:endParaRPr lang="en-US" sz="2400" dirty="0"/>
                    </a:p>
                  </a:txBody>
                  <a:tcPr marL="49962" marR="4996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Opinion for potency &amp; recent sexual intercourse kept pending for FSL &amp; other lab reports.</a:t>
                      </a:r>
                      <a:endParaRPr lang="en-US" b="1" dirty="0" smtClean="0"/>
                    </a:p>
                  </a:txBody>
                  <a:tcPr marL="49962" marR="4996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251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FINAL OPINION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012987"/>
              </p:ext>
            </p:extLst>
          </p:nvPr>
        </p:nvGraphicFramePr>
        <p:xfrm>
          <a:off x="457200" y="1066800"/>
          <a:ext cx="8458201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752600"/>
                <a:gridCol w="3886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PENILE WASH </a:t>
                      </a:r>
                    </a:p>
                    <a:p>
                      <a:pPr algn="ctr"/>
                      <a:r>
                        <a:rPr lang="en-US" dirty="0" smtClean="0"/>
                        <a:t>FOR VAGINAL EPITHELIAL CELLS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POTENCY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OPINION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Negative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r>
                        <a:rPr lang="en-US" sz="2400" baseline="0" dirty="0" smtClean="0"/>
                        <a:t> signs of impotency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There</a:t>
                      </a:r>
                      <a:r>
                        <a:rPr lang="en-US" b="1" baseline="0" dirty="0" smtClean="0"/>
                        <a:t> are n</a:t>
                      </a:r>
                      <a:r>
                        <a:rPr lang="en-US" b="1" dirty="0" smtClean="0"/>
                        <a:t>o signs s/o any recent sexual intercourse. </a:t>
                      </a:r>
                    </a:p>
                    <a:p>
                      <a:r>
                        <a:rPr lang="en-US" b="1" dirty="0" smtClean="0"/>
                        <a:t>There is nothing to</a:t>
                      </a:r>
                      <a:r>
                        <a:rPr lang="en-US" b="1" baseline="0" dirty="0" smtClean="0"/>
                        <a:t> suggest that the person is incapable for sexual performance.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Positive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r>
                        <a:rPr lang="en-US" sz="2400" baseline="0" dirty="0" smtClean="0"/>
                        <a:t> signs of impotency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There</a:t>
                      </a:r>
                      <a:r>
                        <a:rPr lang="en-US" b="1" baseline="0" dirty="0" smtClean="0"/>
                        <a:t> is evidence</a:t>
                      </a:r>
                      <a:r>
                        <a:rPr lang="en-US" b="1" dirty="0" smtClean="0"/>
                        <a:t> of recent sexual intercourse. </a:t>
                      </a:r>
                    </a:p>
                    <a:p>
                      <a:r>
                        <a:rPr lang="en-US" b="1" dirty="0" smtClean="0"/>
                        <a:t>There is nothing to</a:t>
                      </a:r>
                      <a:r>
                        <a:rPr lang="en-US" b="1" baseline="0" dirty="0" smtClean="0"/>
                        <a:t> suggest that the person is incapable for sexual performance.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Negative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Definitive signs of impotency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 signs s/o any recent sexual intercourse. </a:t>
                      </a:r>
                    </a:p>
                    <a:p>
                      <a:r>
                        <a:rPr lang="en-US" b="1" dirty="0" smtClean="0"/>
                        <a:t>The examinee person is incapable for</a:t>
                      </a:r>
                      <a:r>
                        <a:rPr lang="en-US" b="1" baseline="0" dirty="0" smtClean="0"/>
                        <a:t> sexual performance due to ___________________.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43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There </a:t>
            </a:r>
            <a:r>
              <a:rPr lang="en-US" sz="3600" dirty="0"/>
              <a:t>are </a:t>
            </a:r>
            <a:r>
              <a:rPr lang="en-US" sz="3600" dirty="0" smtClean="0"/>
              <a:t>signs/no signs </a:t>
            </a:r>
            <a:r>
              <a:rPr lang="en-US" sz="3600" dirty="0"/>
              <a:t>of </a:t>
            </a:r>
            <a:r>
              <a:rPr lang="en-US" sz="3600" dirty="0">
                <a:solidFill>
                  <a:srgbClr val="FF0000"/>
                </a:solidFill>
              </a:rPr>
              <a:t>recent physical </a:t>
            </a:r>
            <a:r>
              <a:rPr lang="en-US" sz="3600" dirty="0" smtClean="0">
                <a:solidFill>
                  <a:srgbClr val="FF0000"/>
                </a:solidFill>
              </a:rPr>
              <a:t>injuries.</a:t>
            </a:r>
            <a:endParaRPr lang="en-US" sz="3600" dirty="0">
              <a:solidFill>
                <a:srgbClr val="FF0000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/>
              <a:t>There are signs suggestive that examinee is under </a:t>
            </a:r>
            <a:r>
              <a:rPr lang="en-US" sz="3600" dirty="0">
                <a:solidFill>
                  <a:srgbClr val="FF0000"/>
                </a:solidFill>
              </a:rPr>
              <a:t>influence of  intoxicating substance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161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Medicolegal examination of accused should be done after examination of victim.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897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Suspected stains under UV light</a:t>
            </a:r>
            <a:endParaRPr lang="en-US" dirty="0"/>
          </a:p>
        </p:txBody>
      </p:sp>
      <p:pic>
        <p:nvPicPr>
          <p:cNvPr id="3074" name="Picture 2" descr="C:\Users\Samrath\Desktop\nm-9-bodily-fluid-detection-light-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305060"/>
            <a:ext cx="5867400" cy="395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7890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stains</a:t>
            </a:r>
            <a:endParaRPr lang="en-US" dirty="0"/>
          </a:p>
        </p:txBody>
      </p:sp>
      <p:pic>
        <p:nvPicPr>
          <p:cNvPr id="2050" name="Picture 2" descr="C:\Users\Samrath\Desktop\blood stains over bed shee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5265752" cy="3975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Samrath\Desktop\tumblr_m7or6jjpw81qcv7xao1_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514600"/>
            <a:ext cx="2686050" cy="381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10025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Seminal stains</a:t>
            </a:r>
            <a:endParaRPr lang="en-US" dirty="0"/>
          </a:p>
        </p:txBody>
      </p:sp>
      <p:pic>
        <p:nvPicPr>
          <p:cNvPr id="4098" name="Picture 2" descr="C:\Users\Samrath\Desktop\semen stai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743200"/>
            <a:ext cx="38100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Samrath\Desktop\semen stain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819400"/>
            <a:ext cx="3748087" cy="330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285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penis</a:t>
            </a:r>
            <a:endParaRPr lang="en-US" dirty="0"/>
          </a:p>
        </p:txBody>
      </p:sp>
      <p:pic>
        <p:nvPicPr>
          <p:cNvPr id="7170" name="Picture 2" descr="C:\Users\Samrath\Desktop\uncircumcised-circumcised-penises_m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97" y="2498725"/>
            <a:ext cx="8012703" cy="405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015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penis</a:t>
            </a:r>
            <a:endParaRPr lang="en-US" dirty="0"/>
          </a:p>
        </p:txBody>
      </p:sp>
      <p:pic>
        <p:nvPicPr>
          <p:cNvPr id="1026" name="Picture 2" descr="C:\Users\Samrath\Desktop\delt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705" y="2514600"/>
            <a:ext cx="5626895" cy="4057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810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Smegma </a:t>
            </a:r>
            <a:endParaRPr lang="en-US" dirty="0"/>
          </a:p>
        </p:txBody>
      </p:sp>
      <p:pic>
        <p:nvPicPr>
          <p:cNvPr id="6146" name="Picture 2" descr="C:\Users\Samrath\Desktop\smegm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909" y="2946656"/>
            <a:ext cx="4527891" cy="3627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3602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 smtClean="0">
                <a:latin typeface="Forte" pitchFamily="66" charset="0"/>
              </a:rPr>
              <a:t>Queries any</a:t>
            </a:r>
          </a:p>
          <a:p>
            <a:pPr marL="0" indent="0" algn="ctr">
              <a:buNone/>
            </a:pPr>
            <a:r>
              <a:rPr lang="en-US" sz="9600" dirty="0" smtClean="0">
                <a:latin typeface="Elephant" pitchFamily="18" charset="0"/>
              </a:rPr>
              <a:t>?</a:t>
            </a:r>
            <a:endParaRPr lang="en-US" sz="9600" dirty="0">
              <a:latin typeface="Elephan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73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Preliminaries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Name, age, sex, address, religion, marital status, occupation</a:t>
            </a:r>
          </a:p>
          <a:p>
            <a:r>
              <a:rPr lang="en-US" dirty="0" smtClean="0"/>
              <a:t>Requisition done by </a:t>
            </a:r>
          </a:p>
          <a:p>
            <a:r>
              <a:rPr lang="en-US" dirty="0" smtClean="0"/>
              <a:t>Accused brought by whom</a:t>
            </a:r>
          </a:p>
          <a:p>
            <a:r>
              <a:rPr lang="en-US" dirty="0" smtClean="0"/>
              <a:t>MLC No. , date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Consent</a:t>
            </a:r>
            <a:r>
              <a:rPr lang="en-US" dirty="0" smtClean="0"/>
              <a:t> :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Informed written witnessed consent.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He should be explained that </a:t>
            </a:r>
            <a:r>
              <a:rPr lang="en-US" dirty="0">
                <a:solidFill>
                  <a:srgbClr val="FF0000"/>
                </a:solidFill>
              </a:rPr>
              <a:t>he has right to refuse </a:t>
            </a:r>
            <a:r>
              <a:rPr lang="en-US" dirty="0">
                <a:solidFill>
                  <a:schemeClr val="tx1"/>
                </a:solidFill>
              </a:rPr>
              <a:t>for consent </a:t>
            </a:r>
            <a:r>
              <a:rPr lang="en-US" dirty="0" smtClean="0">
                <a:solidFill>
                  <a:schemeClr val="tx1"/>
                </a:solidFill>
              </a:rPr>
              <a:t>but </a:t>
            </a:r>
            <a:r>
              <a:rPr lang="en-US" dirty="0">
                <a:solidFill>
                  <a:schemeClr val="tx1"/>
                </a:solidFill>
              </a:rPr>
              <a:t>refusal of </a:t>
            </a:r>
            <a:r>
              <a:rPr lang="en-US" dirty="0" smtClean="0">
                <a:solidFill>
                  <a:schemeClr val="tx1"/>
                </a:solidFill>
              </a:rPr>
              <a:t>consent/ the report of examination for examination may be go against him in the court.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68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Accused should be identified by escorting police person whose name, buckle number, police station noted. </a:t>
            </a:r>
            <a:endParaRPr lang="en-US" dirty="0" smtClean="0"/>
          </a:p>
          <a:p>
            <a:r>
              <a:rPr lang="en-US" dirty="0" smtClean="0"/>
              <a:t>Any </a:t>
            </a:r>
            <a:r>
              <a:rPr lang="en-US" dirty="0"/>
              <a:t>2 identification marks noted.</a:t>
            </a:r>
          </a:p>
          <a:p>
            <a:r>
              <a:rPr lang="en-US" dirty="0"/>
              <a:t>Time, date, place of examination </a:t>
            </a:r>
            <a:r>
              <a:rPr lang="en-US" dirty="0" smtClean="0"/>
              <a:t>commencement </a:t>
            </a:r>
            <a:r>
              <a:rPr lang="en-US" dirty="0"/>
              <a:t>&amp; </a:t>
            </a:r>
            <a:r>
              <a:rPr lang="en-US" dirty="0" smtClean="0"/>
              <a:t>completion.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76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History of the incident (in verbatim, in detail, with date, time and place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As given to the police</a:t>
            </a:r>
          </a:p>
          <a:p>
            <a:pPr marL="41148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u="sng" dirty="0" smtClean="0"/>
              <a:t>As given by himself now..</a:t>
            </a:r>
          </a:p>
          <a:p>
            <a:r>
              <a:rPr lang="en-US" dirty="0" smtClean="0"/>
              <a:t>Whether admits or denies the alleged incidence.</a:t>
            </a:r>
          </a:p>
          <a:p>
            <a:r>
              <a:rPr lang="en-US" dirty="0" smtClean="0"/>
              <a:t>Whether he know the victim before the incidence.</a:t>
            </a:r>
          </a:p>
          <a:p>
            <a:r>
              <a:rPr lang="en-US" dirty="0" smtClean="0"/>
              <a:t>Details of incidence in his verbatim.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78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300" dirty="0" smtClean="0"/>
              <a:t>Whether changed the clothes after the incident.</a:t>
            </a:r>
          </a:p>
          <a:p>
            <a:r>
              <a:rPr lang="en-US" sz="3600" dirty="0"/>
              <a:t>Whether passed urine/stool/took bath/shaved pubic hairs since the alleged assault</a:t>
            </a:r>
          </a:p>
          <a:p>
            <a:pPr marL="109728" lvl="0" indent="0">
              <a:buNone/>
            </a:pPr>
            <a:endParaRPr lang="en-US" sz="3300" dirty="0" smtClean="0"/>
          </a:p>
          <a:p>
            <a:r>
              <a:rPr lang="en-US" sz="3300" dirty="0"/>
              <a:t>Sexual orientation : </a:t>
            </a:r>
            <a:r>
              <a:rPr lang="en-US" sz="3300" dirty="0" smtClean="0"/>
              <a:t>heterosexual/homosexual/bisexual</a:t>
            </a:r>
            <a:endParaRPr lang="en-US" sz="3300" dirty="0"/>
          </a:p>
          <a:p>
            <a:r>
              <a:rPr lang="en-US" sz="3300" dirty="0"/>
              <a:t>Any addiction/ consumption of </a:t>
            </a:r>
            <a:r>
              <a:rPr lang="en-US" sz="3300" dirty="0" smtClean="0"/>
              <a:t>alcohol</a:t>
            </a:r>
            <a:endParaRPr lang="en-US" sz="3300" dirty="0"/>
          </a:p>
          <a:p>
            <a:r>
              <a:rPr lang="en-US" sz="3300" dirty="0" smtClean="0"/>
              <a:t>Any </a:t>
            </a:r>
            <a:r>
              <a:rPr lang="en-US" sz="3300" dirty="0"/>
              <a:t>past/ present physical/psychological illness/surgical operations/accidents</a:t>
            </a:r>
            <a:r>
              <a:rPr lang="en-US" sz="3300" dirty="0" smtClean="0"/>
              <a:t>.</a:t>
            </a:r>
          </a:p>
          <a:p>
            <a:r>
              <a:rPr lang="en-US" sz="3300" dirty="0" smtClean="0"/>
              <a:t>History </a:t>
            </a:r>
            <a:r>
              <a:rPr lang="en-US" sz="3300" dirty="0"/>
              <a:t>of any past/present STD.</a:t>
            </a:r>
          </a:p>
          <a:p>
            <a:r>
              <a:rPr lang="en-US" sz="3300" dirty="0"/>
              <a:t>On any medication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5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General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Age should be determined</a:t>
            </a:r>
          </a:p>
          <a:p>
            <a:r>
              <a:rPr lang="en-US" dirty="0"/>
              <a:t>Height, weight</a:t>
            </a:r>
          </a:p>
          <a:p>
            <a:r>
              <a:rPr lang="en-US" dirty="0"/>
              <a:t>Built, </a:t>
            </a:r>
            <a:r>
              <a:rPr lang="en-US" dirty="0" smtClean="0"/>
              <a:t>nourishment</a:t>
            </a:r>
          </a:p>
          <a:p>
            <a:r>
              <a:rPr lang="en-US" dirty="0" smtClean="0"/>
              <a:t>Dental status charting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Temp</a:t>
            </a:r>
            <a:r>
              <a:rPr lang="en-US" dirty="0"/>
              <a:t>, Pulse, R/R, BP</a:t>
            </a:r>
          </a:p>
          <a:p>
            <a:r>
              <a:rPr lang="en-US" dirty="0"/>
              <a:t>Mental </a:t>
            </a:r>
            <a:r>
              <a:rPr lang="en-US" dirty="0" smtClean="0"/>
              <a:t>status &amp; behavior</a:t>
            </a:r>
            <a:endParaRPr lang="en-US" dirty="0"/>
          </a:p>
          <a:p>
            <a:r>
              <a:rPr lang="en-US" dirty="0" smtClean="0"/>
              <a:t>Speech</a:t>
            </a:r>
          </a:p>
          <a:p>
            <a:r>
              <a:rPr lang="en-US" dirty="0"/>
              <a:t>Gait</a:t>
            </a:r>
          </a:p>
          <a:p>
            <a:r>
              <a:rPr lang="en-US" dirty="0" smtClean="0"/>
              <a:t>Co-ordination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Finger-finger test, finger-nose test </a:t>
            </a:r>
            <a:r>
              <a:rPr lang="en-US" dirty="0" err="1" smtClean="0">
                <a:solidFill>
                  <a:schemeClr val="tx1"/>
                </a:solidFill>
              </a:rPr>
              <a:t>etc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Handwriting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40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Make </a:t>
            </a:r>
            <a:r>
              <a:rPr lang="en-US" dirty="0" smtClean="0"/>
              <a:t>him </a:t>
            </a:r>
            <a:r>
              <a:rPr lang="en-US" dirty="0"/>
              <a:t>stand on a clean white paper sheet</a:t>
            </a:r>
          </a:p>
          <a:p>
            <a:r>
              <a:rPr lang="en-US" dirty="0"/>
              <a:t>Request </a:t>
            </a:r>
            <a:r>
              <a:rPr lang="en-US" dirty="0" smtClean="0"/>
              <a:t>him </a:t>
            </a:r>
            <a:r>
              <a:rPr lang="en-US" dirty="0"/>
              <a:t>to undress </a:t>
            </a:r>
            <a:r>
              <a:rPr lang="en-US" dirty="0" smtClean="0"/>
              <a:t>himself</a:t>
            </a:r>
            <a:endParaRPr lang="en-US" dirty="0"/>
          </a:p>
          <a:p>
            <a:r>
              <a:rPr lang="en-US" dirty="0"/>
              <a:t>Look closure to all cloths for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Stains</a:t>
            </a:r>
            <a:r>
              <a:rPr lang="en-US" dirty="0">
                <a:solidFill>
                  <a:schemeClr val="tx1"/>
                </a:solidFill>
              </a:rPr>
              <a:t> – semen, blood, saliva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cosmetic material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any other </a:t>
            </a:r>
            <a:r>
              <a:rPr lang="en-US" dirty="0" smtClean="0">
                <a:solidFill>
                  <a:schemeClr val="tx1"/>
                </a:solidFill>
              </a:rPr>
              <a:t>suspected stain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Unusual smell </a:t>
            </a:r>
            <a:r>
              <a:rPr lang="en-US" dirty="0">
                <a:solidFill>
                  <a:schemeClr val="tx1"/>
                </a:solidFill>
              </a:rPr>
              <a:t>like alcohol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Foreign hairs, fibers, buttons, earth, gravel, </a:t>
            </a:r>
            <a:r>
              <a:rPr lang="en-US" dirty="0" smtClean="0">
                <a:solidFill>
                  <a:schemeClr val="tx1"/>
                </a:solidFill>
              </a:rPr>
              <a:t>weeds(hair in zip, mud-earth grass on knees)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Earth, mud, grass, fiber over </a:t>
            </a:r>
            <a:r>
              <a:rPr lang="en-US" dirty="0" smtClean="0">
                <a:solidFill>
                  <a:srgbClr val="FF0000"/>
                </a:solidFill>
              </a:rPr>
              <a:t>shoe soles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Signs of struggle </a:t>
            </a:r>
            <a:r>
              <a:rPr lang="en-US" dirty="0">
                <a:solidFill>
                  <a:schemeClr val="tx1"/>
                </a:solidFill>
              </a:rPr>
              <a:t>– tears, cuts,  broken buttons, pins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UV light scan</a:t>
            </a:r>
            <a:r>
              <a:rPr lang="en-US" dirty="0">
                <a:solidFill>
                  <a:schemeClr val="tx1"/>
                </a:solidFill>
              </a:rPr>
              <a:t> for seminal stain detection</a:t>
            </a:r>
          </a:p>
        </p:txBody>
      </p:sp>
    </p:spTree>
    <p:extLst>
      <p:ext uri="{BB962C8B-B14F-4D97-AF65-F5344CB8AC3E}">
        <p14:creationId xmlns:p14="http://schemas.microsoft.com/office/powerpoint/2010/main" val="414356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Secondary </a:t>
            </a:r>
            <a:r>
              <a:rPr lang="en-US" dirty="0"/>
              <a:t>sexual characteristics </a:t>
            </a:r>
            <a:r>
              <a:rPr lang="en-US" dirty="0" smtClean="0"/>
              <a:t>development–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mustache &amp; beard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axillary hairs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pubic hairs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Adam's apple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hoarseness of voice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/>
              <a:t>Unusual smell from mouth like alcohol/intoxicating substances</a:t>
            </a:r>
          </a:p>
        </p:txBody>
      </p:sp>
    </p:spTree>
    <p:extLst>
      <p:ext uri="{BB962C8B-B14F-4D97-AF65-F5344CB8AC3E}">
        <p14:creationId xmlns:p14="http://schemas.microsoft.com/office/powerpoint/2010/main" val="395778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1290</TotalTime>
  <Words>851</Words>
  <Application>Microsoft Office PowerPoint</Application>
  <PresentationFormat>On-screen Show (4:3)</PresentationFormat>
  <Paragraphs>156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Urban</vt:lpstr>
      <vt:lpstr>Medicolegal Examination of accused of sexual offence      - Dr. Kalpesh Zanzrukiya      </vt:lpstr>
      <vt:lpstr>PowerPoint Presentation</vt:lpstr>
      <vt:lpstr>Preliminaries</vt:lpstr>
      <vt:lpstr>PowerPoint Presentation</vt:lpstr>
      <vt:lpstr>Brief history</vt:lpstr>
      <vt:lpstr>PowerPoint Presentation</vt:lpstr>
      <vt:lpstr>General examination</vt:lpstr>
      <vt:lpstr>PowerPoint Presentation</vt:lpstr>
      <vt:lpstr>PowerPoint Presentation</vt:lpstr>
      <vt:lpstr>PowerPoint Presentation</vt:lpstr>
      <vt:lpstr>Local examination</vt:lpstr>
      <vt:lpstr>PowerPoint Presentation</vt:lpstr>
      <vt:lpstr>PowerPoint Presentation</vt:lpstr>
      <vt:lpstr>Clinical tests for potency</vt:lpstr>
      <vt:lpstr>Samples</vt:lpstr>
      <vt:lpstr>PowerPoint Presentation</vt:lpstr>
      <vt:lpstr>PROVISIONAL OPINION</vt:lpstr>
      <vt:lpstr>FINAL OPINION</vt:lpstr>
      <vt:lpstr>PowerPoint Presentation</vt:lpstr>
      <vt:lpstr>Suspected stains under UV light</vt:lpstr>
      <vt:lpstr>Blood stains</vt:lpstr>
      <vt:lpstr>Seminal stains</vt:lpstr>
      <vt:lpstr>Anatomy of penis</vt:lpstr>
      <vt:lpstr>Anatomy of penis</vt:lpstr>
      <vt:lpstr>Smegma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EXAMINATION IN CASE OF SEXUAL OFFENCES</dc:title>
  <dc:creator>KALPESH ZANZRUKIYA</dc:creator>
  <cp:lastModifiedBy>KALPESH</cp:lastModifiedBy>
  <cp:revision>160</cp:revision>
  <dcterms:created xsi:type="dcterms:W3CDTF">2006-08-16T00:00:00Z</dcterms:created>
  <dcterms:modified xsi:type="dcterms:W3CDTF">2016-07-12T09:59:22Z</dcterms:modified>
</cp:coreProperties>
</file>