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3" r:id="rId3"/>
    <p:sldId id="270" r:id="rId4"/>
    <p:sldId id="274" r:id="rId5"/>
    <p:sldId id="275" r:id="rId6"/>
    <p:sldId id="268" r:id="rId7"/>
    <p:sldId id="288" r:id="rId8"/>
    <p:sldId id="287" r:id="rId9"/>
    <p:sldId id="269" r:id="rId10"/>
    <p:sldId id="278" r:id="rId11"/>
    <p:sldId id="260" r:id="rId12"/>
    <p:sldId id="286" r:id="rId13"/>
    <p:sldId id="276" r:id="rId14"/>
    <p:sldId id="264" r:id="rId15"/>
    <p:sldId id="261" r:id="rId16"/>
    <p:sldId id="284" r:id="rId17"/>
    <p:sldId id="280" r:id="rId18"/>
    <p:sldId id="281" r:id="rId19"/>
    <p:sldId id="266" r:id="rId20"/>
    <p:sldId id="282" r:id="rId21"/>
    <p:sldId id="285" r:id="rId22"/>
    <p:sldId id="289" r:id="rId23"/>
    <p:sldId id="290" r:id="rId24"/>
    <p:sldId id="291" r:id="rId25"/>
    <p:sldId id="292" r:id="rId26"/>
    <p:sldId id="293" r:id="rId27"/>
    <p:sldId id="294" r:id="rId28"/>
    <p:sldId id="295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FFF00"/>
    <a:srgbClr val="000000"/>
    <a:srgbClr val="FF0000"/>
    <a:srgbClr val="000099"/>
    <a:srgbClr val="660033"/>
    <a:srgbClr val="FF0066"/>
    <a:srgbClr val="00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999" autoAdjust="0"/>
    <p:restoredTop sz="94660"/>
  </p:normalViewPr>
  <p:slideViewPr>
    <p:cSldViewPr>
      <p:cViewPr>
        <p:scale>
          <a:sx n="75" d="100"/>
          <a:sy n="75" d="100"/>
        </p:scale>
        <p:origin x="-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512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B2B59-506C-4213-B401-04A31061A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5972D-ADE1-4CB4-8F5C-4A490C2E4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D0E03-B89F-4AF1-93A4-9D44F1B95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FBAA1-330E-499F-8FE0-813880E0A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6A3DF-7F92-4A1E-96F7-5FF0B4600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DDD80-C0C0-41DF-B2D1-01320B07CB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A298B-0D0C-4007-BAD7-FBCB9273E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AAF1D-AD7A-4EFA-9210-C9F37E759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AF3F5-A3DB-46B7-A136-3336E1583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0C83A-89B2-40F0-A595-CD17489C6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BFF10-F940-4927-8774-742D908ED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318A2-E9FC-4799-996C-DAB8375AB6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C7E24-939E-4609-B58F-7ECA5A8BF9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5017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018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018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6D3447F-8C4E-4F2E-BC24-CC003188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edicinehealth.com/script/main/art.asp?articlekey=26099" TargetMode="External"/><Relationship Id="rId2" Type="http://schemas.openxmlformats.org/officeDocument/2006/relationships/hyperlink" Target="http://www.emedicinehealth.com/script/main/art.asp?articlekey=1573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?term=Kompa%20S%5bAuthor%5d&amp;cauthor=true&amp;cauthor_uid=12464478" TargetMode="External"/><Relationship Id="rId2" Type="http://schemas.openxmlformats.org/officeDocument/2006/relationships/hyperlink" Target="http://www.ncbi.nlm.nih.gov/pubmed?term=Schrage%20NF%5bAuthor%5d&amp;cauthor=true&amp;cauthor_uid=12464478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ncbi.nlm.nih.gov/pubmed/12464478" TargetMode="External"/><Relationship Id="rId5" Type="http://schemas.openxmlformats.org/officeDocument/2006/relationships/hyperlink" Target="http://www.ncbi.nlm.nih.gov/pubmed?term=Langefeld%20S%5bAuthor%5d&amp;cauthor=true&amp;cauthor_uid=12464478" TargetMode="External"/><Relationship Id="rId4" Type="http://schemas.openxmlformats.org/officeDocument/2006/relationships/hyperlink" Target="http://www.ncbi.nlm.nih.gov/pubmed?term=Haller%20W%5bAuthor%5d&amp;cauthor=true&amp;cauthor_uid=1246447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pubmed/12414407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?term=Kompa%20S%5bAuthor%5d&amp;cauthor=true&amp;cauthor_uid=12464478" TargetMode="External"/><Relationship Id="rId2" Type="http://schemas.openxmlformats.org/officeDocument/2006/relationships/hyperlink" Target="http://www.ncbi.nlm.nih.gov/pubmed?term=Schrage%20NF%5bAuthor%5d&amp;cauthor=true&amp;cauthor_uid=12464478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ncbi.nlm.nih.gov/pubmed/12464478" TargetMode="External"/><Relationship Id="rId5" Type="http://schemas.openxmlformats.org/officeDocument/2006/relationships/hyperlink" Target="http://www.ncbi.nlm.nih.gov/pubmed?term=Langefeld%20S%5bAuthor%5d&amp;cauthor=true&amp;cauthor_uid=12464478" TargetMode="External"/><Relationship Id="rId4" Type="http://schemas.openxmlformats.org/officeDocument/2006/relationships/hyperlink" Target="http://www.ncbi.nlm.nih.gov/pubmed?term=Haller%20W%5bAuthor%5d&amp;cauthor=true&amp;cauthor_uid=12464478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pubmed/12414407" TargetMode="Externa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Chemical </a:t>
            </a:r>
            <a:r>
              <a:rPr lang="en-US" dirty="0" smtClean="0"/>
              <a:t>burn</a:t>
            </a:r>
            <a:br>
              <a:rPr lang="en-US" dirty="0" smtClean="0"/>
            </a:br>
            <a:r>
              <a:rPr lang="en-US" dirty="0" smtClean="0"/>
              <a:t>BY DR RAJNI SETHIA</a:t>
            </a:r>
            <a:endParaRPr lang="en-US" dirty="0" smtClean="0"/>
          </a:p>
        </p:txBody>
      </p:sp>
      <p:pic>
        <p:nvPicPr>
          <p:cNvPr id="3076" name="Picture 4" descr="Picture 07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3733800"/>
            <a:ext cx="25146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/>
          <a:lstStyle/>
          <a:p>
            <a:pPr eaLnBrk="1" hangingPunct="1"/>
            <a:r>
              <a:rPr lang="en-US" sz="3200" smtClean="0"/>
              <a:t>PATHOPHYSILOGY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/>
            <a:r>
              <a:rPr lang="en-US" sz="1500" smtClean="0"/>
              <a:t>LEUCOCYTIC WAVE</a:t>
            </a:r>
            <a:r>
              <a:rPr lang="en-US" smtClean="0"/>
              <a:t>           </a:t>
            </a:r>
            <a:r>
              <a:rPr lang="en-US" sz="1500" b="1" smtClean="0">
                <a:solidFill>
                  <a:srgbClr val="000099"/>
                </a:solidFill>
              </a:rPr>
              <a:t>CHEMICAL BURN</a:t>
            </a:r>
            <a:r>
              <a:rPr lang="en-US" sz="1500" smtClean="0"/>
              <a:t>                        PED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z="1500" smtClean="0"/>
              <a:t>12-24hr</a:t>
            </a:r>
            <a:r>
              <a:rPr lang="en-US" sz="900" smtClean="0"/>
              <a:t>s</a:t>
            </a:r>
            <a:r>
              <a:rPr lang="en-US" sz="900" smtClean="0">
                <a:solidFill>
                  <a:srgbClr val="003300"/>
                </a:solidFill>
              </a:rPr>
              <a:t>(PMN+MONONUCLEAR LEUCOCYTES</a:t>
            </a:r>
            <a:r>
              <a:rPr lang="en-US" sz="1500" smtClean="0"/>
              <a:t>) KERATOCYTE DAMAGE         </a:t>
            </a:r>
            <a:r>
              <a:rPr lang="en-US" sz="1000" smtClean="0"/>
              <a:t>Extensive LSC damage</a:t>
            </a:r>
          </a:p>
          <a:p>
            <a:pPr eaLnBrk="1" hangingPunct="1"/>
            <a:endParaRPr lang="en-US" sz="1000" smtClean="0"/>
          </a:p>
          <a:p>
            <a:pPr eaLnBrk="1" hangingPunct="1"/>
            <a:endParaRPr lang="en-US" sz="1500" smtClean="0"/>
          </a:p>
          <a:p>
            <a:pPr eaLnBrk="1" hangingPunct="1"/>
            <a:r>
              <a:rPr lang="en-US" sz="1500" smtClean="0"/>
              <a:t>PHAGOCYTIC DEG.                          STROMAL THINNING</a:t>
            </a:r>
          </a:p>
          <a:p>
            <a:pPr eaLnBrk="1" hangingPunct="1"/>
            <a:endParaRPr lang="en-US" sz="1500" smtClean="0"/>
          </a:p>
          <a:p>
            <a:pPr eaLnBrk="1" hangingPunct="1"/>
            <a:endParaRPr lang="en-US" sz="1500" smtClean="0"/>
          </a:p>
          <a:p>
            <a:pPr eaLnBrk="1" hangingPunct="1"/>
            <a:endParaRPr lang="en-US" sz="1500" smtClean="0"/>
          </a:p>
          <a:p>
            <a:pPr eaLnBrk="1" hangingPunct="1"/>
            <a:r>
              <a:rPr lang="en-US" sz="1500" smtClean="0"/>
              <a:t>TYPE I COLLAGENES mmp-8</a:t>
            </a:r>
          </a:p>
          <a:p>
            <a:pPr eaLnBrk="1" hangingPunct="1"/>
            <a:r>
              <a:rPr lang="en-US" sz="1500" smtClean="0"/>
              <a:t>Plasminogen activities                         </a:t>
            </a:r>
            <a:r>
              <a:rPr lang="en-US" sz="1500" b="1" smtClean="0">
                <a:solidFill>
                  <a:srgbClr val="FF0066"/>
                </a:solidFill>
              </a:rPr>
              <a:t>STERILE CORNEAL ULCER</a:t>
            </a:r>
            <a:r>
              <a:rPr lang="en-US" sz="1500" smtClean="0"/>
              <a:t> </a:t>
            </a:r>
          </a:p>
          <a:p>
            <a:pPr eaLnBrk="1" hangingPunct="1"/>
            <a:endParaRPr lang="en-US" sz="1500" smtClean="0"/>
          </a:p>
          <a:p>
            <a:pPr eaLnBrk="1" hangingPunct="1"/>
            <a:r>
              <a:rPr lang="en-US" sz="1500" smtClean="0"/>
              <a:t>7 days inflam.cells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4572000" y="1600200"/>
            <a:ext cx="76200" cy="609600"/>
          </a:xfrm>
          <a:prstGeom prst="downArrow">
            <a:avLst>
              <a:gd name="adj1" fmla="val 50000"/>
              <a:gd name="adj2" fmla="val 2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4572000" y="2667000"/>
            <a:ext cx="76200" cy="533400"/>
          </a:xfrm>
          <a:prstGeom prst="downArrow">
            <a:avLst>
              <a:gd name="adj1" fmla="val 50000"/>
              <a:gd name="adj2" fmla="val 1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4572000" y="3429000"/>
            <a:ext cx="76200" cy="838200"/>
          </a:xfrm>
          <a:prstGeom prst="downArrow">
            <a:avLst>
              <a:gd name="adj1" fmla="val 50000"/>
              <a:gd name="adj2" fmla="val 2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2971800" y="1447800"/>
            <a:ext cx="762000" cy="76200"/>
          </a:xfrm>
          <a:prstGeom prst="leftArrow">
            <a:avLst>
              <a:gd name="adj1" fmla="val 50000"/>
              <a:gd name="adj2" fmla="val 2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1752600" y="1600200"/>
            <a:ext cx="76200" cy="838200"/>
          </a:xfrm>
          <a:prstGeom prst="downArrow">
            <a:avLst>
              <a:gd name="adj1" fmla="val 50000"/>
              <a:gd name="adj2" fmla="val 2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10249" name="AutoShape 10"/>
          <p:cNvSpPr>
            <a:spLocks noChangeArrowheads="1"/>
          </p:cNvSpPr>
          <p:nvPr/>
        </p:nvSpPr>
        <p:spPr bwMode="auto">
          <a:xfrm>
            <a:off x="5867400" y="1447800"/>
            <a:ext cx="990600" cy="76200"/>
          </a:xfrm>
          <a:prstGeom prst="rightArrow">
            <a:avLst>
              <a:gd name="adj1" fmla="val 50000"/>
              <a:gd name="adj2" fmla="val 3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250" name="AutoShape 11"/>
          <p:cNvSpPr>
            <a:spLocks noChangeArrowheads="1"/>
          </p:cNvSpPr>
          <p:nvPr/>
        </p:nvSpPr>
        <p:spPr bwMode="auto">
          <a:xfrm>
            <a:off x="1676400" y="2590800"/>
            <a:ext cx="76200" cy="533400"/>
          </a:xfrm>
          <a:prstGeom prst="downArrow">
            <a:avLst>
              <a:gd name="adj1" fmla="val 50000"/>
              <a:gd name="adj2" fmla="val 1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10251" name="AutoShape 12"/>
          <p:cNvSpPr>
            <a:spLocks noChangeArrowheads="1"/>
          </p:cNvSpPr>
          <p:nvPr/>
        </p:nvSpPr>
        <p:spPr bwMode="auto">
          <a:xfrm>
            <a:off x="1600200" y="3429000"/>
            <a:ext cx="76200" cy="533400"/>
          </a:xfrm>
          <a:prstGeom prst="downArrow">
            <a:avLst>
              <a:gd name="adj1" fmla="val 50000"/>
              <a:gd name="adj2" fmla="val 1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10252" name="AutoShape 13"/>
          <p:cNvSpPr>
            <a:spLocks noChangeArrowheads="1"/>
          </p:cNvSpPr>
          <p:nvPr/>
        </p:nvSpPr>
        <p:spPr bwMode="auto">
          <a:xfrm>
            <a:off x="3124200" y="4800600"/>
            <a:ext cx="990600" cy="76200"/>
          </a:xfrm>
          <a:prstGeom prst="rightArrow">
            <a:avLst>
              <a:gd name="adj1" fmla="val 50000"/>
              <a:gd name="adj2" fmla="val 3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253" name="AutoShape 14"/>
          <p:cNvSpPr>
            <a:spLocks noChangeArrowheads="1"/>
          </p:cNvSpPr>
          <p:nvPr/>
        </p:nvSpPr>
        <p:spPr bwMode="auto">
          <a:xfrm>
            <a:off x="2667000" y="5029200"/>
            <a:ext cx="3657600" cy="3810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39513549 h 21600"/>
              <a:gd name="T4" fmla="*/ 0 w 21600"/>
              <a:gd name="T5" fmla="*/ 98789490 h 21600"/>
              <a:gd name="T6" fmla="*/ 2147483647 w 21600"/>
              <a:gd name="T7" fmla="*/ 118540664 h 21600"/>
              <a:gd name="T8" fmla="*/ 2147483647 w 21600"/>
              <a:gd name="T9" fmla="*/ 82319783 h 21600"/>
              <a:gd name="T10" fmla="*/ 2147483647 w 21600"/>
              <a:gd name="T11" fmla="*/ 39513549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254" name="AutoShape 17"/>
          <p:cNvSpPr>
            <a:spLocks noChangeArrowheads="1"/>
          </p:cNvSpPr>
          <p:nvPr/>
        </p:nvSpPr>
        <p:spPr bwMode="auto">
          <a:xfrm>
            <a:off x="7315200" y="1676400"/>
            <a:ext cx="76200" cy="609600"/>
          </a:xfrm>
          <a:prstGeom prst="downArrow">
            <a:avLst>
              <a:gd name="adj1" fmla="val 50000"/>
              <a:gd name="adj2" fmla="val 2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10255" name="AutoShape 18"/>
          <p:cNvSpPr>
            <a:spLocks noChangeArrowheads="1"/>
          </p:cNvSpPr>
          <p:nvPr/>
        </p:nvSpPr>
        <p:spPr bwMode="auto">
          <a:xfrm>
            <a:off x="6477000" y="2362200"/>
            <a:ext cx="762000" cy="76200"/>
          </a:xfrm>
          <a:prstGeom prst="leftArrow">
            <a:avLst>
              <a:gd name="adj1" fmla="val 50000"/>
              <a:gd name="adj2" fmla="val 2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256" name="Rectangle 19"/>
          <p:cNvSpPr>
            <a:spLocks noChangeArrowheads="1"/>
          </p:cNvSpPr>
          <p:nvPr/>
        </p:nvSpPr>
        <p:spPr bwMode="auto">
          <a:xfrm>
            <a:off x="3657600" y="1752600"/>
            <a:ext cx="838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660033"/>
              </a:buClr>
              <a:buSzPct val="70000"/>
              <a:buFont typeface="Wingdings" pitchFamily="2" charset="2"/>
              <a:buNone/>
            </a:pPr>
            <a:r>
              <a:rPr lang="en-US" sz="1500" b="1">
                <a:solidFill>
                  <a:srgbClr val="660033"/>
                </a:solidFill>
              </a:rPr>
              <a:t>Vit C</a:t>
            </a:r>
          </a:p>
        </p:txBody>
      </p:sp>
      <p:sp>
        <p:nvSpPr>
          <p:cNvPr id="10257" name="Rectangle 20"/>
          <p:cNvSpPr>
            <a:spLocks noChangeArrowheads="1"/>
          </p:cNvSpPr>
          <p:nvPr/>
        </p:nvSpPr>
        <p:spPr bwMode="auto">
          <a:xfrm>
            <a:off x="5181600" y="1524000"/>
            <a:ext cx="2209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660033"/>
              </a:buClr>
              <a:buSzPct val="70000"/>
              <a:buFont typeface="Wingdings" pitchFamily="2" charset="2"/>
              <a:buNone/>
            </a:pPr>
            <a:r>
              <a:rPr lang="en-US" sz="1500" b="1">
                <a:solidFill>
                  <a:srgbClr val="660033"/>
                </a:solidFill>
              </a:rPr>
              <a:t>Vit A 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660033"/>
              </a:buClr>
              <a:buSzPct val="70000"/>
              <a:buFont typeface="Wingdings" pitchFamily="2" charset="2"/>
              <a:buNone/>
            </a:pPr>
            <a:r>
              <a:rPr lang="en-US" sz="1500" b="1">
                <a:solidFill>
                  <a:srgbClr val="660033"/>
                </a:solidFill>
              </a:rPr>
              <a:t> Na hyalurnote</a:t>
            </a:r>
          </a:p>
        </p:txBody>
      </p:sp>
      <p:sp>
        <p:nvSpPr>
          <p:cNvPr id="10258" name="Rectangle 22"/>
          <p:cNvSpPr>
            <a:spLocks noChangeArrowheads="1"/>
          </p:cNvSpPr>
          <p:nvPr/>
        </p:nvSpPr>
        <p:spPr bwMode="auto">
          <a:xfrm>
            <a:off x="7162800" y="2590800"/>
            <a:ext cx="1600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660033"/>
              </a:buClr>
              <a:buSzPct val="70000"/>
              <a:buFont typeface="Wingdings" pitchFamily="2" charset="2"/>
              <a:buNone/>
            </a:pPr>
            <a:r>
              <a:rPr lang="en-US" sz="1300" b="1">
                <a:solidFill>
                  <a:srgbClr val="660033"/>
                </a:solidFill>
              </a:rPr>
              <a:t>Heparin</a:t>
            </a:r>
          </a:p>
        </p:txBody>
      </p:sp>
      <p:sp>
        <p:nvSpPr>
          <p:cNvPr id="10259" name="Rectangle 23"/>
          <p:cNvSpPr>
            <a:spLocks noChangeArrowheads="1"/>
          </p:cNvSpPr>
          <p:nvPr/>
        </p:nvSpPr>
        <p:spPr bwMode="auto">
          <a:xfrm>
            <a:off x="4876800" y="3429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660033"/>
              </a:buClr>
              <a:buSzPct val="70000"/>
              <a:buFont typeface="Wingdings" pitchFamily="2" charset="2"/>
              <a:buNone/>
            </a:pPr>
            <a:r>
              <a:rPr lang="en-US" sz="1300" b="1">
                <a:solidFill>
                  <a:srgbClr val="660033"/>
                </a:solidFill>
              </a:rPr>
              <a:t>Tetracyclin,collagenase inhibitor,oral antioxidents</a:t>
            </a:r>
          </a:p>
        </p:txBody>
      </p:sp>
      <p:sp>
        <p:nvSpPr>
          <p:cNvPr id="10260" name="Rectangle 24"/>
          <p:cNvSpPr>
            <a:spLocks noChangeArrowheads="1"/>
          </p:cNvSpPr>
          <p:nvPr/>
        </p:nvSpPr>
        <p:spPr bwMode="auto">
          <a:xfrm>
            <a:off x="152400" y="51054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660033"/>
              </a:buClr>
              <a:buSzPct val="70000"/>
              <a:buFont typeface="Wingdings" pitchFamily="2" charset="2"/>
              <a:buNone/>
            </a:pPr>
            <a:r>
              <a:rPr lang="en-US" sz="1300" b="1">
                <a:solidFill>
                  <a:srgbClr val="660033"/>
                </a:solidFill>
              </a:rPr>
              <a:t>steroids</a:t>
            </a:r>
          </a:p>
        </p:txBody>
      </p:sp>
      <p:sp>
        <p:nvSpPr>
          <p:cNvPr id="10261" name="Rectangle 25"/>
          <p:cNvSpPr>
            <a:spLocks noChangeArrowheads="1"/>
          </p:cNvSpPr>
          <p:nvPr/>
        </p:nvSpPr>
        <p:spPr bwMode="auto">
          <a:xfrm>
            <a:off x="0" y="3048000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660033"/>
              </a:buClr>
              <a:buSzPct val="70000"/>
              <a:buFont typeface="Wingdings" pitchFamily="2" charset="2"/>
              <a:buNone/>
            </a:pPr>
            <a:r>
              <a:rPr lang="en-US" sz="1300" b="1">
                <a:solidFill>
                  <a:srgbClr val="660033"/>
                </a:solidFill>
              </a:rPr>
              <a:t>steroids</a:t>
            </a:r>
          </a:p>
        </p:txBody>
      </p:sp>
      <p:sp>
        <p:nvSpPr>
          <p:cNvPr id="10262" name="Rectangle 26"/>
          <p:cNvSpPr>
            <a:spLocks noChangeArrowheads="1"/>
          </p:cNvSpPr>
          <p:nvPr/>
        </p:nvSpPr>
        <p:spPr bwMode="auto">
          <a:xfrm>
            <a:off x="2514600" y="4953000"/>
            <a:ext cx="1828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660033"/>
              </a:buClr>
              <a:buSzPct val="70000"/>
              <a:buFont typeface="Wingdings" pitchFamily="2" charset="2"/>
              <a:buNone/>
            </a:pPr>
            <a:r>
              <a:rPr lang="en-US" sz="1300" b="1">
                <a:solidFill>
                  <a:srgbClr val="003300"/>
                </a:solidFill>
              </a:rPr>
              <a:t>prostaglandins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Signs &amp; Symptoms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500" b="1" smtClean="0"/>
              <a:t>Pain </a:t>
            </a:r>
          </a:p>
          <a:p>
            <a:pPr eaLnBrk="1" hangingPunct="1"/>
            <a:r>
              <a:rPr lang="en-US" sz="2500" b="1" smtClean="0"/>
              <a:t>Redness </a:t>
            </a:r>
          </a:p>
          <a:p>
            <a:pPr eaLnBrk="1" hangingPunct="1"/>
            <a:r>
              <a:rPr lang="en-US" sz="2500" b="1" smtClean="0"/>
              <a:t>Irritation </a:t>
            </a:r>
          </a:p>
          <a:p>
            <a:pPr eaLnBrk="1" hangingPunct="1"/>
            <a:r>
              <a:rPr lang="en-US" sz="2500" b="1" smtClean="0"/>
              <a:t>Tearing </a:t>
            </a:r>
          </a:p>
          <a:p>
            <a:pPr eaLnBrk="1" hangingPunct="1"/>
            <a:r>
              <a:rPr lang="en-US" sz="2500" b="1" smtClean="0"/>
              <a:t>Inability to keep the eye open </a:t>
            </a:r>
          </a:p>
          <a:p>
            <a:pPr eaLnBrk="1" hangingPunct="1"/>
            <a:r>
              <a:rPr lang="en-US" sz="2500" b="1" smtClean="0">
                <a:hlinkClick r:id="rId2"/>
              </a:rPr>
              <a:t>Sensation</a:t>
            </a:r>
            <a:r>
              <a:rPr lang="en-US" sz="2500" b="1" smtClean="0"/>
              <a:t> of something in the eye </a:t>
            </a:r>
          </a:p>
          <a:p>
            <a:pPr eaLnBrk="1" hangingPunct="1"/>
            <a:r>
              <a:rPr lang="en-US" sz="2500" b="1" smtClean="0"/>
              <a:t>Swelling of the eyelids </a:t>
            </a:r>
          </a:p>
          <a:p>
            <a:pPr eaLnBrk="1" hangingPunct="1"/>
            <a:r>
              <a:rPr lang="en-US" sz="2500" b="1" smtClean="0">
                <a:hlinkClick r:id="rId3"/>
              </a:rPr>
              <a:t>Blurred vision</a:t>
            </a:r>
            <a:r>
              <a:rPr lang="en-US" sz="2500" b="1" smtClean="0"/>
              <a:t> </a:t>
            </a:r>
          </a:p>
          <a:p>
            <a:pPr eaLnBrk="1" hangingPunct="1"/>
            <a:endParaRPr lang="en-US" sz="25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EQUIPMENTS IN EMERGENCY ROOM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827213"/>
            <a:ext cx="6096000" cy="4649787"/>
          </a:xfrm>
        </p:spPr>
        <p:txBody>
          <a:bodyPr/>
          <a:lstStyle/>
          <a:p>
            <a:pPr eaLnBrk="1" hangingPunct="1"/>
            <a:r>
              <a:rPr lang="en-US" sz="2400" smtClean="0"/>
              <a:t>Saline bottle</a:t>
            </a:r>
          </a:p>
          <a:p>
            <a:pPr eaLnBrk="1" hangingPunct="1"/>
            <a:r>
              <a:rPr lang="en-US" sz="2400" smtClean="0"/>
              <a:t>Drip set  &amp;   Nasal Cannula </a:t>
            </a:r>
          </a:p>
          <a:p>
            <a:pPr eaLnBrk="1" hangingPunct="1"/>
            <a:r>
              <a:rPr lang="en-US" sz="2400" smtClean="0"/>
              <a:t>pH strip or urine dip strips</a:t>
            </a:r>
          </a:p>
          <a:p>
            <a:pPr eaLnBrk="1" hangingPunct="1"/>
            <a:r>
              <a:rPr lang="en-US" sz="2400" smtClean="0"/>
              <a:t>Fluroscein stain</a:t>
            </a:r>
          </a:p>
          <a:p>
            <a:pPr eaLnBrk="1" hangingPunct="1"/>
            <a:r>
              <a:rPr lang="en-US" sz="2400" smtClean="0"/>
              <a:t>Edta</a:t>
            </a:r>
          </a:p>
          <a:p>
            <a:pPr eaLnBrk="1" hangingPunct="1"/>
            <a:r>
              <a:rPr lang="en-US" sz="2400" smtClean="0"/>
              <a:t>Retractors</a:t>
            </a:r>
          </a:p>
          <a:p>
            <a:pPr eaLnBrk="1" hangingPunct="1"/>
            <a:r>
              <a:rPr lang="en-US" sz="2000" smtClean="0"/>
              <a:t>Scleral conformer( sterilised)/Prokara rings</a:t>
            </a:r>
          </a:p>
          <a:p>
            <a:pPr eaLnBrk="1" hangingPunct="1"/>
            <a:r>
              <a:rPr lang="en-US" sz="2000" smtClean="0"/>
              <a:t>Glass rods not used</a:t>
            </a:r>
            <a:endParaRPr lang="en-US" sz="2400" smtClean="0"/>
          </a:p>
        </p:txBody>
      </p:sp>
      <p:pic>
        <p:nvPicPr>
          <p:cNvPr id="12292" name="Picture 4" descr="NASAL CANNULA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6169025" y="1066800"/>
            <a:ext cx="2974975" cy="3505200"/>
          </a:xfr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73162"/>
          </a:xfrm>
        </p:spPr>
        <p:txBody>
          <a:bodyPr/>
          <a:lstStyle/>
          <a:p>
            <a:pPr eaLnBrk="1" hangingPunct="1"/>
            <a:r>
              <a:rPr lang="en-US" sz="2000" b="1" i="1" smtClean="0"/>
              <a:t>              Classification of severity of ocular surface</a:t>
            </a:r>
            <a:br>
              <a:rPr lang="en-US" sz="2000" b="1" i="1" smtClean="0"/>
            </a:br>
            <a:r>
              <a:rPr lang="en-US" sz="2000" b="1" i="1" smtClean="0"/>
              <a:t>                                                                                  Burns by Roper-Hall</a:t>
            </a:r>
            <a:br>
              <a:rPr lang="en-US" sz="2000" b="1" i="1" smtClean="0"/>
            </a:br>
            <a:endParaRPr lang="en-US" sz="2000" b="1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  <a:ln>
            <a:solidFill>
              <a:schemeClr val="tx2"/>
            </a:solidFill>
          </a:ln>
        </p:spPr>
        <p:txBody>
          <a:bodyPr/>
          <a:lstStyle/>
          <a:p>
            <a:pPr eaLnBrk="1" hangingPunct="1"/>
            <a:r>
              <a:rPr lang="en-US" sz="1600" b="1" smtClean="0">
                <a:solidFill>
                  <a:schemeClr val="hlink"/>
                </a:solidFill>
              </a:rPr>
              <a:t>        Grade    Prognosis      Cornea Epith.                Conjunctiva/limbus</a:t>
            </a:r>
          </a:p>
          <a:p>
            <a:pPr eaLnBrk="1" hangingPunct="1"/>
            <a:r>
              <a:rPr lang="en-US" sz="1800" smtClean="0"/>
              <a:t>I </a:t>
            </a:r>
            <a:r>
              <a:rPr lang="en-US" smtClean="0"/>
              <a:t>      </a:t>
            </a:r>
            <a:r>
              <a:rPr lang="en-US" sz="1900" smtClean="0"/>
              <a:t>Good             Yes                              No limbal ischaemia</a:t>
            </a:r>
          </a:p>
          <a:p>
            <a:pPr eaLnBrk="1" hangingPunct="1"/>
            <a:r>
              <a:rPr lang="en-US" sz="1900" smtClean="0"/>
              <a:t>2         </a:t>
            </a:r>
            <a:r>
              <a:rPr lang="en-US" smtClean="0"/>
              <a:t> </a:t>
            </a:r>
            <a:r>
              <a:rPr lang="en-US" sz="2100" smtClean="0"/>
              <a:t>Good          Yes                           &lt;1/3/ &lt;1/3 </a:t>
            </a:r>
          </a:p>
          <a:p>
            <a:pPr eaLnBrk="1" hangingPunct="1"/>
            <a:r>
              <a:rPr lang="en-US" sz="1900" smtClean="0"/>
              <a:t>                        Corneal haze, iris details visible </a:t>
            </a:r>
          </a:p>
          <a:p>
            <a:pPr eaLnBrk="1" hangingPunct="1"/>
            <a:r>
              <a:rPr lang="en-US" sz="2100" smtClean="0"/>
              <a:t>3        Good           Yes                              &gt;1/3 </a:t>
            </a:r>
          </a:p>
          <a:p>
            <a:pPr eaLnBrk="1" hangingPunct="1"/>
            <a:r>
              <a:rPr lang="en-US" sz="1900" smtClean="0"/>
              <a:t>                       Iris details obscured</a:t>
            </a:r>
            <a:r>
              <a:rPr lang="en-US" sz="2100" smtClean="0"/>
              <a:t> </a:t>
            </a:r>
          </a:p>
          <a:p>
            <a:pPr eaLnBrk="1" hangingPunct="1"/>
            <a:r>
              <a:rPr lang="en-US" sz="2100" smtClean="0"/>
              <a:t>4        Guarded      Yes                            </a:t>
            </a:r>
            <a:r>
              <a:rPr lang="en-US" sz="1900" smtClean="0"/>
              <a:t>&gt;1⁄2 limbal ischaemia</a:t>
            </a:r>
            <a:r>
              <a:rPr lang="en-US" sz="2100" smtClean="0"/>
              <a:t> </a:t>
            </a:r>
          </a:p>
          <a:p>
            <a:pPr eaLnBrk="1" hangingPunct="1"/>
            <a:r>
              <a:rPr lang="en-US" sz="1900" smtClean="0"/>
              <a:t>                         Cornea opaque, iris and pupil obscured</a:t>
            </a:r>
          </a:p>
          <a:p>
            <a:pPr eaLnBrk="1" hangingPunct="1"/>
            <a:endParaRPr lang="en-US" sz="1900" smtClean="0"/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1143000" y="4953000"/>
            <a:ext cx="5181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i="1">
                <a:solidFill>
                  <a:schemeClr val="tx2"/>
                </a:solidFill>
                <a:latin typeface="Arial" charset="0"/>
              </a:rPr>
              <a:t>    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corneal haze as an important</a:t>
            </a:r>
            <a:br>
              <a:rPr lang="en-US" sz="2000" b="1">
                <a:solidFill>
                  <a:schemeClr val="tx2"/>
                </a:solidFill>
                <a:latin typeface="Arial" charset="0"/>
              </a:rPr>
            </a:br>
            <a:r>
              <a:rPr lang="en-US" sz="2000" b="1">
                <a:solidFill>
                  <a:schemeClr val="tx2"/>
                </a:solidFill>
                <a:latin typeface="Arial" charset="0"/>
              </a:rPr>
              <a:t>           prognostic variable.</a:t>
            </a:r>
          </a:p>
          <a:p>
            <a:pPr eaLnBrk="1" hangingPunct="1"/>
            <a:r>
              <a:rPr lang="en-US" sz="2000" b="1">
                <a:solidFill>
                  <a:schemeClr val="tx2"/>
                </a:solidFill>
                <a:latin typeface="Arial" charset="0"/>
              </a:rPr>
              <a:t>               Rapid changes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2625" cy="1444625"/>
          </a:xfrm>
        </p:spPr>
        <p:txBody>
          <a:bodyPr/>
          <a:lstStyle/>
          <a:p>
            <a:pPr eaLnBrk="1" hangingPunct="1"/>
            <a:r>
              <a:rPr lang="en-US" i="1" smtClean="0"/>
              <a:t>New classification of ocular surface  </a:t>
            </a:r>
            <a:br>
              <a:rPr lang="en-US" i="1" smtClean="0"/>
            </a:br>
            <a:r>
              <a:rPr lang="en-US" i="1" smtClean="0"/>
              <a:t>                                           burns. </a:t>
            </a:r>
            <a:r>
              <a:rPr lang="en-US" sz="1800" i="1" smtClean="0"/>
              <a:t>DUA et al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28600" y="1646237"/>
            <a:ext cx="9677400" cy="48307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800" i="1" dirty="0" smtClean="0"/>
          </a:p>
          <a:p>
            <a:pPr eaLnBrk="1" hangingPunct="1">
              <a:lnSpc>
                <a:spcPct val="80000"/>
              </a:lnSpc>
            </a:pPr>
            <a:r>
              <a:rPr lang="en-US" sz="1400" b="1" dirty="0" smtClean="0">
                <a:solidFill>
                  <a:schemeClr val="tx2"/>
                </a:solidFill>
              </a:rPr>
              <a:t>Grade   Prognosis       Clinical findings                             </a:t>
            </a:r>
            <a:r>
              <a:rPr lang="en-US" sz="1400" b="1" dirty="0" err="1" smtClean="0">
                <a:solidFill>
                  <a:schemeClr val="tx2"/>
                </a:solidFill>
              </a:rPr>
              <a:t>Conj.invol</a:t>
            </a:r>
            <a:r>
              <a:rPr lang="en-US" sz="1400" b="1" dirty="0" smtClean="0">
                <a:solidFill>
                  <a:schemeClr val="tx2"/>
                </a:solidFill>
              </a:rPr>
              <a:t>.     Analogue scale</a:t>
            </a:r>
            <a:endParaRPr lang="en-US" sz="14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I     Very good   0 clock hours of </a:t>
            </a:r>
            <a:r>
              <a:rPr lang="en-US" sz="1800" dirty="0" err="1" smtClean="0"/>
              <a:t>limbal</a:t>
            </a:r>
            <a:r>
              <a:rPr lang="en-US" sz="1800" dirty="0" smtClean="0"/>
              <a:t> </a:t>
            </a:r>
            <a:r>
              <a:rPr lang="en-US" sz="1800" dirty="0" err="1" smtClean="0"/>
              <a:t>invol</a:t>
            </a:r>
            <a:r>
              <a:rPr lang="en-US" sz="1800" dirty="0" smtClean="0"/>
              <a:t>.        0%           0/0%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II     Good       &lt;3 clock hours of </a:t>
            </a:r>
            <a:r>
              <a:rPr lang="en-US" sz="1800" dirty="0" err="1" smtClean="0"/>
              <a:t>limbal</a:t>
            </a:r>
            <a:r>
              <a:rPr lang="en-US" sz="1800" dirty="0" smtClean="0"/>
              <a:t> </a:t>
            </a:r>
            <a:r>
              <a:rPr lang="en-US" sz="1800" dirty="0" err="1" smtClean="0"/>
              <a:t>invol</a:t>
            </a:r>
            <a:r>
              <a:rPr lang="en-US" sz="1800" dirty="0" smtClean="0"/>
              <a:t>.        </a:t>
            </a:r>
            <a:r>
              <a:rPr lang="en-US" sz="1400" b="1" dirty="0" smtClean="0">
                <a:solidFill>
                  <a:schemeClr val="hlink"/>
                </a:solidFill>
              </a:rPr>
              <a:t>&lt;30%</a:t>
            </a:r>
            <a:r>
              <a:rPr lang="en-US" sz="1800" dirty="0" smtClean="0"/>
              <a:t>      </a:t>
            </a:r>
            <a:r>
              <a:rPr lang="en-US" sz="1400" b="1" dirty="0" smtClean="0"/>
              <a:t>0.1–3/1–29.9%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III    Good        &gt;3–6 clock hours of </a:t>
            </a:r>
            <a:r>
              <a:rPr lang="en-US" sz="1800" dirty="0" err="1" smtClean="0"/>
              <a:t>limbal</a:t>
            </a:r>
            <a:r>
              <a:rPr lang="en-US" sz="1800" dirty="0" smtClean="0"/>
              <a:t> </a:t>
            </a:r>
            <a:r>
              <a:rPr lang="en-US" sz="1800" dirty="0" err="1" smtClean="0"/>
              <a:t>invol</a:t>
            </a:r>
            <a:r>
              <a:rPr lang="en-US" sz="1800" dirty="0" smtClean="0"/>
              <a:t>. </a:t>
            </a:r>
            <a:r>
              <a:rPr lang="en-US" sz="1400" b="1" dirty="0" smtClean="0">
                <a:solidFill>
                  <a:schemeClr val="tx2"/>
                </a:solidFill>
              </a:rPr>
              <a:t>&gt;30–50%</a:t>
            </a:r>
            <a:r>
              <a:rPr lang="en-US" sz="1800" dirty="0" smtClean="0"/>
              <a:t>   </a:t>
            </a:r>
            <a:r>
              <a:rPr lang="en-US" sz="1000" b="1" dirty="0" smtClean="0"/>
              <a:t>3.1–6/31–50%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IV  Good-Guard.&gt;6–9 clock hours of </a:t>
            </a:r>
            <a:r>
              <a:rPr lang="en-US" sz="1800" dirty="0" err="1" smtClean="0"/>
              <a:t>limbal</a:t>
            </a:r>
            <a:r>
              <a:rPr lang="en-US" sz="1800" dirty="0" smtClean="0"/>
              <a:t> </a:t>
            </a:r>
            <a:r>
              <a:rPr lang="en-US" sz="1800" dirty="0" err="1" smtClean="0"/>
              <a:t>invol</a:t>
            </a:r>
            <a:r>
              <a:rPr lang="en-US" sz="1800" dirty="0" smtClean="0"/>
              <a:t>. </a:t>
            </a:r>
            <a:r>
              <a:rPr lang="en-US" sz="1400" b="1" dirty="0" smtClean="0">
                <a:solidFill>
                  <a:schemeClr val="tx2"/>
                </a:solidFill>
              </a:rPr>
              <a:t>&gt;50–75%</a:t>
            </a:r>
            <a:r>
              <a:rPr lang="en-US" sz="1800" dirty="0" smtClean="0"/>
              <a:t>   </a:t>
            </a:r>
            <a:r>
              <a:rPr lang="en-US" sz="1400" b="1" dirty="0" smtClean="0"/>
              <a:t>6.1–9/51–75%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V Guard-poor &gt;9–&lt;12 clock hours of </a:t>
            </a:r>
            <a:r>
              <a:rPr lang="en-US" sz="1800" dirty="0" err="1" smtClean="0"/>
              <a:t>limbal</a:t>
            </a:r>
            <a:r>
              <a:rPr lang="en-US" sz="1800" dirty="0" smtClean="0"/>
              <a:t> </a:t>
            </a:r>
            <a:r>
              <a:rPr lang="en-US" sz="1800" dirty="0" err="1" smtClean="0"/>
              <a:t>invol</a:t>
            </a:r>
            <a:r>
              <a:rPr lang="en-US" sz="1400" b="1" dirty="0" smtClean="0">
                <a:solidFill>
                  <a:schemeClr val="tx2"/>
                </a:solidFill>
              </a:rPr>
              <a:t>.&gt;75–&lt;100%</a:t>
            </a:r>
            <a:r>
              <a:rPr lang="en-US" sz="1800" dirty="0" smtClean="0"/>
              <a:t> </a:t>
            </a:r>
            <a:r>
              <a:rPr lang="en-US" sz="1000" b="1" dirty="0" smtClean="0"/>
              <a:t>9.1–11.9/75.1– 99.9%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VI Very poor </a:t>
            </a:r>
            <a:r>
              <a:rPr lang="en-US" sz="1400" b="1" dirty="0" smtClean="0"/>
              <a:t>Total </a:t>
            </a:r>
            <a:r>
              <a:rPr lang="en-US" sz="1400" b="1" dirty="0" err="1" smtClean="0"/>
              <a:t>limbus</a:t>
            </a:r>
            <a:r>
              <a:rPr lang="en-US" sz="1400" b="1" dirty="0" smtClean="0"/>
              <a:t> (12 clock hours) involved Total conjunctiva (</a:t>
            </a:r>
            <a:r>
              <a:rPr lang="en-US" sz="1400" b="1" dirty="0" smtClean="0">
                <a:solidFill>
                  <a:schemeClr val="tx2"/>
                </a:solidFill>
              </a:rPr>
              <a:t>100%)</a:t>
            </a:r>
            <a:r>
              <a:rPr lang="en-US" sz="1400" b="1" dirty="0" smtClean="0"/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b="1" dirty="0" smtClean="0"/>
              <a:t>                                                                                                                  involved 12/100%</a:t>
            </a:r>
          </a:p>
          <a:p>
            <a:pPr eaLnBrk="1" hangingPunct="1">
              <a:lnSpc>
                <a:spcPct val="80000"/>
              </a:lnSpc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*The </a:t>
            </a:r>
            <a:r>
              <a:rPr lang="en-US" sz="1800" b="1" dirty="0" smtClean="0">
                <a:solidFill>
                  <a:schemeClr val="tx2"/>
                </a:solidFill>
              </a:rPr>
              <a:t>Analogue scale</a:t>
            </a:r>
            <a:r>
              <a:rPr lang="en-US" sz="1800" dirty="0" smtClean="0"/>
              <a:t> records accurately the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err="1" smtClean="0"/>
              <a:t>limbal</a:t>
            </a:r>
            <a:r>
              <a:rPr lang="en-US" sz="1800" dirty="0" smtClean="0"/>
              <a:t> involvement in clock hours of affected </a:t>
            </a:r>
            <a:r>
              <a:rPr lang="en-US" sz="1800" dirty="0" err="1" smtClean="0"/>
              <a:t>limbus</a:t>
            </a:r>
            <a:r>
              <a:rPr lang="en-US" sz="1800" dirty="0" smtClean="0"/>
              <a:t>/% of </a:t>
            </a:r>
            <a:r>
              <a:rPr lang="en-US" sz="1800" dirty="0" err="1" smtClean="0"/>
              <a:t>conjunctival</a:t>
            </a:r>
            <a:r>
              <a:rPr lang="en-US" sz="1800" dirty="0" smtClean="0"/>
              <a:t> involvement.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Only bulbar &amp; </a:t>
            </a:r>
            <a:r>
              <a:rPr lang="en-US" sz="1800" dirty="0" err="1" smtClean="0"/>
              <a:t>fornices</a:t>
            </a:r>
            <a:r>
              <a:rPr lang="en-US" sz="1800" dirty="0" smtClean="0"/>
              <a:t> conjunctiva is considered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800" smtClean="0"/>
              <a:t>Estimation of conjunctival injury. </a:t>
            </a:r>
            <a:r>
              <a:rPr lang="en-US" sz="1200" smtClean="0"/>
              <a:t>For example, 1/6th+1/6th = 1/3rd. </a:t>
            </a:r>
            <a:br>
              <a:rPr lang="en-US" sz="1200" smtClean="0"/>
            </a:br>
            <a:r>
              <a:rPr lang="en-US" sz="1200" smtClean="0"/>
              <a:t/>
            </a:r>
            <a:br>
              <a:rPr lang="en-US" sz="1200" smtClean="0"/>
            </a:br>
            <a:r>
              <a:rPr lang="en-US" sz="1200" smtClean="0"/>
              <a:t>BULBAR2/3 &amp; TARSAL 1/3 </a:t>
            </a:r>
          </a:p>
        </p:txBody>
      </p:sp>
      <p:pic>
        <p:nvPicPr>
          <p:cNvPr id="15363" name="Picture 5" descr=" The name of referred object is bj46797.f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524000"/>
            <a:ext cx="6934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PROGNOSIS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3589337" cy="4114800"/>
          </a:xfrm>
        </p:spPr>
        <p:txBody>
          <a:bodyPr/>
          <a:lstStyle/>
          <a:p>
            <a:pPr eaLnBrk="1" hangingPunct="1"/>
            <a:r>
              <a:rPr lang="en-US" sz="2500" b="1" smtClean="0">
                <a:solidFill>
                  <a:schemeClr val="tx2"/>
                </a:solidFill>
              </a:rPr>
              <a:t>ALKALI</a:t>
            </a:r>
          </a:p>
          <a:p>
            <a:pPr eaLnBrk="1" hangingPunct="1"/>
            <a:r>
              <a:rPr lang="en-US" sz="2500" smtClean="0"/>
              <a:t>pH &gt; 11</a:t>
            </a:r>
          </a:p>
          <a:p>
            <a:pPr eaLnBrk="1" hangingPunct="1"/>
            <a:r>
              <a:rPr lang="en-US" sz="2500" smtClean="0"/>
              <a:t>More then 2quadrent ischemia</a:t>
            </a:r>
          </a:p>
          <a:p>
            <a:pPr eaLnBrk="1" hangingPunct="1"/>
            <a:r>
              <a:rPr lang="en-US" sz="2500" smtClean="0"/>
              <a:t>Corneal anesthesia</a:t>
            </a:r>
          </a:p>
          <a:p>
            <a:pPr eaLnBrk="1" hangingPunct="1"/>
            <a:r>
              <a:rPr lang="en-US" sz="2500" smtClean="0"/>
              <a:t> 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94288" y="1827213"/>
            <a:ext cx="3589337" cy="4114800"/>
          </a:xfrm>
        </p:spPr>
        <p:txBody>
          <a:bodyPr/>
          <a:lstStyle/>
          <a:p>
            <a:pPr eaLnBrk="1" hangingPunct="1"/>
            <a:r>
              <a:rPr lang="en-US" sz="2500" b="1" smtClean="0">
                <a:solidFill>
                  <a:schemeClr val="tx2"/>
                </a:solidFill>
              </a:rPr>
              <a:t>ACID</a:t>
            </a:r>
          </a:p>
          <a:p>
            <a:pPr eaLnBrk="1" hangingPunct="1"/>
            <a:r>
              <a:rPr lang="en-US" sz="2500" smtClean="0"/>
              <a:t>pH &lt; 2.5</a:t>
            </a:r>
          </a:p>
          <a:p>
            <a:pPr eaLnBrk="1" hangingPunct="1"/>
            <a:r>
              <a:rPr lang="en-US" sz="2500" smtClean="0"/>
              <a:t>Corneal anesthesia</a:t>
            </a:r>
          </a:p>
          <a:p>
            <a:pPr eaLnBrk="1" hangingPunct="1"/>
            <a:r>
              <a:rPr lang="en-US" sz="2500" smtClean="0"/>
              <a:t>Ischemia</a:t>
            </a:r>
          </a:p>
          <a:p>
            <a:pPr eaLnBrk="1" hangingPunct="1"/>
            <a:r>
              <a:rPr lang="en-US" sz="2500" smtClean="0"/>
              <a:t>Severe iritis</a:t>
            </a:r>
          </a:p>
          <a:p>
            <a:pPr eaLnBrk="1" hangingPunct="1"/>
            <a:r>
              <a:rPr lang="en-US" sz="2500" smtClean="0"/>
              <a:t>Lens opacification</a:t>
            </a:r>
          </a:p>
          <a:p>
            <a:pPr eaLnBrk="1" hangingPunct="1"/>
            <a:endParaRPr lang="en-US" sz="2500" smtClean="0"/>
          </a:p>
          <a:p>
            <a:pPr eaLnBrk="1" hangingPunct="1"/>
            <a:endParaRPr lang="en-US" sz="2500" smtClean="0"/>
          </a:p>
          <a:p>
            <a:pPr eaLnBrk="1" hangingPunct="1"/>
            <a:endParaRPr lang="en-US" sz="25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990600"/>
          </a:xfrm>
        </p:spPr>
        <p:txBody>
          <a:bodyPr/>
          <a:lstStyle/>
          <a:p>
            <a:pPr eaLnBrk="1" hangingPunct="1"/>
            <a:r>
              <a:rPr lang="en-US" sz="2400" b="1" smtClean="0"/>
              <a:t>       Mc. CULLEY CLINICAL COURSE OF CHEMICAL INJURY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eaLnBrk="1" hangingPunct="1"/>
            <a:r>
              <a:rPr lang="en-US" smtClean="0"/>
              <a:t>Acute up to 1 week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Early Repair 1-3weeks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Late repair &gt;3wks</a:t>
            </a:r>
          </a:p>
          <a:p>
            <a:pPr eaLnBrk="1" hangingPunct="1"/>
            <a:r>
              <a:rPr lang="en-US" sz="1500" smtClean="0"/>
              <a:t>(Balance between collagen synthesis &amp; collagen degradation)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005" name="Group 165"/>
          <p:cNvGraphicFramePr>
            <a:graphicFrameLocks noGrp="1"/>
          </p:cNvGraphicFramePr>
          <p:nvPr/>
        </p:nvGraphicFramePr>
        <p:xfrm>
          <a:off x="76200" y="0"/>
          <a:ext cx="9067800" cy="6858001"/>
        </p:xfrm>
        <a:graphic>
          <a:graphicData uri="http://schemas.openxmlformats.org/drawingml/2006/table">
            <a:tbl>
              <a:tblPr/>
              <a:tblGrid>
                <a:gridCol w="1905000"/>
                <a:gridCol w="1295400"/>
                <a:gridCol w="1828800"/>
                <a:gridCol w="1981200"/>
                <a:gridCol w="2057400"/>
              </a:tblGrid>
              <a:tr h="2236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Acute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1week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GRADE1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Heal with no damage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GRADE2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Early re-epithelization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With slow recovery of stromal clarity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GRADE3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No epithelization no new vessels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GRADE4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No epithelization no new vessels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8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Early Repair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1-3wks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Uneventful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Slow recovery of stroma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No epithelization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(2</a:t>
                      </a:r>
                      <a:r>
                        <a:rPr kumimoji="0" lang="en-US" sz="15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nd</a:t>
                      </a: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wave of inflammation)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No epithelization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Neurotropic ulcer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Anterior seg.necrosis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Late Repair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&gt;3wks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Mild corneal epitheliopathy 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(goblet cell damage)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Persistent epith.defect.Superficial vascular pannus in area of stemcell loss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Conjunctivzation of cornea.Symbepheron,entropion,trichiasis,scaring of cornea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Corneal melt,retrocorneal memb.hypotony &amp;phthisis bulbi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Treatment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AT,steroids e/d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AT,steroids e/d,MPS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AT,steroids e/d,MPS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LSCT &amp; AMT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AT,steroids e/d,MPS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Tenoplasty ,PK,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Keratoprosthosis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TREATMENT</a:t>
            </a:r>
          </a:p>
        </p:txBody>
      </p:sp>
      <p:sp>
        <p:nvSpPr>
          <p:cNvPr id="19459" name="Rectangle 21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827213"/>
            <a:ext cx="3968750" cy="2009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500" smtClean="0"/>
              <a:t>    </a:t>
            </a:r>
            <a:r>
              <a:rPr lang="en-US" sz="1500" b="1" smtClean="0">
                <a:solidFill>
                  <a:schemeClr val="tx2"/>
                </a:solidFill>
              </a:rPr>
              <a:t>IMMEDIATE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b="1" smtClean="0"/>
              <a:t>Eye Wash for 45min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b="1" smtClean="0"/>
              <a:t>EDTA sol-0.01-0.05 molar sol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b="1" smtClean="0"/>
              <a:t>Na.EDTA mechanical removal of calcium </a:t>
            </a:r>
          </a:p>
        </p:txBody>
      </p:sp>
      <p:sp>
        <p:nvSpPr>
          <p:cNvPr id="19460" name="Rectangle 22"/>
          <p:cNvSpPr>
            <a:spLocks noGrp="1" noChangeArrowheads="1"/>
          </p:cNvSpPr>
          <p:nvPr>
            <p:ph type="body" sz="half" idx="2"/>
          </p:nvPr>
        </p:nvSpPr>
        <p:spPr>
          <a:xfrm>
            <a:off x="4891088" y="1827213"/>
            <a:ext cx="3792537" cy="16621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500" b="1" smtClean="0">
                <a:solidFill>
                  <a:schemeClr val="tx2"/>
                </a:solidFill>
              </a:rPr>
              <a:t>REDUCE INFLAMMATION</a:t>
            </a:r>
          </a:p>
          <a:p>
            <a:pPr eaLnBrk="1" hangingPunct="1">
              <a:lnSpc>
                <a:spcPct val="80000"/>
              </a:lnSpc>
            </a:pPr>
            <a:r>
              <a:rPr lang="en-US" sz="1300" b="1" smtClean="0"/>
              <a:t>Pred.acetate intensive x10days </a:t>
            </a:r>
          </a:p>
          <a:p>
            <a:pPr eaLnBrk="1" hangingPunct="1">
              <a:lnSpc>
                <a:spcPct val="80000"/>
              </a:lnSpc>
            </a:pPr>
            <a:r>
              <a:rPr lang="en-US" sz="1300" b="1" smtClean="0"/>
              <a:t>MPS E/d 1% qid &amp; depo 10mgs weekly  after 10days</a:t>
            </a:r>
          </a:p>
          <a:p>
            <a:pPr eaLnBrk="1" hangingPunct="1">
              <a:lnSpc>
                <a:spcPct val="80000"/>
              </a:lnSpc>
            </a:pPr>
            <a:r>
              <a:rPr lang="en-US" sz="1300" b="1" smtClean="0"/>
              <a:t>Citrate Topical10 mgs 2hourly</a:t>
            </a:r>
          </a:p>
          <a:p>
            <a:pPr eaLnBrk="1" hangingPunct="1">
              <a:lnSpc>
                <a:spcPct val="80000"/>
              </a:lnSpc>
            </a:pPr>
            <a:r>
              <a:rPr lang="en-US" sz="1300" b="1" smtClean="0"/>
              <a:t>Tab.Vit C 2gms QID</a:t>
            </a:r>
          </a:p>
          <a:p>
            <a:pPr eaLnBrk="1" hangingPunct="1">
              <a:lnSpc>
                <a:spcPct val="80000"/>
              </a:lnSpc>
            </a:pPr>
            <a:r>
              <a:rPr lang="en-US" sz="1300" b="1" smtClean="0"/>
              <a:t>Cycloplegic</a:t>
            </a:r>
          </a:p>
        </p:txBody>
      </p:sp>
      <p:sp>
        <p:nvSpPr>
          <p:cNvPr id="19461" name="Rectangle 16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endParaRPr lang="en-US" sz="2900"/>
          </a:p>
        </p:txBody>
      </p:sp>
      <p:sp>
        <p:nvSpPr>
          <p:cNvPr id="19462" name="Rectangle 23"/>
          <p:cNvSpPr>
            <a:spLocks noChangeArrowheads="1"/>
          </p:cNvSpPr>
          <p:nvPr/>
        </p:nvSpPr>
        <p:spPr bwMode="auto">
          <a:xfrm>
            <a:off x="228600" y="4114800"/>
            <a:ext cx="4419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en-US" sz="1500" b="1">
                <a:solidFill>
                  <a:schemeClr val="tx2"/>
                </a:solidFill>
              </a:rPr>
              <a:t>PROMOTE RE-EPITHELIZATION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en-US" sz="1500" b="1">
                <a:solidFill>
                  <a:schemeClr val="tx2"/>
                </a:solidFill>
              </a:rPr>
              <a:t> &amp; TRANSDIFFERATION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en-US" sz="1500" b="1"/>
              <a:t>AT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en-US" sz="1500" b="1"/>
              <a:t>Retinoic acid 0.01%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en-US" sz="1500" b="1"/>
              <a:t>Sodium Hyaluronate(healon)</a:t>
            </a:r>
          </a:p>
        </p:txBody>
      </p:sp>
      <p:sp>
        <p:nvSpPr>
          <p:cNvPr id="19463" name="Rectangle 24"/>
          <p:cNvSpPr>
            <a:spLocks noChangeArrowheads="1"/>
          </p:cNvSpPr>
          <p:nvPr/>
        </p:nvSpPr>
        <p:spPr bwMode="auto">
          <a:xfrm>
            <a:off x="4419600" y="4038600"/>
            <a:ext cx="4572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en-US" sz="1500" b="1">
                <a:solidFill>
                  <a:schemeClr val="tx2"/>
                </a:solidFill>
              </a:rPr>
              <a:t>REPAIR &amp; MINIMIZE ULCERATION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en-US" sz="1500" b="1"/>
              <a:t>Ascorbate Tab &amp; drops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en-US" sz="1500" b="1"/>
              <a:t>Tetracycline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en-US" sz="1500" b="1"/>
              <a:t>Collagenase inhibitors(Acetylcystine 10-20% &amp; Na edta)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en-US" sz="1500" b="1"/>
              <a:t>Oral antioxidents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endParaRPr lang="en-US" sz="1500" b="1"/>
          </a:p>
        </p:txBody>
      </p:sp>
      <p:sp>
        <p:nvSpPr>
          <p:cNvPr id="8" name="TextBox 7"/>
          <p:cNvSpPr txBox="1"/>
          <p:nvPr/>
        </p:nvSpPr>
        <p:spPr>
          <a:xfrm>
            <a:off x="76200" y="6248400"/>
            <a:ext cx="86885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Use of an </a:t>
            </a:r>
            <a:r>
              <a:rPr lang="en-GB" sz="1000" dirty="0" err="1" smtClean="0"/>
              <a:t>amphoteric</a:t>
            </a:r>
            <a:r>
              <a:rPr lang="en-GB" sz="1000" dirty="0" smtClean="0"/>
              <a:t> </a:t>
            </a:r>
            <a:r>
              <a:rPr lang="en-GB" sz="1000" dirty="0" err="1" smtClean="0"/>
              <a:t>lavage</a:t>
            </a:r>
            <a:r>
              <a:rPr lang="en-GB" sz="1000" dirty="0" smtClean="0"/>
              <a:t> solution for emergency treatment of eye burns. First animal type experimental clinical considerations.</a:t>
            </a:r>
          </a:p>
          <a:p>
            <a:r>
              <a:rPr lang="en-GB" sz="1000" u="sng" dirty="0" smtClean="0">
                <a:hlinkClick r:id="rId2"/>
              </a:rPr>
              <a:t>Schrage NF</a:t>
            </a:r>
            <a:r>
              <a:rPr lang="en-GB" sz="1000" baseline="30000" dirty="0" smtClean="0"/>
              <a:t>1</a:t>
            </a:r>
            <a:r>
              <a:rPr lang="en-GB" sz="1000" dirty="0" smtClean="0"/>
              <a:t>, </a:t>
            </a:r>
            <a:r>
              <a:rPr lang="en-GB" sz="1000" u="sng" dirty="0" err="1" smtClean="0">
                <a:hlinkClick r:id="rId3"/>
              </a:rPr>
              <a:t>Kompa</a:t>
            </a:r>
            <a:r>
              <a:rPr lang="en-GB" sz="1000" u="sng" dirty="0" smtClean="0">
                <a:hlinkClick r:id="rId3"/>
              </a:rPr>
              <a:t> S</a:t>
            </a:r>
            <a:r>
              <a:rPr lang="en-GB" sz="1000" dirty="0" smtClean="0"/>
              <a:t>, </a:t>
            </a:r>
            <a:r>
              <a:rPr lang="en-GB" sz="1000" u="sng" dirty="0" smtClean="0">
                <a:hlinkClick r:id="rId4"/>
              </a:rPr>
              <a:t>Haller W</a:t>
            </a:r>
            <a:r>
              <a:rPr lang="en-GB" sz="1000" dirty="0" smtClean="0"/>
              <a:t>, </a:t>
            </a:r>
            <a:r>
              <a:rPr lang="en-GB" sz="1000" u="sng" dirty="0" err="1" smtClean="0">
                <a:hlinkClick r:id="rId5"/>
              </a:rPr>
              <a:t>Langefeld</a:t>
            </a:r>
            <a:r>
              <a:rPr lang="en-GB" sz="1000" u="sng" dirty="0" smtClean="0">
                <a:hlinkClick r:id="rId5"/>
              </a:rPr>
              <a:t> S</a:t>
            </a:r>
            <a:r>
              <a:rPr lang="en-GB" sz="1000" dirty="0" smtClean="0"/>
              <a:t>.</a:t>
            </a:r>
            <a:r>
              <a:rPr lang="en-GB" sz="1000" u="sng" dirty="0" smtClean="0">
                <a:hlinkClick r:id="rId6" tooltip="Burns : journal of the International Society for Burn Injuries."/>
              </a:rPr>
              <a:t> Burns.</a:t>
            </a:r>
            <a:r>
              <a:rPr lang="en-GB" sz="1000" dirty="0" smtClean="0"/>
              <a:t> 2002 Dec;28(8):782-6.</a:t>
            </a:r>
          </a:p>
          <a:p>
            <a:r>
              <a:rPr lang="en-GB" sz="1000" dirty="0" smtClean="0"/>
              <a:t>PMID:</a:t>
            </a:r>
          </a:p>
          <a:p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965325"/>
            <a:ext cx="7313612" cy="3976688"/>
          </a:xfrm>
        </p:spPr>
        <p:txBody>
          <a:bodyPr/>
          <a:lstStyle/>
          <a:p>
            <a:pPr eaLnBrk="1" hangingPunct="1"/>
            <a:r>
              <a:rPr lang="en-US" smtClean="0"/>
              <a:t>Chemical injuries of the eye may produce extensive damage to the ocular surface epithelium,cornea &amp; anterior segment,resulting in permanent unilateral or bilateral visual impairment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/>
          <a:lstStyle/>
          <a:p>
            <a:pPr eaLnBrk="1" hangingPunct="1"/>
            <a:r>
              <a:rPr lang="en-US" smtClean="0"/>
              <a:t>DEFINATION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TREATMENT</a:t>
            </a:r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827213"/>
            <a:ext cx="4044950" cy="16779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900" b="1" smtClean="0">
                <a:solidFill>
                  <a:schemeClr val="tx2"/>
                </a:solidFill>
              </a:rPr>
              <a:t>LIMBAL ISCHEMIA(Revascularization)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b="1" smtClean="0"/>
              <a:t>Heparin e/d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b="1" smtClean="0"/>
              <a:t>Heparin injection(750units</a:t>
            </a:r>
            <a:r>
              <a:rPr lang="en-US" sz="1400" b="1" smtClean="0"/>
              <a:t>)</a:t>
            </a:r>
          </a:p>
        </p:txBody>
      </p:sp>
      <p:sp>
        <p:nvSpPr>
          <p:cNvPr id="20484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827213"/>
            <a:ext cx="4191000" cy="15255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200" smtClean="0"/>
              <a:t>    </a:t>
            </a:r>
            <a:r>
              <a:rPr lang="en-US" sz="2400" b="1" smtClean="0">
                <a:solidFill>
                  <a:schemeClr val="tx2"/>
                </a:solidFill>
              </a:rPr>
              <a:t>OTHERS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smtClean="0"/>
              <a:t>Anti-glaucoma e/d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smtClean="0"/>
              <a:t>Scleral conformer(G3&amp;G4</a:t>
            </a:r>
            <a:r>
              <a:rPr lang="en-US" sz="2000" smtClean="0"/>
              <a:t>)</a:t>
            </a: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2819400" y="4191000"/>
            <a:ext cx="449580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en-US" sz="2000" b="1">
                <a:solidFill>
                  <a:schemeClr val="tx2"/>
                </a:solidFill>
              </a:rPr>
              <a:t>AVOID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en-US" sz="2000" b="1"/>
              <a:t>PHENYLEPHRINE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en-US" sz="2000" b="1"/>
              <a:t>PATCHING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en-US" sz="2000" b="1"/>
              <a:t>Steroids after 10days</a:t>
            </a:r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4800600" y="3505200"/>
            <a:ext cx="4038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endParaRPr lang="en-US" sz="2500"/>
          </a:p>
        </p:txBody>
      </p:sp>
      <p:sp>
        <p:nvSpPr>
          <p:cNvPr id="8" name="TextBox 7"/>
          <p:cNvSpPr txBox="1"/>
          <p:nvPr/>
        </p:nvSpPr>
        <p:spPr>
          <a:xfrm>
            <a:off x="76200" y="6019800"/>
            <a:ext cx="7772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Autologous</a:t>
            </a:r>
            <a:r>
              <a:rPr lang="en-US" sz="1000" dirty="0" smtClean="0"/>
              <a:t> </a:t>
            </a:r>
            <a:r>
              <a:rPr lang="en-US" sz="1000" dirty="0" err="1" smtClean="0"/>
              <a:t>limbal</a:t>
            </a:r>
            <a:r>
              <a:rPr lang="en-US" sz="1000" dirty="0" smtClean="0"/>
              <a:t> grafting combined with deep lamellar </a:t>
            </a:r>
            <a:r>
              <a:rPr lang="en-US" sz="1000" dirty="0" err="1" smtClean="0"/>
              <a:t>keratoplasty</a:t>
            </a:r>
            <a:r>
              <a:rPr lang="en-US" sz="1000" dirty="0" smtClean="0"/>
              <a:t> in unilateral eye </a:t>
            </a:r>
          </a:p>
          <a:p>
            <a:r>
              <a:rPr lang="en-US" sz="1000" dirty="0" smtClean="0"/>
              <a:t>with severe chemical or thermal burn at late stage</a:t>
            </a:r>
          </a:p>
          <a:p>
            <a:r>
              <a:rPr lang="en-GB" sz="1000" dirty="0" smtClean="0"/>
              <a:t>http://www.ncbi.nlm.nih.gov/pubmed/12414407 </a:t>
            </a:r>
          </a:p>
          <a:p>
            <a:r>
              <a:rPr lang="en-US" sz="1000" dirty="0" smtClean="0">
                <a:hlinkClick r:id="rId2" tooltip="Ophthalmology."/>
              </a:rPr>
              <a:t>Ophthalmology.</a:t>
            </a:r>
            <a:r>
              <a:rPr lang="en-US" sz="1000" dirty="0" smtClean="0"/>
              <a:t> 2002 Nov;109(11):2011-7.</a:t>
            </a:r>
            <a:endParaRPr lang="en-GB" sz="1000" dirty="0" smtClean="0"/>
          </a:p>
          <a:p>
            <a:endParaRPr lang="en-US" sz="1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179" name="Group 123"/>
          <p:cNvGraphicFramePr>
            <a:graphicFrameLocks noGrp="1"/>
          </p:cNvGraphicFramePr>
          <p:nvPr>
            <p:ph sz="half" idx="1"/>
          </p:nvPr>
        </p:nvGraphicFramePr>
        <p:xfrm>
          <a:off x="0" y="304800"/>
          <a:ext cx="9144000" cy="6358573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Pseudopterygium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Mechanical scraping with 15# BP blade,brush back to 5-7mm from the limbus 2-3 times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Extensive limbal damage.Proximal conjunctival damage(4)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Conj.tenons advancement(tenoplasty) reestablish limbal vascularity &amp; facilitate re-epithelialization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Equatorial Region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0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LSC damage (PED)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Autograft,allograft,stem cell transplant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8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PK/LK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opaque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Keratoprosthosis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Bilateral opaque with severe dry eye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32" name="Oval 93"/>
          <p:cNvSpPr>
            <a:spLocks noChangeArrowheads="1"/>
          </p:cNvSpPr>
          <p:nvPr/>
        </p:nvSpPr>
        <p:spPr bwMode="auto">
          <a:xfrm>
            <a:off x="8077200" y="2667000"/>
            <a:ext cx="685800" cy="609600"/>
          </a:xfrm>
          <a:prstGeom prst="ellipse">
            <a:avLst/>
          </a:prstGeom>
          <a:solidFill>
            <a:schemeClr val="bg2"/>
          </a:solidFill>
          <a:ln w="9525">
            <a:solidFill>
              <a:srgbClr val="0099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533" name="Freeform 94"/>
          <p:cNvSpPr>
            <a:spLocks/>
          </p:cNvSpPr>
          <p:nvPr/>
        </p:nvSpPr>
        <p:spPr bwMode="auto">
          <a:xfrm>
            <a:off x="7772400" y="2362200"/>
            <a:ext cx="744538" cy="617538"/>
          </a:xfrm>
          <a:custGeom>
            <a:avLst/>
            <a:gdLst>
              <a:gd name="T0" fmla="*/ 55139085 w 757"/>
              <a:gd name="T1" fmla="*/ 45580872 h 1109"/>
              <a:gd name="T2" fmla="*/ 188632686 w 757"/>
              <a:gd name="T3" fmla="*/ 151005585 h 1109"/>
              <a:gd name="T4" fmla="*/ 211849085 w 757"/>
              <a:gd name="T5" fmla="*/ 166199017 h 1109"/>
              <a:gd name="T6" fmla="*/ 329864774 w 757"/>
              <a:gd name="T7" fmla="*/ 284336936 h 1109"/>
              <a:gd name="T8" fmla="*/ 376297572 w 757"/>
              <a:gd name="T9" fmla="*/ 312243697 h 1109"/>
              <a:gd name="T10" fmla="*/ 376297572 w 757"/>
              <a:gd name="T11" fmla="*/ 259221137 h 1109"/>
              <a:gd name="T12" fmla="*/ 274726688 w 757"/>
              <a:gd name="T13" fmla="*/ 199067171 h 1109"/>
              <a:gd name="T14" fmla="*/ 188632686 w 757"/>
              <a:gd name="T15" fmla="*/ 105734856 h 1109"/>
              <a:gd name="T16" fmla="*/ 118016642 w 757"/>
              <a:gd name="T17" fmla="*/ 60464144 h 1109"/>
              <a:gd name="T18" fmla="*/ 62877557 w 757"/>
              <a:gd name="T19" fmla="*/ 32867605 h 1109"/>
              <a:gd name="T20" fmla="*/ 78355499 w 757"/>
              <a:gd name="T21" fmla="*/ 43100142 h 1109"/>
              <a:gd name="T22" fmla="*/ 274726688 w 757"/>
              <a:gd name="T23" fmla="*/ 115967384 h 1109"/>
              <a:gd name="T24" fmla="*/ 321159485 w 757"/>
              <a:gd name="T25" fmla="*/ 138602452 h 1109"/>
              <a:gd name="T26" fmla="*/ 376297572 w 757"/>
              <a:gd name="T27" fmla="*/ 196276279 h 1109"/>
              <a:gd name="T28" fmla="*/ 454653040 w 757"/>
              <a:gd name="T29" fmla="*/ 312243697 h 1109"/>
              <a:gd name="T30" fmla="*/ 471097785 w 757"/>
              <a:gd name="T31" fmla="*/ 259221137 h 1109"/>
              <a:gd name="T32" fmla="*/ 321159485 w 757"/>
              <a:gd name="T33" fmla="*/ 125889750 h 1109"/>
              <a:gd name="T34" fmla="*/ 235065484 w 757"/>
              <a:gd name="T35" fmla="*/ 68215941 h 1109"/>
              <a:gd name="T36" fmla="*/ 125755114 w 757"/>
              <a:gd name="T37" fmla="*/ 17674168 h 1109"/>
              <a:gd name="T38" fmla="*/ 172187942 w 757"/>
              <a:gd name="T39" fmla="*/ 22945238 h 1109"/>
              <a:gd name="T40" fmla="*/ 282465160 w 757"/>
              <a:gd name="T41" fmla="*/ 68215941 h 1109"/>
              <a:gd name="T42" fmla="*/ 439175113 w 757"/>
              <a:gd name="T43" fmla="*/ 153486316 h 1109"/>
              <a:gd name="T44" fmla="*/ 517530705 w 757"/>
              <a:gd name="T45" fmla="*/ 276895300 h 1109"/>
              <a:gd name="T46" fmla="*/ 604591462 w 757"/>
              <a:gd name="T47" fmla="*/ 329607700 h 1109"/>
              <a:gd name="T48" fmla="*/ 541713921 w 757"/>
              <a:gd name="T49" fmla="*/ 279376031 h 1109"/>
              <a:gd name="T50" fmla="*/ 478836256 w 757"/>
              <a:gd name="T51" fmla="*/ 136122278 h 1109"/>
              <a:gd name="T52" fmla="*/ 454653040 w 757"/>
              <a:gd name="T53" fmla="*/ 123409019 h 1109"/>
              <a:gd name="T54" fmla="*/ 415958715 w 757"/>
              <a:gd name="T55" fmla="*/ 98293220 h 1109"/>
              <a:gd name="T56" fmla="*/ 384036044 w 757"/>
              <a:gd name="T57" fmla="*/ 83099787 h 1109"/>
              <a:gd name="T58" fmla="*/ 305681558 w 757"/>
              <a:gd name="T59" fmla="*/ 48061603 h 1109"/>
              <a:gd name="T60" fmla="*/ 259248761 w 757"/>
              <a:gd name="T61" fmla="*/ 22945238 h 1109"/>
              <a:gd name="T62" fmla="*/ 408220243 w 757"/>
              <a:gd name="T63" fmla="*/ 83099787 h 1109"/>
              <a:gd name="T64" fmla="*/ 509791127 w 757"/>
              <a:gd name="T65" fmla="*/ 143563914 h 1109"/>
              <a:gd name="T66" fmla="*/ 612329934 w 757"/>
              <a:gd name="T67" fmla="*/ 201547345 h 1109"/>
              <a:gd name="T68" fmla="*/ 651024260 w 757"/>
              <a:gd name="T69" fmla="*/ 231624606 h 1109"/>
              <a:gd name="T70" fmla="*/ 620069389 w 757"/>
              <a:gd name="T71" fmla="*/ 324646795 h 1109"/>
              <a:gd name="T72" fmla="*/ 604591462 w 757"/>
              <a:gd name="T73" fmla="*/ 229143875 h 1109"/>
              <a:gd name="T74" fmla="*/ 666501203 w 757"/>
              <a:gd name="T75" fmla="*/ 229143875 h 1109"/>
              <a:gd name="T76" fmla="*/ 706162346 w 757"/>
              <a:gd name="T77" fmla="*/ 266972933 h 1109"/>
              <a:gd name="T78" fmla="*/ 635546333 w 757"/>
              <a:gd name="T79" fmla="*/ 188834643 h 1109"/>
              <a:gd name="T80" fmla="*/ 541713921 w 757"/>
              <a:gd name="T81" fmla="*/ 115967384 h 1109"/>
              <a:gd name="T82" fmla="*/ 321159485 w 757"/>
              <a:gd name="T83" fmla="*/ 25425969 h 1109"/>
              <a:gd name="T84" fmla="*/ 376297572 w 757"/>
              <a:gd name="T85" fmla="*/ 12713263 h 1109"/>
              <a:gd name="T86" fmla="*/ 509791127 w 757"/>
              <a:gd name="T87" fmla="*/ 35348336 h 1109"/>
              <a:gd name="T88" fmla="*/ 604591462 w 757"/>
              <a:gd name="T89" fmla="*/ 103254125 h 1109"/>
              <a:gd name="T90" fmla="*/ 643285788 w 757"/>
              <a:gd name="T91" fmla="*/ 123409019 h 1109"/>
              <a:gd name="T92" fmla="*/ 478836256 w 757"/>
              <a:gd name="T93" fmla="*/ 324646795 h 1109"/>
              <a:gd name="T94" fmla="*/ 188632686 w 757"/>
              <a:gd name="T95" fmla="*/ 204028076 h 1109"/>
              <a:gd name="T96" fmla="*/ 133493616 w 757"/>
              <a:gd name="T97" fmla="*/ 133641547 h 1109"/>
              <a:gd name="T98" fmla="*/ 38694341 w 757"/>
              <a:gd name="T99" fmla="*/ 85579961 h 1109"/>
              <a:gd name="T100" fmla="*/ 15477931 w 757"/>
              <a:gd name="T101" fmla="*/ 62944875 h 1109"/>
              <a:gd name="T102" fmla="*/ 429502024 w 757"/>
              <a:gd name="T103" fmla="*/ 68526102 h 1109"/>
              <a:gd name="T104" fmla="*/ 150906161 w 757"/>
              <a:gd name="T105" fmla="*/ 98293220 h 110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757"/>
              <a:gd name="T160" fmla="*/ 0 h 1109"/>
              <a:gd name="T161" fmla="*/ 757 w 757"/>
              <a:gd name="T162" fmla="*/ 1109 h 1109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757" h="1109">
                <a:moveTo>
                  <a:pt x="0" y="82"/>
                </a:moveTo>
                <a:cubicBezTo>
                  <a:pt x="18" y="108"/>
                  <a:pt x="39" y="121"/>
                  <a:pt x="57" y="147"/>
                </a:cubicBezTo>
                <a:cubicBezTo>
                  <a:pt x="85" y="230"/>
                  <a:pt x="80" y="356"/>
                  <a:pt x="146" y="422"/>
                </a:cubicBezTo>
                <a:cubicBezTo>
                  <a:pt x="157" y="455"/>
                  <a:pt x="166" y="468"/>
                  <a:pt x="195" y="487"/>
                </a:cubicBezTo>
                <a:cubicBezTo>
                  <a:pt x="198" y="495"/>
                  <a:pt x="199" y="504"/>
                  <a:pt x="203" y="512"/>
                </a:cubicBezTo>
                <a:cubicBezTo>
                  <a:pt x="207" y="521"/>
                  <a:pt x="216" y="527"/>
                  <a:pt x="219" y="536"/>
                </a:cubicBezTo>
                <a:cubicBezTo>
                  <a:pt x="242" y="598"/>
                  <a:pt x="245" y="668"/>
                  <a:pt x="268" y="731"/>
                </a:cubicBezTo>
                <a:cubicBezTo>
                  <a:pt x="277" y="793"/>
                  <a:pt x="285" y="881"/>
                  <a:pt x="341" y="917"/>
                </a:cubicBezTo>
                <a:cubicBezTo>
                  <a:pt x="360" y="975"/>
                  <a:pt x="343" y="956"/>
                  <a:pt x="381" y="982"/>
                </a:cubicBezTo>
                <a:cubicBezTo>
                  <a:pt x="384" y="990"/>
                  <a:pt x="381" y="1011"/>
                  <a:pt x="389" y="1007"/>
                </a:cubicBezTo>
                <a:cubicBezTo>
                  <a:pt x="399" y="1002"/>
                  <a:pt x="397" y="985"/>
                  <a:pt x="397" y="974"/>
                </a:cubicBezTo>
                <a:cubicBezTo>
                  <a:pt x="397" y="928"/>
                  <a:pt x="395" y="882"/>
                  <a:pt x="389" y="836"/>
                </a:cubicBezTo>
                <a:cubicBezTo>
                  <a:pt x="380" y="767"/>
                  <a:pt x="380" y="806"/>
                  <a:pt x="357" y="771"/>
                </a:cubicBezTo>
                <a:cubicBezTo>
                  <a:pt x="330" y="729"/>
                  <a:pt x="311" y="683"/>
                  <a:pt x="284" y="642"/>
                </a:cubicBezTo>
                <a:cubicBezTo>
                  <a:pt x="276" y="610"/>
                  <a:pt x="260" y="584"/>
                  <a:pt x="251" y="552"/>
                </a:cubicBezTo>
                <a:cubicBezTo>
                  <a:pt x="232" y="482"/>
                  <a:pt x="216" y="411"/>
                  <a:pt x="195" y="341"/>
                </a:cubicBezTo>
                <a:cubicBezTo>
                  <a:pt x="185" y="306"/>
                  <a:pt x="173" y="271"/>
                  <a:pt x="162" y="236"/>
                </a:cubicBezTo>
                <a:cubicBezTo>
                  <a:pt x="156" y="218"/>
                  <a:pt x="122" y="195"/>
                  <a:pt x="122" y="195"/>
                </a:cubicBezTo>
                <a:cubicBezTo>
                  <a:pt x="112" y="168"/>
                  <a:pt x="98" y="152"/>
                  <a:pt x="81" y="130"/>
                </a:cubicBezTo>
                <a:cubicBezTo>
                  <a:pt x="75" y="122"/>
                  <a:pt x="69" y="115"/>
                  <a:pt x="65" y="106"/>
                </a:cubicBezTo>
                <a:cubicBezTo>
                  <a:pt x="61" y="98"/>
                  <a:pt x="57" y="74"/>
                  <a:pt x="57" y="82"/>
                </a:cubicBezTo>
                <a:cubicBezTo>
                  <a:pt x="57" y="120"/>
                  <a:pt x="61" y="118"/>
                  <a:pt x="81" y="139"/>
                </a:cubicBezTo>
                <a:cubicBezTo>
                  <a:pt x="92" y="173"/>
                  <a:pt x="124" y="191"/>
                  <a:pt x="146" y="220"/>
                </a:cubicBezTo>
                <a:cubicBezTo>
                  <a:pt x="181" y="267"/>
                  <a:pt x="235" y="343"/>
                  <a:pt x="284" y="374"/>
                </a:cubicBezTo>
                <a:cubicBezTo>
                  <a:pt x="303" y="430"/>
                  <a:pt x="275" y="362"/>
                  <a:pt x="324" y="422"/>
                </a:cubicBezTo>
                <a:cubicBezTo>
                  <a:pt x="330" y="429"/>
                  <a:pt x="328" y="439"/>
                  <a:pt x="332" y="447"/>
                </a:cubicBezTo>
                <a:cubicBezTo>
                  <a:pt x="342" y="464"/>
                  <a:pt x="365" y="495"/>
                  <a:pt x="365" y="495"/>
                </a:cubicBezTo>
                <a:cubicBezTo>
                  <a:pt x="376" y="541"/>
                  <a:pt x="383" y="586"/>
                  <a:pt x="389" y="633"/>
                </a:cubicBezTo>
                <a:cubicBezTo>
                  <a:pt x="393" y="708"/>
                  <a:pt x="385" y="934"/>
                  <a:pt x="454" y="1007"/>
                </a:cubicBezTo>
                <a:cubicBezTo>
                  <a:pt x="467" y="1046"/>
                  <a:pt x="457" y="1032"/>
                  <a:pt x="470" y="1007"/>
                </a:cubicBezTo>
                <a:cubicBezTo>
                  <a:pt x="475" y="998"/>
                  <a:pt x="481" y="990"/>
                  <a:pt x="487" y="982"/>
                </a:cubicBezTo>
                <a:cubicBezTo>
                  <a:pt x="507" y="922"/>
                  <a:pt x="500" y="953"/>
                  <a:pt x="487" y="836"/>
                </a:cubicBezTo>
                <a:cubicBezTo>
                  <a:pt x="477" y="749"/>
                  <a:pt x="428" y="615"/>
                  <a:pt x="389" y="536"/>
                </a:cubicBezTo>
                <a:cubicBezTo>
                  <a:pt x="369" y="496"/>
                  <a:pt x="364" y="436"/>
                  <a:pt x="332" y="406"/>
                </a:cubicBezTo>
                <a:cubicBezTo>
                  <a:pt x="322" y="364"/>
                  <a:pt x="302" y="327"/>
                  <a:pt x="276" y="293"/>
                </a:cubicBezTo>
                <a:cubicBezTo>
                  <a:pt x="267" y="265"/>
                  <a:pt x="259" y="244"/>
                  <a:pt x="243" y="220"/>
                </a:cubicBezTo>
                <a:cubicBezTo>
                  <a:pt x="229" y="177"/>
                  <a:pt x="199" y="141"/>
                  <a:pt x="170" y="106"/>
                </a:cubicBezTo>
                <a:cubicBezTo>
                  <a:pt x="169" y="105"/>
                  <a:pt x="126" y="65"/>
                  <a:pt x="130" y="57"/>
                </a:cubicBezTo>
                <a:cubicBezTo>
                  <a:pt x="134" y="49"/>
                  <a:pt x="146" y="63"/>
                  <a:pt x="154" y="66"/>
                </a:cubicBezTo>
                <a:cubicBezTo>
                  <a:pt x="162" y="69"/>
                  <a:pt x="170" y="71"/>
                  <a:pt x="178" y="74"/>
                </a:cubicBezTo>
                <a:cubicBezTo>
                  <a:pt x="204" y="98"/>
                  <a:pt x="195" y="109"/>
                  <a:pt x="227" y="130"/>
                </a:cubicBezTo>
                <a:cubicBezTo>
                  <a:pt x="248" y="162"/>
                  <a:pt x="266" y="192"/>
                  <a:pt x="292" y="220"/>
                </a:cubicBezTo>
                <a:cubicBezTo>
                  <a:pt x="316" y="291"/>
                  <a:pt x="371" y="353"/>
                  <a:pt x="414" y="414"/>
                </a:cubicBezTo>
                <a:cubicBezTo>
                  <a:pt x="432" y="440"/>
                  <a:pt x="437" y="468"/>
                  <a:pt x="454" y="495"/>
                </a:cubicBezTo>
                <a:cubicBezTo>
                  <a:pt x="482" y="538"/>
                  <a:pt x="512" y="578"/>
                  <a:pt x="535" y="625"/>
                </a:cubicBezTo>
                <a:cubicBezTo>
                  <a:pt x="557" y="715"/>
                  <a:pt x="550" y="801"/>
                  <a:pt x="535" y="893"/>
                </a:cubicBezTo>
                <a:cubicBezTo>
                  <a:pt x="538" y="952"/>
                  <a:pt x="515" y="1019"/>
                  <a:pt x="543" y="1071"/>
                </a:cubicBezTo>
                <a:cubicBezTo>
                  <a:pt x="556" y="1095"/>
                  <a:pt x="604" y="1081"/>
                  <a:pt x="625" y="1063"/>
                </a:cubicBezTo>
                <a:cubicBezTo>
                  <a:pt x="639" y="1051"/>
                  <a:pt x="620" y="1026"/>
                  <a:pt x="616" y="1007"/>
                </a:cubicBezTo>
                <a:cubicBezTo>
                  <a:pt x="608" y="968"/>
                  <a:pt x="576" y="938"/>
                  <a:pt x="560" y="901"/>
                </a:cubicBezTo>
                <a:cubicBezTo>
                  <a:pt x="548" y="873"/>
                  <a:pt x="535" y="812"/>
                  <a:pt x="535" y="812"/>
                </a:cubicBezTo>
                <a:cubicBezTo>
                  <a:pt x="532" y="694"/>
                  <a:pt x="566" y="546"/>
                  <a:pt x="495" y="439"/>
                </a:cubicBezTo>
                <a:cubicBezTo>
                  <a:pt x="492" y="431"/>
                  <a:pt x="492" y="421"/>
                  <a:pt x="487" y="414"/>
                </a:cubicBezTo>
                <a:cubicBezTo>
                  <a:pt x="483" y="407"/>
                  <a:pt x="474" y="405"/>
                  <a:pt x="470" y="398"/>
                </a:cubicBezTo>
                <a:cubicBezTo>
                  <a:pt x="465" y="388"/>
                  <a:pt x="467" y="376"/>
                  <a:pt x="462" y="366"/>
                </a:cubicBezTo>
                <a:cubicBezTo>
                  <a:pt x="453" y="349"/>
                  <a:pt x="441" y="333"/>
                  <a:pt x="430" y="317"/>
                </a:cubicBezTo>
                <a:cubicBezTo>
                  <a:pt x="425" y="309"/>
                  <a:pt x="419" y="301"/>
                  <a:pt x="414" y="293"/>
                </a:cubicBezTo>
                <a:cubicBezTo>
                  <a:pt x="408" y="285"/>
                  <a:pt x="397" y="268"/>
                  <a:pt x="397" y="268"/>
                </a:cubicBezTo>
                <a:cubicBezTo>
                  <a:pt x="377" y="209"/>
                  <a:pt x="408" y="288"/>
                  <a:pt x="349" y="203"/>
                </a:cubicBezTo>
                <a:cubicBezTo>
                  <a:pt x="338" y="187"/>
                  <a:pt x="332" y="166"/>
                  <a:pt x="316" y="155"/>
                </a:cubicBezTo>
                <a:cubicBezTo>
                  <a:pt x="286" y="135"/>
                  <a:pt x="263" y="112"/>
                  <a:pt x="243" y="82"/>
                </a:cubicBezTo>
                <a:cubicBezTo>
                  <a:pt x="251" y="79"/>
                  <a:pt x="260" y="70"/>
                  <a:pt x="268" y="74"/>
                </a:cubicBezTo>
                <a:cubicBezTo>
                  <a:pt x="298" y="90"/>
                  <a:pt x="358" y="161"/>
                  <a:pt x="381" y="195"/>
                </a:cubicBezTo>
                <a:cubicBezTo>
                  <a:pt x="395" y="238"/>
                  <a:pt x="384" y="213"/>
                  <a:pt x="422" y="268"/>
                </a:cubicBezTo>
                <a:cubicBezTo>
                  <a:pt x="442" y="298"/>
                  <a:pt x="463" y="348"/>
                  <a:pt x="478" y="382"/>
                </a:cubicBezTo>
                <a:cubicBezTo>
                  <a:pt x="491" y="411"/>
                  <a:pt x="510" y="437"/>
                  <a:pt x="527" y="463"/>
                </a:cubicBezTo>
                <a:cubicBezTo>
                  <a:pt x="532" y="471"/>
                  <a:pt x="543" y="487"/>
                  <a:pt x="543" y="487"/>
                </a:cubicBezTo>
                <a:cubicBezTo>
                  <a:pt x="562" y="546"/>
                  <a:pt x="602" y="597"/>
                  <a:pt x="633" y="650"/>
                </a:cubicBezTo>
                <a:cubicBezTo>
                  <a:pt x="663" y="702"/>
                  <a:pt x="638" y="640"/>
                  <a:pt x="665" y="723"/>
                </a:cubicBezTo>
                <a:cubicBezTo>
                  <a:pt x="668" y="731"/>
                  <a:pt x="673" y="747"/>
                  <a:pt x="673" y="747"/>
                </a:cubicBezTo>
                <a:cubicBezTo>
                  <a:pt x="670" y="850"/>
                  <a:pt x="676" y="953"/>
                  <a:pt x="665" y="1055"/>
                </a:cubicBezTo>
                <a:cubicBezTo>
                  <a:pt x="664" y="1063"/>
                  <a:pt x="647" y="1053"/>
                  <a:pt x="641" y="1047"/>
                </a:cubicBezTo>
                <a:cubicBezTo>
                  <a:pt x="603" y="1009"/>
                  <a:pt x="592" y="958"/>
                  <a:pt x="576" y="909"/>
                </a:cubicBezTo>
                <a:cubicBezTo>
                  <a:pt x="582" y="833"/>
                  <a:pt x="572" y="789"/>
                  <a:pt x="625" y="739"/>
                </a:cubicBezTo>
                <a:cubicBezTo>
                  <a:pt x="638" y="700"/>
                  <a:pt x="635" y="688"/>
                  <a:pt x="673" y="715"/>
                </a:cubicBezTo>
                <a:cubicBezTo>
                  <a:pt x="678" y="723"/>
                  <a:pt x="688" y="729"/>
                  <a:pt x="689" y="739"/>
                </a:cubicBezTo>
                <a:cubicBezTo>
                  <a:pt x="696" y="795"/>
                  <a:pt x="680" y="855"/>
                  <a:pt x="698" y="909"/>
                </a:cubicBezTo>
                <a:cubicBezTo>
                  <a:pt x="704" y="927"/>
                  <a:pt x="730" y="861"/>
                  <a:pt x="730" y="861"/>
                </a:cubicBezTo>
                <a:cubicBezTo>
                  <a:pt x="725" y="768"/>
                  <a:pt x="751" y="686"/>
                  <a:pt x="673" y="633"/>
                </a:cubicBezTo>
                <a:cubicBezTo>
                  <a:pt x="668" y="625"/>
                  <a:pt x="663" y="616"/>
                  <a:pt x="657" y="609"/>
                </a:cubicBezTo>
                <a:cubicBezTo>
                  <a:pt x="644" y="594"/>
                  <a:pt x="616" y="568"/>
                  <a:pt x="616" y="568"/>
                </a:cubicBezTo>
                <a:cubicBezTo>
                  <a:pt x="598" y="494"/>
                  <a:pt x="629" y="420"/>
                  <a:pt x="560" y="374"/>
                </a:cubicBezTo>
                <a:cubicBezTo>
                  <a:pt x="533" y="299"/>
                  <a:pt x="454" y="218"/>
                  <a:pt x="397" y="163"/>
                </a:cubicBezTo>
                <a:cubicBezTo>
                  <a:pt x="375" y="141"/>
                  <a:pt x="351" y="107"/>
                  <a:pt x="332" y="82"/>
                </a:cubicBezTo>
                <a:cubicBezTo>
                  <a:pt x="320" y="66"/>
                  <a:pt x="300" y="33"/>
                  <a:pt x="300" y="33"/>
                </a:cubicBezTo>
                <a:cubicBezTo>
                  <a:pt x="349" y="0"/>
                  <a:pt x="343" y="30"/>
                  <a:pt x="389" y="41"/>
                </a:cubicBezTo>
                <a:cubicBezTo>
                  <a:pt x="413" y="46"/>
                  <a:pt x="438" y="46"/>
                  <a:pt x="462" y="49"/>
                </a:cubicBezTo>
                <a:cubicBezTo>
                  <a:pt x="490" y="68"/>
                  <a:pt x="503" y="90"/>
                  <a:pt x="527" y="114"/>
                </a:cubicBezTo>
                <a:cubicBezTo>
                  <a:pt x="547" y="175"/>
                  <a:pt x="536" y="315"/>
                  <a:pt x="568" y="325"/>
                </a:cubicBezTo>
                <a:cubicBezTo>
                  <a:pt x="586" y="331"/>
                  <a:pt x="606" y="330"/>
                  <a:pt x="625" y="333"/>
                </a:cubicBezTo>
                <a:cubicBezTo>
                  <a:pt x="633" y="338"/>
                  <a:pt x="644" y="341"/>
                  <a:pt x="649" y="349"/>
                </a:cubicBezTo>
                <a:cubicBezTo>
                  <a:pt x="658" y="364"/>
                  <a:pt x="665" y="398"/>
                  <a:pt x="665" y="398"/>
                </a:cubicBezTo>
                <a:cubicBezTo>
                  <a:pt x="670" y="545"/>
                  <a:pt x="667" y="688"/>
                  <a:pt x="714" y="828"/>
                </a:cubicBezTo>
                <a:cubicBezTo>
                  <a:pt x="704" y="1109"/>
                  <a:pt x="757" y="1058"/>
                  <a:pt x="495" y="1047"/>
                </a:cubicBezTo>
                <a:cubicBezTo>
                  <a:pt x="436" y="1028"/>
                  <a:pt x="400" y="1003"/>
                  <a:pt x="365" y="950"/>
                </a:cubicBezTo>
                <a:cubicBezTo>
                  <a:pt x="330" y="841"/>
                  <a:pt x="242" y="761"/>
                  <a:pt x="195" y="658"/>
                </a:cubicBezTo>
                <a:cubicBezTo>
                  <a:pt x="181" y="628"/>
                  <a:pt x="168" y="586"/>
                  <a:pt x="162" y="552"/>
                </a:cubicBezTo>
                <a:cubicBezTo>
                  <a:pt x="156" y="516"/>
                  <a:pt x="157" y="465"/>
                  <a:pt x="138" y="431"/>
                </a:cubicBezTo>
                <a:cubicBezTo>
                  <a:pt x="120" y="399"/>
                  <a:pt x="98" y="368"/>
                  <a:pt x="73" y="341"/>
                </a:cubicBezTo>
                <a:cubicBezTo>
                  <a:pt x="54" y="285"/>
                  <a:pt x="69" y="305"/>
                  <a:pt x="40" y="276"/>
                </a:cubicBezTo>
                <a:cubicBezTo>
                  <a:pt x="35" y="260"/>
                  <a:pt x="29" y="244"/>
                  <a:pt x="24" y="228"/>
                </a:cubicBezTo>
                <a:cubicBezTo>
                  <a:pt x="21" y="220"/>
                  <a:pt x="16" y="203"/>
                  <a:pt x="16" y="203"/>
                </a:cubicBezTo>
                <a:cubicBezTo>
                  <a:pt x="33" y="67"/>
                  <a:pt x="80" y="114"/>
                  <a:pt x="235" y="114"/>
                </a:cubicBezTo>
                <a:lnTo>
                  <a:pt x="444" y="221"/>
                </a:lnTo>
                <a:lnTo>
                  <a:pt x="684" y="701"/>
                </a:lnTo>
                <a:lnTo>
                  <a:pt x="156" y="317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34" name="Freeform 95"/>
          <p:cNvSpPr>
            <a:spLocks/>
          </p:cNvSpPr>
          <p:nvPr/>
        </p:nvSpPr>
        <p:spPr bwMode="auto">
          <a:xfrm>
            <a:off x="7620000" y="2133600"/>
            <a:ext cx="838200" cy="838200"/>
          </a:xfrm>
          <a:custGeom>
            <a:avLst/>
            <a:gdLst>
              <a:gd name="T0" fmla="*/ 0 w 877"/>
              <a:gd name="T1" fmla="*/ 94982512 h 1201"/>
              <a:gd name="T2" fmla="*/ 230195330 w 877"/>
              <a:gd name="T3" fmla="*/ 367265625 h 1201"/>
              <a:gd name="T4" fmla="*/ 289570900 w 877"/>
              <a:gd name="T5" fmla="*/ 470041745 h 1201"/>
              <a:gd name="T6" fmla="*/ 340725935 w 877"/>
              <a:gd name="T7" fmla="*/ 521673728 h 1201"/>
              <a:gd name="T8" fmla="*/ 385485994 w 877"/>
              <a:gd name="T9" fmla="*/ 541156810 h 1201"/>
              <a:gd name="T10" fmla="*/ 540776718 w 877"/>
              <a:gd name="T11" fmla="*/ 584507994 h 1201"/>
              <a:gd name="T12" fmla="*/ 630296835 w 877"/>
              <a:gd name="T13" fmla="*/ 580611517 h 1201"/>
              <a:gd name="T14" fmla="*/ 644912286 w 877"/>
              <a:gd name="T15" fmla="*/ 568921388 h 1201"/>
              <a:gd name="T16" fmla="*/ 733519655 w 877"/>
              <a:gd name="T17" fmla="*/ 529466681 h 1201"/>
              <a:gd name="T18" fmla="*/ 749048811 w 877"/>
              <a:gd name="T19" fmla="*/ 477835397 h 1201"/>
              <a:gd name="T20" fmla="*/ 763664262 w 877"/>
              <a:gd name="T21" fmla="*/ 454455140 h 1201"/>
              <a:gd name="T22" fmla="*/ 652220012 w 877"/>
              <a:gd name="T23" fmla="*/ 122259246 h 1201"/>
              <a:gd name="T24" fmla="*/ 615681384 w 877"/>
              <a:gd name="T25" fmla="*/ 90598866 h 1201"/>
              <a:gd name="T26" fmla="*/ 518853541 w 877"/>
              <a:gd name="T27" fmla="*/ 15586611 h 1201"/>
              <a:gd name="T28" fmla="*/ 504238089 w 877"/>
              <a:gd name="T29" fmla="*/ 0 h 1201"/>
              <a:gd name="T30" fmla="*/ 450342776 w 877"/>
              <a:gd name="T31" fmla="*/ 18022345 h 1201"/>
              <a:gd name="T32" fmla="*/ 494189130 w 877"/>
              <a:gd name="T33" fmla="*/ 18022345 h 1201"/>
              <a:gd name="T34" fmla="*/ 625729267 w 877"/>
              <a:gd name="T35" fmla="*/ 111543411 h 1201"/>
              <a:gd name="T36" fmla="*/ 801116595 w 877"/>
              <a:gd name="T37" fmla="*/ 298586208 h 120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877"/>
              <a:gd name="T58" fmla="*/ 0 h 1201"/>
              <a:gd name="T59" fmla="*/ 877 w 877"/>
              <a:gd name="T60" fmla="*/ 1201 h 120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877" h="1201">
                <a:moveTo>
                  <a:pt x="0" y="195"/>
                </a:moveTo>
                <a:cubicBezTo>
                  <a:pt x="84" y="381"/>
                  <a:pt x="170" y="567"/>
                  <a:pt x="252" y="754"/>
                </a:cubicBezTo>
                <a:cubicBezTo>
                  <a:pt x="281" y="821"/>
                  <a:pt x="281" y="901"/>
                  <a:pt x="317" y="965"/>
                </a:cubicBezTo>
                <a:cubicBezTo>
                  <a:pt x="333" y="993"/>
                  <a:pt x="355" y="1044"/>
                  <a:pt x="373" y="1071"/>
                </a:cubicBezTo>
                <a:cubicBezTo>
                  <a:pt x="380" y="1082"/>
                  <a:pt x="417" y="1106"/>
                  <a:pt x="422" y="1111"/>
                </a:cubicBezTo>
                <a:cubicBezTo>
                  <a:pt x="476" y="1158"/>
                  <a:pt x="521" y="1188"/>
                  <a:pt x="592" y="1200"/>
                </a:cubicBezTo>
                <a:cubicBezTo>
                  <a:pt x="625" y="1197"/>
                  <a:pt x="658" y="1201"/>
                  <a:pt x="690" y="1192"/>
                </a:cubicBezTo>
                <a:cubicBezTo>
                  <a:pt x="699" y="1189"/>
                  <a:pt x="700" y="1175"/>
                  <a:pt x="706" y="1168"/>
                </a:cubicBezTo>
                <a:cubicBezTo>
                  <a:pt x="731" y="1138"/>
                  <a:pt x="770" y="1109"/>
                  <a:pt x="803" y="1087"/>
                </a:cubicBezTo>
                <a:cubicBezTo>
                  <a:pt x="825" y="1021"/>
                  <a:pt x="792" y="1124"/>
                  <a:pt x="820" y="981"/>
                </a:cubicBezTo>
                <a:cubicBezTo>
                  <a:pt x="823" y="964"/>
                  <a:pt x="836" y="933"/>
                  <a:pt x="836" y="933"/>
                </a:cubicBezTo>
                <a:cubicBezTo>
                  <a:pt x="833" y="753"/>
                  <a:pt x="870" y="417"/>
                  <a:pt x="714" y="251"/>
                </a:cubicBezTo>
                <a:cubicBezTo>
                  <a:pt x="705" y="224"/>
                  <a:pt x="693" y="207"/>
                  <a:pt x="674" y="186"/>
                </a:cubicBezTo>
                <a:cubicBezTo>
                  <a:pt x="651" y="125"/>
                  <a:pt x="623" y="69"/>
                  <a:pt x="568" y="32"/>
                </a:cubicBezTo>
                <a:cubicBezTo>
                  <a:pt x="559" y="4"/>
                  <a:pt x="566" y="14"/>
                  <a:pt x="552" y="0"/>
                </a:cubicBezTo>
                <a:lnTo>
                  <a:pt x="493" y="37"/>
                </a:lnTo>
                <a:lnTo>
                  <a:pt x="541" y="37"/>
                </a:lnTo>
                <a:lnTo>
                  <a:pt x="685" y="229"/>
                </a:lnTo>
                <a:lnTo>
                  <a:pt x="877" y="613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35" name="Oval 96"/>
          <p:cNvSpPr>
            <a:spLocks noChangeArrowheads="1"/>
          </p:cNvSpPr>
          <p:nvPr/>
        </p:nvSpPr>
        <p:spPr bwMode="auto">
          <a:xfrm>
            <a:off x="8153400" y="4114800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536" name="Freeform 97"/>
          <p:cNvSpPr>
            <a:spLocks/>
          </p:cNvSpPr>
          <p:nvPr/>
        </p:nvSpPr>
        <p:spPr bwMode="auto">
          <a:xfrm>
            <a:off x="7848600" y="3733800"/>
            <a:ext cx="549275" cy="646113"/>
          </a:xfrm>
          <a:custGeom>
            <a:avLst/>
            <a:gdLst>
              <a:gd name="T0" fmla="*/ 226814082 w 346"/>
              <a:gd name="T1" fmla="*/ 289818999 h 407"/>
              <a:gd name="T2" fmla="*/ 370463731 w 346"/>
              <a:gd name="T3" fmla="*/ 534273577 h 407"/>
              <a:gd name="T4" fmla="*/ 491429700 w 346"/>
              <a:gd name="T5" fmla="*/ 698084604 h 407"/>
              <a:gd name="T6" fmla="*/ 758567756 w 346"/>
              <a:gd name="T7" fmla="*/ 617439566 h 407"/>
              <a:gd name="T8" fmla="*/ 614918106 w 346"/>
              <a:gd name="T9" fmla="*/ 637600826 h 407"/>
              <a:gd name="T10" fmla="*/ 430947559 w 346"/>
              <a:gd name="T11" fmla="*/ 206652960 h 407"/>
              <a:gd name="T12" fmla="*/ 390624974 w 346"/>
              <a:gd name="T13" fmla="*/ 617439566 h 407"/>
              <a:gd name="T14" fmla="*/ 246975325 w 346"/>
              <a:gd name="T15" fmla="*/ 413305920 h 407"/>
              <a:gd name="T16" fmla="*/ 206652789 w 346"/>
              <a:gd name="T17" fmla="*/ 514112317 h 407"/>
              <a:gd name="T18" fmla="*/ 554434378 w 346"/>
              <a:gd name="T19" fmla="*/ 718245864 h 407"/>
              <a:gd name="T20" fmla="*/ 738406513 w 346"/>
              <a:gd name="T21" fmla="*/ 166330441 h 407"/>
              <a:gd name="T22" fmla="*/ 778728999 w 346"/>
              <a:gd name="T23" fmla="*/ 166330441 h 407"/>
              <a:gd name="T24" fmla="*/ 738406513 w 346"/>
              <a:gd name="T25" fmla="*/ 1025705270 h 407"/>
              <a:gd name="T26" fmla="*/ 410786217 w 346"/>
              <a:gd name="T27" fmla="*/ 758568383 h 407"/>
              <a:gd name="T28" fmla="*/ 307459053 w 346"/>
              <a:gd name="T29" fmla="*/ 657762085 h 407"/>
              <a:gd name="T30" fmla="*/ 42843447 w 346"/>
              <a:gd name="T31" fmla="*/ 370464037 h 407"/>
              <a:gd name="T32" fmla="*/ 103327188 w 346"/>
              <a:gd name="T33" fmla="*/ 433467279 h 407"/>
              <a:gd name="T34" fmla="*/ 451107214 w 346"/>
              <a:gd name="T35" fmla="*/ 493951058 h 407"/>
              <a:gd name="T36" fmla="*/ 307459053 w 346"/>
              <a:gd name="T37" fmla="*/ 390625297 h 407"/>
              <a:gd name="T38" fmla="*/ 163810942 w 346"/>
              <a:gd name="T39" fmla="*/ 289818999 h 407"/>
              <a:gd name="T40" fmla="*/ 451107214 w 346"/>
              <a:gd name="T41" fmla="*/ 597278307 h 407"/>
              <a:gd name="T42" fmla="*/ 390624974 w 346"/>
              <a:gd name="T43" fmla="*/ 309980259 h 407"/>
              <a:gd name="T44" fmla="*/ 410786217 w 346"/>
              <a:gd name="T45" fmla="*/ 390625297 h 407"/>
              <a:gd name="T46" fmla="*/ 471268457 w 346"/>
              <a:gd name="T47" fmla="*/ 229335220 h 407"/>
              <a:gd name="T48" fmla="*/ 574595621 w 346"/>
              <a:gd name="T49" fmla="*/ 350302778 h 407"/>
              <a:gd name="T50" fmla="*/ 655240592 w 346"/>
              <a:gd name="T51" fmla="*/ 637600826 h 407"/>
              <a:gd name="T52" fmla="*/ 614918106 w 346"/>
              <a:gd name="T53" fmla="*/ 309980259 h 407"/>
              <a:gd name="T54" fmla="*/ 675401835 w 346"/>
              <a:gd name="T55" fmla="*/ 289818999 h 407"/>
              <a:gd name="T56" fmla="*/ 614918106 w 346"/>
              <a:gd name="T57" fmla="*/ 677923345 h 407"/>
              <a:gd name="T58" fmla="*/ 574595621 w 346"/>
              <a:gd name="T59" fmla="*/ 698084604 h 407"/>
              <a:gd name="T60" fmla="*/ 758567756 w 346"/>
              <a:gd name="T61" fmla="*/ 249496480 h 407"/>
              <a:gd name="T62" fmla="*/ 655240592 w 346"/>
              <a:gd name="T63" fmla="*/ 718245864 h 407"/>
              <a:gd name="T64" fmla="*/ 594756864 w 346"/>
              <a:gd name="T65" fmla="*/ 718245864 h 407"/>
              <a:gd name="T66" fmla="*/ 531752186 w 346"/>
              <a:gd name="T67" fmla="*/ 861894243 h 407"/>
              <a:gd name="T68" fmla="*/ 410786217 w 346"/>
              <a:gd name="T69" fmla="*/ 698084604 h 407"/>
              <a:gd name="T70" fmla="*/ 63003115 w 346"/>
              <a:gd name="T71" fmla="*/ 330141518 h 407"/>
              <a:gd name="T72" fmla="*/ 370463731 w 346"/>
              <a:gd name="T73" fmla="*/ 186491700 h 407"/>
              <a:gd name="T74" fmla="*/ 594756864 w 346"/>
              <a:gd name="T75" fmla="*/ 146169181 h 407"/>
              <a:gd name="T76" fmla="*/ 451107214 w 346"/>
              <a:gd name="T77" fmla="*/ 370464037 h 407"/>
              <a:gd name="T78" fmla="*/ 531752186 w 346"/>
              <a:gd name="T79" fmla="*/ 370464037 h 407"/>
              <a:gd name="T80" fmla="*/ 675401835 w 346"/>
              <a:gd name="T81" fmla="*/ 841732983 h 407"/>
              <a:gd name="T82" fmla="*/ 693043716 w 346"/>
              <a:gd name="T83" fmla="*/ 435988230 h 407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346"/>
              <a:gd name="T127" fmla="*/ 0 h 407"/>
              <a:gd name="T128" fmla="*/ 346 w 346"/>
              <a:gd name="T129" fmla="*/ 407 h 407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346" h="407">
                <a:moveTo>
                  <a:pt x="74" y="91"/>
                </a:moveTo>
                <a:cubicBezTo>
                  <a:pt x="79" y="99"/>
                  <a:pt x="83" y="108"/>
                  <a:pt x="90" y="115"/>
                </a:cubicBezTo>
                <a:cubicBezTo>
                  <a:pt x="97" y="122"/>
                  <a:pt x="109" y="123"/>
                  <a:pt x="114" y="131"/>
                </a:cubicBezTo>
                <a:cubicBezTo>
                  <a:pt x="133" y="166"/>
                  <a:pt x="117" y="184"/>
                  <a:pt x="147" y="212"/>
                </a:cubicBezTo>
                <a:cubicBezTo>
                  <a:pt x="152" y="232"/>
                  <a:pt x="153" y="255"/>
                  <a:pt x="171" y="269"/>
                </a:cubicBezTo>
                <a:cubicBezTo>
                  <a:pt x="178" y="274"/>
                  <a:pt x="187" y="273"/>
                  <a:pt x="195" y="277"/>
                </a:cubicBezTo>
                <a:cubicBezTo>
                  <a:pt x="228" y="293"/>
                  <a:pt x="262" y="306"/>
                  <a:pt x="293" y="326"/>
                </a:cubicBezTo>
                <a:cubicBezTo>
                  <a:pt x="322" y="281"/>
                  <a:pt x="305" y="319"/>
                  <a:pt x="301" y="245"/>
                </a:cubicBezTo>
                <a:cubicBezTo>
                  <a:pt x="297" y="172"/>
                  <a:pt x="296" y="99"/>
                  <a:pt x="293" y="26"/>
                </a:cubicBezTo>
                <a:cubicBezTo>
                  <a:pt x="177" y="135"/>
                  <a:pt x="346" y="406"/>
                  <a:pt x="244" y="253"/>
                </a:cubicBezTo>
                <a:cubicBezTo>
                  <a:pt x="235" y="226"/>
                  <a:pt x="220" y="206"/>
                  <a:pt x="211" y="180"/>
                </a:cubicBezTo>
                <a:cubicBezTo>
                  <a:pt x="198" y="142"/>
                  <a:pt x="192" y="115"/>
                  <a:pt x="171" y="82"/>
                </a:cubicBezTo>
                <a:cubicBezTo>
                  <a:pt x="168" y="144"/>
                  <a:pt x="169" y="207"/>
                  <a:pt x="163" y="269"/>
                </a:cubicBezTo>
                <a:cubicBezTo>
                  <a:pt x="162" y="277"/>
                  <a:pt x="159" y="252"/>
                  <a:pt x="155" y="245"/>
                </a:cubicBezTo>
                <a:cubicBezTo>
                  <a:pt x="151" y="238"/>
                  <a:pt x="144" y="234"/>
                  <a:pt x="138" y="228"/>
                </a:cubicBezTo>
                <a:cubicBezTo>
                  <a:pt x="119" y="171"/>
                  <a:pt x="136" y="189"/>
                  <a:pt x="98" y="164"/>
                </a:cubicBezTo>
                <a:cubicBezTo>
                  <a:pt x="90" y="140"/>
                  <a:pt x="86" y="83"/>
                  <a:pt x="65" y="139"/>
                </a:cubicBezTo>
                <a:cubicBezTo>
                  <a:pt x="70" y="161"/>
                  <a:pt x="68" y="187"/>
                  <a:pt x="82" y="204"/>
                </a:cubicBezTo>
                <a:cubicBezTo>
                  <a:pt x="96" y="221"/>
                  <a:pt x="141" y="232"/>
                  <a:pt x="155" y="237"/>
                </a:cubicBezTo>
                <a:cubicBezTo>
                  <a:pt x="180" y="246"/>
                  <a:pt x="201" y="267"/>
                  <a:pt x="220" y="285"/>
                </a:cubicBezTo>
                <a:cubicBezTo>
                  <a:pt x="238" y="341"/>
                  <a:pt x="243" y="334"/>
                  <a:pt x="309" y="342"/>
                </a:cubicBezTo>
                <a:cubicBezTo>
                  <a:pt x="309" y="342"/>
                  <a:pt x="315" y="156"/>
                  <a:pt x="293" y="66"/>
                </a:cubicBezTo>
                <a:cubicBezTo>
                  <a:pt x="296" y="58"/>
                  <a:pt x="293" y="42"/>
                  <a:pt x="301" y="42"/>
                </a:cubicBezTo>
                <a:cubicBezTo>
                  <a:pt x="309" y="42"/>
                  <a:pt x="309" y="58"/>
                  <a:pt x="309" y="66"/>
                </a:cubicBezTo>
                <a:cubicBezTo>
                  <a:pt x="309" y="112"/>
                  <a:pt x="303" y="158"/>
                  <a:pt x="301" y="204"/>
                </a:cubicBezTo>
                <a:cubicBezTo>
                  <a:pt x="298" y="272"/>
                  <a:pt x="296" y="339"/>
                  <a:pt x="293" y="407"/>
                </a:cubicBezTo>
                <a:cubicBezTo>
                  <a:pt x="265" y="368"/>
                  <a:pt x="233" y="341"/>
                  <a:pt x="187" y="326"/>
                </a:cubicBezTo>
                <a:cubicBezTo>
                  <a:pt x="179" y="318"/>
                  <a:pt x="172" y="308"/>
                  <a:pt x="163" y="301"/>
                </a:cubicBezTo>
                <a:cubicBezTo>
                  <a:pt x="155" y="295"/>
                  <a:pt x="145" y="292"/>
                  <a:pt x="138" y="285"/>
                </a:cubicBezTo>
                <a:cubicBezTo>
                  <a:pt x="131" y="278"/>
                  <a:pt x="129" y="268"/>
                  <a:pt x="122" y="261"/>
                </a:cubicBezTo>
                <a:cubicBezTo>
                  <a:pt x="104" y="243"/>
                  <a:pt x="81" y="233"/>
                  <a:pt x="65" y="212"/>
                </a:cubicBezTo>
                <a:cubicBezTo>
                  <a:pt x="0" y="127"/>
                  <a:pt x="58" y="190"/>
                  <a:pt x="17" y="147"/>
                </a:cubicBezTo>
                <a:cubicBezTo>
                  <a:pt x="14" y="139"/>
                  <a:pt x="3" y="117"/>
                  <a:pt x="9" y="123"/>
                </a:cubicBezTo>
                <a:cubicBezTo>
                  <a:pt x="23" y="137"/>
                  <a:pt x="22" y="166"/>
                  <a:pt x="41" y="172"/>
                </a:cubicBezTo>
                <a:cubicBezTo>
                  <a:pt x="67" y="181"/>
                  <a:pt x="88" y="195"/>
                  <a:pt x="114" y="204"/>
                </a:cubicBezTo>
                <a:cubicBezTo>
                  <a:pt x="136" y="201"/>
                  <a:pt x="162" y="209"/>
                  <a:pt x="179" y="196"/>
                </a:cubicBezTo>
                <a:cubicBezTo>
                  <a:pt x="188" y="189"/>
                  <a:pt x="164" y="179"/>
                  <a:pt x="155" y="172"/>
                </a:cubicBezTo>
                <a:cubicBezTo>
                  <a:pt x="145" y="165"/>
                  <a:pt x="133" y="160"/>
                  <a:pt x="122" y="155"/>
                </a:cubicBezTo>
                <a:cubicBezTo>
                  <a:pt x="106" y="149"/>
                  <a:pt x="74" y="139"/>
                  <a:pt x="74" y="139"/>
                </a:cubicBezTo>
                <a:cubicBezTo>
                  <a:pt x="62" y="128"/>
                  <a:pt x="7" y="76"/>
                  <a:pt x="65" y="115"/>
                </a:cubicBezTo>
                <a:cubicBezTo>
                  <a:pt x="84" y="142"/>
                  <a:pt x="90" y="161"/>
                  <a:pt x="122" y="172"/>
                </a:cubicBezTo>
                <a:cubicBezTo>
                  <a:pt x="140" y="199"/>
                  <a:pt x="161" y="210"/>
                  <a:pt x="179" y="237"/>
                </a:cubicBezTo>
                <a:cubicBezTo>
                  <a:pt x="190" y="202"/>
                  <a:pt x="189" y="175"/>
                  <a:pt x="163" y="147"/>
                </a:cubicBezTo>
                <a:cubicBezTo>
                  <a:pt x="160" y="139"/>
                  <a:pt x="159" y="130"/>
                  <a:pt x="155" y="123"/>
                </a:cubicBezTo>
                <a:cubicBezTo>
                  <a:pt x="151" y="116"/>
                  <a:pt x="144" y="101"/>
                  <a:pt x="138" y="107"/>
                </a:cubicBezTo>
                <a:cubicBezTo>
                  <a:pt x="132" y="113"/>
                  <a:pt x="163" y="155"/>
                  <a:pt x="163" y="155"/>
                </a:cubicBezTo>
                <a:cubicBezTo>
                  <a:pt x="185" y="222"/>
                  <a:pt x="162" y="162"/>
                  <a:pt x="179" y="66"/>
                </a:cubicBezTo>
                <a:cubicBezTo>
                  <a:pt x="181" y="57"/>
                  <a:pt x="183" y="83"/>
                  <a:pt x="187" y="91"/>
                </a:cubicBezTo>
                <a:cubicBezTo>
                  <a:pt x="197" y="108"/>
                  <a:pt x="220" y="139"/>
                  <a:pt x="220" y="139"/>
                </a:cubicBezTo>
                <a:cubicBezTo>
                  <a:pt x="241" y="204"/>
                  <a:pt x="239" y="205"/>
                  <a:pt x="228" y="139"/>
                </a:cubicBezTo>
                <a:cubicBezTo>
                  <a:pt x="240" y="0"/>
                  <a:pt x="227" y="47"/>
                  <a:pt x="260" y="99"/>
                </a:cubicBezTo>
                <a:cubicBezTo>
                  <a:pt x="275" y="157"/>
                  <a:pt x="281" y="168"/>
                  <a:pt x="260" y="253"/>
                </a:cubicBezTo>
                <a:cubicBezTo>
                  <a:pt x="255" y="272"/>
                  <a:pt x="254" y="215"/>
                  <a:pt x="252" y="196"/>
                </a:cubicBezTo>
                <a:cubicBezTo>
                  <a:pt x="249" y="172"/>
                  <a:pt x="247" y="147"/>
                  <a:pt x="244" y="123"/>
                </a:cubicBezTo>
                <a:cubicBezTo>
                  <a:pt x="247" y="104"/>
                  <a:pt x="234" y="72"/>
                  <a:pt x="252" y="66"/>
                </a:cubicBezTo>
                <a:cubicBezTo>
                  <a:pt x="268" y="61"/>
                  <a:pt x="268" y="115"/>
                  <a:pt x="268" y="115"/>
                </a:cubicBezTo>
                <a:cubicBezTo>
                  <a:pt x="265" y="150"/>
                  <a:pt x="265" y="185"/>
                  <a:pt x="260" y="220"/>
                </a:cubicBezTo>
                <a:cubicBezTo>
                  <a:pt x="257" y="237"/>
                  <a:pt x="244" y="269"/>
                  <a:pt x="244" y="269"/>
                </a:cubicBezTo>
                <a:cubicBezTo>
                  <a:pt x="241" y="285"/>
                  <a:pt x="251" y="311"/>
                  <a:pt x="236" y="318"/>
                </a:cubicBezTo>
                <a:cubicBezTo>
                  <a:pt x="224" y="324"/>
                  <a:pt x="228" y="291"/>
                  <a:pt x="228" y="277"/>
                </a:cubicBezTo>
                <a:cubicBezTo>
                  <a:pt x="228" y="213"/>
                  <a:pt x="217" y="130"/>
                  <a:pt x="276" y="91"/>
                </a:cubicBezTo>
                <a:cubicBezTo>
                  <a:pt x="284" y="94"/>
                  <a:pt x="296" y="92"/>
                  <a:pt x="301" y="99"/>
                </a:cubicBezTo>
                <a:cubicBezTo>
                  <a:pt x="311" y="113"/>
                  <a:pt x="317" y="147"/>
                  <a:pt x="317" y="147"/>
                </a:cubicBezTo>
                <a:cubicBezTo>
                  <a:pt x="310" y="222"/>
                  <a:pt x="318" y="246"/>
                  <a:pt x="260" y="285"/>
                </a:cubicBezTo>
                <a:cubicBezTo>
                  <a:pt x="255" y="293"/>
                  <a:pt x="254" y="310"/>
                  <a:pt x="244" y="310"/>
                </a:cubicBezTo>
                <a:cubicBezTo>
                  <a:pt x="235" y="310"/>
                  <a:pt x="238" y="294"/>
                  <a:pt x="236" y="285"/>
                </a:cubicBezTo>
                <a:cubicBezTo>
                  <a:pt x="233" y="269"/>
                  <a:pt x="231" y="253"/>
                  <a:pt x="228" y="237"/>
                </a:cubicBezTo>
                <a:cubicBezTo>
                  <a:pt x="222" y="272"/>
                  <a:pt x="224" y="309"/>
                  <a:pt x="211" y="342"/>
                </a:cubicBezTo>
                <a:cubicBezTo>
                  <a:pt x="207" y="351"/>
                  <a:pt x="201" y="326"/>
                  <a:pt x="195" y="318"/>
                </a:cubicBezTo>
                <a:cubicBezTo>
                  <a:pt x="184" y="304"/>
                  <a:pt x="174" y="290"/>
                  <a:pt x="163" y="277"/>
                </a:cubicBezTo>
                <a:cubicBezTo>
                  <a:pt x="142" y="252"/>
                  <a:pt x="131" y="250"/>
                  <a:pt x="106" y="228"/>
                </a:cubicBezTo>
                <a:cubicBezTo>
                  <a:pt x="76" y="201"/>
                  <a:pt x="47" y="164"/>
                  <a:pt x="25" y="131"/>
                </a:cubicBezTo>
                <a:cubicBezTo>
                  <a:pt x="60" y="128"/>
                  <a:pt x="98" y="138"/>
                  <a:pt x="130" y="123"/>
                </a:cubicBezTo>
                <a:cubicBezTo>
                  <a:pt x="146" y="116"/>
                  <a:pt x="141" y="90"/>
                  <a:pt x="147" y="74"/>
                </a:cubicBezTo>
                <a:cubicBezTo>
                  <a:pt x="150" y="66"/>
                  <a:pt x="163" y="67"/>
                  <a:pt x="171" y="66"/>
                </a:cubicBezTo>
                <a:cubicBezTo>
                  <a:pt x="192" y="62"/>
                  <a:pt x="214" y="61"/>
                  <a:pt x="236" y="58"/>
                </a:cubicBezTo>
                <a:cubicBezTo>
                  <a:pt x="241" y="66"/>
                  <a:pt x="250" y="73"/>
                  <a:pt x="252" y="82"/>
                </a:cubicBezTo>
                <a:cubicBezTo>
                  <a:pt x="257" y="113"/>
                  <a:pt x="202" y="139"/>
                  <a:pt x="179" y="147"/>
                </a:cubicBezTo>
                <a:cubicBezTo>
                  <a:pt x="171" y="144"/>
                  <a:pt x="147" y="139"/>
                  <a:pt x="155" y="139"/>
                </a:cubicBezTo>
                <a:cubicBezTo>
                  <a:pt x="174" y="139"/>
                  <a:pt x="203" y="130"/>
                  <a:pt x="211" y="147"/>
                </a:cubicBezTo>
                <a:cubicBezTo>
                  <a:pt x="229" y="183"/>
                  <a:pt x="213" y="229"/>
                  <a:pt x="220" y="269"/>
                </a:cubicBezTo>
                <a:cubicBezTo>
                  <a:pt x="223" y="287"/>
                  <a:pt x="258" y="319"/>
                  <a:pt x="268" y="334"/>
                </a:cubicBezTo>
                <a:cubicBezTo>
                  <a:pt x="259" y="372"/>
                  <a:pt x="265" y="376"/>
                  <a:pt x="252" y="350"/>
                </a:cubicBezTo>
                <a:lnTo>
                  <a:pt x="275" y="173"/>
                </a:lnTo>
                <a:lnTo>
                  <a:pt x="323" y="12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37" name="Oval 105"/>
          <p:cNvSpPr>
            <a:spLocks noChangeArrowheads="1"/>
          </p:cNvSpPr>
          <p:nvPr/>
        </p:nvSpPr>
        <p:spPr bwMode="auto">
          <a:xfrm>
            <a:off x="8077200" y="2743200"/>
            <a:ext cx="609600" cy="457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538" name="Freeform 106"/>
          <p:cNvSpPr>
            <a:spLocks/>
          </p:cNvSpPr>
          <p:nvPr/>
        </p:nvSpPr>
        <p:spPr bwMode="auto">
          <a:xfrm>
            <a:off x="7924800" y="2590800"/>
            <a:ext cx="457200" cy="381000"/>
          </a:xfrm>
          <a:custGeom>
            <a:avLst/>
            <a:gdLst>
              <a:gd name="T0" fmla="*/ 161955291 w 176"/>
              <a:gd name="T1" fmla="*/ 0 h 439"/>
              <a:gd name="T2" fmla="*/ 323913180 w 176"/>
              <a:gd name="T3" fmla="*/ 73062615 h 439"/>
              <a:gd name="T4" fmla="*/ 1187680822 w 176"/>
              <a:gd name="T5" fmla="*/ 330662887 h 439"/>
              <a:gd name="T6" fmla="*/ 0 60000 65536"/>
              <a:gd name="T7" fmla="*/ 0 60000 65536"/>
              <a:gd name="T8" fmla="*/ 0 60000 65536"/>
              <a:gd name="T9" fmla="*/ 0 w 176"/>
              <a:gd name="T10" fmla="*/ 0 h 439"/>
              <a:gd name="T11" fmla="*/ 176 w 176"/>
              <a:gd name="T12" fmla="*/ 439 h 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" h="439">
                <a:moveTo>
                  <a:pt x="24" y="0"/>
                </a:moveTo>
                <a:cubicBezTo>
                  <a:pt x="32" y="102"/>
                  <a:pt x="0" y="97"/>
                  <a:pt x="48" y="97"/>
                </a:cubicBezTo>
                <a:lnTo>
                  <a:pt x="176" y="439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39" name="Freeform 111"/>
          <p:cNvSpPr>
            <a:spLocks/>
          </p:cNvSpPr>
          <p:nvPr/>
        </p:nvSpPr>
        <p:spPr bwMode="auto">
          <a:xfrm>
            <a:off x="8153400" y="2667000"/>
            <a:ext cx="152400" cy="304800"/>
          </a:xfrm>
          <a:custGeom>
            <a:avLst/>
            <a:gdLst>
              <a:gd name="T0" fmla="*/ 17995323 w 176"/>
              <a:gd name="T1" fmla="*/ 0 h 439"/>
              <a:gd name="T2" fmla="*/ 35990647 w 176"/>
              <a:gd name="T3" fmla="*/ 46760078 h 439"/>
              <a:gd name="T4" fmla="*/ 131964554 w 176"/>
              <a:gd name="T5" fmla="*/ 211624265 h 439"/>
              <a:gd name="T6" fmla="*/ 0 60000 65536"/>
              <a:gd name="T7" fmla="*/ 0 60000 65536"/>
              <a:gd name="T8" fmla="*/ 0 60000 65536"/>
              <a:gd name="T9" fmla="*/ 0 w 176"/>
              <a:gd name="T10" fmla="*/ 0 h 439"/>
              <a:gd name="T11" fmla="*/ 176 w 176"/>
              <a:gd name="T12" fmla="*/ 439 h 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" h="439">
                <a:moveTo>
                  <a:pt x="24" y="0"/>
                </a:moveTo>
                <a:cubicBezTo>
                  <a:pt x="32" y="102"/>
                  <a:pt x="0" y="97"/>
                  <a:pt x="48" y="97"/>
                </a:cubicBezTo>
                <a:lnTo>
                  <a:pt x="176" y="439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40" name="Freeform 112"/>
          <p:cNvSpPr>
            <a:spLocks/>
          </p:cNvSpPr>
          <p:nvPr/>
        </p:nvSpPr>
        <p:spPr bwMode="auto">
          <a:xfrm>
            <a:off x="7848600" y="2362200"/>
            <a:ext cx="609600" cy="685800"/>
          </a:xfrm>
          <a:custGeom>
            <a:avLst/>
            <a:gdLst>
              <a:gd name="T0" fmla="*/ 287921708 w 176"/>
              <a:gd name="T1" fmla="*/ 0 h 439"/>
              <a:gd name="T2" fmla="*/ 575846880 w 176"/>
              <a:gd name="T3" fmla="*/ 236721320 h 439"/>
              <a:gd name="T4" fmla="*/ 2111432861 w 176"/>
              <a:gd name="T5" fmla="*/ 1071347792 h 439"/>
              <a:gd name="T6" fmla="*/ 0 60000 65536"/>
              <a:gd name="T7" fmla="*/ 0 60000 65536"/>
              <a:gd name="T8" fmla="*/ 0 60000 65536"/>
              <a:gd name="T9" fmla="*/ 0 w 176"/>
              <a:gd name="T10" fmla="*/ 0 h 439"/>
              <a:gd name="T11" fmla="*/ 176 w 176"/>
              <a:gd name="T12" fmla="*/ 439 h 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" h="439">
                <a:moveTo>
                  <a:pt x="24" y="0"/>
                </a:moveTo>
                <a:cubicBezTo>
                  <a:pt x="32" y="102"/>
                  <a:pt x="0" y="97"/>
                  <a:pt x="48" y="97"/>
                </a:cubicBezTo>
                <a:lnTo>
                  <a:pt x="176" y="439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41" name="Freeform 113"/>
          <p:cNvSpPr>
            <a:spLocks/>
          </p:cNvSpPr>
          <p:nvPr/>
        </p:nvSpPr>
        <p:spPr bwMode="auto">
          <a:xfrm flipV="1">
            <a:off x="8001000" y="2590800"/>
            <a:ext cx="152400" cy="76200"/>
          </a:xfrm>
          <a:custGeom>
            <a:avLst/>
            <a:gdLst>
              <a:gd name="T0" fmla="*/ 17995323 w 176"/>
              <a:gd name="T1" fmla="*/ 0 h 439"/>
              <a:gd name="T2" fmla="*/ 35990647 w 176"/>
              <a:gd name="T3" fmla="*/ 2922505 h 439"/>
              <a:gd name="T4" fmla="*/ 131964554 w 176"/>
              <a:gd name="T5" fmla="*/ 13226517 h 439"/>
              <a:gd name="T6" fmla="*/ 0 60000 65536"/>
              <a:gd name="T7" fmla="*/ 0 60000 65536"/>
              <a:gd name="T8" fmla="*/ 0 60000 65536"/>
              <a:gd name="T9" fmla="*/ 0 w 176"/>
              <a:gd name="T10" fmla="*/ 0 h 439"/>
              <a:gd name="T11" fmla="*/ 176 w 176"/>
              <a:gd name="T12" fmla="*/ 439 h 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" h="439">
                <a:moveTo>
                  <a:pt x="24" y="0"/>
                </a:moveTo>
                <a:cubicBezTo>
                  <a:pt x="32" y="102"/>
                  <a:pt x="0" y="97"/>
                  <a:pt x="48" y="97"/>
                </a:cubicBezTo>
                <a:lnTo>
                  <a:pt x="176" y="439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42" name="Freeform 114"/>
          <p:cNvSpPr>
            <a:spLocks/>
          </p:cNvSpPr>
          <p:nvPr/>
        </p:nvSpPr>
        <p:spPr bwMode="auto">
          <a:xfrm>
            <a:off x="8229600" y="2819400"/>
            <a:ext cx="152400" cy="304800"/>
          </a:xfrm>
          <a:custGeom>
            <a:avLst/>
            <a:gdLst>
              <a:gd name="T0" fmla="*/ 17995323 w 176"/>
              <a:gd name="T1" fmla="*/ 0 h 439"/>
              <a:gd name="T2" fmla="*/ 35990647 w 176"/>
              <a:gd name="T3" fmla="*/ 46760078 h 439"/>
              <a:gd name="T4" fmla="*/ 131964554 w 176"/>
              <a:gd name="T5" fmla="*/ 211624265 h 439"/>
              <a:gd name="T6" fmla="*/ 0 60000 65536"/>
              <a:gd name="T7" fmla="*/ 0 60000 65536"/>
              <a:gd name="T8" fmla="*/ 0 60000 65536"/>
              <a:gd name="T9" fmla="*/ 0 w 176"/>
              <a:gd name="T10" fmla="*/ 0 h 439"/>
              <a:gd name="T11" fmla="*/ 176 w 176"/>
              <a:gd name="T12" fmla="*/ 439 h 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" h="439">
                <a:moveTo>
                  <a:pt x="24" y="0"/>
                </a:moveTo>
                <a:cubicBezTo>
                  <a:pt x="32" y="102"/>
                  <a:pt x="0" y="97"/>
                  <a:pt x="48" y="97"/>
                </a:cubicBezTo>
                <a:lnTo>
                  <a:pt x="176" y="439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43" name="Freeform 115"/>
          <p:cNvSpPr>
            <a:spLocks/>
          </p:cNvSpPr>
          <p:nvPr/>
        </p:nvSpPr>
        <p:spPr bwMode="auto">
          <a:xfrm>
            <a:off x="7848600" y="3733800"/>
            <a:ext cx="457200" cy="381000"/>
          </a:xfrm>
          <a:custGeom>
            <a:avLst/>
            <a:gdLst>
              <a:gd name="T0" fmla="*/ 161955291 w 176"/>
              <a:gd name="T1" fmla="*/ 0 h 439"/>
              <a:gd name="T2" fmla="*/ 323913180 w 176"/>
              <a:gd name="T3" fmla="*/ 73062615 h 439"/>
              <a:gd name="T4" fmla="*/ 1187680822 w 176"/>
              <a:gd name="T5" fmla="*/ 330662887 h 439"/>
              <a:gd name="T6" fmla="*/ 0 60000 65536"/>
              <a:gd name="T7" fmla="*/ 0 60000 65536"/>
              <a:gd name="T8" fmla="*/ 0 60000 65536"/>
              <a:gd name="T9" fmla="*/ 0 w 176"/>
              <a:gd name="T10" fmla="*/ 0 h 439"/>
              <a:gd name="T11" fmla="*/ 176 w 176"/>
              <a:gd name="T12" fmla="*/ 439 h 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" h="439">
                <a:moveTo>
                  <a:pt x="24" y="0"/>
                </a:moveTo>
                <a:cubicBezTo>
                  <a:pt x="32" y="102"/>
                  <a:pt x="0" y="97"/>
                  <a:pt x="48" y="97"/>
                </a:cubicBezTo>
                <a:lnTo>
                  <a:pt x="176" y="439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44" name="Freeform 116"/>
          <p:cNvSpPr>
            <a:spLocks/>
          </p:cNvSpPr>
          <p:nvPr/>
        </p:nvSpPr>
        <p:spPr bwMode="auto">
          <a:xfrm>
            <a:off x="7924800" y="3810000"/>
            <a:ext cx="381000" cy="381000"/>
          </a:xfrm>
          <a:custGeom>
            <a:avLst/>
            <a:gdLst>
              <a:gd name="T0" fmla="*/ 112470762 w 176"/>
              <a:gd name="T1" fmla="*/ 0 h 439"/>
              <a:gd name="T2" fmla="*/ 224939359 w 176"/>
              <a:gd name="T3" fmla="*/ 73062615 h 439"/>
              <a:gd name="T4" fmla="*/ 824778394 w 176"/>
              <a:gd name="T5" fmla="*/ 330662887 h 439"/>
              <a:gd name="T6" fmla="*/ 0 60000 65536"/>
              <a:gd name="T7" fmla="*/ 0 60000 65536"/>
              <a:gd name="T8" fmla="*/ 0 60000 65536"/>
              <a:gd name="T9" fmla="*/ 0 w 176"/>
              <a:gd name="T10" fmla="*/ 0 h 439"/>
              <a:gd name="T11" fmla="*/ 176 w 176"/>
              <a:gd name="T12" fmla="*/ 439 h 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" h="439">
                <a:moveTo>
                  <a:pt x="24" y="0"/>
                </a:moveTo>
                <a:cubicBezTo>
                  <a:pt x="32" y="102"/>
                  <a:pt x="0" y="97"/>
                  <a:pt x="48" y="97"/>
                </a:cubicBezTo>
                <a:lnTo>
                  <a:pt x="176" y="439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45" name="Freeform 117"/>
          <p:cNvSpPr>
            <a:spLocks/>
          </p:cNvSpPr>
          <p:nvPr/>
        </p:nvSpPr>
        <p:spPr bwMode="auto">
          <a:xfrm>
            <a:off x="7467600" y="2286000"/>
            <a:ext cx="744538" cy="617538"/>
          </a:xfrm>
          <a:custGeom>
            <a:avLst/>
            <a:gdLst>
              <a:gd name="T0" fmla="*/ 55139085 w 757"/>
              <a:gd name="T1" fmla="*/ 45580872 h 1109"/>
              <a:gd name="T2" fmla="*/ 188632686 w 757"/>
              <a:gd name="T3" fmla="*/ 151005585 h 1109"/>
              <a:gd name="T4" fmla="*/ 211849085 w 757"/>
              <a:gd name="T5" fmla="*/ 166199017 h 1109"/>
              <a:gd name="T6" fmla="*/ 329864774 w 757"/>
              <a:gd name="T7" fmla="*/ 284336936 h 1109"/>
              <a:gd name="T8" fmla="*/ 376297572 w 757"/>
              <a:gd name="T9" fmla="*/ 312243697 h 1109"/>
              <a:gd name="T10" fmla="*/ 376297572 w 757"/>
              <a:gd name="T11" fmla="*/ 259221137 h 1109"/>
              <a:gd name="T12" fmla="*/ 274726688 w 757"/>
              <a:gd name="T13" fmla="*/ 199067171 h 1109"/>
              <a:gd name="T14" fmla="*/ 188632686 w 757"/>
              <a:gd name="T15" fmla="*/ 105734856 h 1109"/>
              <a:gd name="T16" fmla="*/ 118016642 w 757"/>
              <a:gd name="T17" fmla="*/ 60464144 h 1109"/>
              <a:gd name="T18" fmla="*/ 62877557 w 757"/>
              <a:gd name="T19" fmla="*/ 32867605 h 1109"/>
              <a:gd name="T20" fmla="*/ 78355499 w 757"/>
              <a:gd name="T21" fmla="*/ 43100142 h 1109"/>
              <a:gd name="T22" fmla="*/ 274726688 w 757"/>
              <a:gd name="T23" fmla="*/ 115967384 h 1109"/>
              <a:gd name="T24" fmla="*/ 321159485 w 757"/>
              <a:gd name="T25" fmla="*/ 138602452 h 1109"/>
              <a:gd name="T26" fmla="*/ 376297572 w 757"/>
              <a:gd name="T27" fmla="*/ 196276279 h 1109"/>
              <a:gd name="T28" fmla="*/ 454653040 w 757"/>
              <a:gd name="T29" fmla="*/ 312243697 h 1109"/>
              <a:gd name="T30" fmla="*/ 471097785 w 757"/>
              <a:gd name="T31" fmla="*/ 259221137 h 1109"/>
              <a:gd name="T32" fmla="*/ 321159485 w 757"/>
              <a:gd name="T33" fmla="*/ 125889750 h 1109"/>
              <a:gd name="T34" fmla="*/ 235065484 w 757"/>
              <a:gd name="T35" fmla="*/ 68215941 h 1109"/>
              <a:gd name="T36" fmla="*/ 125755114 w 757"/>
              <a:gd name="T37" fmla="*/ 17674168 h 1109"/>
              <a:gd name="T38" fmla="*/ 172187942 w 757"/>
              <a:gd name="T39" fmla="*/ 22945238 h 1109"/>
              <a:gd name="T40" fmla="*/ 282465160 w 757"/>
              <a:gd name="T41" fmla="*/ 68215941 h 1109"/>
              <a:gd name="T42" fmla="*/ 439175113 w 757"/>
              <a:gd name="T43" fmla="*/ 153486316 h 1109"/>
              <a:gd name="T44" fmla="*/ 517530705 w 757"/>
              <a:gd name="T45" fmla="*/ 276895300 h 1109"/>
              <a:gd name="T46" fmla="*/ 604591462 w 757"/>
              <a:gd name="T47" fmla="*/ 329607700 h 1109"/>
              <a:gd name="T48" fmla="*/ 541713921 w 757"/>
              <a:gd name="T49" fmla="*/ 279376031 h 1109"/>
              <a:gd name="T50" fmla="*/ 478836256 w 757"/>
              <a:gd name="T51" fmla="*/ 136122278 h 1109"/>
              <a:gd name="T52" fmla="*/ 454653040 w 757"/>
              <a:gd name="T53" fmla="*/ 123409019 h 1109"/>
              <a:gd name="T54" fmla="*/ 415958715 w 757"/>
              <a:gd name="T55" fmla="*/ 98293220 h 1109"/>
              <a:gd name="T56" fmla="*/ 384036044 w 757"/>
              <a:gd name="T57" fmla="*/ 83099787 h 1109"/>
              <a:gd name="T58" fmla="*/ 305681558 w 757"/>
              <a:gd name="T59" fmla="*/ 48061603 h 1109"/>
              <a:gd name="T60" fmla="*/ 259248761 w 757"/>
              <a:gd name="T61" fmla="*/ 22945238 h 1109"/>
              <a:gd name="T62" fmla="*/ 408220243 w 757"/>
              <a:gd name="T63" fmla="*/ 83099787 h 1109"/>
              <a:gd name="T64" fmla="*/ 509791127 w 757"/>
              <a:gd name="T65" fmla="*/ 143563914 h 1109"/>
              <a:gd name="T66" fmla="*/ 612329934 w 757"/>
              <a:gd name="T67" fmla="*/ 201547345 h 1109"/>
              <a:gd name="T68" fmla="*/ 651024260 w 757"/>
              <a:gd name="T69" fmla="*/ 231624606 h 1109"/>
              <a:gd name="T70" fmla="*/ 620069389 w 757"/>
              <a:gd name="T71" fmla="*/ 324646795 h 1109"/>
              <a:gd name="T72" fmla="*/ 604591462 w 757"/>
              <a:gd name="T73" fmla="*/ 229143875 h 1109"/>
              <a:gd name="T74" fmla="*/ 666501203 w 757"/>
              <a:gd name="T75" fmla="*/ 229143875 h 1109"/>
              <a:gd name="T76" fmla="*/ 706162346 w 757"/>
              <a:gd name="T77" fmla="*/ 266972933 h 1109"/>
              <a:gd name="T78" fmla="*/ 635546333 w 757"/>
              <a:gd name="T79" fmla="*/ 188834643 h 1109"/>
              <a:gd name="T80" fmla="*/ 541713921 w 757"/>
              <a:gd name="T81" fmla="*/ 115967384 h 1109"/>
              <a:gd name="T82" fmla="*/ 321159485 w 757"/>
              <a:gd name="T83" fmla="*/ 25425969 h 1109"/>
              <a:gd name="T84" fmla="*/ 376297572 w 757"/>
              <a:gd name="T85" fmla="*/ 12713263 h 1109"/>
              <a:gd name="T86" fmla="*/ 509791127 w 757"/>
              <a:gd name="T87" fmla="*/ 35348336 h 1109"/>
              <a:gd name="T88" fmla="*/ 604591462 w 757"/>
              <a:gd name="T89" fmla="*/ 103254125 h 1109"/>
              <a:gd name="T90" fmla="*/ 643285788 w 757"/>
              <a:gd name="T91" fmla="*/ 123409019 h 1109"/>
              <a:gd name="T92" fmla="*/ 478836256 w 757"/>
              <a:gd name="T93" fmla="*/ 324646795 h 1109"/>
              <a:gd name="T94" fmla="*/ 188632686 w 757"/>
              <a:gd name="T95" fmla="*/ 204028076 h 1109"/>
              <a:gd name="T96" fmla="*/ 133493616 w 757"/>
              <a:gd name="T97" fmla="*/ 133641547 h 1109"/>
              <a:gd name="T98" fmla="*/ 38694341 w 757"/>
              <a:gd name="T99" fmla="*/ 85579961 h 1109"/>
              <a:gd name="T100" fmla="*/ 15477931 w 757"/>
              <a:gd name="T101" fmla="*/ 62944875 h 1109"/>
              <a:gd name="T102" fmla="*/ 429502024 w 757"/>
              <a:gd name="T103" fmla="*/ 68526102 h 1109"/>
              <a:gd name="T104" fmla="*/ 150906161 w 757"/>
              <a:gd name="T105" fmla="*/ 98293220 h 110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757"/>
              <a:gd name="T160" fmla="*/ 0 h 1109"/>
              <a:gd name="T161" fmla="*/ 757 w 757"/>
              <a:gd name="T162" fmla="*/ 1109 h 1109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757" h="1109">
                <a:moveTo>
                  <a:pt x="0" y="82"/>
                </a:moveTo>
                <a:cubicBezTo>
                  <a:pt x="18" y="108"/>
                  <a:pt x="39" y="121"/>
                  <a:pt x="57" y="147"/>
                </a:cubicBezTo>
                <a:cubicBezTo>
                  <a:pt x="85" y="230"/>
                  <a:pt x="80" y="356"/>
                  <a:pt x="146" y="422"/>
                </a:cubicBezTo>
                <a:cubicBezTo>
                  <a:pt x="157" y="455"/>
                  <a:pt x="166" y="468"/>
                  <a:pt x="195" y="487"/>
                </a:cubicBezTo>
                <a:cubicBezTo>
                  <a:pt x="198" y="495"/>
                  <a:pt x="199" y="504"/>
                  <a:pt x="203" y="512"/>
                </a:cubicBezTo>
                <a:cubicBezTo>
                  <a:pt x="207" y="521"/>
                  <a:pt x="216" y="527"/>
                  <a:pt x="219" y="536"/>
                </a:cubicBezTo>
                <a:cubicBezTo>
                  <a:pt x="242" y="598"/>
                  <a:pt x="245" y="668"/>
                  <a:pt x="268" y="731"/>
                </a:cubicBezTo>
                <a:cubicBezTo>
                  <a:pt x="277" y="793"/>
                  <a:pt x="285" y="881"/>
                  <a:pt x="341" y="917"/>
                </a:cubicBezTo>
                <a:cubicBezTo>
                  <a:pt x="360" y="975"/>
                  <a:pt x="343" y="956"/>
                  <a:pt x="381" y="982"/>
                </a:cubicBezTo>
                <a:cubicBezTo>
                  <a:pt x="384" y="990"/>
                  <a:pt x="381" y="1011"/>
                  <a:pt x="389" y="1007"/>
                </a:cubicBezTo>
                <a:cubicBezTo>
                  <a:pt x="399" y="1002"/>
                  <a:pt x="397" y="985"/>
                  <a:pt x="397" y="974"/>
                </a:cubicBezTo>
                <a:cubicBezTo>
                  <a:pt x="397" y="928"/>
                  <a:pt x="395" y="882"/>
                  <a:pt x="389" y="836"/>
                </a:cubicBezTo>
                <a:cubicBezTo>
                  <a:pt x="380" y="767"/>
                  <a:pt x="380" y="806"/>
                  <a:pt x="357" y="771"/>
                </a:cubicBezTo>
                <a:cubicBezTo>
                  <a:pt x="330" y="729"/>
                  <a:pt x="311" y="683"/>
                  <a:pt x="284" y="642"/>
                </a:cubicBezTo>
                <a:cubicBezTo>
                  <a:pt x="276" y="610"/>
                  <a:pt x="260" y="584"/>
                  <a:pt x="251" y="552"/>
                </a:cubicBezTo>
                <a:cubicBezTo>
                  <a:pt x="232" y="482"/>
                  <a:pt x="216" y="411"/>
                  <a:pt x="195" y="341"/>
                </a:cubicBezTo>
                <a:cubicBezTo>
                  <a:pt x="185" y="306"/>
                  <a:pt x="173" y="271"/>
                  <a:pt x="162" y="236"/>
                </a:cubicBezTo>
                <a:cubicBezTo>
                  <a:pt x="156" y="218"/>
                  <a:pt x="122" y="195"/>
                  <a:pt x="122" y="195"/>
                </a:cubicBezTo>
                <a:cubicBezTo>
                  <a:pt x="112" y="168"/>
                  <a:pt x="98" y="152"/>
                  <a:pt x="81" y="130"/>
                </a:cubicBezTo>
                <a:cubicBezTo>
                  <a:pt x="75" y="122"/>
                  <a:pt x="69" y="115"/>
                  <a:pt x="65" y="106"/>
                </a:cubicBezTo>
                <a:cubicBezTo>
                  <a:pt x="61" y="98"/>
                  <a:pt x="57" y="74"/>
                  <a:pt x="57" y="82"/>
                </a:cubicBezTo>
                <a:cubicBezTo>
                  <a:pt x="57" y="120"/>
                  <a:pt x="61" y="118"/>
                  <a:pt x="81" y="139"/>
                </a:cubicBezTo>
                <a:cubicBezTo>
                  <a:pt x="92" y="173"/>
                  <a:pt x="124" y="191"/>
                  <a:pt x="146" y="220"/>
                </a:cubicBezTo>
                <a:cubicBezTo>
                  <a:pt x="181" y="267"/>
                  <a:pt x="235" y="343"/>
                  <a:pt x="284" y="374"/>
                </a:cubicBezTo>
                <a:cubicBezTo>
                  <a:pt x="303" y="430"/>
                  <a:pt x="275" y="362"/>
                  <a:pt x="324" y="422"/>
                </a:cubicBezTo>
                <a:cubicBezTo>
                  <a:pt x="330" y="429"/>
                  <a:pt x="328" y="439"/>
                  <a:pt x="332" y="447"/>
                </a:cubicBezTo>
                <a:cubicBezTo>
                  <a:pt x="342" y="464"/>
                  <a:pt x="365" y="495"/>
                  <a:pt x="365" y="495"/>
                </a:cubicBezTo>
                <a:cubicBezTo>
                  <a:pt x="376" y="541"/>
                  <a:pt x="383" y="586"/>
                  <a:pt x="389" y="633"/>
                </a:cubicBezTo>
                <a:cubicBezTo>
                  <a:pt x="393" y="708"/>
                  <a:pt x="385" y="934"/>
                  <a:pt x="454" y="1007"/>
                </a:cubicBezTo>
                <a:cubicBezTo>
                  <a:pt x="467" y="1046"/>
                  <a:pt x="457" y="1032"/>
                  <a:pt x="470" y="1007"/>
                </a:cubicBezTo>
                <a:cubicBezTo>
                  <a:pt x="475" y="998"/>
                  <a:pt x="481" y="990"/>
                  <a:pt x="487" y="982"/>
                </a:cubicBezTo>
                <a:cubicBezTo>
                  <a:pt x="507" y="922"/>
                  <a:pt x="500" y="953"/>
                  <a:pt x="487" y="836"/>
                </a:cubicBezTo>
                <a:cubicBezTo>
                  <a:pt x="477" y="749"/>
                  <a:pt x="428" y="615"/>
                  <a:pt x="389" y="536"/>
                </a:cubicBezTo>
                <a:cubicBezTo>
                  <a:pt x="369" y="496"/>
                  <a:pt x="364" y="436"/>
                  <a:pt x="332" y="406"/>
                </a:cubicBezTo>
                <a:cubicBezTo>
                  <a:pt x="322" y="364"/>
                  <a:pt x="302" y="327"/>
                  <a:pt x="276" y="293"/>
                </a:cubicBezTo>
                <a:cubicBezTo>
                  <a:pt x="267" y="265"/>
                  <a:pt x="259" y="244"/>
                  <a:pt x="243" y="220"/>
                </a:cubicBezTo>
                <a:cubicBezTo>
                  <a:pt x="229" y="177"/>
                  <a:pt x="199" y="141"/>
                  <a:pt x="170" y="106"/>
                </a:cubicBezTo>
                <a:cubicBezTo>
                  <a:pt x="169" y="105"/>
                  <a:pt x="126" y="65"/>
                  <a:pt x="130" y="57"/>
                </a:cubicBezTo>
                <a:cubicBezTo>
                  <a:pt x="134" y="49"/>
                  <a:pt x="146" y="63"/>
                  <a:pt x="154" y="66"/>
                </a:cubicBezTo>
                <a:cubicBezTo>
                  <a:pt x="162" y="69"/>
                  <a:pt x="170" y="71"/>
                  <a:pt x="178" y="74"/>
                </a:cubicBezTo>
                <a:cubicBezTo>
                  <a:pt x="204" y="98"/>
                  <a:pt x="195" y="109"/>
                  <a:pt x="227" y="130"/>
                </a:cubicBezTo>
                <a:cubicBezTo>
                  <a:pt x="248" y="162"/>
                  <a:pt x="266" y="192"/>
                  <a:pt x="292" y="220"/>
                </a:cubicBezTo>
                <a:cubicBezTo>
                  <a:pt x="316" y="291"/>
                  <a:pt x="371" y="353"/>
                  <a:pt x="414" y="414"/>
                </a:cubicBezTo>
                <a:cubicBezTo>
                  <a:pt x="432" y="440"/>
                  <a:pt x="437" y="468"/>
                  <a:pt x="454" y="495"/>
                </a:cubicBezTo>
                <a:cubicBezTo>
                  <a:pt x="482" y="538"/>
                  <a:pt x="512" y="578"/>
                  <a:pt x="535" y="625"/>
                </a:cubicBezTo>
                <a:cubicBezTo>
                  <a:pt x="557" y="715"/>
                  <a:pt x="550" y="801"/>
                  <a:pt x="535" y="893"/>
                </a:cubicBezTo>
                <a:cubicBezTo>
                  <a:pt x="538" y="952"/>
                  <a:pt x="515" y="1019"/>
                  <a:pt x="543" y="1071"/>
                </a:cubicBezTo>
                <a:cubicBezTo>
                  <a:pt x="556" y="1095"/>
                  <a:pt x="604" y="1081"/>
                  <a:pt x="625" y="1063"/>
                </a:cubicBezTo>
                <a:cubicBezTo>
                  <a:pt x="639" y="1051"/>
                  <a:pt x="620" y="1026"/>
                  <a:pt x="616" y="1007"/>
                </a:cubicBezTo>
                <a:cubicBezTo>
                  <a:pt x="608" y="968"/>
                  <a:pt x="576" y="938"/>
                  <a:pt x="560" y="901"/>
                </a:cubicBezTo>
                <a:cubicBezTo>
                  <a:pt x="548" y="873"/>
                  <a:pt x="535" y="812"/>
                  <a:pt x="535" y="812"/>
                </a:cubicBezTo>
                <a:cubicBezTo>
                  <a:pt x="532" y="694"/>
                  <a:pt x="566" y="546"/>
                  <a:pt x="495" y="439"/>
                </a:cubicBezTo>
                <a:cubicBezTo>
                  <a:pt x="492" y="431"/>
                  <a:pt x="492" y="421"/>
                  <a:pt x="487" y="414"/>
                </a:cubicBezTo>
                <a:cubicBezTo>
                  <a:pt x="483" y="407"/>
                  <a:pt x="474" y="405"/>
                  <a:pt x="470" y="398"/>
                </a:cubicBezTo>
                <a:cubicBezTo>
                  <a:pt x="465" y="388"/>
                  <a:pt x="467" y="376"/>
                  <a:pt x="462" y="366"/>
                </a:cubicBezTo>
                <a:cubicBezTo>
                  <a:pt x="453" y="349"/>
                  <a:pt x="441" y="333"/>
                  <a:pt x="430" y="317"/>
                </a:cubicBezTo>
                <a:cubicBezTo>
                  <a:pt x="425" y="309"/>
                  <a:pt x="419" y="301"/>
                  <a:pt x="414" y="293"/>
                </a:cubicBezTo>
                <a:cubicBezTo>
                  <a:pt x="408" y="285"/>
                  <a:pt x="397" y="268"/>
                  <a:pt x="397" y="268"/>
                </a:cubicBezTo>
                <a:cubicBezTo>
                  <a:pt x="377" y="209"/>
                  <a:pt x="408" y="288"/>
                  <a:pt x="349" y="203"/>
                </a:cubicBezTo>
                <a:cubicBezTo>
                  <a:pt x="338" y="187"/>
                  <a:pt x="332" y="166"/>
                  <a:pt x="316" y="155"/>
                </a:cubicBezTo>
                <a:cubicBezTo>
                  <a:pt x="286" y="135"/>
                  <a:pt x="263" y="112"/>
                  <a:pt x="243" y="82"/>
                </a:cubicBezTo>
                <a:cubicBezTo>
                  <a:pt x="251" y="79"/>
                  <a:pt x="260" y="70"/>
                  <a:pt x="268" y="74"/>
                </a:cubicBezTo>
                <a:cubicBezTo>
                  <a:pt x="298" y="90"/>
                  <a:pt x="358" y="161"/>
                  <a:pt x="381" y="195"/>
                </a:cubicBezTo>
                <a:cubicBezTo>
                  <a:pt x="395" y="238"/>
                  <a:pt x="384" y="213"/>
                  <a:pt x="422" y="268"/>
                </a:cubicBezTo>
                <a:cubicBezTo>
                  <a:pt x="442" y="298"/>
                  <a:pt x="463" y="348"/>
                  <a:pt x="478" y="382"/>
                </a:cubicBezTo>
                <a:cubicBezTo>
                  <a:pt x="491" y="411"/>
                  <a:pt x="510" y="437"/>
                  <a:pt x="527" y="463"/>
                </a:cubicBezTo>
                <a:cubicBezTo>
                  <a:pt x="532" y="471"/>
                  <a:pt x="543" y="487"/>
                  <a:pt x="543" y="487"/>
                </a:cubicBezTo>
                <a:cubicBezTo>
                  <a:pt x="562" y="546"/>
                  <a:pt x="602" y="597"/>
                  <a:pt x="633" y="650"/>
                </a:cubicBezTo>
                <a:cubicBezTo>
                  <a:pt x="663" y="702"/>
                  <a:pt x="638" y="640"/>
                  <a:pt x="665" y="723"/>
                </a:cubicBezTo>
                <a:cubicBezTo>
                  <a:pt x="668" y="731"/>
                  <a:pt x="673" y="747"/>
                  <a:pt x="673" y="747"/>
                </a:cubicBezTo>
                <a:cubicBezTo>
                  <a:pt x="670" y="850"/>
                  <a:pt x="676" y="953"/>
                  <a:pt x="665" y="1055"/>
                </a:cubicBezTo>
                <a:cubicBezTo>
                  <a:pt x="664" y="1063"/>
                  <a:pt x="647" y="1053"/>
                  <a:pt x="641" y="1047"/>
                </a:cubicBezTo>
                <a:cubicBezTo>
                  <a:pt x="603" y="1009"/>
                  <a:pt x="592" y="958"/>
                  <a:pt x="576" y="909"/>
                </a:cubicBezTo>
                <a:cubicBezTo>
                  <a:pt x="582" y="833"/>
                  <a:pt x="572" y="789"/>
                  <a:pt x="625" y="739"/>
                </a:cubicBezTo>
                <a:cubicBezTo>
                  <a:pt x="638" y="700"/>
                  <a:pt x="635" y="688"/>
                  <a:pt x="673" y="715"/>
                </a:cubicBezTo>
                <a:cubicBezTo>
                  <a:pt x="678" y="723"/>
                  <a:pt x="688" y="729"/>
                  <a:pt x="689" y="739"/>
                </a:cubicBezTo>
                <a:cubicBezTo>
                  <a:pt x="696" y="795"/>
                  <a:pt x="680" y="855"/>
                  <a:pt x="698" y="909"/>
                </a:cubicBezTo>
                <a:cubicBezTo>
                  <a:pt x="704" y="927"/>
                  <a:pt x="730" y="861"/>
                  <a:pt x="730" y="861"/>
                </a:cubicBezTo>
                <a:cubicBezTo>
                  <a:pt x="725" y="768"/>
                  <a:pt x="751" y="686"/>
                  <a:pt x="673" y="633"/>
                </a:cubicBezTo>
                <a:cubicBezTo>
                  <a:pt x="668" y="625"/>
                  <a:pt x="663" y="616"/>
                  <a:pt x="657" y="609"/>
                </a:cubicBezTo>
                <a:cubicBezTo>
                  <a:pt x="644" y="594"/>
                  <a:pt x="616" y="568"/>
                  <a:pt x="616" y="568"/>
                </a:cubicBezTo>
                <a:cubicBezTo>
                  <a:pt x="598" y="494"/>
                  <a:pt x="629" y="420"/>
                  <a:pt x="560" y="374"/>
                </a:cubicBezTo>
                <a:cubicBezTo>
                  <a:pt x="533" y="299"/>
                  <a:pt x="454" y="218"/>
                  <a:pt x="397" y="163"/>
                </a:cubicBezTo>
                <a:cubicBezTo>
                  <a:pt x="375" y="141"/>
                  <a:pt x="351" y="107"/>
                  <a:pt x="332" y="82"/>
                </a:cubicBezTo>
                <a:cubicBezTo>
                  <a:pt x="320" y="66"/>
                  <a:pt x="300" y="33"/>
                  <a:pt x="300" y="33"/>
                </a:cubicBezTo>
                <a:cubicBezTo>
                  <a:pt x="349" y="0"/>
                  <a:pt x="343" y="30"/>
                  <a:pt x="389" y="41"/>
                </a:cubicBezTo>
                <a:cubicBezTo>
                  <a:pt x="413" y="46"/>
                  <a:pt x="438" y="46"/>
                  <a:pt x="462" y="49"/>
                </a:cubicBezTo>
                <a:cubicBezTo>
                  <a:pt x="490" y="68"/>
                  <a:pt x="503" y="90"/>
                  <a:pt x="527" y="114"/>
                </a:cubicBezTo>
                <a:cubicBezTo>
                  <a:pt x="547" y="175"/>
                  <a:pt x="536" y="315"/>
                  <a:pt x="568" y="325"/>
                </a:cubicBezTo>
                <a:cubicBezTo>
                  <a:pt x="586" y="331"/>
                  <a:pt x="606" y="330"/>
                  <a:pt x="625" y="333"/>
                </a:cubicBezTo>
                <a:cubicBezTo>
                  <a:pt x="633" y="338"/>
                  <a:pt x="644" y="341"/>
                  <a:pt x="649" y="349"/>
                </a:cubicBezTo>
                <a:cubicBezTo>
                  <a:pt x="658" y="364"/>
                  <a:pt x="665" y="398"/>
                  <a:pt x="665" y="398"/>
                </a:cubicBezTo>
                <a:cubicBezTo>
                  <a:pt x="670" y="545"/>
                  <a:pt x="667" y="688"/>
                  <a:pt x="714" y="828"/>
                </a:cubicBezTo>
                <a:cubicBezTo>
                  <a:pt x="704" y="1109"/>
                  <a:pt x="757" y="1058"/>
                  <a:pt x="495" y="1047"/>
                </a:cubicBezTo>
                <a:cubicBezTo>
                  <a:pt x="436" y="1028"/>
                  <a:pt x="400" y="1003"/>
                  <a:pt x="365" y="950"/>
                </a:cubicBezTo>
                <a:cubicBezTo>
                  <a:pt x="330" y="841"/>
                  <a:pt x="242" y="761"/>
                  <a:pt x="195" y="658"/>
                </a:cubicBezTo>
                <a:cubicBezTo>
                  <a:pt x="181" y="628"/>
                  <a:pt x="168" y="586"/>
                  <a:pt x="162" y="552"/>
                </a:cubicBezTo>
                <a:cubicBezTo>
                  <a:pt x="156" y="516"/>
                  <a:pt x="157" y="465"/>
                  <a:pt x="138" y="431"/>
                </a:cubicBezTo>
                <a:cubicBezTo>
                  <a:pt x="120" y="399"/>
                  <a:pt x="98" y="368"/>
                  <a:pt x="73" y="341"/>
                </a:cubicBezTo>
                <a:cubicBezTo>
                  <a:pt x="54" y="285"/>
                  <a:pt x="69" y="305"/>
                  <a:pt x="40" y="276"/>
                </a:cubicBezTo>
                <a:cubicBezTo>
                  <a:pt x="35" y="260"/>
                  <a:pt x="29" y="244"/>
                  <a:pt x="24" y="228"/>
                </a:cubicBezTo>
                <a:cubicBezTo>
                  <a:pt x="21" y="220"/>
                  <a:pt x="16" y="203"/>
                  <a:pt x="16" y="203"/>
                </a:cubicBezTo>
                <a:cubicBezTo>
                  <a:pt x="33" y="67"/>
                  <a:pt x="80" y="114"/>
                  <a:pt x="235" y="114"/>
                </a:cubicBezTo>
                <a:lnTo>
                  <a:pt x="444" y="221"/>
                </a:lnTo>
                <a:lnTo>
                  <a:pt x="684" y="701"/>
                </a:lnTo>
                <a:lnTo>
                  <a:pt x="156" y="317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200025"/>
          <a:ext cx="9144000" cy="5105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447800"/>
                <a:gridCol w="2209800"/>
                <a:gridCol w="1828800"/>
                <a:gridCol w="1828800"/>
              </a:tblGrid>
              <a:tr h="531813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Citation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Objective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Method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Result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Conclusion</a:t>
                      </a:r>
                      <a:endParaRPr lang="en-GB" sz="1600" b="0" dirty="0"/>
                    </a:p>
                  </a:txBody>
                  <a:tcPr/>
                </a:tc>
              </a:tr>
              <a:tr h="4573588">
                <a:tc>
                  <a:txBody>
                    <a:bodyPr/>
                    <a:lstStyle/>
                    <a:p>
                      <a:r>
                        <a:rPr lang="en-GB" sz="16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Schrage NF</a:t>
                      </a:r>
                      <a:r>
                        <a:rPr lang="en-GB" sz="16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GB" sz="1600" b="0" u="sng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Kompa</a:t>
                      </a:r>
                      <a:r>
                        <a:rPr lang="en-GB" sz="16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S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GB" sz="16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Haller W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GB" sz="1600" b="0" u="sng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Langefeld</a:t>
                      </a:r>
                      <a:r>
                        <a:rPr lang="en-GB" sz="16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S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6" tooltip="Burns : journal of the International Society for Burn Injuries."/>
                        </a:rPr>
                        <a:t> Burns.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2002 Dec;28(8):782-6.</a:t>
                      </a:r>
                    </a:p>
                    <a:p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PMID:</a:t>
                      </a:r>
                    </a:p>
                    <a:p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12464478</a:t>
                      </a:r>
                    </a:p>
                    <a:p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GB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PubMed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indexed for MEDLINE]</a:t>
                      </a:r>
                    </a:p>
                    <a:p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 of an </a:t>
                      </a:r>
                      <a:r>
                        <a:rPr lang="en-GB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amphoteric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lavage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solution for emergency treatment of eye burns. First animal type experimental clinical considerations.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a double-masked experiment 16 rabbits underwent a severe eye burn of one cornea followed by immediate rinsing with 0.9% sodium-chlorine solution (n=8) or </a:t>
                      </a:r>
                      <a:r>
                        <a:rPr lang="en-GB" sz="1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Diphoterine</a:t>
                      </a:r>
                      <a:r>
                        <a:rPr lang="en-GB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(n=8).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During rinsing no fibrin precipitates occurred in the </a:t>
                      </a:r>
                      <a:r>
                        <a:rPr lang="en-GB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Diphoterine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rinsed group whereas this was detectable in all eyes rinsed with saline solution. </a:t>
                      </a:r>
                      <a:r>
                        <a:rPr lang="en-GB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Diphoterine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group showing efficacy of the buffering capacity of </a:t>
                      </a:r>
                      <a:r>
                        <a:rPr lang="en-GB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Diphoterine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anterior chamber pH could be lowered by 5min of rinsing. No harmful effects of </a:t>
                      </a:r>
                      <a:r>
                        <a:rPr lang="en-GB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Diphoterine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could be observed compared to rinsing with saline solution in the course of an severe alkali burn of the cornea.</a:t>
                      </a:r>
                    </a:p>
                    <a:p>
                      <a:endParaRPr lang="en-GB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200025"/>
          <a:ext cx="9144000" cy="6475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447800"/>
                <a:gridCol w="2209800"/>
                <a:gridCol w="1828800"/>
                <a:gridCol w="1828800"/>
              </a:tblGrid>
              <a:tr h="531813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Citation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Objective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Method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Result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Conclusion</a:t>
                      </a:r>
                      <a:endParaRPr lang="en-GB" sz="1600" b="0" dirty="0"/>
                    </a:p>
                  </a:txBody>
                  <a:tcPr/>
                </a:tc>
              </a:tr>
              <a:tr h="4573588">
                <a:tc>
                  <a:txBody>
                    <a:bodyPr/>
                    <a:lstStyle/>
                    <a:p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http://www.ncbi.nlm.nih.gov/pubmed/12414407 </a:t>
                      </a:r>
                    </a:p>
                    <a:p>
                      <a:endParaRPr lang="en-GB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dirty="0" smtClean="0">
                          <a:hlinkClick r:id="rId2" tooltip="Ophthalmology."/>
                        </a:rPr>
                        <a:t>Ophthalmology.</a:t>
                      </a:r>
                      <a:r>
                        <a:rPr lang="en-US" sz="1600" dirty="0" smtClean="0"/>
                        <a:t> 2002 Nov;109(11):2011-7.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/>
                        <a:t>Autologous</a:t>
                      </a:r>
                      <a:r>
                        <a:rPr lang="en-US" sz="1600" b="0" dirty="0" smtClean="0"/>
                        <a:t> </a:t>
                      </a:r>
                      <a:r>
                        <a:rPr lang="en-US" sz="1600" b="0" dirty="0" err="1" smtClean="0"/>
                        <a:t>limbal</a:t>
                      </a:r>
                      <a:r>
                        <a:rPr lang="en-US" sz="1600" b="0" dirty="0" smtClean="0"/>
                        <a:t> grafting combined with deep lamellar </a:t>
                      </a:r>
                      <a:r>
                        <a:rPr lang="en-US" sz="1600" b="0" dirty="0" err="1" smtClean="0"/>
                        <a:t>keratoplasty</a:t>
                      </a:r>
                      <a:r>
                        <a:rPr lang="en-US" sz="1600" b="0" dirty="0" smtClean="0"/>
                        <a:t> in unilateral eye with severe chemical or thermal burn at late stage.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Surgical procedures included excising </a:t>
                      </a:r>
                      <a:r>
                        <a:rPr lang="en-US" sz="1600" dirty="0" err="1" smtClean="0"/>
                        <a:t>epibulbar</a:t>
                      </a:r>
                      <a:r>
                        <a:rPr lang="en-US" sz="1600" dirty="0" smtClean="0"/>
                        <a:t> fibrous tissue, clearing the </a:t>
                      </a:r>
                      <a:r>
                        <a:rPr lang="en-US" sz="1600" dirty="0" err="1" smtClean="0"/>
                        <a:t>fibrovascular</a:t>
                      </a:r>
                      <a:r>
                        <a:rPr lang="en-US" sz="1600" dirty="0" smtClean="0"/>
                        <a:t> membrane over the cornea, deep removal of corneal </a:t>
                      </a:r>
                      <a:r>
                        <a:rPr lang="en-US" sz="1600" dirty="0" err="1" smtClean="0"/>
                        <a:t>stroma</a:t>
                      </a:r>
                      <a:r>
                        <a:rPr lang="en-US" sz="1600" dirty="0" smtClean="0"/>
                        <a:t> 7.5 to 8.0 mm in diameter, exposing </a:t>
                      </a:r>
                      <a:r>
                        <a:rPr lang="en-US" sz="1600" dirty="0" err="1" smtClean="0"/>
                        <a:t>Descemet's</a:t>
                      </a:r>
                      <a:r>
                        <a:rPr lang="en-US" sz="1600" dirty="0" smtClean="0"/>
                        <a:t> membrane in the </a:t>
                      </a:r>
                      <a:r>
                        <a:rPr lang="en-US" sz="1600" dirty="0" err="1" smtClean="0"/>
                        <a:t>pupillary</a:t>
                      </a:r>
                      <a:r>
                        <a:rPr lang="en-US" sz="1600" dirty="0" smtClean="0"/>
                        <a:t> area, grafting a corneal button, transplanting </a:t>
                      </a:r>
                      <a:r>
                        <a:rPr lang="en-US" sz="1600" dirty="0" err="1" smtClean="0"/>
                        <a:t>autologous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limbal</a:t>
                      </a:r>
                      <a:r>
                        <a:rPr lang="en-US" sz="1600" dirty="0" smtClean="0"/>
                        <a:t> and </a:t>
                      </a:r>
                      <a:r>
                        <a:rPr lang="en-US" sz="1600" dirty="0" err="1" smtClean="0"/>
                        <a:t>conjunctival</a:t>
                      </a:r>
                      <a:r>
                        <a:rPr lang="en-US" sz="1600" dirty="0" smtClean="0"/>
                        <a:t> epithelial grafts, and making a temporary </a:t>
                      </a:r>
                      <a:r>
                        <a:rPr lang="en-US" sz="1600" dirty="0" err="1" smtClean="0"/>
                        <a:t>tarsorrhaphy</a:t>
                      </a:r>
                      <a:r>
                        <a:rPr lang="en-US" sz="1600" dirty="0" smtClean="0"/>
                        <a:t>.          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hirty</a:t>
                      </a:r>
                      <a:r>
                        <a:rPr lang="en-US" sz="1600" dirty="0" smtClean="0"/>
                        <a:t>-four of 39 eyes that received ALT combined with DLK met the criteria of the </a:t>
                      </a:r>
                      <a:r>
                        <a:rPr lang="en-US" sz="1600" dirty="0" err="1" smtClean="0"/>
                        <a:t>study.Delayed</a:t>
                      </a:r>
                      <a:r>
                        <a:rPr lang="en-US" sz="1600" dirty="0" smtClean="0"/>
                        <a:t> epithelial healing occurred in two eyes (5.9%). The reconstructed corneal surface remained stable, and the renewed epithelium was characterized </a:t>
                      </a:r>
                      <a:r>
                        <a:rPr lang="en-US" sz="1600" dirty="0" err="1" smtClean="0"/>
                        <a:t>cytologically</a:t>
                      </a:r>
                      <a:r>
                        <a:rPr lang="en-US" sz="1600" dirty="0" smtClean="0"/>
                        <a:t> by </a:t>
                      </a:r>
                      <a:r>
                        <a:rPr lang="en-US" sz="1600" dirty="0" err="1" smtClean="0"/>
                        <a:t>nonkeratinized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squamous</a:t>
                      </a:r>
                      <a:r>
                        <a:rPr lang="en-US" sz="1600" dirty="0" smtClean="0"/>
                        <a:t> cells without goblet cells.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Autologous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limbal</a:t>
                      </a:r>
                      <a:r>
                        <a:rPr lang="en-US" sz="1600" dirty="0" smtClean="0"/>
                        <a:t> grafting combined with DLK simultaneously can restore a normal and stable ocular surface, create clear central cornea, and remarkably enhance visual acuity after severe chemical or thermal burns.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en-GB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1.the moa for injury  due to alkali burn Is </a:t>
            </a:r>
          </a:p>
          <a:p>
            <a:r>
              <a:rPr lang="en-US" dirty="0" smtClean="0"/>
              <a:t>A. </a:t>
            </a:r>
            <a:r>
              <a:rPr lang="en-US" dirty="0" err="1" smtClean="0"/>
              <a:t>saponification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B. </a:t>
            </a:r>
            <a:r>
              <a:rPr lang="en-US" dirty="0" err="1" smtClean="0"/>
              <a:t>liqueficative</a:t>
            </a:r>
            <a:r>
              <a:rPr lang="en-US" dirty="0" smtClean="0"/>
              <a:t> necrosis</a:t>
            </a:r>
          </a:p>
          <a:p>
            <a:r>
              <a:rPr lang="en-US" dirty="0" smtClean="0"/>
              <a:t>C. both a &amp; b </a:t>
            </a:r>
          </a:p>
          <a:p>
            <a:r>
              <a:rPr lang="en-US" dirty="0" smtClean="0"/>
              <a:t>D. non of above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2.acid burns </a:t>
            </a:r>
            <a:r>
              <a:rPr lang="en-US" dirty="0" err="1" smtClean="0"/>
              <a:t>fllowing</a:t>
            </a:r>
            <a:r>
              <a:rPr lang="en-US" dirty="0" smtClean="0"/>
              <a:t> is true </a:t>
            </a:r>
          </a:p>
          <a:p>
            <a:r>
              <a:rPr lang="en-US" dirty="0" smtClean="0"/>
              <a:t>A. they are usually </a:t>
            </a:r>
            <a:r>
              <a:rPr lang="en-US" dirty="0" err="1" smtClean="0"/>
              <a:t>nonprogressive</a:t>
            </a:r>
            <a:r>
              <a:rPr lang="en-US" dirty="0" smtClean="0"/>
              <a:t> and superficial </a:t>
            </a:r>
          </a:p>
          <a:p>
            <a:r>
              <a:rPr lang="en-US" dirty="0" smtClean="0"/>
              <a:t>B. protein coagulation in corneal </a:t>
            </a:r>
            <a:r>
              <a:rPr lang="en-US" dirty="0" err="1" smtClean="0"/>
              <a:t>epethilum</a:t>
            </a:r>
            <a:r>
              <a:rPr lang="en-US" dirty="0" smtClean="0"/>
              <a:t> limits further penetration</a:t>
            </a:r>
          </a:p>
          <a:p>
            <a:r>
              <a:rPr lang="en-US" dirty="0" smtClean="0"/>
              <a:t>C. both a &amp; b</a:t>
            </a:r>
          </a:p>
          <a:p>
            <a:r>
              <a:rPr lang="en-US" dirty="0" smtClean="0"/>
              <a:t>D. non of the above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which of the following acid causes maximum damage ?</a:t>
            </a:r>
          </a:p>
          <a:p>
            <a:r>
              <a:rPr lang="en-US" dirty="0" smtClean="0"/>
              <a:t>A. sulfuric acid </a:t>
            </a:r>
          </a:p>
          <a:p>
            <a:r>
              <a:rPr lang="en-US" dirty="0" smtClean="0"/>
              <a:t>B. sulfurous acid </a:t>
            </a:r>
          </a:p>
          <a:p>
            <a:r>
              <a:rPr lang="en-US" dirty="0" err="1" smtClean="0"/>
              <a:t>C.hydrofloric</a:t>
            </a:r>
            <a:r>
              <a:rPr lang="en-US" dirty="0" smtClean="0"/>
              <a:t> acid </a:t>
            </a:r>
          </a:p>
          <a:p>
            <a:r>
              <a:rPr lang="en-US" dirty="0" err="1" smtClean="0"/>
              <a:t>D.acetic</a:t>
            </a:r>
            <a:r>
              <a:rPr lang="en-US" dirty="0" smtClean="0"/>
              <a:t> acid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4.the prognosis Is guarded in chemical injury when </a:t>
            </a:r>
          </a:p>
          <a:p>
            <a:r>
              <a:rPr lang="en-US" dirty="0" smtClean="0"/>
              <a:t>A. cornea opaque iris &amp; pupil obscured</a:t>
            </a:r>
          </a:p>
          <a:p>
            <a:r>
              <a:rPr lang="en-US" dirty="0" smtClean="0"/>
              <a:t>B.&gt;1/2 </a:t>
            </a:r>
            <a:r>
              <a:rPr lang="en-US" dirty="0" err="1" smtClean="0"/>
              <a:t>limbal</a:t>
            </a:r>
            <a:r>
              <a:rPr lang="en-US" dirty="0" smtClean="0"/>
              <a:t> ischemia</a:t>
            </a:r>
          </a:p>
          <a:p>
            <a:r>
              <a:rPr lang="en-US" dirty="0" smtClean="0"/>
              <a:t>C. both a &amp; b</a:t>
            </a:r>
          </a:p>
          <a:p>
            <a:r>
              <a:rPr lang="en-US" dirty="0" smtClean="0"/>
              <a:t>D. non of the above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 most distressing </a:t>
            </a:r>
            <a:r>
              <a:rPr lang="en-US" dirty="0" err="1" smtClean="0"/>
              <a:t>sequele</a:t>
            </a:r>
            <a:r>
              <a:rPr lang="en-US" dirty="0" smtClean="0"/>
              <a:t> of chemical burn is </a:t>
            </a:r>
          </a:p>
          <a:p>
            <a:r>
              <a:rPr lang="en-US" dirty="0" smtClean="0"/>
              <a:t>A. </a:t>
            </a:r>
            <a:r>
              <a:rPr lang="en-US" dirty="0" err="1" smtClean="0"/>
              <a:t>trichiasis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B. ectropion </a:t>
            </a:r>
          </a:p>
          <a:p>
            <a:r>
              <a:rPr lang="en-US" dirty="0" smtClean="0"/>
              <a:t>C. </a:t>
            </a:r>
            <a:r>
              <a:rPr lang="en-US" dirty="0" err="1" smtClean="0"/>
              <a:t>symblepharon</a:t>
            </a:r>
            <a:endParaRPr lang="en-US" dirty="0" smtClean="0"/>
          </a:p>
          <a:p>
            <a:r>
              <a:rPr lang="en-US" dirty="0" smtClean="0"/>
              <a:t>D. all of the above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INCIDENCE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800600"/>
          </a:xfrm>
        </p:spPr>
        <p:txBody>
          <a:bodyPr/>
          <a:lstStyle/>
          <a:p>
            <a:pPr eaLnBrk="1" hangingPunct="1"/>
            <a:r>
              <a:rPr lang="en-US" smtClean="0"/>
              <a:t>80% of ocular chemical burns were due to industrial and/or occupational exposure </a:t>
            </a:r>
          </a:p>
          <a:p>
            <a:pPr eaLnBrk="1" hangingPunct="1"/>
            <a:r>
              <a:rPr lang="en-US" smtClean="0"/>
              <a:t>Ocular burns are more common in males than in females</a:t>
            </a:r>
          </a:p>
          <a:p>
            <a:pPr eaLnBrk="1" hangingPunct="1"/>
            <a:r>
              <a:rPr lang="en-US" smtClean="0"/>
              <a:t>Lime burn(chunna) very common in India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ETIOLOGY- ALKALI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Ammonia---</a:t>
            </a:r>
            <a:r>
              <a:rPr lang="en-US" sz="1900" smtClean="0"/>
              <a:t>Fertilizers,Refrigerants,cleaning agents</a:t>
            </a:r>
          </a:p>
          <a:p>
            <a:pPr eaLnBrk="1" hangingPunct="1"/>
            <a:r>
              <a:rPr lang="en-US" smtClean="0"/>
              <a:t> Lye(NaOH)- </a:t>
            </a:r>
            <a:r>
              <a:rPr lang="en-US" sz="1900" smtClean="0"/>
              <a:t>Drain cleaners</a:t>
            </a:r>
          </a:p>
          <a:p>
            <a:pPr eaLnBrk="1" hangingPunct="1"/>
            <a:r>
              <a:rPr lang="en-US" smtClean="0"/>
              <a:t>Potassium hydroxide- </a:t>
            </a:r>
            <a:r>
              <a:rPr lang="en-US" sz="1900" smtClean="0"/>
              <a:t>Caustic potash</a:t>
            </a:r>
          </a:p>
          <a:p>
            <a:pPr eaLnBrk="1" hangingPunct="1"/>
            <a:r>
              <a:rPr lang="en-US" smtClean="0"/>
              <a:t>Magnesium Hydoxide –</a:t>
            </a:r>
            <a:r>
              <a:rPr lang="en-US" sz="1900" smtClean="0"/>
              <a:t>Sparklers</a:t>
            </a:r>
          </a:p>
          <a:p>
            <a:pPr eaLnBrk="1" hangingPunct="1"/>
            <a:r>
              <a:rPr lang="en-US" smtClean="0"/>
              <a:t>Lime-(Ca(OH)</a:t>
            </a:r>
            <a:r>
              <a:rPr lang="en-US" sz="1000" b="1" smtClean="0"/>
              <a:t>2- </a:t>
            </a:r>
            <a:r>
              <a:rPr lang="en-US" sz="1900" smtClean="0"/>
              <a:t>Plaster,whitewash,cement</a:t>
            </a:r>
          </a:p>
          <a:p>
            <a:pPr eaLnBrk="1" hangingPunct="1"/>
            <a:endParaRPr lang="en-US" sz="1900" smtClean="0"/>
          </a:p>
          <a:p>
            <a:pPr eaLnBrk="1" hangingPunct="1"/>
            <a:r>
              <a:rPr lang="en-US" sz="1900" smtClean="0"/>
              <a:t>AMMONIA,LYE &amp; LIME IS MOST SERIOUS BURNS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ETIOLOGY-ACID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pPr eaLnBrk="1" hangingPunct="1"/>
            <a:r>
              <a:rPr lang="en-US" smtClean="0"/>
              <a:t>Sulfuric acid- Industrial cleaners,Battery acid</a:t>
            </a:r>
          </a:p>
          <a:p>
            <a:pPr eaLnBrk="1" hangingPunct="1"/>
            <a:r>
              <a:rPr lang="en-US" smtClean="0"/>
              <a:t>Sulfurous acid-Bleach,Refigerants</a:t>
            </a:r>
          </a:p>
          <a:p>
            <a:pPr eaLnBrk="1" hangingPunct="1"/>
            <a:r>
              <a:rPr lang="en-US" smtClean="0"/>
              <a:t>Hydrofluoric acids-Glass polishing</a:t>
            </a:r>
          </a:p>
          <a:p>
            <a:pPr eaLnBrk="1" hangingPunct="1"/>
            <a:r>
              <a:rPr lang="en-US" smtClean="0"/>
              <a:t>Acetic acids-Vinegars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z="1900" smtClean="0"/>
              <a:t>MOST SERIOUS IS HYDROFLUORIC ACID(Low molecular wt.)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152400"/>
            <a:ext cx="7313612" cy="762000"/>
          </a:xfrm>
        </p:spPr>
        <p:txBody>
          <a:bodyPr/>
          <a:lstStyle/>
          <a:p>
            <a:pPr eaLnBrk="1" hangingPunct="1"/>
            <a:r>
              <a:rPr lang="en-US" smtClean="0"/>
              <a:t>BIO CHEMICAL CHANGES-Alkali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500" dirty="0" smtClean="0"/>
              <a:t>Alkali substances are </a:t>
            </a:r>
            <a:r>
              <a:rPr lang="en-US" sz="2500" dirty="0" err="1" smtClean="0"/>
              <a:t>lipophilic</a:t>
            </a:r>
            <a:r>
              <a:rPr lang="en-US" sz="2500" dirty="0" smtClean="0"/>
              <a:t> and penetrate more rapidly than acids. </a:t>
            </a:r>
          </a:p>
          <a:p>
            <a:pPr eaLnBrk="1" hangingPunct="1">
              <a:lnSpc>
                <a:spcPct val="80000"/>
              </a:lnSpc>
            </a:pPr>
            <a:r>
              <a:rPr lang="en-US" sz="3300" dirty="0" err="1" smtClean="0"/>
              <a:t>Saponification</a:t>
            </a:r>
            <a:r>
              <a:rPr lang="en-US" sz="2500" dirty="0" smtClean="0"/>
              <a:t> of cell membrane fatty acids causes cell disruption and death. In addition, the hydroxyl ion hydrolyzes intracellular </a:t>
            </a:r>
            <a:r>
              <a:rPr lang="en-US" sz="2500" dirty="0" err="1" smtClean="0"/>
              <a:t>glycosaminoglycans</a:t>
            </a:r>
            <a:r>
              <a:rPr lang="en-US" sz="2500" dirty="0" smtClean="0"/>
              <a:t> and denatures collagen.</a:t>
            </a:r>
          </a:p>
          <a:p>
            <a:pPr eaLnBrk="1" hangingPunct="1">
              <a:lnSpc>
                <a:spcPct val="80000"/>
              </a:lnSpc>
            </a:pPr>
            <a:r>
              <a:rPr lang="en-US" sz="3300" dirty="0" err="1" smtClean="0"/>
              <a:t>Liquefactive</a:t>
            </a:r>
            <a:r>
              <a:rPr lang="en-US" sz="3300" dirty="0" smtClean="0"/>
              <a:t> necrosis,</a:t>
            </a:r>
            <a:r>
              <a:rPr lang="en-US" sz="2500" dirty="0" smtClean="0"/>
              <a:t> The damaged tissues stimulate an inflammatory response, which damages the tissue further by the release of </a:t>
            </a:r>
            <a:r>
              <a:rPr lang="en-US" sz="2500" dirty="0" err="1" smtClean="0"/>
              <a:t>proteolytic</a:t>
            </a:r>
            <a:r>
              <a:rPr lang="en-US" sz="2500" dirty="0" smtClean="0"/>
              <a:t> enzymes 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8" indent="-342900" eaLnBrk="0" hangingPunct="0">
              <a:buSzPct val="70000"/>
            </a:pPr>
            <a:r>
              <a:rPr lang="en-US" sz="1800" dirty="0" smtClean="0"/>
              <a:t>Alkali substances can pass into the anterior chamber rapidly (approximately 5-15 min) exposing the iris, </a:t>
            </a:r>
            <a:r>
              <a:rPr lang="en-US" sz="1800" dirty="0" err="1" smtClean="0"/>
              <a:t>ciliary</a:t>
            </a:r>
            <a:r>
              <a:rPr lang="en-US" sz="1800" dirty="0" smtClean="0"/>
              <a:t> body, lens, and </a:t>
            </a:r>
            <a:r>
              <a:rPr lang="en-US" sz="1800" dirty="0" err="1" smtClean="0"/>
              <a:t>trabecular</a:t>
            </a:r>
            <a:r>
              <a:rPr lang="en-US" sz="1800" dirty="0" smtClean="0"/>
              <a:t> network to further damage. Irreversible damage occurs at a pH value above 11.5. </a:t>
            </a:r>
          </a:p>
          <a:p>
            <a:pPr marL="342900" lvl="8" indent="-342900" eaLnBrk="0" hangingPunct="0">
              <a:buSzPct val="70000"/>
            </a:pPr>
            <a:endParaRPr lang="en-US" sz="1800" dirty="0" smtClean="0"/>
          </a:p>
          <a:p>
            <a:r>
              <a:rPr lang="en-US" sz="2400" dirty="0" err="1" smtClean="0"/>
              <a:t>Liquefactive</a:t>
            </a:r>
            <a:r>
              <a:rPr lang="en-US" sz="2400" dirty="0" smtClean="0"/>
              <a:t> necrosis,</a:t>
            </a:r>
            <a:r>
              <a:rPr lang="en-US" sz="1800" dirty="0" smtClean="0"/>
              <a:t> The damaged tissues stimulate an inflammatory response, which damages the tissue further by the release of </a:t>
            </a:r>
            <a:r>
              <a:rPr lang="en-US" sz="1800" dirty="0" err="1" smtClean="0"/>
              <a:t>proteolytic</a:t>
            </a:r>
            <a:r>
              <a:rPr lang="en-US" sz="1800" dirty="0" smtClean="0"/>
              <a:t> enzymes</a:t>
            </a:r>
            <a:endParaRPr lang="en-GB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Alkali substances can pass into the anterior chamber rapidly (approximately 5-15 min) exposing the iris, </a:t>
            </a:r>
            <a:r>
              <a:rPr lang="en-US" sz="2400" dirty="0" err="1" smtClean="0"/>
              <a:t>ciliary</a:t>
            </a:r>
            <a:r>
              <a:rPr lang="en-US" sz="2400" dirty="0" smtClean="0"/>
              <a:t> body, lens, and </a:t>
            </a:r>
            <a:r>
              <a:rPr lang="en-US" sz="2400" dirty="0" err="1" smtClean="0"/>
              <a:t>trabecular</a:t>
            </a:r>
            <a:r>
              <a:rPr lang="en-US" sz="2400" dirty="0" smtClean="0"/>
              <a:t> network to further damage. Irreversible damage occurs at a pH value above 11.5. </a:t>
            </a:r>
          </a:p>
          <a:p>
            <a:endParaRPr lang="en-GB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BIO CHEMICAL CHANGES - </a:t>
            </a:r>
            <a:r>
              <a:rPr lang="en-US" sz="3200" b="1" smtClean="0"/>
              <a:t>Acid burns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Acid burns cause </a:t>
            </a:r>
            <a:r>
              <a:rPr lang="en-US" sz="3700" smtClean="0"/>
              <a:t>protein coagulation</a:t>
            </a:r>
            <a:r>
              <a:rPr lang="en-US" smtClean="0"/>
              <a:t> in the corneal epithelium, which limits further penetration. </a:t>
            </a:r>
          </a:p>
          <a:p>
            <a:pPr eaLnBrk="1" hangingPunct="1"/>
            <a:r>
              <a:rPr lang="en-US" smtClean="0"/>
              <a:t>Thus, these burns usually are nonprogressive and superficial. </a:t>
            </a:r>
          </a:p>
          <a:p>
            <a:pPr eaLnBrk="1" hangingPunct="1"/>
            <a:r>
              <a:rPr lang="en-US" smtClean="0"/>
              <a:t>Hydrofluoric acid is an exception.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645</TotalTime>
  <Words>1363</Words>
  <Application>Microsoft PowerPoint</Application>
  <PresentationFormat>On-screen Show (4:3)</PresentationFormat>
  <Paragraphs>259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Eclipse</vt:lpstr>
      <vt:lpstr>Chemical burn BY DR RAJNI SETHIA</vt:lpstr>
      <vt:lpstr>DEFINATION</vt:lpstr>
      <vt:lpstr>INCIDENCE</vt:lpstr>
      <vt:lpstr>ETIOLOGY- ALKALI</vt:lpstr>
      <vt:lpstr>ETIOLOGY-ACID</vt:lpstr>
      <vt:lpstr>BIO CHEMICAL CHANGES-Alkali</vt:lpstr>
      <vt:lpstr>Slide 7</vt:lpstr>
      <vt:lpstr>Slide 8</vt:lpstr>
      <vt:lpstr>BIO CHEMICAL CHANGES - Acid burns</vt:lpstr>
      <vt:lpstr>PATHOPHYSILOGY</vt:lpstr>
      <vt:lpstr>Signs &amp; Symptoms</vt:lpstr>
      <vt:lpstr>EQUIPMENTS IN EMERGENCY ROOM</vt:lpstr>
      <vt:lpstr>              Classification of severity of ocular surface                                                                                   Burns by Roper-Hall </vt:lpstr>
      <vt:lpstr>New classification of ocular surface                                              burns. DUA et al</vt:lpstr>
      <vt:lpstr>Estimation of conjunctival injury. For example, 1/6th+1/6th = 1/3rd.   BULBAR2/3 &amp; TARSAL 1/3 </vt:lpstr>
      <vt:lpstr>PROGNOSIS</vt:lpstr>
      <vt:lpstr>       Mc. CULLEY CLINICAL COURSE OF CHEMICAL INJURY</vt:lpstr>
      <vt:lpstr>Slide 18</vt:lpstr>
      <vt:lpstr>TREATMENT</vt:lpstr>
      <vt:lpstr>TREATMENT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burn</dc:title>
  <dc:creator>rekha</dc:creator>
  <cp:lastModifiedBy>User</cp:lastModifiedBy>
  <cp:revision>78</cp:revision>
  <dcterms:created xsi:type="dcterms:W3CDTF">2008-12-31T10:00:37Z</dcterms:created>
  <dcterms:modified xsi:type="dcterms:W3CDTF">2020-08-17T03:24:44Z</dcterms:modified>
</cp:coreProperties>
</file>