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sldIdLst>
    <p:sldId id="275" r:id="rId2"/>
    <p:sldId id="283" r:id="rId3"/>
    <p:sldId id="260" r:id="rId4"/>
    <p:sldId id="278" r:id="rId5"/>
    <p:sldId id="262" r:id="rId6"/>
    <p:sldId id="266" r:id="rId7"/>
    <p:sldId id="268" r:id="rId8"/>
    <p:sldId id="276" r:id="rId9"/>
    <p:sldId id="279" r:id="rId10"/>
    <p:sldId id="280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3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O%20%20DATA\Leprosy_Technical\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O%20%20DATA\Leprosy_Technical\Data\India%20Data\INDIA%20-%20GUJARAT%20INDICATORS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DEO%20%20DATA\Leprosy_Technical\Data\India%20Data\INDIA%20-%20GUJARAT%20INDICATO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14"/>
  <c:chart>
    <c:plotArea>
      <c:layout>
        <c:manualLayout>
          <c:layoutTarget val="inner"/>
          <c:xMode val="edge"/>
          <c:yMode val="edge"/>
          <c:x val="4.8522302012235813E-2"/>
          <c:y val="6.3766209846491437E-2"/>
          <c:w val="0.93392942201481521"/>
          <c:h val="0.73111818435091058"/>
        </c:manualLayout>
      </c:layout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2.1001726544497681E-2"/>
                  <c:y val="-4.90956098989128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4.1722981609893434E-2"/>
                  <c:y val="-5.24739409397858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1.14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Sheet1!$C$1:$AE$1</c:f>
              <c:strCache>
                <c:ptCount val="29"/>
                <c:pt idx="0">
                  <c:v>84-85</c:v>
                </c:pt>
                <c:pt idx="1">
                  <c:v>85-86</c:v>
                </c:pt>
                <c:pt idx="2">
                  <c:v>86-87</c:v>
                </c:pt>
                <c:pt idx="3">
                  <c:v>87-88</c:v>
                </c:pt>
                <c:pt idx="4">
                  <c:v>88-89</c:v>
                </c:pt>
                <c:pt idx="5">
                  <c:v>89-90</c:v>
                </c:pt>
                <c:pt idx="6">
                  <c:v>90-91</c:v>
                </c:pt>
                <c:pt idx="7">
                  <c:v>91-92</c:v>
                </c:pt>
                <c:pt idx="8">
                  <c:v>92-93</c:v>
                </c:pt>
                <c:pt idx="9">
                  <c:v>93-94</c:v>
                </c:pt>
                <c:pt idx="10">
                  <c:v>94-95</c:v>
                </c:pt>
                <c:pt idx="11">
                  <c:v>95-96</c:v>
                </c:pt>
                <c:pt idx="12">
                  <c:v>96-97</c:v>
                </c:pt>
                <c:pt idx="13">
                  <c:v>97-98</c:v>
                </c:pt>
                <c:pt idx="14">
                  <c:v>98-99</c:v>
                </c:pt>
                <c:pt idx="15">
                  <c:v>99-00</c:v>
                </c:pt>
                <c:pt idx="16">
                  <c:v>2000-01</c:v>
                </c:pt>
                <c:pt idx="17">
                  <c:v>01-02</c:v>
                </c:pt>
                <c:pt idx="18">
                  <c:v>02-03</c:v>
                </c:pt>
                <c:pt idx="19">
                  <c:v>03-04</c:v>
                </c:pt>
                <c:pt idx="20">
                  <c:v>04-05</c:v>
                </c:pt>
                <c:pt idx="21">
                  <c:v>05-06</c:v>
                </c:pt>
                <c:pt idx="22">
                  <c:v>06-07</c:v>
                </c:pt>
                <c:pt idx="23">
                  <c:v>07-08</c:v>
                </c:pt>
                <c:pt idx="24">
                  <c:v>08-09</c:v>
                </c:pt>
                <c:pt idx="25">
                  <c:v>09-10</c:v>
                </c:pt>
                <c:pt idx="26">
                  <c:v>10-11 </c:v>
                </c:pt>
                <c:pt idx="27">
                  <c:v>11-12</c:v>
                </c:pt>
                <c:pt idx="28">
                  <c:v>Dec.12</c:v>
                </c:pt>
              </c:strCache>
            </c:strRef>
          </c:cat>
          <c:val>
            <c:numRef>
              <c:f>Sheet1!$C$2:$AE$2</c:f>
              <c:numCache>
                <c:formatCode>General</c:formatCode>
                <c:ptCount val="29"/>
                <c:pt idx="0">
                  <c:v>21.1</c:v>
                </c:pt>
                <c:pt idx="1">
                  <c:v>20.6</c:v>
                </c:pt>
                <c:pt idx="2">
                  <c:v>18.7</c:v>
                </c:pt>
                <c:pt idx="3">
                  <c:v>14.3</c:v>
                </c:pt>
                <c:pt idx="4">
                  <c:v>9.9</c:v>
                </c:pt>
                <c:pt idx="5">
                  <c:v>7</c:v>
                </c:pt>
                <c:pt idx="6">
                  <c:v>5.4</c:v>
                </c:pt>
                <c:pt idx="7">
                  <c:v>4.3</c:v>
                </c:pt>
                <c:pt idx="8">
                  <c:v>3.6</c:v>
                </c:pt>
                <c:pt idx="9">
                  <c:v>3.9</c:v>
                </c:pt>
                <c:pt idx="10">
                  <c:v>3.2</c:v>
                </c:pt>
                <c:pt idx="11">
                  <c:v>3</c:v>
                </c:pt>
                <c:pt idx="12">
                  <c:v>3.5</c:v>
                </c:pt>
                <c:pt idx="13">
                  <c:v>2.9</c:v>
                </c:pt>
                <c:pt idx="14">
                  <c:v>1.7000000000000042</c:v>
                </c:pt>
                <c:pt idx="15">
                  <c:v>1.81</c:v>
                </c:pt>
                <c:pt idx="16">
                  <c:v>1.6600000000000001</c:v>
                </c:pt>
                <c:pt idx="17">
                  <c:v>1.42</c:v>
                </c:pt>
                <c:pt idx="18">
                  <c:v>1.4</c:v>
                </c:pt>
                <c:pt idx="19">
                  <c:v>1.29</c:v>
                </c:pt>
                <c:pt idx="20">
                  <c:v>0.67000000000000326</c:v>
                </c:pt>
                <c:pt idx="21">
                  <c:v>0.73000000000000065</c:v>
                </c:pt>
                <c:pt idx="22">
                  <c:v>0.7600000000000029</c:v>
                </c:pt>
                <c:pt idx="23">
                  <c:v>0.82000000000000062</c:v>
                </c:pt>
                <c:pt idx="24">
                  <c:v>0.74000000000000254</c:v>
                </c:pt>
                <c:pt idx="25">
                  <c:v>0.83000000000000063</c:v>
                </c:pt>
                <c:pt idx="26" formatCode="0.00">
                  <c:v>0.77000000000000068</c:v>
                </c:pt>
                <c:pt idx="27">
                  <c:v>0.81</c:v>
                </c:pt>
                <c:pt idx="28">
                  <c:v>1.1399999999999944</c:v>
                </c:pt>
              </c:numCache>
            </c:numRef>
          </c:val>
        </c:ser>
        <c:dLbls/>
        <c:marker val="1"/>
        <c:axId val="83241600"/>
        <c:axId val="83259776"/>
      </c:lineChart>
      <c:catAx>
        <c:axId val="832416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3259776"/>
        <c:crosses val="autoZero"/>
        <c:auto val="1"/>
        <c:lblAlgn val="ctr"/>
        <c:lblOffset val="100"/>
      </c:catAx>
      <c:valAx>
        <c:axId val="832597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3241600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34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8888836016904273E-2"/>
          <c:y val="4.8831320310909108E-2"/>
          <c:w val="0.89258071492771163"/>
          <c:h val="0.69366226399119479"/>
        </c:manualLayout>
      </c:layout>
      <c:bar3DChart>
        <c:barDir val="col"/>
        <c:grouping val="clustered"/>
        <c:ser>
          <c:idx val="0"/>
          <c:order val="0"/>
          <c:tx>
            <c:strRef>
              <c:f>'Sheet2 (4)'!$B$8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1.1904761904761921E-2"/>
                  <c:y val="-2.419354838709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857142857142856E-2"/>
                  <c:y val="-1.88172043010752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'Sheet2 (4)'!$A$9:$A$24</c:f>
              <c:strCache>
                <c:ptCount val="6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As on Dec.12</c:v>
                </c:pt>
              </c:strCache>
            </c:strRef>
          </c:cat>
          <c:val>
            <c:numRef>
              <c:f>'Sheet2 (4)'!$B$9:$B$24</c:f>
              <c:numCache>
                <c:formatCode>General</c:formatCode>
                <c:ptCount val="6"/>
                <c:pt idx="0">
                  <c:v>47.2</c:v>
                </c:pt>
                <c:pt idx="1">
                  <c:v>48.4</c:v>
                </c:pt>
                <c:pt idx="2">
                  <c:v>48.5</c:v>
                </c:pt>
                <c:pt idx="3">
                  <c:v>48.58</c:v>
                </c:pt>
                <c:pt idx="4">
                  <c:v>49</c:v>
                </c:pt>
              </c:numCache>
            </c:numRef>
          </c:val>
        </c:ser>
        <c:ser>
          <c:idx val="1"/>
          <c:order val="1"/>
          <c:tx>
            <c:strRef>
              <c:f>'Sheet2 (4)'!$C$8</c:f>
              <c:strCache>
                <c:ptCount val="1"/>
                <c:pt idx="0">
                  <c:v>GUJARAT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8.9285714285714159E-3"/>
                  <c:y val="-8.064516129032301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0022464990307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904761904761961E-2"/>
                  <c:y val="-1.34408602150538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442539313733215E-2"/>
                  <c:y val="-1.0597326714359651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1403965129358832E-3"/>
                  <c:y val="-5.376344086021538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976190476190378E-3"/>
                  <c:y val="-1.34408602150538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'Sheet2 (4)'!$A$9:$A$24</c:f>
              <c:strCache>
                <c:ptCount val="6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As on Dec.12</c:v>
                </c:pt>
              </c:strCache>
            </c:strRef>
          </c:cat>
          <c:val>
            <c:numRef>
              <c:f>'Sheet2 (4)'!$C$9:$C$24</c:f>
              <c:numCache>
                <c:formatCode>General</c:formatCode>
                <c:ptCount val="6"/>
                <c:pt idx="0">
                  <c:v>46.8</c:v>
                </c:pt>
                <c:pt idx="1">
                  <c:v>47.1</c:v>
                </c:pt>
                <c:pt idx="2">
                  <c:v>48</c:v>
                </c:pt>
                <c:pt idx="3">
                  <c:v>47.6</c:v>
                </c:pt>
                <c:pt idx="4">
                  <c:v>44.7</c:v>
                </c:pt>
                <c:pt idx="5">
                  <c:v>43.3</c:v>
                </c:pt>
              </c:numCache>
            </c:numRef>
          </c:val>
        </c:ser>
        <c:dLbls/>
        <c:shape val="box"/>
        <c:axId val="83285504"/>
        <c:axId val="83287040"/>
        <c:axId val="0"/>
      </c:bar3DChart>
      <c:catAx>
        <c:axId val="83285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3287040"/>
        <c:crosses val="autoZero"/>
        <c:auto val="1"/>
        <c:lblAlgn val="ctr"/>
        <c:lblOffset val="100"/>
      </c:catAx>
      <c:valAx>
        <c:axId val="832870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32855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8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34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1496178109315333E-2"/>
          <c:y val="0.18456338790984489"/>
          <c:w val="0.92242195054565568"/>
          <c:h val="0.61250531183602053"/>
        </c:manualLayout>
      </c:layout>
      <c:bar3DChart>
        <c:barDir val="col"/>
        <c:grouping val="clustered"/>
        <c:ser>
          <c:idx val="0"/>
          <c:order val="0"/>
          <c:tx>
            <c:strRef>
              <c:f>'Sheet2 (6)'!$B$8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1.4619883040935726E-3"/>
                  <c:y val="-5.291005291005292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619883040935726E-3"/>
                  <c:y val="-2.64550264550265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239766081871018E-3"/>
                  <c:y val="-7.936507936507941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239766081871547E-3"/>
                  <c:y val="-1.587301587301584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479532163742704E-3"/>
                  <c:y val="-1.85185185185185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'Sheet2 (6)'!$A$9:$A$14</c:f>
              <c:strCache>
                <c:ptCount val="6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As on Dec.12</c:v>
                </c:pt>
              </c:strCache>
            </c:strRef>
          </c:cat>
          <c:val>
            <c:numRef>
              <c:f>'Sheet2 (6)'!$B$9:$B$14</c:f>
              <c:numCache>
                <c:formatCode>General</c:formatCode>
                <c:ptCount val="6"/>
                <c:pt idx="0">
                  <c:v>34.5</c:v>
                </c:pt>
                <c:pt idx="1">
                  <c:v>35.200000000000003</c:v>
                </c:pt>
                <c:pt idx="2">
                  <c:v>35.4</c:v>
                </c:pt>
                <c:pt idx="3">
                  <c:v>36</c:v>
                </c:pt>
                <c:pt idx="4">
                  <c:v>37</c:v>
                </c:pt>
              </c:numCache>
            </c:numRef>
          </c:val>
        </c:ser>
        <c:ser>
          <c:idx val="1"/>
          <c:order val="1"/>
          <c:tx>
            <c:strRef>
              <c:f>'Sheet2 (6)'!$C$8</c:f>
              <c:strCache>
                <c:ptCount val="1"/>
                <c:pt idx="0">
                  <c:v>GUJARAT 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'Sheet2 (6)'!$A$9:$A$14</c:f>
              <c:strCache>
                <c:ptCount val="6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As on Dec.12</c:v>
                </c:pt>
              </c:strCache>
            </c:strRef>
          </c:cat>
          <c:val>
            <c:numRef>
              <c:f>'Sheet2 (6)'!$C$9:$C$14</c:f>
              <c:numCache>
                <c:formatCode>General</c:formatCode>
                <c:ptCount val="6"/>
                <c:pt idx="0">
                  <c:v>44.5</c:v>
                </c:pt>
                <c:pt idx="1">
                  <c:v>45.9</c:v>
                </c:pt>
                <c:pt idx="2">
                  <c:v>47.27</c:v>
                </c:pt>
                <c:pt idx="3">
                  <c:v>45.160000000000011</c:v>
                </c:pt>
                <c:pt idx="4">
                  <c:v>46.58</c:v>
                </c:pt>
                <c:pt idx="5">
                  <c:v>49.54</c:v>
                </c:pt>
              </c:numCache>
            </c:numRef>
          </c:val>
        </c:ser>
        <c:dLbls/>
        <c:shape val="box"/>
        <c:axId val="83480576"/>
        <c:axId val="83482112"/>
        <c:axId val="0"/>
      </c:bar3DChart>
      <c:catAx>
        <c:axId val="83480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3482112"/>
        <c:crosses val="autoZero"/>
        <c:auto val="1"/>
        <c:lblAlgn val="ctr"/>
        <c:lblOffset val="100"/>
      </c:catAx>
      <c:valAx>
        <c:axId val="834821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34805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600" b="1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0.73684</cdr:x>
      <cdr:y>0</cdr:y>
    </cdr:from>
    <cdr:to>
      <cdr:x>0.99123</cdr:x>
      <cdr:y>0.10899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6400800" y="0"/>
          <a:ext cx="22098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en-US" sz="1400" b="1" dirty="0" smtClean="0"/>
            <a:t>National  Female Ratio as on Sept.12 </a:t>
          </a:r>
          <a:r>
            <a:rPr lang="en-US" sz="1400" b="1" dirty="0" smtClean="0">
              <a:solidFill>
                <a:srgbClr val="0070C0"/>
              </a:solidFill>
            </a:rPr>
            <a:t>: 35.68</a:t>
          </a:r>
          <a:endParaRPr lang="en-US" sz="1400" b="1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13A96-C36E-4810-A4AC-DE8E1DC344CB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CC8DB-A59A-4B89-A922-7EC0F7D92C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8236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615A0-E8B9-4F7D-A4D5-BB0A5A06F47D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8468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9604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3847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413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6659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943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5742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030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3273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4689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6384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8753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5287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060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0058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837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219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5874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2621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27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368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461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8B80148-651C-4E0D-A1AD-4390D9E98BCE}" type="datetimeFigureOut">
              <a:rPr lang="en-IN" smtClean="0"/>
              <a:pPr/>
              <a:t>13-08-20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7B6F39-7109-4278-B899-5F06AF4384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795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173" y="600501"/>
            <a:ext cx="8902440" cy="2402006"/>
          </a:xfrm>
        </p:spPr>
        <p:txBody>
          <a:bodyPr/>
          <a:lstStyle/>
          <a:p>
            <a:r>
              <a:rPr lang="en-IN" dirty="0" smtClean="0"/>
              <a:t>National Leprosy Eradication Programme in Gujarat Districts     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478" y="3235183"/>
            <a:ext cx="9369976" cy="861420"/>
          </a:xfrm>
        </p:spPr>
        <p:txBody>
          <a:bodyPr>
            <a:normAutofit fontScale="25000" lnSpcReduction="20000"/>
          </a:bodyPr>
          <a:lstStyle/>
          <a:p>
            <a:r>
              <a:rPr lang="en-IN" dirty="0" smtClean="0"/>
              <a:t>                                                                                                                                                                   </a:t>
            </a:r>
          </a:p>
          <a:p>
            <a:endParaRPr lang="en-IN" dirty="0" smtClean="0"/>
          </a:p>
          <a:p>
            <a:r>
              <a:rPr lang="en-IN" dirty="0" smtClean="0"/>
              <a:t>                                       </a:t>
            </a:r>
          </a:p>
          <a:p>
            <a:r>
              <a:rPr lang="en-IN" sz="111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11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Dr.Niraj</a:t>
            </a:r>
            <a:r>
              <a:rPr lang="en-IN" sz="111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PANDIT</a:t>
            </a:r>
          </a:p>
          <a:p>
            <a:r>
              <a:rPr lang="en-IN" sz="111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Professsor</a:t>
            </a:r>
            <a:r>
              <a:rPr lang="en-IN" sz="111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Head</a:t>
            </a:r>
            <a:endParaRPr lang="en-IN" sz="11100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IN" sz="111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Department </a:t>
            </a:r>
            <a:r>
              <a:rPr lang="en-IN" sz="111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of Community </a:t>
            </a:r>
            <a:r>
              <a:rPr lang="en-IN" sz="111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medicine</a:t>
            </a:r>
          </a:p>
          <a:p>
            <a:r>
              <a:rPr lang="en-IN" sz="111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SBKS MI RC SUMANDEEP VIDYAPEETH</a:t>
            </a:r>
            <a:endParaRPr lang="en-IN" sz="1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3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</a:rPr>
              <a:t>Achievements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546350"/>
            <a:ext cx="8825659" cy="3416300"/>
          </a:xfrm>
        </p:spPr>
        <p:txBody>
          <a:bodyPr>
            <a:normAutofit/>
          </a:bodyPr>
          <a:lstStyle/>
          <a:p>
            <a:r>
              <a:rPr lang="en-IN" sz="2800" b="1" i="1" dirty="0" smtClean="0"/>
              <a:t>The prevalence rate of  leprosy has declined from 21.1 per 10000 population in 1984 to 1.14 per 10000 in </a:t>
            </a:r>
            <a:r>
              <a:rPr lang="en-IN" sz="2800" b="1" i="1" dirty="0" err="1" smtClean="0"/>
              <a:t>december</a:t>
            </a:r>
            <a:r>
              <a:rPr lang="en-IN" sz="2800" b="1" i="1" dirty="0" smtClean="0"/>
              <a:t> 2012.</a:t>
            </a:r>
            <a:endParaRPr lang="en-IN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2156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</a:rPr>
              <a:t>Key areas needing strengthening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i="1" dirty="0" smtClean="0"/>
              <a:t>Co ordination between WHO, central leprosy unit and state leprosy unit.</a:t>
            </a:r>
          </a:p>
          <a:p>
            <a:r>
              <a:rPr lang="en-IN" sz="2800" b="1" i="1" dirty="0" smtClean="0"/>
              <a:t>IEC at all level and in all states. The message should be in local language.</a:t>
            </a:r>
          </a:p>
          <a:p>
            <a:r>
              <a:rPr lang="en-IN" sz="2800" b="1" i="1" dirty="0" smtClean="0"/>
              <a:t>Disability prevention and ulcer care including supply of foot wear and other rehabilitative services.</a:t>
            </a:r>
            <a:endParaRPr lang="en-IN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0320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1243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141306"/>
                <a:gridCol w="2954694"/>
                <a:gridCol w="3048000"/>
              </a:tblGrid>
              <a:tr h="6858000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Central Leprosy Division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Directorate General of Health Services,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Ministry of Health &amp; Family Welfare,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Government of India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Nirman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Bhavan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New Delhi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level of evidence.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Doubtfull</a:t>
                      </a:r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leprosy:</a:t>
                      </a:r>
                    </a:p>
                    <a:p>
                      <a:endParaRPr lang="en-US" sz="1800" b="1" i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Clinical examination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Elicit cardinal signs of leprosy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Skin smears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If patch - skin biopsy from the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patch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Nerve conduction velocity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If nerve thickening -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nerve biopsy from the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radial </a:t>
                      </a:r>
                      <a:r>
                        <a:rPr lang="en-US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cutaneous</a:t>
                      </a:r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sural</a:t>
                      </a:r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nerve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ask for nerve staining result,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electron microscopy and PCR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Aspiration cytology of nodules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lymph glands if 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standard adult treatment regimen for MB leprosy is: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Rifampicin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..................600 mg once a month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Clofazimine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................300 mg once a month, and 50 mg daily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Dapsone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.....................100 mg daily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Duration : 12 months (12 blister packs)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standard adult treatment regimen for PB leprosy is: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Rifampicin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..................600 mg once a month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Dapsone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.....................100 mg daily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Duration : 6 months (6 blister packs)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standard child (ages 10 - 14) treatment regimen for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MB leprosy is: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Rifampicin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..................450 mg once a month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Clofazimine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................150 mg once a month, and 50 mg every other day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Dapsone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.....................50 mg daily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Duration : 12 months (12 blister packs)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standard child (ages 10 - 14) treatment regimen for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PB leprosy is: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Rifampicin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..................450 mg once a month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Dapsone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.....................50 mg daily</a:t>
                      </a: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Duration : six months (six blister packs)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1: Leprosy is caused by 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06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2: Route of transmission for leprosy.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90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3: Main objective for leprosy eradication programme.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18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4: Gujarat is ______________ area according to prevalence of leprosy. (High/Moderate/Low endemic)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3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5: National leprosy eradication programme was started in 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9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3200400"/>
            <a:ext cx="4038600" cy="121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Thanks...</a:t>
            </a:r>
          </a:p>
        </p:txBody>
      </p:sp>
    </p:spTree>
    <p:extLst>
      <p:ext uri="{BB962C8B-B14F-4D97-AF65-F5344CB8AC3E}">
        <p14:creationId xmlns:p14="http://schemas.microsoft.com/office/powerpoint/2010/main" xmlns="" val="7926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Strategy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i="1" dirty="0" smtClean="0"/>
              <a:t>Early detection through active surveillance by the trained health workers.</a:t>
            </a:r>
          </a:p>
          <a:p>
            <a:r>
              <a:rPr lang="en-IN" sz="2400" b="1" i="1" dirty="0" smtClean="0"/>
              <a:t>Regular treatment of cases by providing Multi Drug Therapy(MDT) to endemic areas.</a:t>
            </a:r>
          </a:p>
          <a:p>
            <a:r>
              <a:rPr lang="en-IN" sz="2400" b="1" i="1" dirty="0" smtClean="0"/>
              <a:t>Health education and public awareness campaigns.</a:t>
            </a:r>
          </a:p>
          <a:p>
            <a:r>
              <a:rPr lang="en-IN" sz="2400" b="1" i="1" dirty="0" smtClean="0"/>
              <a:t>Appropriate medical rehabilitation.</a:t>
            </a:r>
            <a:endParaRPr lang="en-IN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5009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8"/>
          <p:cNvSpPr txBox="1">
            <a:spLocks noChangeArrowheads="1"/>
          </p:cNvSpPr>
          <p:nvPr/>
        </p:nvSpPr>
        <p:spPr bwMode="auto">
          <a:xfrm>
            <a:off x="6629400" y="1219201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0.07</a:t>
            </a:r>
          </a:p>
        </p:txBody>
      </p:sp>
      <p:sp>
        <p:nvSpPr>
          <p:cNvPr id="5123" name="Rectangle 149"/>
          <p:cNvSpPr>
            <a:spLocks noChangeArrowheads="1"/>
          </p:cNvSpPr>
          <p:nvPr/>
        </p:nvSpPr>
        <p:spPr bwMode="auto">
          <a:xfrm>
            <a:off x="3800014" y="610326"/>
            <a:ext cx="41553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Prevalence Rate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(As on December 2012)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333" t="4667" r="9167" b="4667"/>
          <a:stretch>
            <a:fillRect/>
          </a:stretch>
        </p:blipFill>
        <p:spPr bwMode="auto">
          <a:xfrm>
            <a:off x="2685756" y="1879661"/>
            <a:ext cx="7391400" cy="507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7214" y="4812323"/>
            <a:ext cx="3352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National PR as on Sept.12 </a:t>
            </a:r>
            <a:r>
              <a:rPr lang="en-US" sz="1600" b="1" dirty="0">
                <a:solidFill>
                  <a:srgbClr val="0070C0"/>
                </a:solidFill>
              </a:rPr>
              <a:t>: 0.77</a:t>
            </a:r>
          </a:p>
        </p:txBody>
      </p:sp>
    </p:spTree>
    <p:extLst>
      <p:ext uri="{BB962C8B-B14F-4D97-AF65-F5344CB8AC3E}">
        <p14:creationId xmlns:p14="http://schemas.microsoft.com/office/powerpoint/2010/main" xmlns="" val="38327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Gujarat Towards Elimination of Leprosy 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205722184"/>
              </p:ext>
            </p:extLst>
          </p:nvPr>
        </p:nvGraphicFramePr>
        <p:xfrm>
          <a:off x="1794803" y="1983543"/>
          <a:ext cx="8610600" cy="471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202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356351"/>
            <a:ext cx="2133600" cy="365125"/>
          </a:xfrm>
          <a:noFill/>
        </p:spPr>
        <p:txBody>
          <a:bodyPr/>
          <a:lstStyle/>
          <a:p>
            <a:fld id="{57B319B6-0017-4DAD-86D1-E18ECF2E965D}" type="slidenum">
              <a:rPr lang="en-US" smtClean="0"/>
              <a:pPr/>
              <a:t>5</a:t>
            </a:fld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3196242"/>
              </p:ext>
            </p:extLst>
          </p:nvPr>
        </p:nvGraphicFramePr>
        <p:xfrm>
          <a:off x="1752601" y="2126938"/>
          <a:ext cx="8610599" cy="4594538"/>
        </p:xfrm>
        <a:graphic>
          <a:graphicData uri="http://schemas.openxmlformats.org/drawingml/2006/table">
            <a:tbl>
              <a:tblPr/>
              <a:tblGrid>
                <a:gridCol w="710966"/>
                <a:gridCol w="2053905"/>
                <a:gridCol w="1263941"/>
                <a:gridCol w="1184944"/>
                <a:gridCol w="1319219"/>
                <a:gridCol w="1038812"/>
                <a:gridCol w="1038812"/>
              </a:tblGrid>
              <a:tr h="10345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Particular 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to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Dec.08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Apr. to </a:t>
                      </a:r>
                      <a:endParaRPr lang="en-US" sz="1800" b="1" u="none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Dec.09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Apr. to </a:t>
                      </a:r>
                      <a:endParaRPr lang="en-US" sz="1800" b="1" u="none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Dec.10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Apr. to </a:t>
                      </a:r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Dec.11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Apr. to </a:t>
                      </a:r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Dec.12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47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33CC"/>
                          </a:solidFill>
                          <a:latin typeface="Calibri"/>
                        </a:rPr>
                        <a:t>New Case Detection</a:t>
                      </a:r>
                      <a:r>
                        <a:rPr lang="en-US" sz="1800" b="1" i="0" u="none" strike="noStrike">
                          <a:solidFill>
                            <a:srgbClr val="0033CC"/>
                          </a:solidFill>
                          <a:latin typeface="Arial"/>
                        </a:rPr>
                        <a:t> </a:t>
                      </a:r>
                      <a:endParaRPr lang="en-US" sz="1800" b="1" i="0" u="none" strike="noStrike">
                        <a:solidFill>
                          <a:srgbClr val="0033CC"/>
                        </a:solidFill>
                        <a:latin typeface="Calibri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6040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4981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5380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5248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7717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MB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33CC"/>
                          </a:solidFill>
                          <a:latin typeface="Calibri"/>
                        </a:rPr>
                        <a:t>Pts. on Treatment</a:t>
                      </a:r>
                      <a:r>
                        <a:rPr lang="en-US" sz="1800" b="1" i="0" u="none" strike="noStrike" dirty="0">
                          <a:solidFill>
                            <a:srgbClr val="0033CC"/>
                          </a:solidFill>
                          <a:latin typeface="Arial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Calibri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5060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4495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5000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4584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6997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33CC"/>
                          </a:solidFill>
                          <a:latin typeface="Calibri"/>
                        </a:rPr>
                        <a:t>Prevalence Rate</a:t>
                      </a:r>
                      <a:r>
                        <a:rPr lang="en-US" sz="1800" b="1" i="0" u="none" strike="noStrike" dirty="0">
                          <a:solidFill>
                            <a:srgbClr val="0033CC"/>
                          </a:solidFill>
                          <a:latin typeface="Arial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Calibri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0.87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0.76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0.82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0.74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33CC"/>
                          </a:solidFill>
                          <a:latin typeface="Arial"/>
                        </a:rPr>
                        <a:t>1.14</a:t>
                      </a:r>
                      <a:endParaRPr lang="en-US" sz="1800" b="1" i="0" u="none" strike="noStrike" dirty="0">
                        <a:solidFill>
                          <a:srgbClr val="0033CC"/>
                        </a:solidFill>
                        <a:latin typeface="Arial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04900" y="100965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Status of NLEP</a:t>
            </a:r>
          </a:p>
        </p:txBody>
      </p:sp>
    </p:spTree>
    <p:extLst>
      <p:ext uri="{BB962C8B-B14F-4D97-AF65-F5344CB8AC3E}">
        <p14:creationId xmlns:p14="http://schemas.microsoft.com/office/powerpoint/2010/main" xmlns="" val="42779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310360"/>
              </p:ext>
            </p:extLst>
          </p:nvPr>
        </p:nvGraphicFramePr>
        <p:xfrm>
          <a:off x="1896794" y="1215078"/>
          <a:ext cx="8286749" cy="56997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8713"/>
                <a:gridCol w="2891730"/>
                <a:gridCol w="4866306"/>
              </a:tblGrid>
              <a:tr h="1186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kumimoji="0" lang="en-I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No. of Districts with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ANCDR</a:t>
                      </a:r>
                      <a:r>
                        <a:rPr kumimoji="0" lang="en-I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&gt; 10/100,000 pops.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As on Dec. 12</a:t>
                      </a:r>
                      <a:endParaRPr kumimoji="0" lang="en-I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Proposed activities for Action Plan 2012-13 </a:t>
                      </a:r>
                      <a:endParaRPr kumimoji="0" lang="en-I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0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Bharuch</a:t>
                      </a:r>
                      <a:r>
                        <a:rPr kumimoji="0" lang="en-I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(31.10)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Leprosy awareness drive  in Identified 66 blocks in High Endemic Districts.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ASHA involvement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Reorientation training for all health facilitators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50 houses survey surrounding new MB cases.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IEC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activity particular at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Haat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Bazar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IEC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activity carried out in fair and festivals.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Supervision and Monitoring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</a:tr>
              <a:tr h="350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IN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Dahod</a:t>
                      </a:r>
                      <a:r>
                        <a:rPr kumimoji="0" lang="en-I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(39.28)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0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IN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Dangs</a:t>
                      </a:r>
                      <a:r>
                        <a:rPr kumimoji="0" lang="en-I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(166.82)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0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IN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Narmada (56.26)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0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IN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Navsari</a:t>
                      </a:r>
                      <a:r>
                        <a:rPr kumimoji="0" lang="en-I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(59.22)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0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en-IN" sz="1600" b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Panchmahal</a:t>
                      </a:r>
                      <a:r>
                        <a:rPr kumimoji="0" lang="en-I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(41.39)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0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IN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Surat</a:t>
                      </a:r>
                      <a:r>
                        <a:rPr kumimoji="0" lang="en-I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(25.41)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0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Tapi</a:t>
                      </a:r>
                      <a:r>
                        <a:rPr kumimoji="0" lang="en-I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(107.22)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IN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Vadodara</a:t>
                      </a:r>
                      <a:r>
                        <a:rPr kumimoji="0" lang="en-I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(28.22)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995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IN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Valsad</a:t>
                      </a:r>
                      <a:r>
                        <a:rPr kumimoji="0" lang="en-I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(67.33)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96794" y="507192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Special Activities planned in Action Plan 2012-13 for Districts with ANCDR &gt;10/100,00 population: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128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pPr>
              <a:defRPr/>
            </a:pPr>
            <a:fld id="{1C24BADF-A404-4357-900E-DBD86A14FE6E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3618012"/>
              </p:ext>
            </p:extLst>
          </p:nvPr>
        </p:nvGraphicFramePr>
        <p:xfrm>
          <a:off x="1930791" y="2476500"/>
          <a:ext cx="8077200" cy="3352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93549"/>
                <a:gridCol w="3519959"/>
                <a:gridCol w="1881846"/>
                <a:gridCol w="1881846"/>
              </a:tblGrid>
              <a:tr h="1221971">
                <a:tc>
                  <a:txBody>
                    <a:bodyPr/>
                    <a:lstStyle/>
                    <a:p>
                      <a:pPr algn="ctr" fontAlgn="t"/>
                      <a:endParaRPr lang="en-IN" sz="18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t"/>
                      <a:endParaRPr lang="en-IN" sz="18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t"/>
                      <a:r>
                        <a:rPr lang="en-IN" sz="1800" b="1" u="none" strike="noStrike" dirty="0" err="1" smtClean="0">
                          <a:solidFill>
                            <a:schemeClr val="bg1"/>
                          </a:solidFill>
                        </a:rPr>
                        <a:t>Sr.No</a:t>
                      </a:r>
                      <a:r>
                        <a:rPr lang="en-IN" sz="1800" b="1" u="none" strike="noStrike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N" sz="18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t"/>
                      <a:endParaRPr lang="en-IN" sz="18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t"/>
                      <a:r>
                        <a:rPr lang="en-IN" sz="1800" b="1" u="none" strike="noStrike" dirty="0" smtClean="0">
                          <a:solidFill>
                            <a:schemeClr val="bg1"/>
                          </a:solidFill>
                        </a:rPr>
                        <a:t>Activity/Measurable </a:t>
                      </a:r>
                      <a:r>
                        <a:rPr lang="en-IN" sz="1800" b="1" u="none" strike="noStrike" dirty="0">
                          <a:solidFill>
                            <a:schemeClr val="bg1"/>
                          </a:solidFill>
                        </a:rPr>
                        <a:t>INDICATORS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N" sz="18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t"/>
                      <a:r>
                        <a:rPr lang="en-IN" sz="1800" b="1" u="none" strike="noStrike" dirty="0" smtClean="0">
                          <a:solidFill>
                            <a:schemeClr val="bg1"/>
                          </a:solidFill>
                        </a:rPr>
                        <a:t>Target             </a:t>
                      </a:r>
                      <a:r>
                        <a:rPr lang="en-IN" sz="1800" b="1" u="none" strike="noStrike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IN" sz="1800" b="1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en-IN" sz="1800" b="1" u="none" strike="noStrike" dirty="0" smtClean="0">
                          <a:solidFill>
                            <a:schemeClr val="bg1"/>
                          </a:solidFill>
                        </a:rPr>
                        <a:t>2012-13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t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</a:rPr>
                        <a:t>Achievement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164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/>
                        <a:t>1</a:t>
                      </a:r>
                      <a:endParaRPr lang="en-IN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/>
                        <a:t>No .of Reconstructive surgeries performed under </a:t>
                      </a:r>
                      <a:r>
                        <a:rPr lang="en-IN" sz="1800" u="none" strike="noStrike" dirty="0" err="1"/>
                        <a:t>NLEP</a:t>
                      </a:r>
                      <a:endParaRPr lang="en-IN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/>
                        <a:t>175</a:t>
                      </a:r>
                      <a:endParaRPr lang="en-IN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/>
                        <a:t>198</a:t>
                      </a:r>
                    </a:p>
                    <a:p>
                      <a:pPr algn="ctr" fontAlgn="ctr"/>
                      <a:r>
                        <a:rPr lang="en-US" sz="1200" u="none" strike="noStrike" kern="1200" dirty="0" smtClean="0"/>
                        <a:t>(137 </a:t>
                      </a:r>
                      <a:r>
                        <a:rPr lang="en-US" sz="1200" u="none" strike="noStrike" kern="1200" baseline="0" dirty="0" smtClean="0"/>
                        <a:t> Major</a:t>
                      </a:r>
                      <a:r>
                        <a:rPr lang="en-US" sz="1200" u="none" strike="noStrike" kern="1200" dirty="0" smtClean="0"/>
                        <a:t>  + 61 Minor)</a:t>
                      </a:r>
                    </a:p>
                    <a:p>
                      <a:pPr algn="ctr" fontAlgn="ctr"/>
                      <a:r>
                        <a:rPr lang="en-US" sz="1200" u="none" strike="noStrike" kern="1200" dirty="0" smtClean="0"/>
                        <a:t>(Apr.</a:t>
                      </a:r>
                      <a:r>
                        <a:rPr lang="en-US" sz="1200" u="none" strike="noStrike" kern="1200" baseline="0" dirty="0" smtClean="0"/>
                        <a:t> 12 to Jan.13)</a:t>
                      </a:r>
                      <a:endParaRPr lang="en-US" sz="1800" u="none" strike="noStrike" kern="1200" dirty="0" smtClean="0"/>
                    </a:p>
                    <a:p>
                      <a:pPr algn="ctr" fontAlgn="ctr"/>
                      <a:endParaRPr lang="en-IN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/>
                        <a:t>2</a:t>
                      </a:r>
                      <a:endParaRPr lang="en-IN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/>
                        <a:t>Annual New Cases Detection Rate for Leprosy</a:t>
                      </a:r>
                      <a:endParaRPr lang="en-IN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/>
                        <a:t>12.20</a:t>
                      </a:r>
                      <a:endParaRPr lang="en-IN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/>
                        <a:t>16.50</a:t>
                      </a:r>
                    </a:p>
                    <a:p>
                      <a:pPr algn="ctr" fontAlgn="ctr"/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 on Dec.12)</a:t>
                      </a:r>
                      <a:endParaRPr lang="en-IN" sz="120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930791" y="664698"/>
            <a:ext cx="754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800" b="1" dirty="0" err="1">
                <a:solidFill>
                  <a:schemeClr val="bg1"/>
                </a:solidFill>
              </a:rPr>
              <a:t>Monitorable</a:t>
            </a:r>
            <a:r>
              <a:rPr lang="en-IN" sz="2800" b="1" dirty="0">
                <a:solidFill>
                  <a:schemeClr val="bg1"/>
                </a:solidFill>
              </a:rPr>
              <a:t> target as per administrative </a:t>
            </a:r>
            <a:br>
              <a:rPr lang="en-IN" sz="2800" b="1" dirty="0">
                <a:solidFill>
                  <a:schemeClr val="bg1"/>
                </a:solidFill>
              </a:rPr>
            </a:br>
            <a:r>
              <a:rPr lang="en-IN" sz="2800" b="1" dirty="0">
                <a:solidFill>
                  <a:schemeClr val="bg1"/>
                </a:solidFill>
              </a:rPr>
              <a:t>Approval of state PIP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691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NLEP </a:t>
            </a:r>
            <a:r>
              <a:rPr lang="en-US" b="1" dirty="0" smtClean="0">
                <a:solidFill>
                  <a:schemeClr val="bg1"/>
                </a:solidFill>
              </a:rPr>
              <a:t>Indicators MB </a:t>
            </a:r>
            <a:r>
              <a:rPr lang="en-US" b="1" dirty="0">
                <a:solidFill>
                  <a:schemeClr val="bg1"/>
                </a:solidFill>
              </a:rPr>
              <a:t>Ratio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55700" y="2603500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1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1276350" y="781051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NLEP </a:t>
            </a:r>
            <a:r>
              <a:rPr lang="en-US" sz="3600" b="1" dirty="0" smtClean="0">
                <a:solidFill>
                  <a:schemeClr val="bg1"/>
                </a:solidFill>
              </a:rPr>
              <a:t>Indicators Female </a:t>
            </a:r>
            <a:r>
              <a:rPr lang="en-US" sz="3600" b="1" dirty="0">
                <a:solidFill>
                  <a:schemeClr val="bg1"/>
                </a:solidFill>
              </a:rPr>
              <a:t>Ratio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1756682"/>
              </p:ext>
            </p:extLst>
          </p:nvPr>
        </p:nvGraphicFramePr>
        <p:xfrm>
          <a:off x="1866900" y="2133600"/>
          <a:ext cx="86868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673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372</TotalTime>
  <Words>750</Words>
  <Application>Microsoft Office PowerPoint</Application>
  <PresentationFormat>Custom</PresentationFormat>
  <Paragraphs>198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 Boardroom</vt:lpstr>
      <vt:lpstr>National Leprosy Eradication Programme in Gujarat Districts      </vt:lpstr>
      <vt:lpstr>Strategy</vt:lpstr>
      <vt:lpstr>Slide 3</vt:lpstr>
      <vt:lpstr>Gujarat Towards Elimination of Leprosy </vt:lpstr>
      <vt:lpstr>Slide 5</vt:lpstr>
      <vt:lpstr>Slide 6</vt:lpstr>
      <vt:lpstr>Slide 7</vt:lpstr>
      <vt:lpstr>NLEP Indicators MB Ratio </vt:lpstr>
      <vt:lpstr>Slide 9</vt:lpstr>
      <vt:lpstr>Achievements</vt:lpstr>
      <vt:lpstr>Key areas needing strengthening</vt:lpstr>
      <vt:lpstr>Slide 12</vt:lpstr>
      <vt:lpstr>Questions</vt:lpstr>
      <vt:lpstr>Questions</vt:lpstr>
      <vt:lpstr>Questions</vt:lpstr>
      <vt:lpstr>Questions</vt:lpstr>
      <vt:lpstr>Questions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shailaja</dc:creator>
  <cp:lastModifiedBy>Maharshi Patel</cp:lastModifiedBy>
  <cp:revision>24</cp:revision>
  <dcterms:created xsi:type="dcterms:W3CDTF">2013-06-28T08:22:27Z</dcterms:created>
  <dcterms:modified xsi:type="dcterms:W3CDTF">2020-08-13T06:49:25Z</dcterms:modified>
</cp:coreProperties>
</file>