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66" r:id="rId6"/>
    <p:sldId id="267" r:id="rId7"/>
    <p:sldId id="268" r:id="rId8"/>
    <p:sldId id="269" r:id="rId9"/>
    <p:sldId id="270" r:id="rId10"/>
    <p:sldId id="271" r:id="rId11"/>
    <p:sldId id="272" r:id="rId12"/>
    <p:sldId id="273" r:id="rId13"/>
    <p:sldId id="274" r:id="rId14"/>
    <p:sldId id="275" r:id="rId15"/>
    <p:sldId id="276" r:id="rId16"/>
    <p:sldId id="259" r:id="rId17"/>
    <p:sldId id="260" r:id="rId18"/>
    <p:sldId id="261" r:id="rId19"/>
    <p:sldId id="262" r:id="rId20"/>
    <p:sldId id="263" r:id="rId21"/>
    <p:sldId id="264" r:id="rId22"/>
    <p:sldId id="278" r:id="rId23"/>
    <p:sldId id="279" r:id="rId24"/>
    <p:sldId id="280" r:id="rId25"/>
    <p:sldId id="281" r:id="rId26"/>
    <p:sldId id="282"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52CD46-5D65-464B-AF92-33658B8D8382}"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2CD46-5D65-464B-AF92-33658B8D8382}"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2CD46-5D65-464B-AF92-33658B8D8382}"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52CD46-5D65-464B-AF92-33658B8D8382}"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52CD46-5D65-464B-AF92-33658B8D8382}"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52CD46-5D65-464B-AF92-33658B8D8382}"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52CD46-5D65-464B-AF92-33658B8D8382}"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52CD46-5D65-464B-AF92-33658B8D8382}"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52CD46-5D65-464B-AF92-33658B8D8382}"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2CD46-5D65-464B-AF92-33658B8D8382}"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52CD46-5D65-464B-AF92-33658B8D8382}"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D807D-C77D-4A38-8CB2-7DE2FA0389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2CD46-5D65-464B-AF92-33658B8D8382}"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D807D-C77D-4A38-8CB2-7DE2FA0389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NO SCALPEL VASECTOMY(NSV)</a:t>
            </a:r>
            <a:endParaRPr lang="en-US" b="1" dirty="0"/>
          </a:p>
        </p:txBody>
      </p:sp>
      <p:sp>
        <p:nvSpPr>
          <p:cNvPr id="3" name="Subtitle 2"/>
          <p:cNvSpPr>
            <a:spLocks noGrp="1"/>
          </p:cNvSpPr>
          <p:nvPr>
            <p:ph type="subTitle" idx="1"/>
          </p:nvPr>
        </p:nvSpPr>
        <p:spPr/>
        <p:txBody>
          <a:bodyPr>
            <a:normAutofit fontScale="92500"/>
          </a:bodyPr>
          <a:lstStyle/>
          <a:p>
            <a:endParaRPr lang="en-US" dirty="0" smtClean="0"/>
          </a:p>
          <a:p>
            <a:r>
              <a:rPr lang="en-US" dirty="0" smtClean="0"/>
              <a:t>DR.MANISH KATHAD</a:t>
            </a:r>
          </a:p>
          <a:p>
            <a:r>
              <a:rPr lang="en-US" dirty="0" smtClean="0"/>
              <a:t>COMMUNITY MEDICINE </a:t>
            </a:r>
            <a:r>
              <a:rPr lang="en-US" dirty="0" smtClean="0"/>
              <a:t>DEPARTMENT</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montu\Desktop\a_vasectomy_6a_1.jpg"/>
          <p:cNvPicPr>
            <a:picLocks noGrp="1" noChangeAspect="1" noChangeArrowheads="1"/>
          </p:cNvPicPr>
          <p:nvPr>
            <p:ph idx="1"/>
          </p:nvPr>
        </p:nvPicPr>
        <p:blipFill>
          <a:blip r:embed="rId2" cstate="print"/>
          <a:srcRect/>
          <a:stretch>
            <a:fillRect/>
          </a:stretch>
        </p:blipFill>
        <p:spPr bwMode="auto">
          <a:xfrm>
            <a:off x="228600" y="228600"/>
            <a:ext cx="8610600" cy="4419600"/>
          </a:xfrm>
          <a:prstGeom prst="rect">
            <a:avLst/>
          </a:prstGeom>
          <a:noFill/>
        </p:spPr>
      </p:pic>
      <p:sp>
        <p:nvSpPr>
          <p:cNvPr id="5" name="Rectangle 4"/>
          <p:cNvSpPr/>
          <p:nvPr/>
        </p:nvSpPr>
        <p:spPr>
          <a:xfrm>
            <a:off x="2743200" y="5410200"/>
            <a:ext cx="3816558" cy="461665"/>
          </a:xfrm>
          <a:prstGeom prst="rect">
            <a:avLst/>
          </a:prstGeom>
        </p:spPr>
        <p:txBody>
          <a:bodyPr wrap="none">
            <a:spAutoFit/>
          </a:bodyPr>
          <a:lstStyle/>
          <a:p>
            <a:r>
              <a:rPr lang="en-US" sz="2400" b="1" dirty="0" smtClean="0"/>
              <a:t>Vas lifted out of the scrotum</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ontu\Desktop\vas-cauterisation.jpg"/>
          <p:cNvPicPr>
            <a:picLocks noGrp="1" noChangeAspect="1" noChangeArrowheads="1"/>
          </p:cNvPicPr>
          <p:nvPr>
            <p:ph idx="1"/>
          </p:nvPr>
        </p:nvPicPr>
        <p:blipFill>
          <a:blip r:embed="rId2" cstate="print"/>
          <a:srcRect/>
          <a:stretch>
            <a:fillRect/>
          </a:stretch>
        </p:blipFill>
        <p:spPr bwMode="auto">
          <a:xfrm>
            <a:off x="228600" y="152400"/>
            <a:ext cx="8686800" cy="4800600"/>
          </a:xfrm>
          <a:prstGeom prst="rect">
            <a:avLst/>
          </a:prstGeom>
          <a:noFill/>
        </p:spPr>
      </p:pic>
      <p:sp>
        <p:nvSpPr>
          <p:cNvPr id="5" name="Rectangle 4"/>
          <p:cNvSpPr/>
          <p:nvPr/>
        </p:nvSpPr>
        <p:spPr>
          <a:xfrm>
            <a:off x="1981200" y="5562600"/>
            <a:ext cx="5426037" cy="461665"/>
          </a:xfrm>
          <a:prstGeom prst="rect">
            <a:avLst/>
          </a:prstGeom>
        </p:spPr>
        <p:txBody>
          <a:bodyPr wrap="none">
            <a:spAutoFit/>
          </a:bodyPr>
          <a:lstStyle/>
          <a:p>
            <a:r>
              <a:rPr lang="en-US" sz="2400" b="1" dirty="0" smtClean="0"/>
              <a:t>The exposed loop of vas being </a:t>
            </a:r>
            <a:r>
              <a:rPr lang="en-US" sz="2400" b="1" dirty="0" err="1" smtClean="0"/>
              <a:t>cauterised</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ontu\Desktop\a_VAS_9c.gif"/>
          <p:cNvPicPr>
            <a:picLocks noGrp="1" noChangeAspect="1" noChangeArrowheads="1"/>
          </p:cNvPicPr>
          <p:nvPr>
            <p:ph idx="1"/>
          </p:nvPr>
        </p:nvPicPr>
        <p:blipFill>
          <a:blip r:embed="rId2" cstate="print"/>
          <a:srcRect/>
          <a:stretch>
            <a:fillRect/>
          </a:stretch>
        </p:blipFill>
        <p:spPr bwMode="auto">
          <a:xfrm>
            <a:off x="152400" y="152400"/>
            <a:ext cx="8763000" cy="4724400"/>
          </a:xfrm>
          <a:prstGeom prst="rect">
            <a:avLst/>
          </a:prstGeom>
          <a:noFill/>
        </p:spPr>
      </p:pic>
      <p:sp>
        <p:nvSpPr>
          <p:cNvPr id="5" name="Rectangle 4"/>
          <p:cNvSpPr/>
          <p:nvPr/>
        </p:nvSpPr>
        <p:spPr>
          <a:xfrm>
            <a:off x="685800" y="5334000"/>
            <a:ext cx="7772400" cy="461665"/>
          </a:xfrm>
          <a:prstGeom prst="rect">
            <a:avLst/>
          </a:prstGeom>
        </p:spPr>
        <p:txBody>
          <a:bodyPr wrap="square">
            <a:spAutoFit/>
          </a:bodyPr>
          <a:lstStyle/>
          <a:p>
            <a:r>
              <a:rPr lang="en-US" sz="2400" b="1" dirty="0" smtClean="0"/>
              <a:t>Cauterizing extended further to a larger portion of vas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montu\Desktop\a_VAS_11c.gif"/>
          <p:cNvPicPr>
            <a:picLocks noGrp="1" noChangeAspect="1" noChangeArrowheads="1"/>
          </p:cNvPicPr>
          <p:nvPr>
            <p:ph idx="1"/>
          </p:nvPr>
        </p:nvPicPr>
        <p:blipFill>
          <a:blip r:embed="rId2" cstate="print"/>
          <a:srcRect/>
          <a:stretch>
            <a:fillRect/>
          </a:stretch>
        </p:blipFill>
        <p:spPr bwMode="auto">
          <a:xfrm>
            <a:off x="228600" y="152400"/>
            <a:ext cx="8534400" cy="4114800"/>
          </a:xfrm>
          <a:prstGeom prst="rect">
            <a:avLst/>
          </a:prstGeom>
          <a:noFill/>
        </p:spPr>
      </p:pic>
      <p:sp>
        <p:nvSpPr>
          <p:cNvPr id="5" name="Rectangle 4"/>
          <p:cNvSpPr/>
          <p:nvPr/>
        </p:nvSpPr>
        <p:spPr>
          <a:xfrm>
            <a:off x="609600" y="4572000"/>
            <a:ext cx="7772400" cy="1200329"/>
          </a:xfrm>
          <a:prstGeom prst="rect">
            <a:avLst/>
          </a:prstGeom>
        </p:spPr>
        <p:txBody>
          <a:bodyPr wrap="square">
            <a:spAutoFit/>
          </a:bodyPr>
          <a:lstStyle/>
          <a:p>
            <a:r>
              <a:rPr lang="en-US" sz="2400" b="1" dirty="0" smtClean="0"/>
              <a:t>Cauterized loop is cut and returned to the scrotum.</a:t>
            </a:r>
            <a:endParaRPr lang="en-US" sz="2400" dirty="0" smtClean="0"/>
          </a:p>
          <a:p>
            <a:r>
              <a:rPr lang="en-US" sz="2400" b="1" dirty="0" smtClean="0"/>
              <a:t>The procedure then repeated on other sided vas also through same skin opening.</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montu\Desktop\a_vasectomy_10a_1.jpg"/>
          <p:cNvPicPr>
            <a:picLocks noGrp="1" noChangeAspect="1" noChangeArrowheads="1"/>
          </p:cNvPicPr>
          <p:nvPr>
            <p:ph idx="1"/>
          </p:nvPr>
        </p:nvPicPr>
        <p:blipFill>
          <a:blip r:embed="rId2" cstate="print"/>
          <a:srcRect/>
          <a:stretch>
            <a:fillRect/>
          </a:stretch>
        </p:blipFill>
        <p:spPr bwMode="auto">
          <a:xfrm>
            <a:off x="228600" y="228600"/>
            <a:ext cx="8686800" cy="4114800"/>
          </a:xfrm>
          <a:prstGeom prst="rect">
            <a:avLst/>
          </a:prstGeom>
          <a:noFill/>
        </p:spPr>
      </p:pic>
      <p:sp>
        <p:nvSpPr>
          <p:cNvPr id="5" name="Rectangle 4"/>
          <p:cNvSpPr/>
          <p:nvPr/>
        </p:nvSpPr>
        <p:spPr>
          <a:xfrm>
            <a:off x="609600" y="4724400"/>
            <a:ext cx="7848600" cy="1200329"/>
          </a:xfrm>
          <a:prstGeom prst="rect">
            <a:avLst/>
          </a:prstGeom>
        </p:spPr>
        <p:txBody>
          <a:bodyPr wrap="square">
            <a:spAutoFit/>
          </a:bodyPr>
          <a:lstStyle/>
          <a:p>
            <a:r>
              <a:rPr lang="en-US" sz="2400" b="1" dirty="0" smtClean="0"/>
              <a:t>After both vasa are completed and returned to scrotum only a small skin wound is left, which does not require any sutures.</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montu\Desktop\a_VAS_13c.gif"/>
          <p:cNvPicPr>
            <a:picLocks noGrp="1" noChangeAspect="1" noChangeArrowheads="1"/>
          </p:cNvPicPr>
          <p:nvPr>
            <p:ph idx="1"/>
          </p:nvPr>
        </p:nvPicPr>
        <p:blipFill>
          <a:blip r:embed="rId2" cstate="print"/>
          <a:srcRect/>
          <a:stretch>
            <a:fillRect/>
          </a:stretch>
        </p:blipFill>
        <p:spPr bwMode="auto">
          <a:xfrm>
            <a:off x="228600" y="152400"/>
            <a:ext cx="8686800" cy="4495800"/>
          </a:xfrm>
          <a:prstGeom prst="rect">
            <a:avLst/>
          </a:prstGeom>
          <a:noFill/>
        </p:spPr>
      </p:pic>
      <p:sp>
        <p:nvSpPr>
          <p:cNvPr id="5" name="Rectangle 4"/>
          <p:cNvSpPr/>
          <p:nvPr/>
        </p:nvSpPr>
        <p:spPr>
          <a:xfrm>
            <a:off x="381000" y="5257800"/>
            <a:ext cx="8305800" cy="830997"/>
          </a:xfrm>
          <a:prstGeom prst="rect">
            <a:avLst/>
          </a:prstGeom>
        </p:spPr>
        <p:txBody>
          <a:bodyPr wrap="square">
            <a:spAutoFit/>
          </a:bodyPr>
          <a:lstStyle/>
          <a:p>
            <a:r>
              <a:rPr lang="en-US" sz="2400" b="1" dirty="0" smtClean="0"/>
              <a:t>Wound covered by a small dressing which may be removed after 48 hours.</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NSV</a:t>
            </a:r>
            <a:endParaRPr lang="en-US" dirty="0"/>
          </a:p>
        </p:txBody>
      </p:sp>
      <p:sp>
        <p:nvSpPr>
          <p:cNvPr id="3" name="Content Placeholder 2"/>
          <p:cNvSpPr>
            <a:spLocks noGrp="1"/>
          </p:cNvSpPr>
          <p:nvPr>
            <p:ph idx="1"/>
          </p:nvPr>
        </p:nvSpPr>
        <p:spPr/>
        <p:txBody>
          <a:bodyPr>
            <a:normAutofit/>
          </a:bodyPr>
          <a:lstStyle/>
          <a:p>
            <a:r>
              <a:rPr lang="en-US" dirty="0"/>
              <a:t>Ten times fewer </a:t>
            </a:r>
            <a:r>
              <a:rPr lang="en-US" dirty="0" smtClean="0"/>
              <a:t>complications</a:t>
            </a:r>
          </a:p>
          <a:p>
            <a:r>
              <a:rPr lang="en-US" dirty="0"/>
              <a:t>Less bleeding and </a:t>
            </a:r>
            <a:r>
              <a:rPr lang="en-US" dirty="0" smtClean="0"/>
              <a:t>pain</a:t>
            </a:r>
          </a:p>
          <a:p>
            <a:r>
              <a:rPr lang="en-US" dirty="0" smtClean="0"/>
              <a:t>Faster recovery</a:t>
            </a:r>
          </a:p>
          <a:p>
            <a:r>
              <a:rPr lang="en-US" dirty="0"/>
              <a:t>Enhanced the </a:t>
            </a:r>
            <a:r>
              <a:rPr lang="en-US" dirty="0" smtClean="0"/>
              <a:t>popularity</a:t>
            </a:r>
          </a:p>
          <a:p>
            <a:r>
              <a:rPr lang="en-US" dirty="0"/>
              <a:t>NSV does not involve cutting the skin of the scrotum </a:t>
            </a:r>
            <a:r>
              <a:rPr lang="en-US" dirty="0" smtClean="0"/>
              <a:t>.</a:t>
            </a:r>
          </a:p>
          <a:p>
            <a:r>
              <a:rPr lang="en-US" dirty="0"/>
              <a:t>scrotal opening made during NSV does not need suturing due to its small size.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 </a:t>
            </a:r>
            <a:endParaRPr lang="en-US" dirty="0"/>
          </a:p>
        </p:txBody>
      </p:sp>
      <p:sp>
        <p:nvSpPr>
          <p:cNvPr id="3" name="Content Placeholder 2"/>
          <p:cNvSpPr>
            <a:spLocks noGrp="1"/>
          </p:cNvSpPr>
          <p:nvPr>
            <p:ph idx="1"/>
          </p:nvPr>
        </p:nvSpPr>
        <p:spPr/>
        <p:txBody>
          <a:bodyPr>
            <a:normAutofit lnSpcReduction="10000"/>
          </a:bodyPr>
          <a:lstStyle/>
          <a:p>
            <a:r>
              <a:rPr lang="en-US" dirty="0"/>
              <a:t>sperm are present in the posterior end of the vas following surgery and hence patients have to use alternative methods of contraception for a waiting period of 12 weeks to 15 weeks before relying on a vasectomy for contraception</a:t>
            </a:r>
            <a:r>
              <a:rPr lang="en-US" dirty="0" smtClean="0"/>
              <a:t>.</a:t>
            </a:r>
          </a:p>
          <a:p>
            <a:r>
              <a:rPr lang="en-US" dirty="0"/>
              <a:t>does not protect against sexually transmitted diseases (STDs), including infection with the human immunodeficiency virus (HIV).</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ontent Placeholder 18"/>
          <p:cNvGraphicFramePr>
            <a:graphicFrameLocks noGrp="1"/>
          </p:cNvGraphicFramePr>
          <p:nvPr>
            <p:ph idx="1"/>
          </p:nvPr>
        </p:nvGraphicFramePr>
        <p:xfrm>
          <a:off x="0" y="0"/>
          <a:ext cx="8839200" cy="6705600"/>
        </p:xfrm>
        <a:graphic>
          <a:graphicData uri="http://schemas.openxmlformats.org/drawingml/2006/table">
            <a:tbl>
              <a:tblPr firstRow="1" bandRow="1">
                <a:tableStyleId>{7DF18680-E054-41AD-8BC1-D1AEF772440D}</a:tableStyleId>
              </a:tblPr>
              <a:tblGrid>
                <a:gridCol w="2209800"/>
                <a:gridCol w="2209800"/>
                <a:gridCol w="2209800"/>
                <a:gridCol w="2209800"/>
              </a:tblGrid>
              <a:tr h="6705600">
                <a:tc>
                  <a:txBody>
                    <a:bodyPr/>
                    <a:lstStyle/>
                    <a:p>
                      <a:r>
                        <a:rPr lang="en-US" sz="1800" b="0" i="0" kern="1200" dirty="0" smtClean="0">
                          <a:solidFill>
                            <a:schemeClr val="lt1"/>
                          </a:solidFill>
                          <a:latin typeface="+mn-lt"/>
                          <a:ea typeface="+mn-ea"/>
                          <a:cs typeface="+mn-cs"/>
                        </a:rPr>
                        <a:t>1) Chen-</a:t>
                      </a:r>
                      <a:r>
                        <a:rPr lang="en-US" sz="1800" b="0" i="0" kern="1200" dirty="0" err="1" smtClean="0">
                          <a:solidFill>
                            <a:schemeClr val="lt1"/>
                          </a:solidFill>
                          <a:latin typeface="+mn-lt"/>
                          <a:ea typeface="+mn-ea"/>
                          <a:cs typeface="+mn-cs"/>
                        </a:rPr>
                        <a:t>Mok</a:t>
                      </a:r>
                      <a:r>
                        <a:rPr lang="en-US" sz="1800" b="0" i="0" kern="1200" dirty="0" smtClean="0">
                          <a:solidFill>
                            <a:schemeClr val="lt1"/>
                          </a:solidFill>
                          <a:latin typeface="+mn-lt"/>
                          <a:ea typeface="+mn-ea"/>
                          <a:cs typeface="+mn-cs"/>
                        </a:rPr>
                        <a:t> M, </a:t>
                      </a:r>
                      <a:r>
                        <a:rPr lang="en-US" sz="1800" b="0" i="0" kern="1200" dirty="0" err="1" smtClean="0">
                          <a:solidFill>
                            <a:schemeClr val="lt1"/>
                          </a:solidFill>
                          <a:latin typeface="+mn-lt"/>
                          <a:ea typeface="+mn-ea"/>
                          <a:cs typeface="+mn-cs"/>
                        </a:rPr>
                        <a:t>Bangdiwala</a:t>
                      </a:r>
                      <a:r>
                        <a:rPr lang="en-US" sz="1800" b="0" i="0" kern="1200" dirty="0" smtClean="0">
                          <a:solidFill>
                            <a:schemeClr val="lt1"/>
                          </a:solidFill>
                          <a:latin typeface="+mn-lt"/>
                          <a:ea typeface="+mn-ea"/>
                          <a:cs typeface="+mn-cs"/>
                        </a:rPr>
                        <a:t> SI, </a:t>
                      </a:r>
                      <a:r>
                        <a:rPr lang="en-US" sz="1800" b="0" i="0" kern="1200" dirty="0" err="1" smtClean="0">
                          <a:solidFill>
                            <a:schemeClr val="lt1"/>
                          </a:solidFill>
                          <a:latin typeface="+mn-lt"/>
                          <a:ea typeface="+mn-ea"/>
                          <a:cs typeface="+mn-cs"/>
                        </a:rPr>
                        <a:t>Dominik</a:t>
                      </a:r>
                      <a:r>
                        <a:rPr lang="en-US" sz="1800" b="0" i="0" kern="1200" dirty="0" smtClean="0">
                          <a:solidFill>
                            <a:schemeClr val="lt1"/>
                          </a:solidFill>
                          <a:latin typeface="+mn-lt"/>
                          <a:ea typeface="+mn-ea"/>
                          <a:cs typeface="+mn-cs"/>
                        </a:rPr>
                        <a:t> R, Hays M, </a:t>
                      </a:r>
                      <a:r>
                        <a:rPr lang="en-US" sz="1800" b="0" i="0" kern="1200" dirty="0" err="1" smtClean="0">
                          <a:solidFill>
                            <a:schemeClr val="lt1"/>
                          </a:solidFill>
                          <a:latin typeface="+mn-lt"/>
                          <a:ea typeface="+mn-ea"/>
                          <a:cs typeface="+mn-cs"/>
                        </a:rPr>
                        <a:t>Irsula</a:t>
                      </a:r>
                      <a:r>
                        <a:rPr lang="en-US" sz="1800" b="0" i="0" kern="1200" dirty="0" smtClean="0">
                          <a:solidFill>
                            <a:schemeClr val="lt1"/>
                          </a:solidFill>
                          <a:latin typeface="+mn-lt"/>
                          <a:ea typeface="+mn-ea"/>
                          <a:cs typeface="+mn-cs"/>
                        </a:rPr>
                        <a:t> B, </a:t>
                      </a:r>
                      <a:r>
                        <a:rPr lang="en-US" sz="1800" b="0" i="0" kern="1200" dirty="0" err="1" smtClean="0">
                          <a:solidFill>
                            <a:schemeClr val="lt1"/>
                          </a:solidFill>
                          <a:latin typeface="+mn-lt"/>
                          <a:ea typeface="+mn-ea"/>
                          <a:cs typeface="+mn-cs"/>
                        </a:rPr>
                        <a:t>Sokal</a:t>
                      </a:r>
                      <a:r>
                        <a:rPr lang="en-US" sz="1800" b="0" i="0" kern="1200" dirty="0" smtClean="0">
                          <a:solidFill>
                            <a:schemeClr val="lt1"/>
                          </a:solidFill>
                          <a:latin typeface="+mn-lt"/>
                          <a:ea typeface="+mn-ea"/>
                          <a:cs typeface="+mn-cs"/>
                        </a:rPr>
                        <a:t> D. Termination of a randomized controlled trial of two vasectomy techniques. Control </a:t>
                      </a:r>
                      <a:r>
                        <a:rPr lang="en-US" sz="1800" b="0" i="0" kern="1200" dirty="0" err="1" smtClean="0">
                          <a:solidFill>
                            <a:schemeClr val="lt1"/>
                          </a:solidFill>
                          <a:latin typeface="+mn-lt"/>
                          <a:ea typeface="+mn-ea"/>
                          <a:cs typeface="+mn-cs"/>
                        </a:rPr>
                        <a:t>Clin</a:t>
                      </a:r>
                      <a:r>
                        <a:rPr lang="en-US" sz="1800" b="0" i="0" kern="1200" dirty="0" smtClean="0">
                          <a:solidFill>
                            <a:schemeClr val="lt1"/>
                          </a:solidFill>
                          <a:latin typeface="+mn-lt"/>
                          <a:ea typeface="+mn-ea"/>
                          <a:cs typeface="+mn-cs"/>
                        </a:rPr>
                        <a:t> Trials 2003; 24: 78-84.</a:t>
                      </a:r>
                      <a:endParaRPr lang="en-US" dirty="0"/>
                    </a:p>
                  </a:txBody>
                  <a:tcPr/>
                </a:tc>
                <a:tc>
                  <a:txBody>
                    <a:bodyPr/>
                    <a:lstStyle/>
                    <a:p>
                      <a:r>
                        <a:rPr lang="en-US" sz="1800" b="0" i="0" kern="1200" dirty="0" smtClean="0">
                          <a:solidFill>
                            <a:schemeClr val="lt1"/>
                          </a:solidFill>
                          <a:latin typeface="+mn-lt"/>
                          <a:ea typeface="+mn-ea"/>
                          <a:cs typeface="+mn-cs"/>
                        </a:rPr>
                        <a:t>randomized controlled trial</a:t>
                      </a:r>
                      <a:endParaRPr lang="en-US" dirty="0"/>
                    </a:p>
                  </a:txBody>
                  <a:tcPr/>
                </a:tc>
                <a:tc>
                  <a:txBody>
                    <a:bodyPr/>
                    <a:lstStyle/>
                    <a:p>
                      <a:r>
                        <a:rPr lang="en-US" sz="1200" b="0" i="0" kern="1200" dirty="0" smtClean="0">
                          <a:solidFill>
                            <a:schemeClr val="lt1"/>
                          </a:solidFill>
                          <a:latin typeface="+mn-lt"/>
                          <a:ea typeface="+mn-ea"/>
                          <a:cs typeface="+mn-cs"/>
                        </a:rPr>
                        <a:t>compared the advantages of </a:t>
                      </a:r>
                      <a:r>
                        <a:rPr lang="en-US" sz="1200" b="0" i="0" kern="1200" dirty="0" err="1" smtClean="0">
                          <a:solidFill>
                            <a:schemeClr val="lt1"/>
                          </a:solidFill>
                          <a:latin typeface="+mn-lt"/>
                          <a:ea typeface="+mn-ea"/>
                          <a:cs typeface="+mn-cs"/>
                        </a:rPr>
                        <a:t>fascial</a:t>
                      </a:r>
                      <a:r>
                        <a:rPr lang="en-US" sz="1200" b="0" i="0" kern="1200" dirty="0" smtClean="0">
                          <a:solidFill>
                            <a:schemeClr val="lt1"/>
                          </a:solidFill>
                          <a:latin typeface="+mn-lt"/>
                          <a:ea typeface="+mn-ea"/>
                          <a:cs typeface="+mn-cs"/>
                        </a:rPr>
                        <a:t> interposition to ligation and excision alone. About 1 cm of each vas was removed at the time of vasectomy. Two definitions of vasectomy success are: (1) two consecutive </a:t>
                      </a:r>
                      <a:r>
                        <a:rPr lang="en-US" sz="1200" b="0" i="0" kern="1200" dirty="0" err="1" smtClean="0">
                          <a:solidFill>
                            <a:schemeClr val="lt1"/>
                          </a:solidFill>
                          <a:latin typeface="+mn-lt"/>
                          <a:ea typeface="+mn-ea"/>
                          <a:cs typeface="+mn-cs"/>
                        </a:rPr>
                        <a:t>azoospermic</a:t>
                      </a:r>
                      <a:r>
                        <a:rPr lang="en-US" sz="1200" b="0" i="0" kern="1200" dirty="0" smtClean="0">
                          <a:solidFill>
                            <a:schemeClr val="lt1"/>
                          </a:solidFill>
                          <a:latin typeface="+mn-lt"/>
                          <a:ea typeface="+mn-ea"/>
                          <a:cs typeface="+mn-cs"/>
                        </a:rPr>
                        <a:t> sperm samples, or (2) two severely </a:t>
                      </a:r>
                      <a:r>
                        <a:rPr lang="en-US" sz="1200" b="0" i="0" kern="1200" dirty="0" err="1" smtClean="0">
                          <a:solidFill>
                            <a:schemeClr val="lt1"/>
                          </a:solidFill>
                          <a:latin typeface="+mn-lt"/>
                          <a:ea typeface="+mn-ea"/>
                          <a:cs typeface="+mn-cs"/>
                        </a:rPr>
                        <a:t>oligospermic</a:t>
                      </a:r>
                      <a:r>
                        <a:rPr lang="en-US" sz="1200" b="0" i="0" kern="1200" dirty="0" smtClean="0">
                          <a:solidFill>
                            <a:schemeClr val="lt1"/>
                          </a:solidFill>
                          <a:latin typeface="+mn-lt"/>
                          <a:ea typeface="+mn-ea"/>
                          <a:cs typeface="+mn-cs"/>
                        </a:rPr>
                        <a:t> samples, with &lt;100,000 sperm/</a:t>
                      </a:r>
                      <a:r>
                        <a:rPr lang="en-US" sz="1200" b="0" i="0" kern="1200" dirty="0" err="1" smtClean="0">
                          <a:solidFill>
                            <a:schemeClr val="lt1"/>
                          </a:solidFill>
                          <a:latin typeface="+mn-lt"/>
                          <a:ea typeface="+mn-ea"/>
                          <a:cs typeface="+mn-cs"/>
                        </a:rPr>
                        <a:t>mL.</a:t>
                      </a:r>
                      <a:r>
                        <a:rPr lang="en-US" sz="1200" b="0" i="0" kern="1200" dirty="0" smtClean="0">
                          <a:solidFill>
                            <a:schemeClr val="lt1"/>
                          </a:solidFill>
                          <a:latin typeface="+mn-lt"/>
                          <a:ea typeface="+mn-ea"/>
                          <a:cs typeface="+mn-cs"/>
                        </a:rPr>
                        <a:t> We also used a definition for early failure of &gt;5 million motile sperm/</a:t>
                      </a:r>
                      <a:r>
                        <a:rPr lang="en-US" sz="1200" b="0" i="0" kern="1200" dirty="0" err="1" smtClean="0">
                          <a:solidFill>
                            <a:schemeClr val="lt1"/>
                          </a:solidFill>
                          <a:latin typeface="+mn-lt"/>
                          <a:ea typeface="+mn-ea"/>
                          <a:cs typeface="+mn-cs"/>
                        </a:rPr>
                        <a:t>mL</a:t>
                      </a:r>
                      <a:r>
                        <a:rPr lang="en-US" sz="1200" b="0" i="0" kern="1200" dirty="0" smtClean="0">
                          <a:solidFill>
                            <a:schemeClr val="lt1"/>
                          </a:solidFill>
                          <a:latin typeface="+mn-lt"/>
                          <a:ea typeface="+mn-ea"/>
                          <a:cs typeface="+mn-cs"/>
                        </a:rPr>
                        <a:t> at 14 weeks or later. An interim analysis was conducted after the first 414 participants had had time to complete 10 weeks of follow-up. The interim analysis results used only the time to </a:t>
                      </a:r>
                      <a:r>
                        <a:rPr lang="en-US" sz="1200" b="0" i="0" kern="1200" dirty="0" err="1" smtClean="0">
                          <a:solidFill>
                            <a:schemeClr val="lt1"/>
                          </a:solidFill>
                          <a:latin typeface="+mn-lt"/>
                          <a:ea typeface="+mn-ea"/>
                          <a:cs typeface="+mn-cs"/>
                        </a:rPr>
                        <a:t>azoospermia</a:t>
                      </a:r>
                      <a:r>
                        <a:rPr lang="en-US" sz="1200" b="0" i="0" kern="1200" dirty="0" smtClean="0">
                          <a:solidFill>
                            <a:schemeClr val="lt1"/>
                          </a:solidFill>
                          <a:latin typeface="+mn-lt"/>
                          <a:ea typeface="+mn-ea"/>
                          <a:cs typeface="+mn-cs"/>
                        </a:rPr>
                        <a:t> endpoint criteria and were complicated by differences between age groups. Recruitment was halted after 841 men had been enrolled because the interim analysis showed an advantage for </a:t>
                      </a:r>
                      <a:r>
                        <a:rPr lang="en-US" sz="1200" b="0" i="0" kern="1200" dirty="0" err="1" smtClean="0">
                          <a:solidFill>
                            <a:schemeClr val="lt1"/>
                          </a:solidFill>
                          <a:latin typeface="+mn-lt"/>
                          <a:ea typeface="+mn-ea"/>
                          <a:cs typeface="+mn-cs"/>
                        </a:rPr>
                        <a:t>fascial</a:t>
                      </a:r>
                      <a:r>
                        <a:rPr lang="en-US" sz="1200" b="0" i="0" kern="1200" dirty="0" smtClean="0">
                          <a:solidFill>
                            <a:schemeClr val="lt1"/>
                          </a:solidFill>
                          <a:latin typeface="+mn-lt"/>
                          <a:ea typeface="+mn-ea"/>
                          <a:cs typeface="+mn-cs"/>
                        </a:rPr>
                        <a:t> interposition [8]. The success rate with the use of </a:t>
                      </a:r>
                      <a:r>
                        <a:rPr lang="en-US" sz="1200" b="0" i="0" kern="1200" dirty="0" err="1" smtClean="0">
                          <a:solidFill>
                            <a:schemeClr val="lt1"/>
                          </a:solidFill>
                          <a:latin typeface="+mn-lt"/>
                          <a:ea typeface="+mn-ea"/>
                          <a:cs typeface="+mn-cs"/>
                        </a:rPr>
                        <a:t>fascial</a:t>
                      </a:r>
                      <a:r>
                        <a:rPr lang="en-US" sz="1200" b="0" i="0" kern="1200" dirty="0" smtClean="0">
                          <a:solidFill>
                            <a:schemeClr val="lt1"/>
                          </a:solidFill>
                          <a:latin typeface="+mn-lt"/>
                          <a:ea typeface="+mn-ea"/>
                          <a:cs typeface="+mn-cs"/>
                        </a:rPr>
                        <a:t> interposition was significantly higher at 22 weeks after vasectomy than ligation and excision alone (</a:t>
                      </a:r>
                      <a:r>
                        <a:rPr lang="en-US" sz="1200" b="0" i="1" kern="1200" dirty="0" smtClean="0">
                          <a:solidFill>
                            <a:schemeClr val="lt1"/>
                          </a:solidFill>
                          <a:latin typeface="+mn-lt"/>
                          <a:ea typeface="+mn-ea"/>
                          <a:cs typeface="+mn-cs"/>
                        </a:rPr>
                        <a:t>P</a:t>
                      </a:r>
                      <a:r>
                        <a:rPr lang="en-US" sz="1200" b="0" i="0" kern="1200" dirty="0" smtClean="0">
                          <a:solidFill>
                            <a:schemeClr val="lt1"/>
                          </a:solidFill>
                          <a:latin typeface="+mn-lt"/>
                          <a:ea typeface="+mn-ea"/>
                          <a:cs typeface="+mn-cs"/>
                        </a:rPr>
                        <a:t>&lt;0.01).</a:t>
                      </a:r>
                      <a:endParaRPr lang="en-US" sz="1200" dirty="0"/>
                    </a:p>
                  </a:txBody>
                  <a:tcPr/>
                </a:tc>
                <a:tc>
                  <a:txBody>
                    <a:bodyPr/>
                    <a:lstStyle/>
                    <a:p>
                      <a:r>
                        <a:rPr lang="en-US" sz="1800" b="0" i="0" kern="1200" dirty="0" smtClean="0">
                          <a:solidFill>
                            <a:schemeClr val="lt1"/>
                          </a:solidFill>
                          <a:latin typeface="+mn-lt"/>
                          <a:ea typeface="+mn-ea"/>
                          <a:cs typeface="+mn-cs"/>
                        </a:rPr>
                        <a:t>some age-related effects with younger men achieving </a:t>
                      </a:r>
                      <a:r>
                        <a:rPr lang="en-US" sz="1800" b="0" i="0" kern="1200" dirty="0" err="1" smtClean="0">
                          <a:solidFill>
                            <a:schemeClr val="lt1"/>
                          </a:solidFill>
                          <a:latin typeface="+mn-lt"/>
                          <a:ea typeface="+mn-ea"/>
                          <a:cs typeface="+mn-cs"/>
                        </a:rPr>
                        <a:t>azoospermia</a:t>
                      </a:r>
                      <a:r>
                        <a:rPr lang="en-US" sz="1800" b="0" i="0" kern="1200" dirty="0" smtClean="0">
                          <a:solidFill>
                            <a:schemeClr val="lt1"/>
                          </a:solidFill>
                          <a:latin typeface="+mn-lt"/>
                          <a:ea typeface="+mn-ea"/>
                          <a:cs typeface="+mn-cs"/>
                        </a:rPr>
                        <a:t> earlier, the numbers of vasectomy failures were similar across age groups. The overall failure rate based on semen analysis was 5.7 % in the </a:t>
                      </a:r>
                      <a:r>
                        <a:rPr lang="en-US" sz="1800" b="0" i="0" kern="1200" dirty="0" err="1" smtClean="0">
                          <a:solidFill>
                            <a:schemeClr val="lt1"/>
                          </a:solidFill>
                          <a:latin typeface="+mn-lt"/>
                          <a:ea typeface="+mn-ea"/>
                          <a:cs typeface="+mn-cs"/>
                        </a:rPr>
                        <a:t>fascial</a:t>
                      </a:r>
                      <a:r>
                        <a:rPr lang="en-US" sz="1800" b="0" i="0" kern="1200" dirty="0" smtClean="0">
                          <a:solidFill>
                            <a:schemeClr val="lt1"/>
                          </a:solidFill>
                          <a:latin typeface="+mn-lt"/>
                          <a:ea typeface="+mn-ea"/>
                          <a:cs typeface="+mn-cs"/>
                        </a:rPr>
                        <a:t> interposition group and 12.5 % in the non-</a:t>
                      </a:r>
                      <a:r>
                        <a:rPr lang="en-US" sz="1800" b="0" i="0" kern="1200" dirty="0" err="1" smtClean="0">
                          <a:solidFill>
                            <a:schemeClr val="lt1"/>
                          </a:solidFill>
                          <a:latin typeface="+mn-lt"/>
                          <a:ea typeface="+mn-ea"/>
                          <a:cs typeface="+mn-cs"/>
                        </a:rPr>
                        <a:t>fascial</a:t>
                      </a:r>
                      <a:r>
                        <a:rPr lang="en-US" sz="1800" b="0" i="0" kern="1200" dirty="0" smtClean="0">
                          <a:solidFill>
                            <a:schemeClr val="lt1"/>
                          </a:solidFill>
                          <a:latin typeface="+mn-lt"/>
                          <a:ea typeface="+mn-ea"/>
                          <a:cs typeface="+mn-cs"/>
                        </a:rPr>
                        <a:t> interposition group </a:t>
                      </a:r>
                      <a:endParaRPr lang="en-US" dirty="0"/>
                    </a:p>
                  </a:txBody>
                  <a:tcPr/>
                </a:tc>
              </a:tr>
            </a:tbl>
          </a:graphicData>
        </a:graphic>
      </p:graphicFrame>
      <p:cxnSp>
        <p:nvCxnSpPr>
          <p:cNvPr id="5" name="Straight Connector 4"/>
          <p:cNvCxnSpPr/>
          <p:nvPr/>
        </p:nvCxnSpPr>
        <p:spPr>
          <a:xfrm>
            <a:off x="2590800" y="0"/>
            <a:ext cx="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52400"/>
          <a:ext cx="8763000" cy="6553200"/>
        </p:xfrm>
        <a:graphic>
          <a:graphicData uri="http://schemas.openxmlformats.org/drawingml/2006/table">
            <a:tbl>
              <a:tblPr firstRow="1" bandRow="1">
                <a:tableStyleId>{7DF18680-E054-41AD-8BC1-D1AEF772440D}</a:tableStyleId>
              </a:tblPr>
              <a:tblGrid>
                <a:gridCol w="2190750"/>
                <a:gridCol w="2190750"/>
                <a:gridCol w="2190750"/>
                <a:gridCol w="2190750"/>
              </a:tblGrid>
              <a:tr h="6553200">
                <a:tc>
                  <a:txBody>
                    <a:bodyPr/>
                    <a:lstStyle/>
                    <a:p>
                      <a:r>
                        <a:rPr lang="en-US" sz="1800" b="0" i="0" kern="1200" dirty="0" smtClean="0">
                          <a:solidFill>
                            <a:schemeClr val="lt1"/>
                          </a:solidFill>
                          <a:latin typeface="+mn-lt"/>
                          <a:ea typeface="+mn-ea"/>
                          <a:cs typeface="+mn-cs"/>
                        </a:rPr>
                        <a:t>2) </a:t>
                      </a:r>
                      <a:r>
                        <a:rPr lang="en-US" sz="1800" b="0" i="0" kern="1200" dirty="0" err="1" smtClean="0">
                          <a:solidFill>
                            <a:schemeClr val="lt1"/>
                          </a:solidFill>
                          <a:latin typeface="+mn-lt"/>
                          <a:ea typeface="+mn-ea"/>
                          <a:cs typeface="+mn-cs"/>
                        </a:rPr>
                        <a:t>Sokal</a:t>
                      </a:r>
                      <a:r>
                        <a:rPr lang="en-US" sz="1800" b="0" i="0" kern="1200" dirty="0" smtClean="0">
                          <a:solidFill>
                            <a:schemeClr val="lt1"/>
                          </a:solidFill>
                          <a:latin typeface="+mn-lt"/>
                          <a:ea typeface="+mn-ea"/>
                          <a:cs typeface="+mn-cs"/>
                        </a:rPr>
                        <a:t> D, McMullen S, Gates D, </a:t>
                      </a:r>
                      <a:r>
                        <a:rPr lang="en-US" sz="1800" b="0" i="0" kern="1200" dirty="0" err="1" smtClean="0">
                          <a:solidFill>
                            <a:schemeClr val="lt1"/>
                          </a:solidFill>
                          <a:latin typeface="+mn-lt"/>
                          <a:ea typeface="+mn-ea"/>
                          <a:cs typeface="+mn-cs"/>
                        </a:rPr>
                        <a:t>Dominik</a:t>
                      </a:r>
                      <a:r>
                        <a:rPr lang="en-US" sz="1800" b="0" i="0" kern="1200" dirty="0" smtClean="0">
                          <a:solidFill>
                            <a:schemeClr val="lt1"/>
                          </a:solidFill>
                          <a:latin typeface="+mn-lt"/>
                          <a:ea typeface="+mn-ea"/>
                          <a:cs typeface="+mn-cs"/>
                        </a:rPr>
                        <a:t> R. A comparative study of the no scalpel and standard incision approaches to vasectomy in 5 countries. The Male Sterilization Investigator Team. J Urol.1999;162:1621–5.</a:t>
                      </a:r>
                      <a:endParaRPr lang="en-US" dirty="0"/>
                    </a:p>
                  </a:txBody>
                  <a:tcPr/>
                </a:tc>
                <a:tc>
                  <a:txBody>
                    <a:bodyPr/>
                    <a:lstStyle/>
                    <a:p>
                      <a:r>
                        <a:rPr lang="en-US" sz="1800" b="0" i="0" kern="1200" dirty="0" smtClean="0">
                          <a:solidFill>
                            <a:schemeClr val="lt1"/>
                          </a:solidFill>
                          <a:latin typeface="+mn-lt"/>
                          <a:ea typeface="+mn-ea"/>
                          <a:cs typeface="+mn-cs"/>
                        </a:rPr>
                        <a:t>multicenter, randomized, partially masked controlled trial.</a:t>
                      </a:r>
                      <a:endParaRPr lang="en-US" dirty="0"/>
                    </a:p>
                  </a:txBody>
                  <a:tcPr/>
                </a:tc>
                <a:tc>
                  <a:txBody>
                    <a:bodyPr/>
                    <a:lstStyle/>
                    <a:p>
                      <a:r>
                        <a:rPr lang="en-US" sz="1800" b="0" i="0" kern="1200" dirty="0" smtClean="0">
                          <a:solidFill>
                            <a:schemeClr val="lt1"/>
                          </a:solidFill>
                          <a:latin typeface="+mn-lt"/>
                          <a:ea typeface="+mn-ea"/>
                          <a:cs typeface="+mn-cs"/>
                        </a:rPr>
                        <a:t>Study conducted at 8 sites in Brazil, Guatemala, Indonesia, Sri Lanka and Thailand. Semen samples were collected 10 weeks postoperatively and tested to ascertain sterility using verification of no living spermatozoa.</a:t>
                      </a:r>
                      <a:endParaRPr lang="en-US" dirty="0"/>
                    </a:p>
                  </a:txBody>
                  <a:tcPr/>
                </a:tc>
                <a:tc>
                  <a:txBody>
                    <a:bodyPr/>
                    <a:lstStyle/>
                    <a:p>
                      <a:r>
                        <a:rPr lang="en-US" sz="1800" b="0" i="0" kern="1200" dirty="0" smtClean="0">
                          <a:solidFill>
                            <a:schemeClr val="lt1"/>
                          </a:solidFill>
                          <a:latin typeface="+mn-lt"/>
                          <a:ea typeface="+mn-ea"/>
                          <a:cs typeface="+mn-cs"/>
                        </a:rPr>
                        <a:t>The study included 1,429 men seeking vasectomy. The efficacy of the 2 approaches was virtually identical. In the no scalpel group operating time was significantly shorter, and complications and pain were less frequent than in the standard incision group. The no scalpel group resumed intercourse sooner, probably as a result of less pain following the procedure.</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NSV?</a:t>
            </a:r>
            <a:endParaRPr lang="en-US" b="1" dirty="0"/>
          </a:p>
        </p:txBody>
      </p:sp>
      <p:sp>
        <p:nvSpPr>
          <p:cNvPr id="3" name="Content Placeholder 2"/>
          <p:cNvSpPr>
            <a:spLocks noGrp="1"/>
          </p:cNvSpPr>
          <p:nvPr>
            <p:ph idx="1"/>
          </p:nvPr>
        </p:nvSpPr>
        <p:spPr/>
        <p:txBody>
          <a:bodyPr>
            <a:normAutofit lnSpcReduction="10000"/>
          </a:bodyPr>
          <a:lstStyle/>
          <a:p>
            <a:r>
              <a:rPr lang="en-US" dirty="0"/>
              <a:t>Vasectomy is intended as a permanent method of contraception for men. It is suitable for those who are sure they never want children or do not want more children.</a:t>
            </a:r>
          </a:p>
          <a:p>
            <a:r>
              <a:rPr lang="en-US" dirty="0"/>
              <a:t>Non-scalpel vasectomy uses a unique method of incision. Compared to more conventional methods, </a:t>
            </a:r>
            <a:r>
              <a:rPr lang="en-US" dirty="0" smtClean="0"/>
              <a:t>patient can </a:t>
            </a:r>
            <a:r>
              <a:rPr lang="en-US" dirty="0"/>
              <a:t>benefit from a shorter operating time, less pain and swelling, and faster recovery.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52400"/>
          <a:ext cx="8763000" cy="6553200"/>
        </p:xfrm>
        <a:graphic>
          <a:graphicData uri="http://schemas.openxmlformats.org/drawingml/2006/table">
            <a:tbl>
              <a:tblPr firstRow="1" bandRow="1">
                <a:tableStyleId>{7DF18680-E054-41AD-8BC1-D1AEF772440D}</a:tableStyleId>
              </a:tblPr>
              <a:tblGrid>
                <a:gridCol w="2190750"/>
                <a:gridCol w="2190750"/>
                <a:gridCol w="2190750"/>
                <a:gridCol w="2190750"/>
              </a:tblGrid>
              <a:tr h="6553200">
                <a:tc>
                  <a:txBody>
                    <a:bodyPr/>
                    <a:lstStyle/>
                    <a:p>
                      <a:r>
                        <a:rPr lang="es-ES" sz="1800" b="0" i="0" kern="1200" dirty="0" smtClean="0">
                          <a:solidFill>
                            <a:schemeClr val="lt1"/>
                          </a:solidFill>
                          <a:latin typeface="+mn-lt"/>
                          <a:ea typeface="+mn-ea"/>
                          <a:cs typeface="+mn-cs"/>
                        </a:rPr>
                        <a:t>3) Cook LA, Pun A, van </a:t>
                      </a:r>
                      <a:r>
                        <a:rPr lang="es-ES" sz="1800" b="0" i="0" kern="1200" dirty="0" err="1" smtClean="0">
                          <a:solidFill>
                            <a:schemeClr val="lt1"/>
                          </a:solidFill>
                          <a:latin typeface="+mn-lt"/>
                          <a:ea typeface="+mn-ea"/>
                          <a:cs typeface="+mn-cs"/>
                        </a:rPr>
                        <a:t>Vliet</a:t>
                      </a:r>
                      <a:r>
                        <a:rPr lang="es-ES" sz="1800" b="0" i="0" kern="1200" dirty="0" smtClean="0">
                          <a:solidFill>
                            <a:schemeClr val="lt1"/>
                          </a:solidFill>
                          <a:latin typeface="+mn-lt"/>
                          <a:ea typeface="+mn-ea"/>
                          <a:cs typeface="+mn-cs"/>
                        </a:rPr>
                        <a:t> H, Gallo MF, </a:t>
                      </a:r>
                      <a:r>
                        <a:rPr lang="es-ES" sz="1800" b="0" i="0" kern="1200" dirty="0" err="1" smtClean="0">
                          <a:solidFill>
                            <a:schemeClr val="lt1"/>
                          </a:solidFill>
                          <a:latin typeface="+mn-lt"/>
                          <a:ea typeface="+mn-ea"/>
                          <a:cs typeface="+mn-cs"/>
                        </a:rPr>
                        <a:t>Lopez</a:t>
                      </a:r>
                      <a:r>
                        <a:rPr lang="es-ES" sz="1800" b="0" i="0" kern="1200" dirty="0" smtClean="0">
                          <a:solidFill>
                            <a:schemeClr val="lt1"/>
                          </a:solidFill>
                          <a:latin typeface="+mn-lt"/>
                          <a:ea typeface="+mn-ea"/>
                          <a:cs typeface="+mn-cs"/>
                        </a:rPr>
                        <a:t> LM. </a:t>
                      </a:r>
                      <a:r>
                        <a:rPr lang="es-ES" sz="1800" b="0" i="0" kern="1200" dirty="0" err="1" smtClean="0">
                          <a:solidFill>
                            <a:schemeClr val="lt1"/>
                          </a:solidFill>
                          <a:latin typeface="+mn-lt"/>
                          <a:ea typeface="+mn-ea"/>
                          <a:cs typeface="+mn-cs"/>
                        </a:rPr>
                        <a:t>Scalpel</a:t>
                      </a:r>
                      <a:r>
                        <a:rPr lang="es-ES" sz="1800" b="0" i="0" kern="1200" dirty="0" smtClean="0">
                          <a:solidFill>
                            <a:schemeClr val="lt1"/>
                          </a:solidFill>
                          <a:latin typeface="+mn-lt"/>
                          <a:ea typeface="+mn-ea"/>
                          <a:cs typeface="+mn-cs"/>
                        </a:rPr>
                        <a:t> versus no-</a:t>
                      </a:r>
                      <a:r>
                        <a:rPr lang="es-ES" sz="1800" b="0" i="0" kern="1200" dirty="0" err="1" smtClean="0">
                          <a:solidFill>
                            <a:schemeClr val="lt1"/>
                          </a:solidFill>
                          <a:latin typeface="+mn-lt"/>
                          <a:ea typeface="+mn-ea"/>
                          <a:cs typeface="+mn-cs"/>
                        </a:rPr>
                        <a:t>scalpel</a:t>
                      </a:r>
                      <a:r>
                        <a:rPr lang="es-ES" sz="1800" b="0" i="0" kern="1200" dirty="0" smtClean="0">
                          <a:solidFill>
                            <a:schemeClr val="lt1"/>
                          </a:solidFill>
                          <a:latin typeface="+mn-lt"/>
                          <a:ea typeface="+mn-ea"/>
                          <a:cs typeface="+mn-cs"/>
                        </a:rPr>
                        <a:t> </a:t>
                      </a:r>
                      <a:r>
                        <a:rPr lang="es-ES" sz="1800" b="0" i="0" kern="1200" dirty="0" err="1" smtClean="0">
                          <a:solidFill>
                            <a:schemeClr val="lt1"/>
                          </a:solidFill>
                          <a:latin typeface="+mn-lt"/>
                          <a:ea typeface="+mn-ea"/>
                          <a:cs typeface="+mn-cs"/>
                        </a:rPr>
                        <a:t>incision</a:t>
                      </a:r>
                      <a:r>
                        <a:rPr lang="es-ES" sz="1800" b="0" i="0" kern="1200" dirty="0" smtClean="0">
                          <a:solidFill>
                            <a:schemeClr val="lt1"/>
                          </a:solidFill>
                          <a:latin typeface="+mn-lt"/>
                          <a:ea typeface="+mn-ea"/>
                          <a:cs typeface="+mn-cs"/>
                        </a:rPr>
                        <a:t> </a:t>
                      </a:r>
                      <a:r>
                        <a:rPr lang="es-ES" sz="1800" b="0" i="0" kern="1200" dirty="0" err="1" smtClean="0">
                          <a:solidFill>
                            <a:schemeClr val="lt1"/>
                          </a:solidFill>
                          <a:latin typeface="+mn-lt"/>
                          <a:ea typeface="+mn-ea"/>
                          <a:cs typeface="+mn-cs"/>
                        </a:rPr>
                        <a:t>for</a:t>
                      </a:r>
                      <a:r>
                        <a:rPr lang="es-ES" sz="1800" b="0" i="0" kern="1200" dirty="0" smtClean="0">
                          <a:solidFill>
                            <a:schemeClr val="lt1"/>
                          </a:solidFill>
                          <a:latin typeface="+mn-lt"/>
                          <a:ea typeface="+mn-ea"/>
                          <a:cs typeface="+mn-cs"/>
                        </a:rPr>
                        <a:t> </a:t>
                      </a:r>
                      <a:r>
                        <a:rPr lang="es-ES" sz="1800" b="0" i="0" kern="1200" dirty="0" err="1" smtClean="0">
                          <a:solidFill>
                            <a:schemeClr val="lt1"/>
                          </a:solidFill>
                          <a:latin typeface="+mn-lt"/>
                          <a:ea typeface="+mn-ea"/>
                          <a:cs typeface="+mn-cs"/>
                        </a:rPr>
                        <a:t>vasectomy.Cochrane</a:t>
                      </a:r>
                      <a:r>
                        <a:rPr lang="es-ES" sz="1800" b="0" i="0" kern="1200" dirty="0" smtClean="0">
                          <a:solidFill>
                            <a:schemeClr val="lt1"/>
                          </a:solidFill>
                          <a:latin typeface="+mn-lt"/>
                          <a:ea typeface="+mn-ea"/>
                          <a:cs typeface="+mn-cs"/>
                        </a:rPr>
                        <a:t> </a:t>
                      </a:r>
                      <a:r>
                        <a:rPr lang="es-ES" sz="1800" b="0" i="0" kern="1200" dirty="0" err="1" smtClean="0">
                          <a:solidFill>
                            <a:schemeClr val="lt1"/>
                          </a:solidFill>
                          <a:latin typeface="+mn-lt"/>
                          <a:ea typeface="+mn-ea"/>
                          <a:cs typeface="+mn-cs"/>
                        </a:rPr>
                        <a:t>Database</a:t>
                      </a:r>
                      <a:r>
                        <a:rPr lang="es-ES" sz="1800" b="0" i="0" kern="1200" dirty="0" smtClean="0">
                          <a:solidFill>
                            <a:schemeClr val="lt1"/>
                          </a:solidFill>
                          <a:latin typeface="+mn-lt"/>
                          <a:ea typeface="+mn-ea"/>
                          <a:cs typeface="+mn-cs"/>
                        </a:rPr>
                        <a:t> </a:t>
                      </a:r>
                      <a:r>
                        <a:rPr lang="es-ES" sz="1800" b="0" i="0" kern="1200" dirty="0" err="1" smtClean="0">
                          <a:solidFill>
                            <a:schemeClr val="lt1"/>
                          </a:solidFill>
                          <a:latin typeface="+mn-lt"/>
                          <a:ea typeface="+mn-ea"/>
                          <a:cs typeface="+mn-cs"/>
                        </a:rPr>
                        <a:t>Syst</a:t>
                      </a:r>
                      <a:r>
                        <a:rPr lang="es-ES" sz="1800" b="0" i="0" kern="1200" dirty="0" smtClean="0">
                          <a:solidFill>
                            <a:schemeClr val="lt1"/>
                          </a:solidFill>
                          <a:latin typeface="+mn-lt"/>
                          <a:ea typeface="+mn-ea"/>
                          <a:cs typeface="+mn-cs"/>
                        </a:rPr>
                        <a:t> Rev. 2007;18:CD004112.</a:t>
                      </a:r>
                      <a:endParaRPr lang="en-US" dirty="0"/>
                    </a:p>
                  </a:txBody>
                  <a:tcPr/>
                </a:tc>
                <a:tc>
                  <a:txBody>
                    <a:bodyPr/>
                    <a:lstStyle/>
                    <a:p>
                      <a:r>
                        <a:rPr lang="en-US" sz="1800" b="0" i="0" kern="1200" dirty="0" smtClean="0">
                          <a:solidFill>
                            <a:schemeClr val="lt1"/>
                          </a:solidFill>
                          <a:latin typeface="+mn-lt"/>
                          <a:ea typeface="+mn-ea"/>
                          <a:cs typeface="+mn-cs"/>
                        </a:rPr>
                        <a:t>Randomized controlled trials and controlled clinical trials .</a:t>
                      </a:r>
                      <a:endParaRPr lang="en-US" dirty="0"/>
                    </a:p>
                  </a:txBody>
                  <a:tcPr/>
                </a:tc>
                <a:tc>
                  <a:txBody>
                    <a:bodyPr/>
                    <a:lstStyle/>
                    <a:p>
                      <a:r>
                        <a:rPr lang="en-US" sz="1800" b="0" i="0" kern="1200" dirty="0" smtClean="0">
                          <a:solidFill>
                            <a:schemeClr val="lt1"/>
                          </a:solidFill>
                          <a:latin typeface="+mn-lt"/>
                          <a:ea typeface="+mn-ea"/>
                          <a:cs typeface="+mn-cs"/>
                        </a:rPr>
                        <a:t>measures included safety, acceptability, operating time, contraceptive efficacy, and discontinuation.</a:t>
                      </a:r>
                      <a:endParaRPr lang="en-US" dirty="0"/>
                    </a:p>
                  </a:txBody>
                  <a:tcPr/>
                </a:tc>
                <a:tc>
                  <a:txBody>
                    <a:bodyPr/>
                    <a:lstStyle/>
                    <a:p>
                      <a:r>
                        <a:rPr lang="en-US" sz="1400" b="0" i="0" kern="1200" dirty="0" smtClean="0">
                          <a:solidFill>
                            <a:schemeClr val="lt1"/>
                          </a:solidFill>
                          <a:latin typeface="+mn-lt"/>
                          <a:ea typeface="+mn-ea"/>
                          <a:cs typeface="+mn-cs"/>
                        </a:rPr>
                        <a:t>Two randomized controlled trials evaluated the no-scalpel technique and differed in their findings. The larger trial demonstrated less </a:t>
                      </a:r>
                      <a:r>
                        <a:rPr lang="en-US" sz="1400" b="0" i="0" kern="1200" dirty="0" err="1" smtClean="0">
                          <a:solidFill>
                            <a:schemeClr val="lt1"/>
                          </a:solidFill>
                          <a:latin typeface="+mn-lt"/>
                          <a:ea typeface="+mn-ea"/>
                          <a:cs typeface="+mn-cs"/>
                        </a:rPr>
                        <a:t>perioperative</a:t>
                      </a:r>
                      <a:r>
                        <a:rPr lang="en-US" sz="1400" b="0" i="0" kern="1200" dirty="0" smtClean="0">
                          <a:solidFill>
                            <a:schemeClr val="lt1"/>
                          </a:solidFill>
                          <a:latin typeface="+mn-lt"/>
                          <a:ea typeface="+mn-ea"/>
                          <a:cs typeface="+mn-cs"/>
                        </a:rPr>
                        <a:t> bleeding (Odds ratio (OR) 0.49; 95% Confidence Interval (CI) 0.27 to 0.89) and pain during surgery (OR 0.75; 95% CI 0.61 to 0.93), scrotal pain (OR 0.63; 95% 0.50 to 0.80), and </a:t>
                      </a:r>
                      <a:r>
                        <a:rPr lang="en-US" sz="1400" b="0" i="0" kern="1200" dirty="0" err="1" smtClean="0">
                          <a:solidFill>
                            <a:schemeClr val="lt1"/>
                          </a:solidFill>
                          <a:latin typeface="+mn-lt"/>
                          <a:ea typeface="+mn-ea"/>
                          <a:cs typeface="+mn-cs"/>
                        </a:rPr>
                        <a:t>incisional</a:t>
                      </a:r>
                      <a:r>
                        <a:rPr lang="en-US" sz="1400" b="0" i="0" kern="1200" dirty="0" smtClean="0">
                          <a:solidFill>
                            <a:schemeClr val="lt1"/>
                          </a:solidFill>
                          <a:latin typeface="+mn-lt"/>
                          <a:ea typeface="+mn-ea"/>
                          <a:cs typeface="+mn-cs"/>
                        </a:rPr>
                        <a:t> infection (OR 0.21; 95% CI 0.06 to 0.78) during follow up than the standard </a:t>
                      </a:r>
                      <a:r>
                        <a:rPr lang="en-US" sz="1400" b="0" i="0" kern="1200" dirty="0" err="1" smtClean="0">
                          <a:solidFill>
                            <a:schemeClr val="lt1"/>
                          </a:solidFill>
                          <a:latin typeface="+mn-lt"/>
                          <a:ea typeface="+mn-ea"/>
                          <a:cs typeface="+mn-cs"/>
                        </a:rPr>
                        <a:t>incisional</a:t>
                      </a:r>
                      <a:r>
                        <a:rPr lang="en-US" sz="1400" b="0" i="0" kern="1200" dirty="0" smtClean="0">
                          <a:solidFill>
                            <a:schemeClr val="lt1"/>
                          </a:solidFill>
                          <a:latin typeface="+mn-lt"/>
                          <a:ea typeface="+mn-ea"/>
                          <a:cs typeface="+mn-cs"/>
                        </a:rPr>
                        <a:t> group. Both studies found less hematoma with the no-scalpel technique (OR 0.23; 95% CI 0.15 to 0.36). Operations using the no-scalpel approach were faster and had a quicker resumption of sexual activity.</a:t>
                      </a:r>
                      <a:endParaRPr lang="en-US" sz="1400"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dirty="0"/>
              <a:t>The no-scalpel approach to the vas resulted in less bleeding, hematoma, infection, and pain as well as a shorter operation time than the traditional incision technique</a:t>
            </a:r>
            <a:r>
              <a:rPr lang="en-US" dirty="0" smtClean="0"/>
              <a:t>.</a:t>
            </a:r>
          </a:p>
          <a:p>
            <a:r>
              <a:rPr lang="en-US" dirty="0" smtClean="0"/>
              <a:t> </a:t>
            </a:r>
            <a:r>
              <a:rPr lang="en-US" dirty="0"/>
              <a:t>No difference in effectiveness was found between the two approaches.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1: Vasectomy is __________ type of contraception.</a:t>
            </a:r>
            <a:endParaRPr lang="en-US" dirty="0"/>
          </a:p>
        </p:txBody>
      </p:sp>
    </p:spTree>
    <p:extLst>
      <p:ext uri="{BB962C8B-B14F-4D97-AF65-F5344CB8AC3E}">
        <p14:creationId xmlns:p14="http://schemas.microsoft.com/office/powerpoint/2010/main" xmlns="" val="680865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2: Write advantages of vasectomy</a:t>
            </a:r>
            <a:endParaRPr lang="en-US" dirty="0"/>
          </a:p>
        </p:txBody>
      </p:sp>
    </p:spTree>
    <p:extLst>
      <p:ext uri="{BB962C8B-B14F-4D97-AF65-F5344CB8AC3E}">
        <p14:creationId xmlns:p14="http://schemas.microsoft.com/office/powerpoint/2010/main" xmlns="" val="3309149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3: Write dis advantages of vasectomy</a:t>
            </a:r>
            <a:endParaRPr lang="en-US" dirty="0"/>
          </a:p>
        </p:txBody>
      </p:sp>
    </p:spTree>
    <p:extLst>
      <p:ext uri="{BB962C8B-B14F-4D97-AF65-F5344CB8AC3E}">
        <p14:creationId xmlns:p14="http://schemas.microsoft.com/office/powerpoint/2010/main" xmlns="" val="857348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4: Failure rate of contraception is measured by:</a:t>
            </a:r>
          </a:p>
          <a:p>
            <a:pPr marL="971550" lvl="1" indent="-514350">
              <a:buFont typeface="+mj-lt"/>
              <a:buAutoNum type="arabicPeriod"/>
            </a:pPr>
            <a:r>
              <a:rPr lang="en-US" dirty="0" smtClean="0"/>
              <a:t>Half time</a:t>
            </a:r>
          </a:p>
          <a:p>
            <a:pPr marL="971550" lvl="1" indent="-514350">
              <a:buFont typeface="+mj-lt"/>
              <a:buAutoNum type="arabicPeriod"/>
            </a:pPr>
            <a:r>
              <a:rPr lang="en-US" dirty="0" smtClean="0"/>
              <a:t>Pearl index</a:t>
            </a:r>
          </a:p>
          <a:p>
            <a:pPr marL="971550" lvl="1" indent="-514350">
              <a:buFont typeface="+mj-lt"/>
              <a:buAutoNum type="arabicPeriod"/>
            </a:pPr>
            <a:r>
              <a:rPr lang="en-US" dirty="0" smtClean="0"/>
              <a:t>Number of accidental pregnancy</a:t>
            </a:r>
          </a:p>
          <a:p>
            <a:pPr marL="971550" lvl="1" indent="-514350">
              <a:buFont typeface="+mj-lt"/>
              <a:buAutoNum type="arabicPeriod"/>
            </a:pPr>
            <a:r>
              <a:rPr lang="en-US" dirty="0" smtClean="0"/>
              <a:t>Total gestational period</a:t>
            </a:r>
            <a:endParaRPr lang="en-US" dirty="0"/>
          </a:p>
        </p:txBody>
      </p:sp>
    </p:spTree>
    <p:extLst>
      <p:ext uri="{BB962C8B-B14F-4D97-AF65-F5344CB8AC3E}">
        <p14:creationId xmlns:p14="http://schemas.microsoft.com/office/powerpoint/2010/main" xmlns="" val="2882952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5: Name few complications </a:t>
            </a:r>
            <a:r>
              <a:rPr lang="en-US" smtClean="0"/>
              <a:t>of Vasectomy.</a:t>
            </a:r>
            <a:endParaRPr lang="en-US" dirty="0"/>
          </a:p>
        </p:txBody>
      </p:sp>
    </p:spTree>
    <p:extLst>
      <p:ext uri="{BB962C8B-B14F-4D97-AF65-F5344CB8AC3E}">
        <p14:creationId xmlns:p14="http://schemas.microsoft.com/office/powerpoint/2010/main" xmlns="" val="3888428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endParaRPr lang="en-US" dirty="0" smtClean="0"/>
          </a:p>
          <a:p>
            <a:endParaRPr lang="en-US" dirty="0"/>
          </a:p>
          <a:p>
            <a:endParaRPr lang="en-US" dirty="0" smtClean="0"/>
          </a:p>
          <a:p>
            <a:endParaRPr lang="en-US" dirty="0"/>
          </a:p>
          <a:p>
            <a:pPr>
              <a:buNone/>
            </a:pPr>
            <a:r>
              <a:rPr lang="en-US" sz="6600" b="1" dirty="0" smtClean="0"/>
              <a:t>         THANK YOU</a:t>
            </a:r>
            <a:endParaRPr lang="en-US" sz="6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The No-Scalpel technique is one of two main methods surgeons use to perform a vasectomy. Many doctors favour the No-Scalpel method because - unlike the traditional vasectomy approach - a scalpel is not required and there are no incisions (only one or two small punctures in the skin). In addition, the NSV often results in less discomfort after the procedure with a reduced risk of bleeding or infection. Also, there is no perceptible scaring.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does it work? </a:t>
            </a:r>
            <a:endParaRPr lang="en-US" dirty="0"/>
          </a:p>
        </p:txBody>
      </p:sp>
      <p:sp>
        <p:nvSpPr>
          <p:cNvPr id="3" name="Content Placeholder 2"/>
          <p:cNvSpPr>
            <a:spLocks noGrp="1"/>
          </p:cNvSpPr>
          <p:nvPr>
            <p:ph idx="1"/>
          </p:nvPr>
        </p:nvSpPr>
        <p:spPr/>
        <p:txBody>
          <a:bodyPr/>
          <a:lstStyle/>
          <a:p>
            <a:r>
              <a:rPr lang="en-US" dirty="0"/>
              <a:t>During sexual intercourse sperm will travel from the testes through two tubes (vas deferens) and mix with semen before coming out of the penis. </a:t>
            </a:r>
            <a:endParaRPr lang="en-US" dirty="0" smtClean="0"/>
          </a:p>
          <a:p>
            <a:r>
              <a:rPr lang="en-US" dirty="0" smtClean="0"/>
              <a:t>During </a:t>
            </a:r>
            <a:r>
              <a:rPr lang="en-US" dirty="0"/>
              <a:t>a non-scalpel vasectomy, the tubes are sealed so that sperm cannot reach the semen.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ontu\Desktop\a_vasectomy_1a.jpg"/>
          <p:cNvPicPr>
            <a:picLocks noGrp="1" noChangeAspect="1" noChangeArrowheads="1"/>
          </p:cNvPicPr>
          <p:nvPr>
            <p:ph idx="1"/>
          </p:nvPr>
        </p:nvPicPr>
        <p:blipFill>
          <a:blip r:embed="rId2" cstate="print"/>
          <a:srcRect/>
          <a:stretch>
            <a:fillRect/>
          </a:stretch>
        </p:blipFill>
        <p:spPr bwMode="auto">
          <a:xfrm>
            <a:off x="228600" y="152400"/>
            <a:ext cx="8763000" cy="4419600"/>
          </a:xfrm>
          <a:prstGeom prst="rect">
            <a:avLst/>
          </a:prstGeom>
          <a:noFill/>
        </p:spPr>
      </p:pic>
      <p:sp>
        <p:nvSpPr>
          <p:cNvPr id="6" name="Rectangle 5"/>
          <p:cNvSpPr/>
          <p:nvPr/>
        </p:nvSpPr>
        <p:spPr>
          <a:xfrm>
            <a:off x="533400" y="4724400"/>
            <a:ext cx="8153400" cy="1508105"/>
          </a:xfrm>
          <a:prstGeom prst="rect">
            <a:avLst/>
          </a:prstGeom>
        </p:spPr>
        <p:txBody>
          <a:bodyPr wrap="square">
            <a:spAutoFit/>
          </a:bodyPr>
          <a:lstStyle/>
          <a:p>
            <a:r>
              <a:rPr lang="en-US" sz="2800" b="1" dirty="0" smtClean="0"/>
              <a:t>injection of Local </a:t>
            </a:r>
            <a:r>
              <a:rPr lang="en-US" sz="2800" b="1" dirty="0" err="1" smtClean="0"/>
              <a:t>Anaesthetic</a:t>
            </a:r>
            <a:r>
              <a:rPr lang="en-US" sz="2800" b="1" dirty="0" smtClean="0"/>
              <a:t> to 'numb' the skin area Superficially.</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ontu\Desktop\a_vasectomy_2a.jpg"/>
          <p:cNvPicPr>
            <a:picLocks noGrp="1" noChangeAspect="1" noChangeArrowheads="1"/>
          </p:cNvPicPr>
          <p:nvPr>
            <p:ph idx="1"/>
          </p:nvPr>
        </p:nvPicPr>
        <p:blipFill>
          <a:blip r:embed="rId2" cstate="print"/>
          <a:srcRect/>
          <a:stretch>
            <a:fillRect/>
          </a:stretch>
        </p:blipFill>
        <p:spPr bwMode="auto">
          <a:xfrm>
            <a:off x="228600" y="228600"/>
            <a:ext cx="8686800" cy="4191000"/>
          </a:xfrm>
          <a:prstGeom prst="rect">
            <a:avLst/>
          </a:prstGeom>
          <a:noFill/>
        </p:spPr>
      </p:pic>
      <p:sp>
        <p:nvSpPr>
          <p:cNvPr id="5" name="Rectangle 4"/>
          <p:cNvSpPr/>
          <p:nvPr/>
        </p:nvSpPr>
        <p:spPr>
          <a:xfrm>
            <a:off x="533400" y="4648200"/>
            <a:ext cx="8077200" cy="830997"/>
          </a:xfrm>
          <a:prstGeom prst="rect">
            <a:avLst/>
          </a:prstGeom>
        </p:spPr>
        <p:txBody>
          <a:bodyPr wrap="square">
            <a:spAutoFit/>
          </a:bodyPr>
          <a:lstStyle/>
          <a:p>
            <a:r>
              <a:rPr lang="en-US" sz="2400" b="1" dirty="0" smtClean="0"/>
              <a:t>A slightly deeper injection around the Vas. The needle does not penetrate any structure and is not very painful.</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ontu\Desktop\a_vasectomy_3a.jpg"/>
          <p:cNvPicPr>
            <a:picLocks noGrp="1" noChangeAspect="1" noChangeArrowheads="1"/>
          </p:cNvPicPr>
          <p:nvPr>
            <p:ph idx="1"/>
          </p:nvPr>
        </p:nvPicPr>
        <p:blipFill>
          <a:blip r:embed="rId2" cstate="print"/>
          <a:srcRect/>
          <a:stretch>
            <a:fillRect/>
          </a:stretch>
        </p:blipFill>
        <p:spPr bwMode="auto">
          <a:xfrm>
            <a:off x="228600" y="228600"/>
            <a:ext cx="8686800" cy="4800600"/>
          </a:xfrm>
          <a:prstGeom prst="rect">
            <a:avLst/>
          </a:prstGeom>
          <a:noFill/>
        </p:spPr>
      </p:pic>
      <p:sp>
        <p:nvSpPr>
          <p:cNvPr id="5" name="Rectangle 4"/>
          <p:cNvSpPr/>
          <p:nvPr/>
        </p:nvSpPr>
        <p:spPr>
          <a:xfrm>
            <a:off x="457200" y="5181600"/>
            <a:ext cx="8229600" cy="1384995"/>
          </a:xfrm>
          <a:prstGeom prst="rect">
            <a:avLst/>
          </a:prstGeom>
        </p:spPr>
        <p:txBody>
          <a:bodyPr wrap="square">
            <a:spAutoFit/>
          </a:bodyPr>
          <a:lstStyle/>
          <a:p>
            <a:r>
              <a:rPr lang="en-US" sz="2400" b="1" dirty="0" smtClean="0"/>
              <a:t>Vas is lifted up by a special vasectomy 'ring' thus separating from other structures.</a:t>
            </a:r>
            <a:endParaRPr lang="en-US" sz="2400" dirty="0" smtClean="0"/>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ontu\Desktop\a_vasectomy_4a.jpg"/>
          <p:cNvPicPr>
            <a:picLocks noGrp="1" noChangeAspect="1" noChangeArrowheads="1"/>
          </p:cNvPicPr>
          <p:nvPr>
            <p:ph idx="1"/>
          </p:nvPr>
        </p:nvPicPr>
        <p:blipFill>
          <a:blip r:embed="rId2" cstate="print"/>
          <a:srcRect/>
          <a:stretch>
            <a:fillRect/>
          </a:stretch>
        </p:blipFill>
        <p:spPr bwMode="auto">
          <a:xfrm>
            <a:off x="228600" y="228600"/>
            <a:ext cx="8686800" cy="4495800"/>
          </a:xfrm>
          <a:prstGeom prst="rect">
            <a:avLst/>
          </a:prstGeom>
          <a:noFill/>
        </p:spPr>
      </p:pic>
      <p:sp>
        <p:nvSpPr>
          <p:cNvPr id="5" name="Rectangle 4"/>
          <p:cNvSpPr/>
          <p:nvPr/>
        </p:nvSpPr>
        <p:spPr>
          <a:xfrm>
            <a:off x="457200" y="4953000"/>
            <a:ext cx="8229600" cy="1569660"/>
          </a:xfrm>
          <a:prstGeom prst="rect">
            <a:avLst/>
          </a:prstGeom>
        </p:spPr>
        <p:txBody>
          <a:bodyPr wrap="square">
            <a:spAutoFit/>
          </a:bodyPr>
          <a:lstStyle/>
          <a:p>
            <a:r>
              <a:rPr lang="en-US" sz="2400" b="1" dirty="0" smtClean="0"/>
              <a:t>Small opening made in the skin. This is now done by an electric cautery.</a:t>
            </a:r>
            <a:endParaRPr lang="en-US" sz="2400" dirty="0" smtClean="0"/>
          </a:p>
          <a:p>
            <a:r>
              <a:rPr lang="en-US" sz="2400" dirty="0" smtClean="0"/>
              <a:t/>
            </a:r>
            <a:br>
              <a:rPr lang="en-US" sz="2400" dirty="0" smtClean="0"/>
            </a:b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ontu\Desktop\a_VAS_5c.gif"/>
          <p:cNvPicPr>
            <a:picLocks noGrp="1" noChangeAspect="1" noChangeArrowheads="1"/>
          </p:cNvPicPr>
          <p:nvPr>
            <p:ph idx="1"/>
          </p:nvPr>
        </p:nvPicPr>
        <p:blipFill>
          <a:blip r:embed="rId2" cstate="print"/>
          <a:srcRect/>
          <a:stretch>
            <a:fillRect/>
          </a:stretch>
        </p:blipFill>
        <p:spPr bwMode="auto">
          <a:xfrm>
            <a:off x="152400" y="152400"/>
            <a:ext cx="8763000" cy="4648200"/>
          </a:xfrm>
          <a:prstGeom prst="rect">
            <a:avLst/>
          </a:prstGeom>
          <a:noFill/>
        </p:spPr>
      </p:pic>
      <p:sp>
        <p:nvSpPr>
          <p:cNvPr id="5" name="Rectangle 4"/>
          <p:cNvSpPr/>
          <p:nvPr/>
        </p:nvSpPr>
        <p:spPr>
          <a:xfrm>
            <a:off x="2286000" y="5410200"/>
            <a:ext cx="5113131" cy="461665"/>
          </a:xfrm>
          <a:prstGeom prst="rect">
            <a:avLst/>
          </a:prstGeom>
        </p:spPr>
        <p:txBody>
          <a:bodyPr wrap="none">
            <a:spAutoFit/>
          </a:bodyPr>
          <a:lstStyle/>
          <a:p>
            <a:r>
              <a:rPr lang="en-US" sz="2400" b="1" dirty="0" smtClean="0"/>
              <a:t>Vas showing through the skin aperture</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1083</Words>
  <Application>Microsoft Office PowerPoint</Application>
  <PresentationFormat>On-screen Show (4:3)</PresentationFormat>
  <Paragraphs>71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NO SCALPEL VASECTOMY(NSV)</vt:lpstr>
      <vt:lpstr>WHAT IS NSV?</vt:lpstr>
      <vt:lpstr>DEFINATION</vt:lpstr>
      <vt:lpstr>How does it work? </vt:lpstr>
      <vt:lpstr>Slide 5</vt:lpstr>
      <vt:lpstr>Slide 6</vt:lpstr>
      <vt:lpstr>Slide 7</vt:lpstr>
      <vt:lpstr>Slide 8</vt:lpstr>
      <vt:lpstr>Slide 9</vt:lpstr>
      <vt:lpstr>Slide 10</vt:lpstr>
      <vt:lpstr>Slide 11</vt:lpstr>
      <vt:lpstr>Slide 12</vt:lpstr>
      <vt:lpstr>Slide 13</vt:lpstr>
      <vt:lpstr>Slide 14</vt:lpstr>
      <vt:lpstr>Slide 15</vt:lpstr>
      <vt:lpstr>ADVANTAGES OF NSV</vt:lpstr>
      <vt:lpstr>DISADVANTAGE </vt:lpstr>
      <vt:lpstr>Slide 18</vt:lpstr>
      <vt:lpstr>Slide 19</vt:lpstr>
      <vt:lpstr>Slide 20</vt:lpstr>
      <vt:lpstr>CONCLUSION</vt:lpstr>
      <vt:lpstr>Questions</vt:lpstr>
      <vt:lpstr>Questions</vt:lpstr>
      <vt:lpstr>Questions</vt:lpstr>
      <vt:lpstr>Questions</vt:lpstr>
      <vt:lpstr>Questions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SCALPEL VASECTOMY</dc:title>
  <dc:creator>montu</dc:creator>
  <cp:lastModifiedBy>Maharshi Patel</cp:lastModifiedBy>
  <cp:revision>39</cp:revision>
  <dcterms:created xsi:type="dcterms:W3CDTF">2014-02-17T08:19:24Z</dcterms:created>
  <dcterms:modified xsi:type="dcterms:W3CDTF">2020-08-13T06:51:10Z</dcterms:modified>
</cp:coreProperties>
</file>