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69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30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932D824-4C67-4F38-908D-FF092E9C21EC}" type="datetimeFigureOut">
              <a:rPr lang="en-US" smtClean="0"/>
              <a:pPr/>
              <a:t>8/13/2020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650316A-31D5-4AFB-9774-5B02BC00733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32D824-4C67-4F38-908D-FF092E9C21EC}" type="datetimeFigureOut">
              <a:rPr lang="en-US" smtClean="0"/>
              <a:pPr/>
              <a:t>8/13/2020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50316A-31D5-4AFB-9774-5B02BC00733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32D824-4C67-4F38-908D-FF092E9C21EC}" type="datetimeFigureOut">
              <a:rPr lang="en-US" smtClean="0"/>
              <a:pPr/>
              <a:t>8/13/2020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50316A-31D5-4AFB-9774-5B02BC00733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32D824-4C67-4F38-908D-FF092E9C21EC}" type="datetimeFigureOut">
              <a:rPr lang="en-US" smtClean="0"/>
              <a:pPr/>
              <a:t>8/13/2020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50316A-31D5-4AFB-9774-5B02BC00733E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32D824-4C67-4F38-908D-FF092E9C21EC}" type="datetimeFigureOut">
              <a:rPr lang="en-US" smtClean="0"/>
              <a:pPr/>
              <a:t>8/13/2020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50316A-31D5-4AFB-9774-5B02BC00733E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32D824-4C67-4F38-908D-FF092E9C21EC}" type="datetimeFigureOut">
              <a:rPr lang="en-US" smtClean="0"/>
              <a:pPr/>
              <a:t>8/13/2020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50316A-31D5-4AFB-9774-5B02BC00733E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32D824-4C67-4F38-908D-FF092E9C21EC}" type="datetimeFigureOut">
              <a:rPr lang="en-US" smtClean="0"/>
              <a:pPr/>
              <a:t>8/13/2020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50316A-31D5-4AFB-9774-5B02BC00733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32D824-4C67-4F38-908D-FF092E9C21EC}" type="datetimeFigureOut">
              <a:rPr lang="en-US" smtClean="0"/>
              <a:pPr/>
              <a:t>8/13/2020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50316A-31D5-4AFB-9774-5B02BC00733E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32D824-4C67-4F38-908D-FF092E9C21EC}" type="datetimeFigureOut">
              <a:rPr lang="en-US" smtClean="0"/>
              <a:pPr/>
              <a:t>8/13/2020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50316A-31D5-4AFB-9774-5B02BC00733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932D824-4C67-4F38-908D-FF092E9C21EC}" type="datetimeFigureOut">
              <a:rPr lang="en-US" smtClean="0"/>
              <a:pPr/>
              <a:t>8/13/2020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50316A-31D5-4AFB-9774-5B02BC00733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932D824-4C67-4F38-908D-FF092E9C21EC}" type="datetimeFigureOut">
              <a:rPr lang="en-US" smtClean="0"/>
              <a:pPr/>
              <a:t>8/13/2020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650316A-31D5-4AFB-9774-5B02BC00733E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932D824-4C67-4F38-908D-FF092E9C21EC}" type="datetimeFigureOut">
              <a:rPr lang="en-US" smtClean="0"/>
              <a:pPr/>
              <a:t>8/13/2020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650316A-31D5-4AFB-9774-5B02BC00733E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1" r:id="rId1"/>
    <p:sldLayoutId id="2147484382" r:id="rId2"/>
    <p:sldLayoutId id="2147484383" r:id="rId3"/>
    <p:sldLayoutId id="2147484384" r:id="rId4"/>
    <p:sldLayoutId id="2147484385" r:id="rId5"/>
    <p:sldLayoutId id="2147484386" r:id="rId6"/>
    <p:sldLayoutId id="2147484387" r:id="rId7"/>
    <p:sldLayoutId id="2147484388" r:id="rId8"/>
    <p:sldLayoutId id="2147484389" r:id="rId9"/>
    <p:sldLayoutId id="2147484390" r:id="rId10"/>
    <p:sldLayoutId id="214748439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511552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Algerian" pitchFamily="82" charset="0"/>
              </a:rPr>
              <a:t>OBESITY</a:t>
            </a:r>
            <a:endParaRPr lang="en-IN" sz="9600" dirty="0">
              <a:latin typeface="Algerian" pitchFamily="8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51720" y="4071942"/>
            <a:ext cx="673512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smtClean="0"/>
              <a:t>Dr.Manish Kathad</a:t>
            </a:r>
          </a:p>
          <a:p>
            <a:r>
              <a:rPr lang="en-US" sz="3600" b="1" u="sng" dirty="0" smtClean="0"/>
              <a:t> DEPT. OF  COMMUNITY MEDICINE</a:t>
            </a:r>
          </a:p>
          <a:p>
            <a:endParaRPr lang="en-US" sz="3600" b="1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should begin in early childhood.</a:t>
            </a:r>
          </a:p>
          <a:p>
            <a:r>
              <a:rPr lang="en-US" dirty="0" smtClean="0"/>
              <a:t>It is harder to treat in adults than it is in children.</a:t>
            </a:r>
          </a:p>
          <a:p>
            <a:r>
              <a:rPr lang="en-US" dirty="0" smtClean="0"/>
              <a:t>This can be achieved by : </a:t>
            </a:r>
          </a:p>
          <a:p>
            <a:pPr>
              <a:buNone/>
            </a:pPr>
            <a:r>
              <a:rPr lang="en-US" dirty="0" smtClean="0"/>
              <a:t>            (a) DIETARY CHANGES :</a:t>
            </a:r>
          </a:p>
          <a:p>
            <a:pPr>
              <a:buNone/>
            </a:pPr>
            <a:r>
              <a:rPr lang="en-US" dirty="0" smtClean="0"/>
              <a:t>            (b)INCREASED PHYSICAL ACTIVITY</a:t>
            </a:r>
          </a:p>
          <a:p>
            <a:pPr>
              <a:buNone/>
            </a:pPr>
            <a:r>
              <a:rPr lang="en-US" dirty="0" smtClean="0"/>
              <a:t>            (c) OTHERS     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Prevention and control</a:t>
            </a:r>
            <a:endParaRPr lang="en-IN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proportion of energy dense foods such as carbohydrates and fats should be reduced.</a:t>
            </a:r>
          </a:p>
          <a:p>
            <a:r>
              <a:rPr lang="en-US" dirty="0" smtClean="0"/>
              <a:t>The fiber content in the diet should be increased.</a:t>
            </a:r>
          </a:p>
          <a:p>
            <a:r>
              <a:rPr lang="en-US" dirty="0" smtClean="0"/>
              <a:t>Food energy intake  should not be greater than what is necessary for energy expenditure.</a:t>
            </a:r>
          </a:p>
          <a:p>
            <a:r>
              <a:rPr lang="en-US" dirty="0" smtClean="0"/>
              <a:t>It requires modification of the patient’s </a:t>
            </a:r>
            <a:r>
              <a:rPr lang="en-US" dirty="0" err="1" smtClean="0"/>
              <a:t>behaviour</a:t>
            </a:r>
            <a:r>
              <a:rPr lang="en-US" dirty="0" smtClean="0"/>
              <a:t> and strong motivation to lose weight and maintain ideal weight.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Dietary changes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Regular physical exercise is the key to an increased energy expenditure.</a:t>
            </a:r>
          </a:p>
          <a:p>
            <a:r>
              <a:rPr lang="en-US" dirty="0" smtClean="0"/>
              <a:t>This is an important part of weight reducing </a:t>
            </a:r>
            <a:r>
              <a:rPr lang="en-US" dirty="0" err="1" smtClean="0"/>
              <a:t>programme</a:t>
            </a:r>
            <a:r>
              <a:rPr lang="en-US" dirty="0" smtClean="0"/>
              <a:t>.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Increase physical activity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Appetite </a:t>
            </a:r>
            <a:r>
              <a:rPr lang="en-US" dirty="0" err="1" smtClean="0"/>
              <a:t>supressing</a:t>
            </a:r>
            <a:r>
              <a:rPr lang="en-US" dirty="0" smtClean="0"/>
              <a:t> drugs</a:t>
            </a:r>
          </a:p>
          <a:p>
            <a:r>
              <a:rPr lang="en-US" dirty="0" smtClean="0"/>
              <a:t>Surgical treatment : </a:t>
            </a:r>
          </a:p>
          <a:p>
            <a:pPr>
              <a:buNone/>
            </a:pPr>
            <a:r>
              <a:rPr lang="en-US" dirty="0" smtClean="0"/>
              <a:t>                (a) gastric bypass</a:t>
            </a:r>
          </a:p>
          <a:p>
            <a:pPr>
              <a:buNone/>
            </a:pPr>
            <a:r>
              <a:rPr lang="en-US" dirty="0" smtClean="0"/>
              <a:t>                (b) </a:t>
            </a:r>
            <a:r>
              <a:rPr lang="en-US" dirty="0" err="1" smtClean="0"/>
              <a:t>gastroplasty</a:t>
            </a:r>
            <a:endParaRPr lang="en-US" dirty="0" smtClean="0"/>
          </a:p>
          <a:p>
            <a:r>
              <a:rPr lang="en-US" dirty="0" smtClean="0"/>
              <a:t> Health education                                                                                                       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Others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type="body" idx="4294967295"/>
          </p:nvPr>
        </p:nvSpPr>
        <p:spPr>
          <a:xfrm>
            <a:off x="0" y="0"/>
            <a:ext cx="9144000" cy="6269038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Several exercise regimens have been found beneficial such as</a:t>
            </a:r>
          </a:p>
          <a:p>
            <a:r>
              <a:rPr lang="en-US" dirty="0" smtClean="0"/>
              <a:t>Walking</a:t>
            </a:r>
          </a:p>
          <a:p>
            <a:r>
              <a:rPr lang="en-US" dirty="0" smtClean="0"/>
              <a:t>Cycling</a:t>
            </a:r>
          </a:p>
          <a:p>
            <a:r>
              <a:rPr lang="en-US" dirty="0" smtClean="0"/>
              <a:t>Swimming</a:t>
            </a:r>
          </a:p>
          <a:p>
            <a:r>
              <a:rPr lang="en-US" dirty="0" smtClean="0"/>
              <a:t>And of these exercises walking is the best exercise.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0" y="142852"/>
          <a:ext cx="9144000" cy="671514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57290"/>
                <a:gridCol w="1714512"/>
                <a:gridCol w="3000396"/>
                <a:gridCol w="3071802"/>
              </a:tblGrid>
              <a:tr h="6715148">
                <a:tc>
                  <a:txBody>
                    <a:bodyPr/>
                    <a:lstStyle/>
                    <a:p>
                      <a:r>
                        <a:rPr kumimoji="0" lang="en-IN" sz="14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Jagdish</a:t>
                      </a:r>
                      <a:r>
                        <a:rPr kumimoji="0" lang="en-IN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P </a:t>
                      </a:r>
                      <a:r>
                        <a:rPr kumimoji="0" lang="en-IN" sz="14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Goyal</a:t>
                      </a:r>
                      <a:r>
                        <a:rPr kumimoji="0" lang="en-IN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en-IN" sz="14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Nagendra</a:t>
                      </a:r>
                      <a:r>
                        <a:rPr kumimoji="0" lang="en-IN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Kumar, </a:t>
                      </a:r>
                      <a:r>
                        <a:rPr kumimoji="0" lang="en-IN" sz="14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Indira</a:t>
                      </a:r>
                      <a:r>
                        <a:rPr kumimoji="0" lang="en-IN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IN" sz="14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Parmar</a:t>
                      </a:r>
                      <a:r>
                        <a:rPr kumimoji="0" lang="en-IN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, Vijay B Shah, Bharat Patel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Cross sectional  study from July 2009 to April 2010</a:t>
                      </a:r>
                    </a:p>
                    <a:p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IN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Two private schools with tuition fees more than Rs. 2000 per month, were selected randomly using a random </a:t>
                      </a:r>
                      <a:r>
                        <a:rPr kumimoji="0" lang="en-IN" sz="14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table.The</a:t>
                      </a:r>
                      <a:r>
                        <a:rPr kumimoji="0" lang="en-IN" sz="1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IN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participants were adolescents, 12 to 15 years of age. Data collection: Pre-designed and pre-tested questionnaire</a:t>
                      </a:r>
                    </a:p>
                    <a:p>
                      <a:r>
                        <a:rPr kumimoji="0" lang="en-IN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was used to elicit the information about dietary history and physical examination. Height and weight was measured</a:t>
                      </a:r>
                    </a:p>
                    <a:p>
                      <a:r>
                        <a:rPr kumimoji="0" lang="en-IN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and BMI was calculated. Overweight and obesity were assessed by BMI for age. Student who had BMI for age &gt;85percentile of reference population were classified as overweight and BMI for age &gt;95</a:t>
                      </a:r>
                    </a:p>
                    <a:p>
                      <a:r>
                        <a:rPr kumimoji="0" lang="en-IN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percentile of reference population were</a:t>
                      </a:r>
                    </a:p>
                    <a:p>
                      <a:r>
                        <a:rPr kumimoji="0" lang="en-IN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classified as obese (IAP Growth Monitoring Guidelines for Children from Birth to 18 Year)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IN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The overall prevalence of</a:t>
                      </a:r>
                    </a:p>
                    <a:p>
                      <a:r>
                        <a:rPr kumimoji="0" lang="en-IN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obesity and overweight was 6.55% and 13.9% (boys: 6.7% and 15.1%; girls 6.4% and 13.35%). Final model of multiple logistic</a:t>
                      </a:r>
                    </a:p>
                    <a:p>
                      <a:r>
                        <a:rPr kumimoji="0" lang="en-IN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regression analysis showed that important determinants of overweight and obesity were low levels of physical activity, watching</a:t>
                      </a:r>
                    </a:p>
                    <a:p>
                      <a:r>
                        <a:rPr kumimoji="0" lang="en-IN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television or playing computer games, and consuming junk foods, snacks and carbonated drinks</a:t>
                      </a:r>
                      <a:endParaRPr lang="en-IN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 1: A person is obese if he is overweight by ___ % above the accepted standards</a:t>
            </a:r>
          </a:p>
          <a:p>
            <a:pPr marL="822960" lvl="1" indent="-457200">
              <a:buFont typeface="+mj-lt"/>
              <a:buAutoNum type="arabicPeriod"/>
            </a:pPr>
            <a:r>
              <a:rPr lang="en-US" dirty="0" smtClean="0"/>
              <a:t>5 %</a:t>
            </a:r>
          </a:p>
          <a:p>
            <a:pPr marL="822960" lvl="1" indent="-457200">
              <a:buFont typeface="+mj-lt"/>
              <a:buAutoNum type="arabicPeriod"/>
            </a:pPr>
            <a:r>
              <a:rPr lang="en-US" dirty="0" smtClean="0"/>
              <a:t>10%</a:t>
            </a:r>
          </a:p>
          <a:p>
            <a:pPr marL="822960" lvl="1" indent="-457200">
              <a:buFont typeface="+mj-lt"/>
              <a:buAutoNum type="arabicPeriod"/>
            </a:pPr>
            <a:r>
              <a:rPr lang="en-US" dirty="0" smtClean="0"/>
              <a:t>15%</a:t>
            </a:r>
          </a:p>
          <a:p>
            <a:pPr marL="822960" lvl="1" indent="-457200">
              <a:buFont typeface="+mj-lt"/>
              <a:buAutoNum type="arabicPeriod"/>
            </a:pPr>
            <a:r>
              <a:rPr lang="en-US" dirty="0" smtClean="0"/>
              <a:t>20%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431130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 2: What will be the BMI of a male whose weight is 89 Kg and height is 172 cm</a:t>
            </a:r>
          </a:p>
          <a:p>
            <a:endParaRPr lang="en-US" dirty="0" smtClean="0"/>
          </a:p>
          <a:p>
            <a:pPr marL="822960" lvl="1" indent="-457200">
              <a:buFont typeface="+mj-lt"/>
              <a:buAutoNum type="arabicPeriod"/>
            </a:pPr>
            <a:r>
              <a:rPr lang="en-US" dirty="0" smtClean="0"/>
              <a:t>27</a:t>
            </a:r>
          </a:p>
          <a:p>
            <a:pPr marL="822960" lvl="1" indent="-457200">
              <a:buFont typeface="+mj-lt"/>
              <a:buAutoNum type="arabicPeriod"/>
            </a:pPr>
            <a:r>
              <a:rPr lang="en-US" dirty="0" smtClean="0"/>
              <a:t>30</a:t>
            </a:r>
          </a:p>
          <a:p>
            <a:pPr marL="822960" lvl="1" indent="-457200">
              <a:buFont typeface="+mj-lt"/>
              <a:buAutoNum type="arabicPeriod"/>
            </a:pPr>
            <a:r>
              <a:rPr lang="en-US" dirty="0" smtClean="0"/>
              <a:t>33</a:t>
            </a:r>
          </a:p>
          <a:p>
            <a:pPr marL="822960" lvl="1" indent="-457200">
              <a:buFont typeface="+mj-lt"/>
              <a:buAutoNum type="arabicPeriod"/>
            </a:pPr>
            <a:r>
              <a:rPr lang="en-US" dirty="0" smtClean="0"/>
              <a:t>36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153683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 3: For obesity BMI should be </a:t>
            </a:r>
          </a:p>
          <a:p>
            <a:endParaRPr lang="en-US" dirty="0" smtClean="0"/>
          </a:p>
          <a:p>
            <a:pPr marL="822960" lvl="1" indent="-457200">
              <a:buFont typeface="+mj-lt"/>
              <a:buAutoNum type="arabicPeriod"/>
            </a:pPr>
            <a:r>
              <a:rPr lang="en-US" dirty="0" smtClean="0"/>
              <a:t>&gt;= 20</a:t>
            </a:r>
          </a:p>
          <a:p>
            <a:pPr marL="822960" lvl="1" indent="-457200">
              <a:buFont typeface="+mj-lt"/>
              <a:buAutoNum type="arabicPeriod"/>
            </a:pPr>
            <a:r>
              <a:rPr lang="en-US" dirty="0" smtClean="0"/>
              <a:t>&gt;= 50</a:t>
            </a:r>
          </a:p>
          <a:p>
            <a:pPr marL="822960" lvl="1" indent="-457200">
              <a:buFont typeface="+mj-lt"/>
              <a:buAutoNum type="arabicPeriod"/>
            </a:pPr>
            <a:r>
              <a:rPr lang="en-US" dirty="0" smtClean="0"/>
              <a:t>&gt;= 40</a:t>
            </a:r>
          </a:p>
          <a:p>
            <a:pPr marL="822960" lvl="1" indent="-457200">
              <a:buFont typeface="+mj-lt"/>
              <a:buAutoNum type="arabicPeriod"/>
            </a:pPr>
            <a:r>
              <a:rPr lang="en-US" dirty="0" smtClean="0"/>
              <a:t>&gt;= 30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155897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 4: Obesity indices are</a:t>
            </a:r>
          </a:p>
          <a:p>
            <a:endParaRPr lang="en-US" dirty="0" smtClean="0"/>
          </a:p>
          <a:p>
            <a:pPr marL="822960" lvl="1" indent="-457200">
              <a:buFont typeface="+mj-lt"/>
              <a:buAutoNum type="arabicPeriod"/>
            </a:pPr>
            <a:r>
              <a:rPr lang="en-US" dirty="0" err="1" smtClean="0"/>
              <a:t>Broca’s</a:t>
            </a:r>
            <a:r>
              <a:rPr lang="en-US" dirty="0" smtClean="0"/>
              <a:t> index</a:t>
            </a:r>
          </a:p>
          <a:p>
            <a:pPr marL="822960" lvl="1" indent="-457200">
              <a:buFont typeface="+mj-lt"/>
              <a:buAutoNum type="arabicPeriod"/>
            </a:pPr>
            <a:r>
              <a:rPr lang="en-US" dirty="0" err="1" smtClean="0"/>
              <a:t>Ponderal</a:t>
            </a:r>
            <a:r>
              <a:rPr lang="en-US" dirty="0" smtClean="0"/>
              <a:t> index</a:t>
            </a:r>
          </a:p>
          <a:p>
            <a:pPr marL="822960" lvl="1" indent="-457200">
              <a:buFont typeface="+mj-lt"/>
              <a:buAutoNum type="arabicPeriod"/>
            </a:pPr>
            <a:r>
              <a:rPr lang="en-US" dirty="0" err="1" smtClean="0"/>
              <a:t>Quetelet</a:t>
            </a:r>
            <a:r>
              <a:rPr lang="en-US" dirty="0" smtClean="0"/>
              <a:t> index</a:t>
            </a:r>
          </a:p>
          <a:p>
            <a:pPr marL="822960" lvl="1" indent="-457200">
              <a:buFont typeface="+mj-lt"/>
              <a:buAutoNum type="arabicPeriod"/>
            </a:pPr>
            <a:r>
              <a:rPr lang="en-US" dirty="0" smtClean="0"/>
              <a:t>Corpulence index</a:t>
            </a:r>
          </a:p>
          <a:p>
            <a:pPr marL="822960" lvl="1" indent="-457200">
              <a:buFont typeface="+mj-lt"/>
              <a:buAutoNum type="arabicPeriod"/>
            </a:pPr>
            <a:r>
              <a:rPr lang="en-US" dirty="0" smtClean="0"/>
              <a:t>Lorentz’s index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65607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Obesity may be defined as an abnormal growth of the adipose tissue due to an enlargement of fat cell size or an increase in fat cell number.</a:t>
            </a:r>
          </a:p>
          <a:p>
            <a:r>
              <a:rPr lang="en-US" dirty="0" smtClean="0"/>
              <a:t>Obesity is often expressed in terms of        Body Mass Index(BMI).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 5: Write briefly BMI classification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941892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976" y="1857364"/>
            <a:ext cx="7543824" cy="4214842"/>
          </a:xfrm>
        </p:spPr>
        <p:txBody>
          <a:bodyPr/>
          <a:lstStyle/>
          <a:p>
            <a:r>
              <a:rPr lang="en-US" sz="8800" dirty="0" smtClean="0"/>
              <a:t>THANK YOU</a:t>
            </a:r>
            <a:br>
              <a:rPr lang="en-US" sz="8800" dirty="0" smtClean="0"/>
            </a:br>
            <a:endParaRPr lang="en-IN" sz="8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AGE</a:t>
            </a:r>
          </a:p>
          <a:p>
            <a:r>
              <a:rPr lang="en-US" dirty="0" smtClean="0"/>
              <a:t>SEX</a:t>
            </a:r>
          </a:p>
          <a:p>
            <a:r>
              <a:rPr lang="en-US" dirty="0" smtClean="0"/>
              <a:t>GENETIC FACTORS</a:t>
            </a:r>
          </a:p>
          <a:p>
            <a:r>
              <a:rPr lang="en-US" dirty="0" smtClean="0"/>
              <a:t>PHYSICAL INACTIVITY</a:t>
            </a:r>
          </a:p>
          <a:p>
            <a:r>
              <a:rPr lang="en-US" dirty="0" smtClean="0"/>
              <a:t>SOCIO-ECONOMIC STATUS</a:t>
            </a:r>
          </a:p>
          <a:p>
            <a:r>
              <a:rPr lang="en-US" dirty="0" smtClean="0"/>
              <a:t>EATING HABITS</a:t>
            </a:r>
          </a:p>
          <a:p>
            <a:r>
              <a:rPr lang="en-US" dirty="0" smtClean="0"/>
              <a:t>PSYCOSOCIAL FACTORS</a:t>
            </a:r>
          </a:p>
          <a:p>
            <a:r>
              <a:rPr lang="en-US" dirty="0" smtClean="0"/>
              <a:t>FAMILIAL TENDENCY</a:t>
            </a:r>
          </a:p>
          <a:p>
            <a:r>
              <a:rPr lang="en-US" dirty="0" smtClean="0"/>
              <a:t>ENDOCRINE FACTORS</a:t>
            </a:r>
          </a:p>
          <a:p>
            <a:r>
              <a:rPr lang="en-US" dirty="0" smtClean="0"/>
              <a:t>ALCOHOL</a:t>
            </a:r>
          </a:p>
          <a:p>
            <a:r>
              <a:rPr lang="en-US" dirty="0" smtClean="0"/>
              <a:t>EDUCATION</a:t>
            </a:r>
          </a:p>
          <a:p>
            <a:r>
              <a:rPr lang="en-US" dirty="0" smtClean="0"/>
              <a:t>SMOKING</a:t>
            </a:r>
          </a:p>
          <a:p>
            <a:r>
              <a:rPr lang="en-US" dirty="0" smtClean="0"/>
              <a:t>DRUGS</a:t>
            </a:r>
          </a:p>
          <a:p>
            <a:r>
              <a:rPr lang="en-US" dirty="0" smtClean="0"/>
              <a:t>ETHNICITY</a:t>
            </a:r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EPIDEMIOLOGICAL DETERMINANTS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defined as the weight in kilograms divided by the square of the height in </a:t>
            </a:r>
            <a:r>
              <a:rPr lang="en-US" dirty="0" err="1" smtClean="0"/>
              <a:t>metres</a:t>
            </a:r>
            <a:r>
              <a:rPr lang="en-US" dirty="0" smtClean="0"/>
              <a:t> (kg/m</a:t>
            </a:r>
            <a:r>
              <a:rPr lang="en-US" baseline="30000" dirty="0" smtClean="0"/>
              <a:t>2</a:t>
            </a:r>
            <a:r>
              <a:rPr lang="en-US" dirty="0" smtClean="0"/>
              <a:t>)</a:t>
            </a:r>
          </a:p>
          <a:p>
            <a:r>
              <a:rPr lang="en-US" dirty="0" smtClean="0"/>
              <a:t>For example an adult who weighs 70 kg and whose height is 1.75 m will have a BMI of 22.9:</a:t>
            </a:r>
          </a:p>
          <a:p>
            <a:r>
              <a:rPr lang="en-US" dirty="0" smtClean="0"/>
              <a:t>BMI = 70 (kg)/(1.75)</a:t>
            </a:r>
            <a:r>
              <a:rPr lang="en-US" baseline="30000" dirty="0" smtClean="0"/>
              <a:t>2</a:t>
            </a:r>
            <a:r>
              <a:rPr lang="en-US" dirty="0" smtClean="0"/>
              <a:t> (m</a:t>
            </a:r>
            <a:r>
              <a:rPr lang="en-US" baseline="30000" dirty="0" smtClean="0"/>
              <a:t>2</a:t>
            </a:r>
            <a:r>
              <a:rPr lang="en-US" dirty="0" smtClean="0"/>
              <a:t>) =22.9 kg/m</a:t>
            </a:r>
            <a:r>
              <a:rPr lang="en-US" baseline="30000" dirty="0" smtClean="0"/>
              <a:t>2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 of BMI to classify obesity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3510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classification</a:t>
                      </a:r>
                      <a:endParaRPr lang="en-IN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BMI</a:t>
                      </a:r>
                      <a:endParaRPr lang="en-IN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Risk</a:t>
                      </a:r>
                      <a:r>
                        <a:rPr lang="en-US" baseline="0" dirty="0" smtClean="0"/>
                        <a:t> of </a:t>
                      </a:r>
                      <a:r>
                        <a:rPr lang="en-US" baseline="0" dirty="0" err="1" smtClean="0"/>
                        <a:t>comorbidities</a:t>
                      </a:r>
                      <a:endParaRPr lang="en-IN" dirty="0"/>
                    </a:p>
                  </a:txBody>
                  <a:tcPr marL="91439" marR="91439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Underweight</a:t>
                      </a:r>
                      <a:endParaRPr lang="en-IN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&lt;18.50</a:t>
                      </a:r>
                      <a:endParaRPr lang="en-IN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Low(but risk</a:t>
                      </a:r>
                      <a:r>
                        <a:rPr lang="en-US" baseline="0" dirty="0" smtClean="0"/>
                        <a:t> of other clinical problems increased)</a:t>
                      </a:r>
                      <a:endParaRPr lang="en-IN" dirty="0"/>
                    </a:p>
                  </a:txBody>
                  <a:tcPr marL="91439" marR="91439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Normal  range</a:t>
                      </a:r>
                      <a:endParaRPr lang="en-IN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18.50-24.99</a:t>
                      </a:r>
                      <a:endParaRPr lang="en-IN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Average</a:t>
                      </a:r>
                      <a:endParaRPr lang="en-IN" dirty="0"/>
                    </a:p>
                  </a:txBody>
                  <a:tcPr marL="91439" marR="91439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Overweight :</a:t>
                      </a:r>
                      <a:endParaRPr lang="en-IN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&gt;_25.00</a:t>
                      </a:r>
                      <a:endParaRPr lang="en-IN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91439" marR="91439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Pre-</a:t>
                      </a:r>
                      <a:r>
                        <a:rPr lang="en-US" baseline="0" dirty="0" smtClean="0"/>
                        <a:t> obese</a:t>
                      </a:r>
                      <a:endParaRPr lang="en-IN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25.00-29.99</a:t>
                      </a:r>
                      <a:endParaRPr lang="en-IN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Incresed</a:t>
                      </a:r>
                      <a:endParaRPr lang="en-IN" dirty="0"/>
                    </a:p>
                  </a:txBody>
                  <a:tcPr marL="91439" marR="91439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Obese class 1</a:t>
                      </a: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30.00-34.99</a:t>
                      </a:r>
                      <a:endParaRPr lang="en-IN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Moderate</a:t>
                      </a:r>
                      <a:endParaRPr lang="en-IN" dirty="0"/>
                    </a:p>
                  </a:txBody>
                  <a:tcPr marL="91439" marR="91439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Obese</a:t>
                      </a:r>
                      <a:r>
                        <a:rPr lang="en-US" baseline="0" dirty="0" smtClean="0"/>
                        <a:t> class 2</a:t>
                      </a: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35.00-39.99</a:t>
                      </a:r>
                      <a:endParaRPr lang="en-IN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Severe</a:t>
                      </a:r>
                      <a:endParaRPr lang="en-IN" dirty="0"/>
                    </a:p>
                  </a:txBody>
                  <a:tcPr marL="91439" marR="91439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Obese</a:t>
                      </a:r>
                      <a:r>
                        <a:rPr lang="en-US" baseline="0" dirty="0" smtClean="0"/>
                        <a:t> class 3</a:t>
                      </a:r>
                      <a:endParaRPr lang="en-IN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&gt;_40.00</a:t>
                      </a:r>
                      <a:endParaRPr lang="en-IN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Very severe</a:t>
                      </a:r>
                      <a:endParaRPr lang="en-IN" dirty="0"/>
                    </a:p>
                  </a:txBody>
                  <a:tcPr marL="91439" marR="91439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Classification of adults according to BMI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most widely used criteria are:</a:t>
            </a:r>
          </a:p>
          <a:p>
            <a:pPr>
              <a:buNone/>
            </a:pPr>
            <a:r>
              <a:rPr lang="en-US" dirty="0" smtClean="0"/>
              <a:t>       1.Body Mass Index</a:t>
            </a:r>
          </a:p>
          <a:p>
            <a:pPr>
              <a:buNone/>
            </a:pPr>
            <a:r>
              <a:rPr lang="en-US" dirty="0" smtClean="0"/>
              <a:t>       2.Skin fold thickness</a:t>
            </a:r>
          </a:p>
          <a:p>
            <a:pPr>
              <a:buNone/>
            </a:pPr>
            <a:r>
              <a:rPr lang="en-US" dirty="0" smtClean="0"/>
              <a:t>       3.Waist circumference and waist : hip               ratio(WHR)</a:t>
            </a:r>
          </a:p>
          <a:p>
            <a:pPr>
              <a:buNone/>
            </a:pPr>
            <a:r>
              <a:rPr lang="en-US" dirty="0" smtClean="0"/>
              <a:t>       4.Others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Assesment</a:t>
            </a:r>
            <a:r>
              <a:rPr lang="en-US" dirty="0" smtClean="0"/>
              <a:t> of obesity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Ponderal</a:t>
            </a:r>
            <a:r>
              <a:rPr lang="en-US" sz="2400" dirty="0" smtClean="0"/>
              <a:t> index</a:t>
            </a:r>
          </a:p>
          <a:p>
            <a:pPr>
              <a:buNone/>
            </a:pPr>
            <a:r>
              <a:rPr lang="en-US" sz="2400" dirty="0" smtClean="0"/>
              <a:t>                = Height(cm)/cube root of body weight</a:t>
            </a:r>
            <a:endParaRPr lang="en-IN" sz="2400" dirty="0" smtClean="0"/>
          </a:p>
          <a:p>
            <a:r>
              <a:rPr lang="en-US" sz="2400" dirty="0" err="1" smtClean="0"/>
              <a:t>Brocca</a:t>
            </a:r>
            <a:r>
              <a:rPr lang="en-US" sz="2400" dirty="0" smtClean="0"/>
              <a:t> index</a:t>
            </a:r>
          </a:p>
          <a:p>
            <a:pPr>
              <a:buNone/>
            </a:pPr>
            <a:r>
              <a:rPr lang="en-US" sz="2400" dirty="0" smtClean="0"/>
              <a:t>                = Height (cm) minus 100</a:t>
            </a:r>
          </a:p>
          <a:p>
            <a:r>
              <a:rPr lang="en-US" sz="2400" dirty="0" smtClean="0"/>
              <a:t>Lorentz’s formula</a:t>
            </a:r>
          </a:p>
          <a:p>
            <a:pPr>
              <a:buNone/>
            </a:pPr>
            <a:r>
              <a:rPr lang="en-US" sz="2400" dirty="0" smtClean="0"/>
              <a:t>                = Ht(cm) – 100 – </a:t>
            </a:r>
            <a:r>
              <a:rPr lang="en-US" sz="2400" u="sng" dirty="0" smtClean="0"/>
              <a:t>Ht(cm) - 150  </a:t>
            </a:r>
          </a:p>
          <a:p>
            <a:pPr>
              <a:buNone/>
            </a:pPr>
            <a:r>
              <a:rPr lang="en-US" sz="2400" dirty="0" smtClean="0"/>
              <a:t>                                          2(women) or 4 (men)</a:t>
            </a:r>
          </a:p>
          <a:p>
            <a:r>
              <a:rPr lang="en-US" sz="2400" dirty="0" smtClean="0"/>
              <a:t>Corpulence index</a:t>
            </a:r>
          </a:p>
          <a:p>
            <a:pPr>
              <a:buNone/>
            </a:pPr>
            <a:r>
              <a:rPr lang="en-US" sz="2400" dirty="0" smtClean="0"/>
              <a:t>                = </a:t>
            </a:r>
            <a:r>
              <a:rPr lang="en-US" sz="2400" u="sng" dirty="0" smtClean="0"/>
              <a:t>Actual weight</a:t>
            </a:r>
          </a:p>
          <a:p>
            <a:pPr>
              <a:buNone/>
            </a:pPr>
            <a:r>
              <a:rPr lang="en-US" sz="2400" dirty="0" smtClean="0"/>
              <a:t>                  Desirable weight </a:t>
            </a:r>
          </a:p>
          <a:p>
            <a:r>
              <a:rPr lang="en-US" sz="2400" dirty="0" smtClean="0"/>
              <a:t>The body mass index (BMI) and </a:t>
            </a:r>
            <a:r>
              <a:rPr lang="en-US" sz="2400" dirty="0" err="1" smtClean="0"/>
              <a:t>Brocca</a:t>
            </a:r>
            <a:r>
              <a:rPr lang="en-US" sz="2400" dirty="0" smtClean="0"/>
              <a:t> index are widely used. 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indicators: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It is reflected in the increased morbidity and mortality :  </a:t>
            </a:r>
          </a:p>
          <a:p>
            <a:r>
              <a:rPr lang="en-US" dirty="0" smtClean="0"/>
              <a:t> </a:t>
            </a:r>
            <a:r>
              <a:rPr lang="en-US" b="1" i="1" dirty="0" smtClean="0"/>
              <a:t>Increased Morbidity :</a:t>
            </a:r>
            <a:r>
              <a:rPr lang="en-US" dirty="0" smtClean="0"/>
              <a:t>                                                                                                               It is a positive risk factor in the development of hypertension , diabetes , gall bladder disease and coronary artery disease and certain types of cancers.</a:t>
            </a:r>
          </a:p>
          <a:p>
            <a:r>
              <a:rPr lang="en-US" b="1" i="1" dirty="0" smtClean="0"/>
              <a:t> Increased Mortality :</a:t>
            </a:r>
          </a:p>
          <a:p>
            <a:pPr>
              <a:buNone/>
            </a:pPr>
            <a:r>
              <a:rPr lang="en-US" dirty="0" smtClean="0"/>
              <a:t>     It is brought mainly by the increased incidence of coronary artery disease and hypertension. There is also an access number of deaths from renal diseases. Obesity lowers life expectancy.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Hazards of obesity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3919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Greatly  increased</a:t>
                      </a:r>
                      <a:endParaRPr lang="en-IN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Moderatly</a:t>
                      </a:r>
                      <a:r>
                        <a:rPr lang="en-US" dirty="0" smtClean="0"/>
                        <a:t> increased</a:t>
                      </a:r>
                      <a:endParaRPr lang="en-IN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Slightly</a:t>
                      </a:r>
                      <a:r>
                        <a:rPr lang="en-US" baseline="0" dirty="0" smtClean="0"/>
                        <a:t> increased</a:t>
                      </a:r>
                      <a:endParaRPr lang="en-IN" dirty="0"/>
                    </a:p>
                  </a:txBody>
                  <a:tcPr marL="91439" marR="91439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NIDDM</a:t>
                      </a:r>
                      <a:endParaRPr lang="en-IN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CHD</a:t>
                      </a:r>
                      <a:endParaRPr lang="en-IN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Cancer( breast cancer in postmenopausal women ,</a:t>
                      </a:r>
                      <a:r>
                        <a:rPr lang="en-US" baseline="0" dirty="0" smtClean="0"/>
                        <a:t> endometrial and colon cancer)</a:t>
                      </a:r>
                      <a:endParaRPr lang="en-IN" dirty="0"/>
                    </a:p>
                  </a:txBody>
                  <a:tcPr marL="91439" marR="91439"/>
                </a:tc>
              </a:tr>
              <a:tr h="912182">
                <a:tc>
                  <a:txBody>
                    <a:bodyPr/>
                    <a:lstStyle/>
                    <a:p>
                      <a:r>
                        <a:rPr lang="en-US" dirty="0" smtClean="0"/>
                        <a:t>Gall bladder disease</a:t>
                      </a:r>
                      <a:endParaRPr lang="en-IN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Hypertension</a:t>
                      </a:r>
                      <a:endParaRPr lang="en-IN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Reproductive hormone abnormality</a:t>
                      </a:r>
                      <a:endParaRPr lang="en-IN" dirty="0"/>
                    </a:p>
                  </a:txBody>
                  <a:tcPr marL="91439" marR="91439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Dyslipidaemia</a:t>
                      </a:r>
                      <a:endParaRPr lang="en-IN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Osteoarthritis(knees)</a:t>
                      </a:r>
                      <a:endParaRPr lang="en-IN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Polycystic</a:t>
                      </a:r>
                      <a:r>
                        <a:rPr lang="en-US" baseline="0" dirty="0" smtClean="0"/>
                        <a:t> ovary syndrome</a:t>
                      </a:r>
                      <a:endParaRPr lang="en-IN" dirty="0"/>
                    </a:p>
                  </a:txBody>
                  <a:tcPr marL="91439" marR="91439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Insulin </a:t>
                      </a:r>
                      <a:r>
                        <a:rPr lang="en-US" dirty="0" err="1" smtClean="0"/>
                        <a:t>resistence</a:t>
                      </a:r>
                      <a:endParaRPr lang="en-IN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Hyperuricaemia</a:t>
                      </a:r>
                      <a:r>
                        <a:rPr lang="en-US" baseline="0" dirty="0" smtClean="0"/>
                        <a:t> and gout</a:t>
                      </a:r>
                      <a:endParaRPr lang="en-IN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Impaired fertility</a:t>
                      </a:r>
                      <a:endParaRPr lang="en-IN" dirty="0"/>
                    </a:p>
                  </a:txBody>
                  <a:tcPr marL="91439" marR="91439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Breathlessness</a:t>
                      </a:r>
                      <a:endParaRPr lang="en-IN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 back pain due </a:t>
                      </a:r>
                      <a:r>
                        <a:rPr lang="en-US" smtClean="0"/>
                        <a:t>to obesity</a:t>
                      </a:r>
                      <a:endParaRPr lang="en-IN"/>
                    </a:p>
                  </a:txBody>
                  <a:tcPr marL="91439" marR="91439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Relative risk of health problems associated with obesity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231</TotalTime>
  <Words>904</Words>
  <Application>Microsoft Office PowerPoint</Application>
  <PresentationFormat>On-screen Show (4:3)</PresentationFormat>
  <Paragraphs>161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Concourse</vt:lpstr>
      <vt:lpstr>OBESITY</vt:lpstr>
      <vt:lpstr>DEFINITION</vt:lpstr>
      <vt:lpstr>EPIDEMIOLOGICAL DETERMINANTS</vt:lpstr>
      <vt:lpstr>Use of BMI to classify obesity</vt:lpstr>
      <vt:lpstr>Classification of adults according to BMI</vt:lpstr>
      <vt:lpstr>Assesment of obesity</vt:lpstr>
      <vt:lpstr>Other indicators:</vt:lpstr>
      <vt:lpstr>Hazards of obesity</vt:lpstr>
      <vt:lpstr>Relative risk of health problems associated with obesity</vt:lpstr>
      <vt:lpstr>Prevention and control</vt:lpstr>
      <vt:lpstr>Dietary changes</vt:lpstr>
      <vt:lpstr>Increase physical activity</vt:lpstr>
      <vt:lpstr>Others</vt:lpstr>
      <vt:lpstr>Slide 14</vt:lpstr>
      <vt:lpstr>Slide 15</vt:lpstr>
      <vt:lpstr>Questions</vt:lpstr>
      <vt:lpstr>Questions</vt:lpstr>
      <vt:lpstr>Questions</vt:lpstr>
      <vt:lpstr>Questions</vt:lpstr>
      <vt:lpstr>Questions</vt:lpstr>
      <vt:lpstr>THANK YOU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OBESITY</dc:title>
  <dc:creator>admin</dc:creator>
  <cp:lastModifiedBy>Maharshi Patel</cp:lastModifiedBy>
  <cp:revision>35</cp:revision>
  <dcterms:created xsi:type="dcterms:W3CDTF">2013-09-09T17:01:56Z</dcterms:created>
  <dcterms:modified xsi:type="dcterms:W3CDTF">2020-08-13T06:53:11Z</dcterms:modified>
</cp:coreProperties>
</file>