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81" r:id="rId8"/>
    <p:sldId id="262" r:id="rId9"/>
    <p:sldId id="263" r:id="rId10"/>
    <p:sldId id="264" r:id="rId11"/>
    <p:sldId id="265" r:id="rId12"/>
    <p:sldId id="266" r:id="rId13"/>
    <p:sldId id="269" r:id="rId14"/>
    <p:sldId id="268" r:id="rId15"/>
    <p:sldId id="271" r:id="rId16"/>
    <p:sldId id="272" r:id="rId17"/>
    <p:sldId id="284" r:id="rId18"/>
    <p:sldId id="273" r:id="rId19"/>
    <p:sldId id="274" r:id="rId20"/>
    <p:sldId id="275" r:id="rId21"/>
    <p:sldId id="276" r:id="rId22"/>
    <p:sldId id="277" r:id="rId23"/>
    <p:sldId id="278" r:id="rId24"/>
    <p:sldId id="279" r:id="rId25"/>
    <p:sldId id="285" r:id="rId26"/>
    <p:sldId id="282" r:id="rId27"/>
    <p:sldId id="286" r:id="rId28"/>
    <p:sldId id="287" r:id="rId29"/>
    <p:sldId id="288" r:id="rId30"/>
    <p:sldId id="289" r:id="rId31"/>
    <p:sldId id="290"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B9E287-3CAB-4689-AB48-874DEE6ADBFA}" type="datetimeFigureOut">
              <a:rPr lang="en-US" smtClean="0"/>
              <a:pPr/>
              <a:t>8/13/2020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AD387-8CAA-4C15-9B16-E8C0B5E3936E}" type="slidenum">
              <a:rPr lang="en-US" smtClean="0"/>
              <a:pPr/>
              <a:t>‹#›</a:t>
            </a:fld>
            <a:endParaRPr lang="en-US" dirty="0"/>
          </a:p>
        </p:txBody>
      </p:sp>
    </p:spTree>
    <p:extLst>
      <p:ext uri="{BB962C8B-B14F-4D97-AF65-F5344CB8AC3E}">
        <p14:creationId xmlns:p14="http://schemas.microsoft.com/office/powerpoint/2010/main" xmlns="" val="251101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EAD387-8CAA-4C15-9B16-E8C0B5E3936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348D40-13E5-40EF-8040-2377E529CCB1}"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B45C7-8962-450C-9DEC-698F1597E81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48D40-13E5-40EF-8040-2377E529CCB1}"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B45C7-8962-450C-9DEC-698F1597E81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48D40-13E5-40EF-8040-2377E529CCB1}"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B45C7-8962-450C-9DEC-698F1597E81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48D40-13E5-40EF-8040-2377E529CCB1}"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B45C7-8962-450C-9DEC-698F1597E8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48D40-13E5-40EF-8040-2377E529CCB1}"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FB45C7-8962-450C-9DEC-698F1597E81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348D40-13E5-40EF-8040-2377E529CCB1}"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FB45C7-8962-450C-9DEC-698F1597E81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48D40-13E5-40EF-8040-2377E529CCB1}" type="datetimeFigureOut">
              <a:rPr lang="en-US" smtClean="0"/>
              <a:pPr/>
              <a:t>8/13/2020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FB45C7-8962-450C-9DEC-698F1597E81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48D40-13E5-40EF-8040-2377E529CCB1}" type="datetimeFigureOut">
              <a:rPr lang="en-US" smtClean="0"/>
              <a:pPr/>
              <a:t>8/13/2020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FB45C7-8962-450C-9DEC-698F1597E81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48D40-13E5-40EF-8040-2377E529CCB1}" type="datetimeFigureOut">
              <a:rPr lang="en-US" smtClean="0"/>
              <a:pPr/>
              <a:t>8/13/2020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FB45C7-8962-450C-9DEC-698F1597E81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48D40-13E5-40EF-8040-2377E529CCB1}"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FB45C7-8962-450C-9DEC-698F1597E81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48D40-13E5-40EF-8040-2377E529CCB1}"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FB45C7-8962-450C-9DEC-698F1597E81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48D40-13E5-40EF-8040-2377E529CCB1}" type="datetimeFigureOut">
              <a:rPr lang="en-US" smtClean="0"/>
              <a:pPr/>
              <a:t>8/13/2020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B45C7-8962-450C-9DEC-698F1597E8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sciencedirect.com/science/article/pii/S014067367191040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IODINE DEFICIENCY DISORDER</a:t>
            </a:r>
            <a:br>
              <a:rPr lang="en-US" sz="9600" dirty="0" smtClean="0"/>
            </a:br>
            <a:endParaRPr lang="en-US" sz="9600" dirty="0"/>
          </a:p>
        </p:txBody>
      </p:sp>
      <p:sp>
        <p:nvSpPr>
          <p:cNvPr id="3" name="Subtitle 2"/>
          <p:cNvSpPr>
            <a:spLocks noGrp="1"/>
          </p:cNvSpPr>
          <p:nvPr>
            <p:ph type="subTitle" idx="1"/>
          </p:nvPr>
        </p:nvSpPr>
        <p:spPr>
          <a:xfrm>
            <a:off x="4343400" y="5029200"/>
            <a:ext cx="4267200" cy="1295400"/>
          </a:xfrm>
        </p:spPr>
        <p:txBody>
          <a:bodyPr>
            <a:normAutofit fontScale="62500" lnSpcReduction="20000"/>
          </a:bodyPr>
          <a:lstStyle/>
          <a:p>
            <a:r>
              <a:rPr lang="en-US" dirty="0" smtClean="0">
                <a:solidFill>
                  <a:schemeClr val="tx1">
                    <a:lumMod val="85000"/>
                    <a:lumOff val="15000"/>
                  </a:schemeClr>
                </a:solidFill>
              </a:rPr>
              <a:t>Dr.Grishma </a:t>
            </a:r>
            <a:r>
              <a:rPr lang="en-US" dirty="0" err="1" smtClean="0">
                <a:solidFill>
                  <a:schemeClr val="tx1">
                    <a:lumMod val="85000"/>
                    <a:lumOff val="15000"/>
                  </a:schemeClr>
                </a:solidFill>
              </a:rPr>
              <a:t>Chauhan</a:t>
            </a:r>
            <a:r>
              <a:rPr lang="en-US" dirty="0" smtClean="0">
                <a:solidFill>
                  <a:schemeClr val="tx1">
                    <a:lumMod val="85000"/>
                    <a:lumOff val="15000"/>
                  </a:schemeClr>
                </a:solidFill>
              </a:rPr>
              <a:t> </a:t>
            </a:r>
            <a:r>
              <a:rPr lang="en-US" dirty="0" smtClean="0">
                <a:solidFill>
                  <a:schemeClr val="tx1">
                    <a:lumMod val="85000"/>
                    <a:lumOff val="15000"/>
                  </a:schemeClr>
                </a:solidFill>
              </a:rPr>
              <a:t>Associate Professor</a:t>
            </a:r>
          </a:p>
          <a:p>
            <a:r>
              <a:rPr lang="en-US" dirty="0" smtClean="0">
                <a:solidFill>
                  <a:schemeClr val="tx1">
                    <a:lumMod val="85000"/>
                    <a:lumOff val="15000"/>
                  </a:schemeClr>
                </a:solidFill>
              </a:rPr>
              <a:t>DEPARTMENT </a:t>
            </a:r>
            <a:r>
              <a:rPr lang="en-US" dirty="0" smtClean="0">
                <a:solidFill>
                  <a:schemeClr val="tx1">
                    <a:lumMod val="85000"/>
                    <a:lumOff val="15000"/>
                  </a:schemeClr>
                </a:solidFill>
              </a:rPr>
              <a:t>OF </a:t>
            </a:r>
          </a:p>
          <a:p>
            <a:r>
              <a:rPr lang="en-US" dirty="0" smtClean="0">
                <a:solidFill>
                  <a:schemeClr val="tx1">
                    <a:lumMod val="85000"/>
                    <a:lumOff val="15000"/>
                  </a:schemeClr>
                </a:solidFill>
              </a:rPr>
              <a:t>COMMUNITY MEDICINE</a:t>
            </a:r>
          </a:p>
          <a:p>
            <a:endParaRPr lang="en-US" dirty="0">
              <a:solidFill>
                <a:schemeClr val="tx1">
                  <a:lumMod val="85000"/>
                  <a:lumOff val="15000"/>
                </a:schemeClr>
              </a:solidFill>
            </a:endParaRPr>
          </a:p>
        </p:txBody>
      </p:sp>
      <p:pic>
        <p:nvPicPr>
          <p:cNvPr id="4" name="Picture 3"/>
          <p:cNvPicPr>
            <a:picLocks noChangeAspect="1" noChangeArrowheads="1"/>
          </p:cNvPicPr>
          <p:nvPr/>
        </p:nvPicPr>
        <p:blipFill>
          <a:blip r:embed="rId3" cstate="print"/>
          <a:stretch>
            <a:fillRect/>
          </a:stretch>
        </p:blipFill>
        <p:spPr bwMode="auto">
          <a:xfrm rot="-16200000">
            <a:off x="342900" y="3771900"/>
            <a:ext cx="27432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HYPOTHYROIDISM</a:t>
            </a:r>
            <a:endParaRPr lang="en-US" dirty="0"/>
          </a:p>
        </p:txBody>
      </p:sp>
      <p:sp>
        <p:nvSpPr>
          <p:cNvPr id="3" name="Content Placeholder 2"/>
          <p:cNvSpPr>
            <a:spLocks noGrp="1"/>
          </p:cNvSpPr>
          <p:nvPr>
            <p:ph idx="1"/>
          </p:nvPr>
        </p:nvSpPr>
        <p:spPr>
          <a:xfrm>
            <a:off x="457200" y="1295400"/>
            <a:ext cx="8229600" cy="4830763"/>
          </a:xfrm>
        </p:spPr>
        <p:txBody>
          <a:bodyPr/>
          <a:lstStyle/>
          <a:p>
            <a:pPr>
              <a:buFont typeface="Wingdings" pitchFamily="2" charset="2"/>
              <a:buChar char="Ø"/>
            </a:pPr>
            <a:r>
              <a:rPr lang="en-US" dirty="0" smtClean="0"/>
              <a:t>Some patients develop hypothyroidism, which could be mild (low thyroid level, low BMR, low productivity, slower mental function, low physical growth) or severe (classical myxoedema)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 name="Picture 3" descr="Pictur.jpg"/>
          <p:cNvPicPr>
            <a:picLocks noChangeAspect="1"/>
          </p:cNvPicPr>
          <p:nvPr/>
        </p:nvPicPr>
        <p:blipFill>
          <a:blip r:embed="rId4" cstate="print"/>
          <a:stretch>
            <a:fillRect/>
          </a:stretch>
        </p:blipFill>
        <p:spPr>
          <a:xfrm>
            <a:off x="6248400" y="4495800"/>
            <a:ext cx="28956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r>
              <a:rPr lang="en-US" dirty="0" smtClean="0"/>
              <a:t>ENDEMIC CRETINISM</a:t>
            </a:r>
            <a:endParaRPr lang="en-US" dirty="0"/>
          </a:p>
        </p:txBody>
      </p:sp>
      <p:sp>
        <p:nvSpPr>
          <p:cNvPr id="3" name="Content Placeholder 2"/>
          <p:cNvSpPr>
            <a:spLocks noGrp="1"/>
          </p:cNvSpPr>
          <p:nvPr>
            <p:ph idx="1"/>
          </p:nvPr>
        </p:nvSpPr>
        <p:spPr>
          <a:xfrm>
            <a:off x="457200" y="1295400"/>
            <a:ext cx="8229600" cy="5334000"/>
          </a:xfrm>
        </p:spPr>
        <p:txBody>
          <a:bodyPr>
            <a:normAutofit fontScale="77500" lnSpcReduction="20000"/>
          </a:bodyPr>
          <a:lstStyle/>
          <a:p>
            <a:pPr>
              <a:buFont typeface="Wingdings" pitchFamily="2" charset="2"/>
              <a:buChar char="Ø"/>
            </a:pPr>
            <a:r>
              <a:rPr lang="en-US" dirty="0" smtClean="0"/>
              <a:t>Iodine deficiency during pregnancy can lead to birth of cretinous child.                                                                           The infant may appear normal at birth  but slow to grow &amp; development, small in size, mentally  dull, retarded in reaching normal development milestones.</a:t>
            </a:r>
          </a:p>
          <a:p>
            <a:pPr>
              <a:buFont typeface="Wingdings" pitchFamily="2" charset="2"/>
              <a:buChar char="Ø"/>
            </a:pPr>
            <a:r>
              <a:rPr lang="en-US" dirty="0" smtClean="0"/>
              <a:t>Cretinism may be 2types:                                                </a:t>
            </a:r>
          </a:p>
          <a:p>
            <a:pPr marL="914400" lvl="1" indent="-514350">
              <a:buFont typeface="+mj-lt"/>
              <a:buAutoNum type="arabicPeriod"/>
            </a:pPr>
            <a:r>
              <a:rPr lang="en-US" dirty="0" smtClean="0"/>
              <a:t>Nervous cretinism : mental deficiency ,deaf mute, spasticity ataxia, iodine deficiency occur early in fetal life.</a:t>
            </a:r>
          </a:p>
          <a:p>
            <a:pPr marL="914400" lvl="1" indent="-514350">
              <a:buFont typeface="+mj-lt"/>
              <a:buAutoNum type="arabicPeriod"/>
            </a:pPr>
            <a:r>
              <a:rPr lang="en-US" dirty="0" smtClean="0"/>
              <a:t>Myxoedematous cretinism:  dwarfism, signs of myxoedema, marked delay in growth &amp; sexual development, mental retardation, neurological examinations </a:t>
            </a:r>
          </a:p>
          <a:p>
            <a:pPr marL="914400" lvl="1" indent="-514350">
              <a:buNone/>
            </a:pPr>
            <a:r>
              <a:rPr lang="en-US" dirty="0" smtClean="0"/>
              <a:t>        are normal,  deaf mutism is absent, iodine                                          deficiency occur late in fetal life&amp; post                                      natal life. </a:t>
            </a:r>
          </a:p>
          <a:p>
            <a:pPr>
              <a:buFont typeface="Wingdings" pitchFamily="2" charset="2"/>
              <a:buChar char="Ø"/>
            </a:pPr>
            <a:r>
              <a:rPr lang="en-US" dirty="0" smtClean="0"/>
              <a:t>In both types neurological damage,                                mental  retardation, dwarfism are not                        reversible by   treatment.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RETARDATION</a:t>
            </a:r>
            <a:endParaRPr lang="en-US" dirty="0"/>
          </a:p>
        </p:txBody>
      </p:sp>
      <p:sp>
        <p:nvSpPr>
          <p:cNvPr id="3" name="Content Placeholder 2"/>
          <p:cNvSpPr>
            <a:spLocks noGrp="1"/>
          </p:cNvSpPr>
          <p:nvPr>
            <p:ph idx="1"/>
          </p:nvPr>
        </p:nvSpPr>
        <p:spPr>
          <a:xfrm>
            <a:off x="457200" y="1219200"/>
            <a:ext cx="8229600" cy="4906963"/>
          </a:xfrm>
        </p:spPr>
        <p:txBody>
          <a:bodyPr/>
          <a:lstStyle/>
          <a:p>
            <a:pPr>
              <a:buFont typeface="Wingdings" pitchFamily="2" charset="2"/>
              <a:buChar char="Ø"/>
            </a:pPr>
            <a:r>
              <a:rPr lang="en-US" dirty="0" smtClean="0"/>
              <a:t>In endemic area, large number of person fails to grow optimally either physically or mentally even though they  don’t have classical features of cretinism. IDD affected people may loss 15% IQ points.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REPRODUCTIVE FAILURE</a:t>
            </a:r>
            <a:br>
              <a:rPr lang="en-US" dirty="0" smtClean="0"/>
            </a:br>
            <a:endParaRPr lang="en-US" dirty="0"/>
          </a:p>
        </p:txBody>
      </p:sp>
      <p:sp>
        <p:nvSpPr>
          <p:cNvPr id="3" name="Content Placeholder 2"/>
          <p:cNvSpPr>
            <a:spLocks noGrp="1"/>
          </p:cNvSpPr>
          <p:nvPr>
            <p:ph idx="1"/>
          </p:nvPr>
        </p:nvSpPr>
        <p:spPr>
          <a:xfrm>
            <a:off x="457200" y="914400"/>
            <a:ext cx="8229600" cy="5211763"/>
          </a:xfrm>
        </p:spPr>
        <p:txBody>
          <a:bodyPr/>
          <a:lstStyle/>
          <a:p>
            <a:pPr>
              <a:buFont typeface="Wingdings" pitchFamily="2" charset="2"/>
              <a:buChar char="Ø"/>
            </a:pPr>
            <a:r>
              <a:rPr lang="en-US" dirty="0" smtClean="0"/>
              <a:t>Women with severe Iodine deficiency have miscarriage, still birth, LBW and other problem of pregnancy.</a:t>
            </a:r>
            <a:endParaRPr lang="en-US" dirty="0"/>
          </a:p>
          <a:p>
            <a:pPr>
              <a:buFont typeface="Wingdings" pitchFamily="2" charset="2"/>
              <a:buChar char="Ø"/>
            </a:pPr>
            <a:r>
              <a:rPr lang="en-US" dirty="0" smtClean="0"/>
              <a:t> Iodine deficiency is considered as one of the causes of decreased fertility of women &amp; secondary sterility.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 MORTALITY</a:t>
            </a:r>
            <a:endParaRPr lang="en-US" dirty="0"/>
          </a:p>
        </p:txBody>
      </p:sp>
      <p:sp>
        <p:nvSpPr>
          <p:cNvPr id="3" name="Content Placeholder 2"/>
          <p:cNvSpPr>
            <a:spLocks noGrp="1"/>
          </p:cNvSpPr>
          <p:nvPr>
            <p:ph idx="1"/>
          </p:nvPr>
        </p:nvSpPr>
        <p:spPr>
          <a:xfrm>
            <a:off x="457200" y="1371600"/>
            <a:ext cx="8229600" cy="4525963"/>
          </a:xfrm>
        </p:spPr>
        <p:txBody>
          <a:bodyPr/>
          <a:lstStyle/>
          <a:p>
            <a:pPr>
              <a:buFont typeface="Wingdings" pitchFamily="2" charset="2"/>
              <a:buChar char="Ø"/>
            </a:pPr>
            <a:r>
              <a:rPr lang="en-US" dirty="0" smtClean="0"/>
              <a:t>Mortality rate in iodine deficient  children is founded to be higher.</a:t>
            </a:r>
          </a:p>
          <a:p>
            <a:pPr>
              <a:buFont typeface="Wingdings" pitchFamily="2" charset="2"/>
              <a:buChar char="Ø"/>
            </a:pPr>
            <a:r>
              <a:rPr lang="en-US" dirty="0" smtClean="0"/>
              <a:t>Supplementation program of iodine increase in survival rate of those children.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RETARDATION</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a:buFont typeface="Wingdings" pitchFamily="2" charset="2"/>
              <a:buChar char="Ø"/>
            </a:pPr>
            <a:r>
              <a:rPr lang="en-US" dirty="0" smtClean="0"/>
              <a:t>Iodine deficiency affects socioeconomic development of the community in many ways:</a:t>
            </a:r>
          </a:p>
          <a:p>
            <a:pPr>
              <a:buNone/>
            </a:pPr>
            <a:r>
              <a:rPr lang="en-US" dirty="0" smtClean="0"/>
              <a:t>        People who are mentally slower are harder to educate, lower in productivity, increased in the rate handicapped &amp; mentally retarded children.</a:t>
            </a:r>
          </a:p>
          <a:p>
            <a:pPr>
              <a:buFont typeface="Wingdings" pitchFamily="2" charset="2"/>
              <a:buChar char="Ø"/>
            </a:pPr>
            <a:r>
              <a:rPr lang="en-US" dirty="0" smtClean="0"/>
              <a:t>Domestic animals in iodine deficient areas also suffer from iodine deficiency &amp;produce less meat, egg &amp;have also more abortion.</a:t>
            </a:r>
          </a:p>
          <a:p>
            <a:pPr>
              <a:buNone/>
            </a:pPr>
            <a:r>
              <a:rPr lang="en-US"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rmAutofit/>
          </a:bodyPr>
          <a:lstStyle/>
          <a:p>
            <a:r>
              <a:rPr lang="en-US" dirty="0" smtClean="0"/>
              <a:t>ETIOLOGY OF IODINE DEFICIENCY</a:t>
            </a:r>
            <a:endParaRPr lang="en-US" dirty="0"/>
          </a:p>
        </p:txBody>
      </p:sp>
      <p:sp>
        <p:nvSpPr>
          <p:cNvPr id="4" name="Content Placeholder 3"/>
          <p:cNvSpPr>
            <a:spLocks noGrp="1"/>
          </p:cNvSpPr>
          <p:nvPr>
            <p:ph idx="1"/>
          </p:nvPr>
        </p:nvSpPr>
        <p:spPr>
          <a:xfrm>
            <a:off x="457200" y="838200"/>
            <a:ext cx="8229600" cy="5867400"/>
          </a:xfrm>
        </p:spPr>
        <p:txBody>
          <a:bodyPr>
            <a:normAutofit fontScale="92500" lnSpcReduction="10000"/>
          </a:bodyPr>
          <a:lstStyle/>
          <a:p>
            <a:pPr>
              <a:buFont typeface="Wingdings" pitchFamily="2" charset="2"/>
              <a:buChar char="Ø"/>
            </a:pPr>
            <a:r>
              <a:rPr lang="en-US" dirty="0" smtClean="0"/>
              <a:t>Deficient intake (diet &amp;water) :in mountain areas, isolated localities depending on well or spring in which iodine content is low.</a:t>
            </a:r>
          </a:p>
          <a:p>
            <a:pPr>
              <a:buFont typeface="Wingdings" pitchFamily="2" charset="2"/>
              <a:buChar char="Ø"/>
            </a:pPr>
            <a:r>
              <a:rPr lang="en-US" dirty="0" smtClean="0"/>
              <a:t>Increased requirement: developing fetus, newborn, young child, adolescents especially in female, pregnant &amp;lactating woman.</a:t>
            </a:r>
          </a:p>
          <a:p>
            <a:pPr>
              <a:buFont typeface="Wingdings" pitchFamily="2" charset="2"/>
              <a:buChar char="Ø"/>
            </a:pPr>
            <a:r>
              <a:rPr lang="en-US" dirty="0" smtClean="0"/>
              <a:t>Intake goitrogens: substances occur naturally in food, that act by blocking absorption, utilization of iodine. they are found in cabbage, cassava, peanut &amp; soyabeans. These substances are inactivated by cooking.</a:t>
            </a:r>
          </a:p>
          <a:p>
            <a:pPr>
              <a:buFont typeface="Wingdings" pitchFamily="2" charset="2"/>
              <a:buChar char="Ø"/>
            </a:pPr>
            <a:r>
              <a:rPr lang="en-US" dirty="0" smtClean="0"/>
              <a:t>Deficiency of enzymes needed in the metabolism of iodine</a:t>
            </a:r>
          </a:p>
          <a:p>
            <a:pPr>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ASSESSING THE SEVERITY OF IODINE DEFICIENCY IN THE COMMUNITY:</a:t>
            </a:r>
            <a:endParaRPr lang="en-US" dirty="0"/>
          </a:p>
        </p:txBody>
      </p:sp>
      <p:sp>
        <p:nvSpPr>
          <p:cNvPr id="3" name="Content Placeholder 2"/>
          <p:cNvSpPr>
            <a:spLocks noGrp="1"/>
          </p:cNvSpPr>
          <p:nvPr>
            <p:ph idx="1"/>
          </p:nvPr>
        </p:nvSpPr>
        <p:spPr>
          <a:xfrm>
            <a:off x="457200" y="1066800"/>
            <a:ext cx="8229600" cy="5562600"/>
          </a:xfrm>
        </p:spPr>
        <p:txBody>
          <a:bodyPr>
            <a:normAutofit fontScale="85000" lnSpcReduction="20000"/>
          </a:bodyPr>
          <a:lstStyle/>
          <a:p>
            <a:pPr marL="514350" indent="-514350">
              <a:buAutoNum type="arabicPeriod"/>
            </a:pPr>
            <a:r>
              <a:rPr lang="en-US" dirty="0" smtClean="0"/>
              <a:t>The prevalence of goiter:</a:t>
            </a:r>
          </a:p>
          <a:p>
            <a:pPr marL="514350" indent="-514350">
              <a:buNone/>
            </a:pPr>
            <a:r>
              <a:rPr lang="en-US" dirty="0" smtClean="0"/>
              <a:t>    WHO classification of goiter size:</a:t>
            </a:r>
          </a:p>
          <a:p>
            <a:pPr marL="514350" indent="-514350">
              <a:buNone/>
            </a:pPr>
            <a:r>
              <a:rPr lang="en-US" dirty="0" smtClean="0"/>
              <a:t>      GRADE                DESCRIPTION</a:t>
            </a:r>
          </a:p>
          <a:p>
            <a:pPr marL="514350" indent="-514350">
              <a:buNone/>
            </a:pPr>
            <a:r>
              <a:rPr lang="en-US" dirty="0" smtClean="0"/>
              <a:t>         0                     No goiter</a:t>
            </a:r>
          </a:p>
          <a:p>
            <a:pPr marL="514350" indent="-514350">
              <a:buNone/>
            </a:pPr>
            <a:r>
              <a:rPr lang="en-US" dirty="0" smtClean="0"/>
              <a:t>         1A                  Thyroid lobes more than end </a:t>
            </a:r>
          </a:p>
          <a:p>
            <a:pPr marL="514350" indent="-514350">
              <a:buNone/>
            </a:pPr>
            <a:r>
              <a:rPr lang="en-US" dirty="0" smtClean="0"/>
              <a:t>                                    of the thumb</a:t>
            </a:r>
          </a:p>
          <a:p>
            <a:pPr marL="514350" indent="-514350">
              <a:buNone/>
            </a:pPr>
            <a:r>
              <a:rPr lang="en-US" dirty="0" smtClean="0"/>
              <a:t>         1B                  Thyroid enlarge, visible when      </a:t>
            </a:r>
          </a:p>
          <a:p>
            <a:pPr marL="514350" indent="-514350">
              <a:buNone/>
            </a:pPr>
            <a:r>
              <a:rPr lang="en-US" dirty="0" smtClean="0"/>
              <a:t>                                   the head tilted back</a:t>
            </a:r>
          </a:p>
          <a:p>
            <a:pPr marL="514350" indent="-514350">
              <a:buNone/>
            </a:pPr>
            <a:r>
              <a:rPr lang="en-US" dirty="0" smtClean="0"/>
              <a:t>         2                    Thyroid enlarged, visible when</a:t>
            </a:r>
          </a:p>
          <a:p>
            <a:pPr marL="514350" indent="-514350">
              <a:buNone/>
            </a:pPr>
            <a:r>
              <a:rPr lang="en-US" dirty="0" smtClean="0"/>
              <a:t>                                    neck in normal position</a:t>
            </a:r>
          </a:p>
          <a:p>
            <a:pPr marL="514350" indent="-514350">
              <a:buNone/>
            </a:pPr>
            <a:r>
              <a:rPr lang="en-US" dirty="0" smtClean="0"/>
              <a:t>         3                    Thyroid greatly enlarged, visible </a:t>
            </a:r>
          </a:p>
          <a:p>
            <a:pPr marL="514350" indent="-514350">
              <a:buNone/>
            </a:pPr>
            <a:r>
              <a:rPr lang="en-US" dirty="0" smtClean="0"/>
              <a:t>                                    from about  </a:t>
            </a:r>
          </a:p>
          <a:p>
            <a:pPr marL="514350" indent="-514350">
              <a:buNone/>
            </a:pPr>
            <a:r>
              <a:rPr lang="en-US" dirty="0" smtClean="0"/>
              <a:t>           meters              10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92500" lnSpcReduction="20000"/>
          </a:bodyPr>
          <a:lstStyle/>
          <a:p>
            <a:pPr>
              <a:buNone/>
            </a:pPr>
            <a:r>
              <a:rPr lang="en-US" dirty="0" smtClean="0"/>
              <a:t>2. Urinary iodine :</a:t>
            </a:r>
          </a:p>
          <a:p>
            <a:pPr>
              <a:buFont typeface="Wingdings" pitchFamily="2" charset="2"/>
              <a:buChar char="Ø"/>
            </a:pPr>
            <a:r>
              <a:rPr lang="en-US" dirty="0" smtClean="0"/>
              <a:t>Examination of iodine concentration in urine could be done on24-hours urine sample or on casual urine sample </a:t>
            </a:r>
          </a:p>
          <a:p>
            <a:pPr>
              <a:buFont typeface="Wingdings" pitchFamily="2" charset="2"/>
              <a:buChar char="Ø"/>
            </a:pPr>
            <a:r>
              <a:rPr lang="en-US" dirty="0" smtClean="0"/>
              <a:t>Median urinary iodine concentration of &gt;100 microgram/l define population which has no iodine deficiency.</a:t>
            </a:r>
          </a:p>
          <a:p>
            <a:pPr>
              <a:buFont typeface="Wingdings" pitchFamily="2" charset="2"/>
              <a:buChar char="Ø"/>
            </a:pPr>
            <a:r>
              <a:rPr lang="en-US" dirty="0" smtClean="0"/>
              <a:t>Urinary iodine concentration is currently the most practical biochemical marker for iodine nutrition.</a:t>
            </a:r>
          </a:p>
          <a:p>
            <a:pPr>
              <a:buNone/>
            </a:pPr>
            <a:r>
              <a:rPr lang="en-US" dirty="0" smtClean="0"/>
              <a:t>3. Laboratory tests related to thyroid hormones:</a:t>
            </a:r>
          </a:p>
          <a:p>
            <a:pPr>
              <a:buFont typeface="Wingdings" pitchFamily="2" charset="2"/>
              <a:buChar char="Ø"/>
            </a:pPr>
            <a:r>
              <a:rPr lang="en-US" dirty="0" smtClean="0"/>
              <a:t>  levels of thyroid stimulating hormones (TSH),</a:t>
            </a:r>
          </a:p>
          <a:p>
            <a:pPr>
              <a:buNone/>
            </a:pPr>
            <a:r>
              <a:rPr lang="en-US" dirty="0" smtClean="0"/>
              <a:t>        thymoglobulin(TG) can serve as surveillance            </a:t>
            </a:r>
          </a:p>
          <a:p>
            <a:pPr>
              <a:buNone/>
            </a:pPr>
            <a:r>
              <a:rPr lang="en-US" dirty="0" smtClean="0"/>
              <a:t>         indicators.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IODINE</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dirty="0" smtClean="0"/>
              <a:t>Iodine is an essential micronutrient.</a:t>
            </a:r>
          </a:p>
          <a:p>
            <a:pPr>
              <a:buFont typeface="Wingdings" pitchFamily="2" charset="2"/>
              <a:buChar char="Ø"/>
            </a:pPr>
            <a:r>
              <a:rPr lang="en-US" dirty="0" smtClean="0"/>
              <a:t>It is present in the body in a minute amount</a:t>
            </a:r>
          </a:p>
          <a:p>
            <a:pPr>
              <a:buNone/>
            </a:pPr>
            <a:r>
              <a:rPr lang="en-US" dirty="0"/>
              <a:t> </a:t>
            </a:r>
            <a:r>
              <a:rPr lang="en-US" dirty="0" smtClean="0"/>
              <a:t>         (normally 20-30mg)</a:t>
            </a:r>
          </a:p>
          <a:p>
            <a:pPr>
              <a:buFont typeface="Wingdings" pitchFamily="2" charset="2"/>
              <a:buChar char="Ø"/>
            </a:pPr>
            <a:r>
              <a:rPr lang="en-US" dirty="0" smtClean="0"/>
              <a:t>80% of the iodine in the body is present in the thyroid gland where it is used in synthesis of several thyroid hormones (like thyroxine T4 &amp; triiodothyronine T3) </a:t>
            </a:r>
          </a:p>
          <a:p>
            <a:pPr>
              <a:buFont typeface="Wingdings" pitchFamily="2" charset="2"/>
              <a:buChar char="Ø"/>
            </a:pPr>
            <a:r>
              <a:rPr lang="en-US" dirty="0" smtClean="0"/>
              <a:t>The remainder is distributed throughout other  tissues,particularly in the mammary, salivary,gastric glands and in the kidneys.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5821363"/>
          </a:xfrm>
        </p:spPr>
        <p:txBody>
          <a:bodyPr/>
          <a:lstStyle/>
          <a:p>
            <a:pPr>
              <a:buNone/>
            </a:pPr>
            <a:r>
              <a:rPr lang="en-US" dirty="0" smtClean="0"/>
              <a:t>4. Determining thyroid size by ultrasonography:</a:t>
            </a:r>
          </a:p>
          <a:p>
            <a:pPr>
              <a:buFont typeface="Wingdings" pitchFamily="2" charset="2"/>
              <a:buChar char="Ø"/>
            </a:pPr>
            <a:r>
              <a:rPr lang="en-US" dirty="0" smtClean="0"/>
              <a:t>   safe, non invasive technique, provide more precise measurement of thyroid volume compared with palpation.</a:t>
            </a:r>
          </a:p>
          <a:p>
            <a:pPr>
              <a:buFont typeface="Wingdings" pitchFamily="2" charset="2"/>
              <a:buChar char="Ø"/>
            </a:pPr>
            <a:r>
              <a:rPr lang="en-US" dirty="0" smtClean="0"/>
              <a:t>  need ultrasound equipment, electricity &amp; specially trained personnel.</a:t>
            </a:r>
          </a:p>
          <a:p>
            <a:pPr>
              <a:buNone/>
            </a:pPr>
            <a:r>
              <a:rPr lang="en-US" dirty="0" smtClean="0"/>
              <a:t>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edmin\Pictures\Picture1.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
        <p:nvSpPr>
          <p:cNvPr id="2" name="Title 1"/>
          <p:cNvSpPr>
            <a:spLocks noGrp="1"/>
          </p:cNvSpPr>
          <p:nvPr>
            <p:ph type="title"/>
          </p:nvPr>
        </p:nvSpPr>
        <p:spPr>
          <a:xfrm>
            <a:off x="457200" y="228600"/>
            <a:ext cx="8229600" cy="1219200"/>
          </a:xfrm>
        </p:spPr>
        <p:txBody>
          <a:bodyPr>
            <a:normAutofit fontScale="90000"/>
          </a:bodyPr>
          <a:lstStyle/>
          <a:p>
            <a:r>
              <a:rPr lang="en-US" dirty="0" smtClean="0"/>
              <a:t>PREVENTION &amp; CONTROL OF IDD</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 name="Picture 4" descr="big.jpg"/>
          <p:cNvPicPr>
            <a:picLocks noChangeAspect="1"/>
          </p:cNvPicPr>
          <p:nvPr/>
        </p:nvPicPr>
        <p:blipFill>
          <a:blip r:embed="rId3" cstate="print"/>
          <a:stretch>
            <a:fillRect/>
          </a:stretch>
        </p:blipFill>
        <p:spPr>
          <a:xfrm>
            <a:off x="5867400" y="4419600"/>
            <a:ext cx="32766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p:cNvSpPr>
            <a:spLocks noGrp="1"/>
          </p:cNvSpPr>
          <p:nvPr>
            <p:ph idx="1"/>
          </p:nvPr>
        </p:nvSpPr>
        <p:spPr>
          <a:xfrm>
            <a:off x="381000" y="381000"/>
            <a:ext cx="8229600" cy="6477000"/>
          </a:xfrm>
        </p:spPr>
        <p:txBody>
          <a:bodyPr>
            <a:normAutofit fontScale="77500" lnSpcReduction="20000"/>
          </a:bodyPr>
          <a:lstStyle/>
          <a:p>
            <a:pPr marL="514350" indent="-514350">
              <a:buAutoNum type="arabicPeriod"/>
            </a:pPr>
            <a:r>
              <a:rPr lang="en-US" dirty="0" smtClean="0"/>
              <a:t>Universal salt iodization: </a:t>
            </a:r>
          </a:p>
          <a:p>
            <a:pPr marL="514350" indent="-514350">
              <a:buFont typeface="Wingdings" pitchFamily="2" charset="2"/>
              <a:buChar char="Ø"/>
            </a:pPr>
            <a:r>
              <a:rPr lang="en-US" dirty="0" smtClean="0"/>
              <a:t>This greatly decreases the goiter in many countries, the amount added should be related to the usual consumption in the community (5-10 g/person/day).</a:t>
            </a:r>
          </a:p>
          <a:p>
            <a:pPr marL="514350" indent="-514350">
              <a:buFont typeface="Wingdings" pitchFamily="2" charset="2"/>
              <a:buChar char="Ø"/>
            </a:pPr>
            <a:r>
              <a:rPr lang="en-US" dirty="0" smtClean="0"/>
              <a:t>It is recommended  that iodine concentration in  the salt at site of production should be within the range of 20-40 mg of iodine/kg of salt (20-40ppm of iodine) in order to provide 150microgram of iodine/person/day.</a:t>
            </a:r>
          </a:p>
          <a:p>
            <a:pPr marL="514350" indent="-514350">
              <a:buAutoNum type="arabicPeriod" startAt="2"/>
            </a:pPr>
            <a:r>
              <a:rPr lang="en-US" dirty="0" smtClean="0"/>
              <a:t>Administration of iodized oil either in form of injection or capsule:</a:t>
            </a:r>
          </a:p>
          <a:p>
            <a:pPr marL="514350" indent="-514350">
              <a:buFont typeface="Wingdings" pitchFamily="2" charset="2"/>
              <a:buChar char="Ø"/>
            </a:pPr>
            <a:r>
              <a:rPr lang="en-US" dirty="0" smtClean="0"/>
              <a:t> alternative mean where the use of iodized salt is not possible &amp; when endemic goiter is more severe and accompanied by endemic cretinism.</a:t>
            </a:r>
          </a:p>
          <a:p>
            <a:pPr marL="514350" indent="-514350">
              <a:buFont typeface="Wingdings" pitchFamily="2" charset="2"/>
              <a:buChar char="Ø"/>
            </a:pPr>
            <a:r>
              <a:rPr lang="en-US" dirty="0" smtClean="0"/>
              <a:t>Single injection (1ml im) will provide                               protection for more than 1year (2-4y)</a:t>
            </a:r>
          </a:p>
          <a:p>
            <a:pPr marL="514350" indent="-514350">
              <a:buFont typeface="Wingdings" pitchFamily="2" charset="2"/>
              <a:buChar char="Ø"/>
            </a:pPr>
            <a:r>
              <a:rPr lang="en-US" dirty="0" smtClean="0"/>
              <a:t>We give iodized oil capsules every                   </a:t>
            </a:r>
          </a:p>
          <a:p>
            <a:pPr marL="514350" indent="-514350">
              <a:buNone/>
            </a:pPr>
            <a:r>
              <a:rPr lang="en-US" dirty="0" smtClean="0"/>
              <a:t>         6-18 months.</a:t>
            </a:r>
          </a:p>
          <a:p>
            <a:pPr marL="514350" indent="-514350">
              <a:buNone/>
            </a:pPr>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304800" y="152400"/>
            <a:ext cx="8382000" cy="7467600"/>
          </a:xfrm>
        </p:spPr>
        <p:txBody>
          <a:bodyPr>
            <a:normAutofit/>
          </a:bodyPr>
          <a:lstStyle/>
          <a:p>
            <a:pPr marL="514350" indent="-514350">
              <a:buNone/>
            </a:pPr>
            <a:r>
              <a:rPr lang="en-US" dirty="0" smtClean="0"/>
              <a:t>3. Iodization of  water supply:</a:t>
            </a:r>
          </a:p>
          <a:p>
            <a:pPr marL="514350" indent="-514350">
              <a:buFont typeface="Wingdings" pitchFamily="2" charset="2"/>
              <a:buChar char="Ø"/>
            </a:pPr>
            <a:r>
              <a:rPr lang="en-US" dirty="0" smtClean="0"/>
              <a:t>In remote village where distribution of iodized salt or injection of iodized oil is impractical. </a:t>
            </a:r>
          </a:p>
          <a:p>
            <a:pPr marL="514350" indent="-514350">
              <a:buFont typeface="Wingdings" pitchFamily="2" charset="2"/>
              <a:buChar char="Ø"/>
            </a:pPr>
            <a:r>
              <a:rPr lang="en-US" dirty="0" smtClean="0"/>
              <a:t>It reduced the prevalence of goiter in some area by about 30-61%</a:t>
            </a:r>
          </a:p>
          <a:p>
            <a:pPr marL="514350" indent="-514350">
              <a:buNone/>
            </a:pPr>
            <a:r>
              <a:rPr lang="en-US" dirty="0" smtClean="0"/>
              <a:t>4. Dietary modification :</a:t>
            </a:r>
          </a:p>
          <a:p>
            <a:pPr marL="514350" indent="-514350">
              <a:buFont typeface="Wingdings" pitchFamily="2" charset="2"/>
              <a:buChar char="Ø"/>
            </a:pPr>
            <a:r>
              <a:rPr lang="en-US" dirty="0" smtClean="0"/>
              <a:t>To include more food known to be good source of iodine (sea food, sea &amp; fresh water fish).</a:t>
            </a:r>
          </a:p>
          <a:p>
            <a:pPr marL="514350" indent="-514350">
              <a:buNone/>
            </a:pPr>
            <a:r>
              <a:rPr lang="en-US" dirty="0" smtClean="0"/>
              <a:t>5. Good medical service &amp; health care:</a:t>
            </a:r>
          </a:p>
          <a:p>
            <a:pPr marL="514350" indent="-514350">
              <a:buFont typeface="Wingdings" pitchFamily="2" charset="2"/>
              <a:buChar char="Ø"/>
            </a:pPr>
            <a:r>
              <a:rPr lang="en-US" dirty="0" smtClean="0"/>
              <a:t>For early diagnosis &amp; treatment of goiter    </a:t>
            </a:r>
          </a:p>
          <a:p>
            <a:pPr marL="514350" indent="-514350">
              <a:buNone/>
            </a:pPr>
            <a:r>
              <a:rPr lang="en-US" dirty="0" smtClean="0"/>
              <a:t>        and hypothyroidism.</a:t>
            </a:r>
          </a:p>
          <a:p>
            <a:pPr marL="514350" indent="-514350">
              <a:buNone/>
            </a:pPr>
            <a:endParaRPr lang="en-US" dirty="0" smtClean="0"/>
          </a:p>
          <a:p>
            <a:pPr marL="514350" indent="-514350">
              <a:buNone/>
            </a:pPr>
            <a:endParaRPr lang="en-US" dirty="0" smtClean="0"/>
          </a:p>
          <a:p>
            <a:pPr marL="514350" indent="-514350">
              <a:buNone/>
            </a:pPr>
            <a:endParaRPr lang="en-US" dirty="0" smtClean="0"/>
          </a:p>
          <a:p>
            <a:pPr marL="514350" indent="-51435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r>
              <a:rPr lang="en-US" dirty="0" smtClean="0"/>
              <a:t>6. Direct administration of iodine solution:</a:t>
            </a:r>
          </a:p>
          <a:p>
            <a:pPr>
              <a:buFont typeface="Wingdings" pitchFamily="2" charset="2"/>
              <a:buChar char="Ø"/>
            </a:pPr>
            <a:r>
              <a:rPr lang="en-US" dirty="0" smtClean="0"/>
              <a:t>  such as lugol’s iodine at regular interval (once a month).</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52400"/>
          <a:ext cx="8763000" cy="6553200"/>
        </p:xfrm>
        <a:graphic>
          <a:graphicData uri="http://schemas.openxmlformats.org/drawingml/2006/table">
            <a:tbl>
              <a:tblPr firstRow="1" bandRow="1">
                <a:tableStyleId>{5C22544A-7EE6-4342-B048-85BDC9FD1C3A}</a:tableStyleId>
              </a:tblPr>
              <a:tblGrid>
                <a:gridCol w="2190750"/>
                <a:gridCol w="2190750"/>
                <a:gridCol w="2190750"/>
                <a:gridCol w="2190750"/>
              </a:tblGrid>
              <a:tr h="6553200">
                <a:tc>
                  <a:txBody>
                    <a:bodyPr/>
                    <a:lstStyle/>
                    <a:p>
                      <a:r>
                        <a:rPr lang="en-US" b="1" dirty="0" smtClean="0"/>
                        <a:t>NEUROLOGICAL DAMAGE TO THE FETUS RESULTING FROM SEVERE IODINE DEFICIENCY DURING PREGNANCY</a:t>
                      </a:r>
                    </a:p>
                    <a:p>
                      <a:r>
                        <a:rPr lang="en-US" dirty="0" smtClean="0">
                          <a:hlinkClick r:id="rId2"/>
                        </a:rPr>
                        <a:t>P.O.D. </a:t>
                      </a:r>
                      <a:r>
                        <a:rPr lang="en-US" dirty="0" err="1" smtClean="0">
                          <a:hlinkClick r:id="rId2"/>
                        </a:rPr>
                        <a:t>Pharoah</a:t>
                      </a:r>
                      <a:r>
                        <a:rPr lang="en-US" dirty="0" smtClean="0"/>
                        <a:t>, </a:t>
                      </a:r>
                    </a:p>
                    <a:p>
                      <a:r>
                        <a:rPr lang="en-US" dirty="0" smtClean="0">
                          <a:hlinkClick r:id="rId2"/>
                        </a:rPr>
                        <a:t>I.H. </a:t>
                      </a:r>
                      <a:r>
                        <a:rPr lang="en-US" dirty="0" err="1" smtClean="0">
                          <a:hlinkClick r:id="rId2"/>
                        </a:rPr>
                        <a:t>Buttfield</a:t>
                      </a:r>
                      <a:r>
                        <a:rPr lang="en-US" dirty="0" smtClean="0"/>
                        <a:t>, </a:t>
                      </a:r>
                    </a:p>
                    <a:p>
                      <a:r>
                        <a:rPr lang="en-US" dirty="0" smtClean="0">
                          <a:hlinkClick r:id="rId2"/>
                        </a:rPr>
                        <a:t>B.S. </a:t>
                      </a:r>
                      <a:r>
                        <a:rPr lang="en-US" dirty="0" err="1" smtClean="0">
                          <a:hlinkClick r:id="rId2"/>
                        </a:rPr>
                        <a:t>Hetzel</a:t>
                      </a:r>
                      <a:endParaRPr lang="en-US" dirty="0" smtClean="0"/>
                    </a:p>
                    <a:p>
                      <a:endParaRPr lang="en-US" dirty="0"/>
                    </a:p>
                  </a:txBody>
                  <a:tcPr/>
                </a:tc>
                <a:tc>
                  <a:txBody>
                    <a:bodyPr/>
                    <a:lstStyle/>
                    <a:p>
                      <a:r>
                        <a:rPr lang="en-US" dirty="0" err="1" smtClean="0"/>
                        <a:t>Randomise</a:t>
                      </a:r>
                      <a:r>
                        <a:rPr lang="en-US" baseline="0" dirty="0" smtClean="0"/>
                        <a:t> controlled triad(high level evidence)</a:t>
                      </a:r>
                      <a:endParaRPr lang="en-US" dirty="0"/>
                    </a:p>
                  </a:txBody>
                  <a:tcPr/>
                </a:tc>
                <a:tc>
                  <a:txBody>
                    <a:bodyPr/>
                    <a:lstStyle/>
                    <a:p>
                      <a:r>
                        <a:rPr lang="en-US" dirty="0" smtClean="0"/>
                        <a:t>follow-up over four years revealed 26 endemic cretins out of a total of 534 children born to mothers who had not received </a:t>
                      </a:r>
                      <a:r>
                        <a:rPr lang="en-US" dirty="0" err="1" smtClean="0"/>
                        <a:t>iodised</a:t>
                      </a:r>
                      <a:r>
                        <a:rPr lang="en-US" dirty="0" smtClean="0"/>
                        <a:t> oil; the mothers of 5 of these cretins were pregnant at the start of the trial. In comparison, 7 cases of endemic cretinism occurred among 498 children born to mothers who had been treated with </a:t>
                      </a:r>
                      <a:r>
                        <a:rPr lang="en-US" dirty="0" err="1" smtClean="0"/>
                        <a:t>iodised</a:t>
                      </a:r>
                      <a:r>
                        <a:rPr lang="en-US" dirty="0" smtClean="0"/>
                        <a:t> oil; in 6 of these 7 cases, the mother was pregnant when the trial commenced.</a:t>
                      </a:r>
                      <a:endParaRPr lang="en-US" dirty="0"/>
                    </a:p>
                  </a:txBody>
                  <a:tcPr/>
                </a:tc>
                <a:tc>
                  <a:txBody>
                    <a:bodyPr/>
                    <a:lstStyle/>
                    <a:p>
                      <a:r>
                        <a:rPr lang="en-US" dirty="0" smtClean="0"/>
                        <a:t>concluded that intramuscular </a:t>
                      </a:r>
                      <a:r>
                        <a:rPr lang="en-US" dirty="0" err="1" smtClean="0"/>
                        <a:t>iodised</a:t>
                      </a:r>
                      <a:r>
                        <a:rPr lang="en-US" dirty="0" smtClean="0"/>
                        <a:t> oil is effective in the prevention of endemic cretinism and that, for it to be effective, it should be given prior to conception. This suggests that severe iodine deficiency in the mother produces neurological damage during fetal development.</a:t>
                      </a:r>
                      <a:endParaRPr lang="en-US"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br>
              <a:rPr lang="en-US" dirty="0" smtClean="0"/>
            </a:b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Internet</a:t>
            </a:r>
          </a:p>
          <a:p>
            <a:pPr>
              <a:buFont typeface="Wingdings" pitchFamily="2" charset="2"/>
              <a:buChar char="Ø"/>
            </a:pPr>
            <a:r>
              <a:rPr lang="en-US" dirty="0" smtClean="0"/>
              <a:t>Book of Psm (K. Park)</a:t>
            </a:r>
          </a:p>
          <a:p>
            <a:pPr>
              <a:buFont typeface="Wingdings" pitchFamily="2" charset="2"/>
              <a:buChar char="Ø"/>
            </a:pPr>
            <a:r>
              <a:rPr lang="en-US" dirty="0" smtClean="0"/>
              <a:t>Book of Medicine(Davidson)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Q 1: What is normal amount of Iodine found in human body? _______</a:t>
            </a:r>
            <a:endParaRPr lang="en-US" dirty="0"/>
          </a:p>
        </p:txBody>
      </p:sp>
    </p:spTree>
    <p:extLst>
      <p:ext uri="{BB962C8B-B14F-4D97-AF65-F5344CB8AC3E}">
        <p14:creationId xmlns:p14="http://schemas.microsoft.com/office/powerpoint/2010/main" xmlns="" val="2860659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Q 2: What is Source of Iodine?</a:t>
            </a:r>
            <a:endParaRPr lang="en-US" dirty="0"/>
          </a:p>
        </p:txBody>
      </p:sp>
    </p:spTree>
    <p:extLst>
      <p:ext uri="{BB962C8B-B14F-4D97-AF65-F5344CB8AC3E}">
        <p14:creationId xmlns:p14="http://schemas.microsoft.com/office/powerpoint/2010/main" xmlns="" val="1851139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Q 3: What are major functions of Iodine?</a:t>
            </a:r>
            <a:endParaRPr lang="en-US" dirty="0"/>
          </a:p>
        </p:txBody>
      </p:sp>
    </p:spTree>
    <p:extLst>
      <p:ext uri="{BB962C8B-B14F-4D97-AF65-F5344CB8AC3E}">
        <p14:creationId xmlns:p14="http://schemas.microsoft.com/office/powerpoint/2010/main" xmlns="" val="310436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Sea foods (sea fish, sea salt)</a:t>
            </a:r>
          </a:p>
          <a:p>
            <a:pPr>
              <a:buFont typeface="Wingdings" pitchFamily="2" charset="2"/>
              <a:buChar char="Ø"/>
            </a:pPr>
            <a:r>
              <a:rPr lang="en-US" dirty="0" smtClean="0"/>
              <a:t>Cod liver oil</a:t>
            </a:r>
          </a:p>
          <a:p>
            <a:pPr>
              <a:buFont typeface="Wingdings" pitchFamily="2" charset="2"/>
              <a:buChar char="Ø"/>
            </a:pPr>
            <a:r>
              <a:rPr lang="en-US" dirty="0" smtClean="0"/>
              <a:t>Milk, meat, vegetables, cereals also contain smaller amount of iodine.</a:t>
            </a:r>
          </a:p>
          <a:p>
            <a:pPr>
              <a:buFont typeface="Wingdings" pitchFamily="2" charset="2"/>
              <a:buChar char="Ø"/>
            </a:pPr>
            <a:r>
              <a:rPr lang="en-US" dirty="0" smtClean="0"/>
              <a:t>Sea foods &amp; sea water fish are rich sources (30-300mg/100gm meal)</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Q 4: Name few sign and symptoms of </a:t>
            </a:r>
            <a:r>
              <a:rPr lang="en-US" smtClean="0"/>
              <a:t>iodine deficiency.</a:t>
            </a:r>
            <a:endParaRPr lang="en-US" dirty="0"/>
          </a:p>
        </p:txBody>
      </p:sp>
    </p:spTree>
    <p:extLst>
      <p:ext uri="{BB962C8B-B14F-4D97-AF65-F5344CB8AC3E}">
        <p14:creationId xmlns:p14="http://schemas.microsoft.com/office/powerpoint/2010/main" xmlns="" val="4244256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Q 5: How can Iodine deficiency disorder be prevented.</a:t>
            </a:r>
            <a:endParaRPr lang="en-US" dirty="0"/>
          </a:p>
        </p:txBody>
      </p:sp>
    </p:spTree>
    <p:extLst>
      <p:ext uri="{BB962C8B-B14F-4D97-AF65-F5344CB8AC3E}">
        <p14:creationId xmlns:p14="http://schemas.microsoft.com/office/powerpoint/2010/main" xmlns="" val="278820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edmin\Pictures\Pictu.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
        <p:nvSpPr>
          <p:cNvPr id="7" name="TextBox 6"/>
          <p:cNvSpPr txBox="1"/>
          <p:nvPr/>
        </p:nvSpPr>
        <p:spPr>
          <a:xfrm>
            <a:off x="762000" y="762000"/>
            <a:ext cx="4572000" cy="2800767"/>
          </a:xfrm>
          <a:prstGeom prst="rect">
            <a:avLst/>
          </a:prstGeom>
          <a:noFill/>
        </p:spPr>
        <p:txBody>
          <a:bodyPr wrap="square" rtlCol="0">
            <a:spAutoFit/>
          </a:bodyPr>
          <a:lstStyle/>
          <a:p>
            <a:r>
              <a:rPr lang="en-US" sz="8800" dirty="0" smtClean="0">
                <a:solidFill>
                  <a:schemeClr val="accent2">
                    <a:lumMod val="60000"/>
                    <a:lumOff val="40000"/>
                  </a:schemeClr>
                </a:solidFill>
              </a:rPr>
              <a:t>THANK</a:t>
            </a:r>
          </a:p>
          <a:p>
            <a:r>
              <a:rPr lang="en-US" sz="8800" dirty="0" smtClean="0">
                <a:solidFill>
                  <a:schemeClr val="accent2">
                    <a:lumMod val="60000"/>
                    <a:lumOff val="40000"/>
                  </a:schemeClr>
                </a:solidFill>
              </a:rPr>
              <a:t>         YOU</a:t>
            </a:r>
            <a:endParaRPr lang="en-US" sz="8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INTAKE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Adult (male &amp;female) : 150microgram/day</a:t>
            </a:r>
          </a:p>
          <a:p>
            <a:pPr>
              <a:buFont typeface="Wingdings" pitchFamily="2" charset="2"/>
              <a:buChar char="Ø"/>
            </a:pPr>
            <a:r>
              <a:rPr lang="en-US" dirty="0" smtClean="0"/>
              <a:t>Children : 40microgram/day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IODINE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It is an integral part of thyroid hormones that play a major role in regulating growth and development</a:t>
            </a:r>
          </a:p>
          <a:p>
            <a:pPr>
              <a:buFont typeface="Wingdings" pitchFamily="2" charset="2"/>
              <a:buChar char="Ø"/>
            </a:pPr>
            <a:r>
              <a:rPr lang="en-US" dirty="0" smtClean="0"/>
              <a:t>They also have important role in regulation of metabolic rate</a:t>
            </a:r>
          </a:p>
          <a:p>
            <a:pPr>
              <a:buFont typeface="Wingdings" pitchFamily="2" charset="2"/>
              <a:buChar char="Ø"/>
            </a:pPr>
            <a:r>
              <a:rPr lang="en-US" dirty="0" smtClean="0"/>
              <a:t>It is required for early development of nervous system during fetal life </a:t>
            </a:r>
          </a:p>
          <a:p>
            <a:pPr>
              <a:buFont typeface="Wingdings" pitchFamily="2" charset="2"/>
              <a:buChar char="Ø"/>
            </a:pPr>
            <a:r>
              <a:rPr lang="en-US" dirty="0" smtClean="0"/>
              <a:t>It is needed for normal reproductive function</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IODINE DEFECIENCY</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It is the leading cause of preventable intellectual impairment. It is associated with a variety of clinical disorders called “iodine deficiency disorder”</a:t>
            </a:r>
          </a:p>
          <a:p>
            <a:pPr>
              <a:buFont typeface="Wingdings" pitchFamily="2" charset="2"/>
              <a:buChar char="Ø"/>
            </a:pPr>
            <a:r>
              <a:rPr lang="en-US" dirty="0" smtClean="0"/>
              <a:t>IDD is known to be significant health problem in 118 countries, IDD affects 740 million of people,30% of remainder at risk</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edmin\Desktop\IMG-20131127-WA0005.jpg"/>
          <p:cNvPicPr>
            <a:picLocks noGrp="1" noChangeAspect="1" noChangeArrowheads="1"/>
          </p:cNvPicPr>
          <p:nvPr>
            <p:ph idx="1"/>
          </p:nvPr>
        </p:nvPicPr>
        <p:blipFill>
          <a:blip r:embed="rId3" cstate="print"/>
          <a:srcRect/>
          <a:stretch>
            <a:fillRect/>
          </a:stretch>
        </p:blipFill>
        <p:spPr bwMode="auto">
          <a:xfrm>
            <a:off x="914400" y="0"/>
            <a:ext cx="7391400" cy="685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514350" indent="-514350">
              <a:buNone/>
            </a:pPr>
            <a:r>
              <a:rPr lang="en-US" dirty="0" smtClean="0"/>
              <a:t>    IDD affect poor pregnant woman, preschool children causing serious health problems that includes :</a:t>
            </a:r>
          </a:p>
          <a:p>
            <a:pPr marL="514350" indent="-514350">
              <a:buFont typeface="+mj-lt"/>
              <a:buAutoNum type="arabicPeriod"/>
            </a:pPr>
            <a:r>
              <a:rPr lang="en-US" dirty="0" smtClean="0"/>
              <a:t>Endemic cretinism </a:t>
            </a:r>
          </a:p>
          <a:p>
            <a:pPr marL="514350" indent="-514350">
              <a:buFont typeface="+mj-lt"/>
              <a:buAutoNum type="arabicPeriod"/>
            </a:pPr>
            <a:r>
              <a:rPr lang="en-US" dirty="0" smtClean="0"/>
              <a:t>Hypothyroidism</a:t>
            </a:r>
          </a:p>
          <a:p>
            <a:pPr marL="514350" indent="-514350">
              <a:buFont typeface="+mj-lt"/>
              <a:buAutoNum type="arabicPeriod"/>
            </a:pPr>
            <a:r>
              <a:rPr lang="en-US" dirty="0" smtClean="0"/>
              <a:t>Mental retardation</a:t>
            </a:r>
          </a:p>
          <a:p>
            <a:pPr marL="514350" indent="-514350">
              <a:buFont typeface="+mj-lt"/>
              <a:buAutoNum type="arabicPeriod"/>
            </a:pPr>
            <a:r>
              <a:rPr lang="en-US" dirty="0" smtClean="0"/>
              <a:t>Reproductive failure,abortion, stillbirth </a:t>
            </a:r>
          </a:p>
          <a:p>
            <a:pPr marL="514350" indent="-514350">
              <a:buFont typeface="+mj-lt"/>
              <a:buAutoNum type="arabicPeriod"/>
            </a:pPr>
            <a:r>
              <a:rPr lang="en-US" dirty="0" smtClean="0"/>
              <a:t>Endemic goiter</a:t>
            </a:r>
          </a:p>
          <a:p>
            <a:pPr marL="514350" indent="-514350">
              <a:buFont typeface="+mj-lt"/>
              <a:buAutoNum type="arabicPeriod"/>
            </a:pPr>
            <a:r>
              <a:rPr lang="en-US" dirty="0" smtClean="0"/>
              <a:t>Childhood mortality</a:t>
            </a:r>
          </a:p>
          <a:p>
            <a:pPr marL="514350" indent="-514350">
              <a:buFont typeface="+mj-lt"/>
              <a:buAutoNum type="arabicPeriod"/>
            </a:pPr>
            <a:r>
              <a:rPr lang="en-US" dirty="0" smtClean="0"/>
              <a:t>Socio-economic retardation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ENDEMIC GOITER</a:t>
            </a:r>
            <a:endParaRPr lang="en-US" dirty="0"/>
          </a:p>
        </p:txBody>
      </p:sp>
      <p:sp>
        <p:nvSpPr>
          <p:cNvPr id="3" name="Content Placeholder 2"/>
          <p:cNvSpPr>
            <a:spLocks noGrp="1"/>
          </p:cNvSpPr>
          <p:nvPr>
            <p:ph idx="1"/>
          </p:nvPr>
        </p:nvSpPr>
        <p:spPr>
          <a:xfrm>
            <a:off x="457200" y="1371600"/>
            <a:ext cx="8229600" cy="5181600"/>
          </a:xfrm>
        </p:spPr>
        <p:txBody>
          <a:bodyPr>
            <a:normAutofit fontScale="85000" lnSpcReduction="20000"/>
          </a:bodyPr>
          <a:lstStyle/>
          <a:p>
            <a:pPr>
              <a:buFont typeface="Wingdings" pitchFamily="2" charset="2"/>
              <a:buChar char="Ø"/>
            </a:pPr>
            <a:r>
              <a:rPr lang="en-US" dirty="0" smtClean="0"/>
              <a:t>Enlargement of thyroid gland, most obvious clinical manifestation of iodine deficiency caused by dietary deficiency of iodine</a:t>
            </a:r>
          </a:p>
          <a:p>
            <a:pPr>
              <a:buFont typeface="Wingdings" pitchFamily="2" charset="2"/>
              <a:buChar char="Ø"/>
            </a:pPr>
            <a:r>
              <a:rPr lang="en-US" dirty="0" smtClean="0"/>
              <a:t>The minimum amount of iodine required to cover the turnover of the thyroid gland is 50 microgram/day. Below this the thyroid gland will begin to enlarge markedly at puberty particularly  in girls.</a:t>
            </a:r>
          </a:p>
          <a:p>
            <a:pPr>
              <a:buFont typeface="Wingdings" pitchFamily="2" charset="2"/>
              <a:buChar char="Ø"/>
            </a:pPr>
            <a:r>
              <a:rPr lang="en-US" dirty="0" smtClean="0"/>
              <a:t>This enlargement is considered as a           compensatory mechanism to trap more                  iodine. In some patients large goiter may                    cause pressure on trachea &amp;esophagus                   which cause difficulty in breathing,                         irritative cough,voice changes &amp;some                                       time may affect swallowing.</a:t>
            </a:r>
            <a:endParaRPr lang="en-US" dirty="0"/>
          </a:p>
        </p:txBody>
      </p:sp>
      <p:pic>
        <p:nvPicPr>
          <p:cNvPr id="4" name="Picture 3" descr="C:\Documents and Settings\PKolsteren\My Documents\Mijn afbeeldingen\iodine\Iood3.jpg"/>
          <p:cNvPicPr>
            <a:picLocks noChangeAspect="1" noChangeArrowheads="1"/>
          </p:cNvPicPr>
          <p:nvPr/>
        </p:nvPicPr>
        <p:blipFill>
          <a:blip r:embed="rId3" cstate="print"/>
          <a:srcRect/>
          <a:stretch>
            <a:fillRect/>
          </a:stretch>
        </p:blipFill>
        <p:spPr bwMode="auto">
          <a:xfrm>
            <a:off x="6629400" y="3429000"/>
            <a:ext cx="251460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1459</Words>
  <Application>Microsoft Office PowerPoint</Application>
  <PresentationFormat>On-screen Show (4:3)</PresentationFormat>
  <Paragraphs>139</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IODINE DEFICIENCY DISORDER </vt:lpstr>
      <vt:lpstr>IODINE</vt:lpstr>
      <vt:lpstr>SOURCES</vt:lpstr>
      <vt:lpstr>RECOMMENDED INTAKE</vt:lpstr>
      <vt:lpstr>FUNCTION OF IODINE</vt:lpstr>
      <vt:lpstr>IODINE DEFECIENCY</vt:lpstr>
      <vt:lpstr>Slide 7</vt:lpstr>
      <vt:lpstr>Slide 8</vt:lpstr>
      <vt:lpstr>ENDEMIC GOITER</vt:lpstr>
      <vt:lpstr>HYPOTHYROIDISM</vt:lpstr>
      <vt:lpstr>ENDEMIC CRETINISM</vt:lpstr>
      <vt:lpstr>MENTAL RETARDATION</vt:lpstr>
      <vt:lpstr>REPRODUCTIVE FAILURE </vt:lpstr>
      <vt:lpstr>CHILDHOOD MORTALITY</vt:lpstr>
      <vt:lpstr>SOCIO-ECONOMIC RETARDATION</vt:lpstr>
      <vt:lpstr>ETIOLOGY OF IODINE DEFICIENCY</vt:lpstr>
      <vt:lpstr>Slide 17</vt:lpstr>
      <vt:lpstr>ASSESSING THE SEVERITY OF IODINE DEFICIENCY IN THE COMMUNITY:</vt:lpstr>
      <vt:lpstr>Slide 19</vt:lpstr>
      <vt:lpstr>Slide 20</vt:lpstr>
      <vt:lpstr>PREVENTION &amp; CONTROL OF IDD </vt:lpstr>
      <vt:lpstr>Slide 22</vt:lpstr>
      <vt:lpstr>Slide 23</vt:lpstr>
      <vt:lpstr>Slide 24</vt:lpstr>
      <vt:lpstr>Slide 25</vt:lpstr>
      <vt:lpstr>REFERENCES: </vt:lpstr>
      <vt:lpstr>Questions</vt:lpstr>
      <vt:lpstr>Questions</vt:lpstr>
      <vt:lpstr>Questions</vt:lpstr>
      <vt:lpstr>Questions</vt:lpstr>
      <vt:lpstr>Questions</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IODINE DEFICIENCY DISORDER</dc:title>
  <dc:creator>Aedmin</dc:creator>
  <cp:lastModifiedBy>Maharshi Patel</cp:lastModifiedBy>
  <cp:revision>63</cp:revision>
  <dcterms:created xsi:type="dcterms:W3CDTF">2013-11-23T09:23:23Z</dcterms:created>
  <dcterms:modified xsi:type="dcterms:W3CDTF">2020-08-13T06:37:30Z</dcterms:modified>
</cp:coreProperties>
</file>