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91E3E-7CF8-445B-834F-93127EECAB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2FCD307-3415-4115-9F97-473CED9E4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2B62733-072F-4009-B8A9-24ED7960BD47}"/>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1A8EECA8-BC5A-489D-AEF4-4239EF47C2B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B52BB1-2067-47BB-904F-4FCE98AB3C77}"/>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73161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88EA-E699-4C1E-BF04-B2BFA44C9B4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8F9C40E-6F49-4F51-9E0D-B38D495DED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111A02A-1197-48AC-9105-FB4204C36438}"/>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707D39C3-A12D-441F-B1AC-30F918966F2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D94797-87DA-4138-88E5-5F5227C5E227}"/>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362557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8A6010-AEE4-468C-8F89-CE88BE1A7F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7F13C54-80E5-410E-8F4D-277BF13384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0C0245-377A-4E48-ACB1-0DB22CBB4BAE}"/>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B862FC63-F6A0-43CB-944D-2BF800C677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E3F13B-9F8E-4239-81DC-12E3364D002F}"/>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60776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C1C3-C457-428F-8351-049E6379EA4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22A354B-9401-42B7-85EB-3B6AC1AB0E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2C7670-49F8-4BB5-8711-7FCA7DFD8F44}"/>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8DC6A445-DA1F-4F93-85F1-5ECFF0457C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D30F63-D467-4ABA-B0A0-B0A7140674C0}"/>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3682438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CC591-A39A-4482-B0F8-13D20545CD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CE752CC-E7FB-4A35-A988-D95ED25366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D40277-8B3D-4AF7-AE35-CD508D08A369}"/>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EDDFC16C-3A63-497A-88C1-E6F907BC43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CC0592E-3284-4842-8CA4-D0A8BB927745}"/>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126217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CD19F-3219-4EDF-A072-3036E99321F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D260D90-BB76-46BE-B2A8-00906EC3C9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C8B09C1-2BF5-494C-A34E-531A4B47A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FE86EE3-D4FF-4588-917C-A715A75A921D}"/>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6" name="Footer Placeholder 5">
            <a:extLst>
              <a:ext uri="{FF2B5EF4-FFF2-40B4-BE49-F238E27FC236}">
                <a16:creationId xmlns:a16="http://schemas.microsoft.com/office/drawing/2014/main" id="{F3DE0311-8EBB-492D-B0D3-1DA9E62FDB9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774B6E8-F41E-4648-A8D5-ED1437A4AA90}"/>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346430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663E-06E8-4136-9039-A4F53AC4C2E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6A92A23-081F-4491-8119-86DC6585F0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0B85C9-22F9-41E2-9032-E47BB0FC08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B37977A-9B86-4F6D-9EC0-603A0B5313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105DFA-5EA6-4D87-80ED-28538878CD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192314C-302C-481D-A75C-5E908BC2AEB5}"/>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8" name="Footer Placeholder 7">
            <a:extLst>
              <a:ext uri="{FF2B5EF4-FFF2-40B4-BE49-F238E27FC236}">
                <a16:creationId xmlns:a16="http://schemas.microsoft.com/office/drawing/2014/main" id="{C2CF8D58-1835-40B9-A67A-104C49DCF55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8AD3B3A-0F0C-454E-BA1F-9EF016BD543E}"/>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143928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DDE2E-9E6D-4584-A80D-C741E8A2155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F232F28-D923-4847-B3DB-B9006260D5BB}"/>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4" name="Footer Placeholder 3">
            <a:extLst>
              <a:ext uri="{FF2B5EF4-FFF2-40B4-BE49-F238E27FC236}">
                <a16:creationId xmlns:a16="http://schemas.microsoft.com/office/drawing/2014/main" id="{CB057803-85FA-4B5C-B5B7-332618B3CBF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68675C5-D9EF-485E-A6F5-791E1660EF27}"/>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133638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C87D73-9336-4347-80CB-07CEE24F020B}"/>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3" name="Footer Placeholder 2">
            <a:extLst>
              <a:ext uri="{FF2B5EF4-FFF2-40B4-BE49-F238E27FC236}">
                <a16:creationId xmlns:a16="http://schemas.microsoft.com/office/drawing/2014/main" id="{73F2FDDB-7BEE-4D6B-A688-4211FF83CF8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B35FF0A-1623-47DE-9695-E301783DF9E6}"/>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137955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9D2D-C871-4BE3-9A05-BA3472C6E1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FD98A50-4520-4C2E-B18F-CEAA00E8EF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4FAA412-E60B-4449-8D79-266B41005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D23DD7-C77E-4DD2-9452-A5C77D06DC01}"/>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6" name="Footer Placeholder 5">
            <a:extLst>
              <a:ext uri="{FF2B5EF4-FFF2-40B4-BE49-F238E27FC236}">
                <a16:creationId xmlns:a16="http://schemas.microsoft.com/office/drawing/2014/main" id="{F2FEFACD-3FB1-485E-8991-37F763A41C4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49BBE43-9409-4D5B-B480-6015E7337458}"/>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1486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F5BE-87B1-466C-A042-63E6998BE5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B8188BA-D541-4FEE-A600-D9E670D573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E819127-1441-4857-9DFA-20F64F487C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62665-C341-446D-AC40-991B0E4E70D0}"/>
              </a:ext>
            </a:extLst>
          </p:cNvPr>
          <p:cNvSpPr>
            <a:spLocks noGrp="1"/>
          </p:cNvSpPr>
          <p:nvPr>
            <p:ph type="dt" sz="half" idx="10"/>
          </p:nvPr>
        </p:nvSpPr>
        <p:spPr/>
        <p:txBody>
          <a:bodyPr/>
          <a:lstStyle/>
          <a:p>
            <a:fld id="{0E936608-4526-41B5-9182-3EF0B8B11794}" type="datetimeFigureOut">
              <a:rPr lang="en-IN" smtClean="0"/>
              <a:t>18-08-2020</a:t>
            </a:fld>
            <a:endParaRPr lang="en-IN"/>
          </a:p>
        </p:txBody>
      </p:sp>
      <p:sp>
        <p:nvSpPr>
          <p:cNvPr id="6" name="Footer Placeholder 5">
            <a:extLst>
              <a:ext uri="{FF2B5EF4-FFF2-40B4-BE49-F238E27FC236}">
                <a16:creationId xmlns:a16="http://schemas.microsoft.com/office/drawing/2014/main" id="{D94258C7-E427-46AC-AC8F-ECB9FD79D8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544AFC8-0C5C-4F83-A216-5FB70F8A0595}"/>
              </a:ext>
            </a:extLst>
          </p:cNvPr>
          <p:cNvSpPr>
            <a:spLocks noGrp="1"/>
          </p:cNvSpPr>
          <p:nvPr>
            <p:ph type="sldNum" sz="quarter" idx="12"/>
          </p:nvPr>
        </p:nvSpPr>
        <p:spPr/>
        <p:txBody>
          <a:bodyPr/>
          <a:lstStyle/>
          <a:p>
            <a:fld id="{494F7FD6-BD0C-4365-9AA7-8CFC30781029}" type="slidenum">
              <a:rPr lang="en-IN" smtClean="0"/>
              <a:t>‹#›</a:t>
            </a:fld>
            <a:endParaRPr lang="en-IN"/>
          </a:p>
        </p:txBody>
      </p:sp>
    </p:spTree>
    <p:extLst>
      <p:ext uri="{BB962C8B-B14F-4D97-AF65-F5344CB8AC3E}">
        <p14:creationId xmlns:p14="http://schemas.microsoft.com/office/powerpoint/2010/main" val="4286107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47F9AB-6429-4682-BDA8-E1778AA01D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37715F-345B-4770-9F01-02D65B657B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5E4CA9-F8B2-47F0-8529-4DAA3ECCDB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36608-4526-41B5-9182-3EF0B8B11794}" type="datetimeFigureOut">
              <a:rPr lang="en-IN" smtClean="0"/>
              <a:t>18-08-2020</a:t>
            </a:fld>
            <a:endParaRPr lang="en-IN"/>
          </a:p>
        </p:txBody>
      </p:sp>
      <p:sp>
        <p:nvSpPr>
          <p:cNvPr id="5" name="Footer Placeholder 4">
            <a:extLst>
              <a:ext uri="{FF2B5EF4-FFF2-40B4-BE49-F238E27FC236}">
                <a16:creationId xmlns:a16="http://schemas.microsoft.com/office/drawing/2014/main" id="{1C4FE796-F46A-49AC-A7B3-F5D5F387C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FEC7965-304C-4408-A481-A3A275A033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4F7FD6-BD0C-4365-9AA7-8CFC30781029}" type="slidenum">
              <a:rPr lang="en-IN" smtClean="0"/>
              <a:t>‹#›</a:t>
            </a:fld>
            <a:endParaRPr lang="en-IN"/>
          </a:p>
        </p:txBody>
      </p:sp>
    </p:spTree>
    <p:extLst>
      <p:ext uri="{BB962C8B-B14F-4D97-AF65-F5344CB8AC3E}">
        <p14:creationId xmlns:p14="http://schemas.microsoft.com/office/powerpoint/2010/main" val="2338275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A11B1-5CAF-4EAA-95B9-6E7559B871DA}"/>
              </a:ext>
            </a:extLst>
          </p:cNvPr>
          <p:cNvSpPr>
            <a:spLocks noGrp="1"/>
          </p:cNvSpPr>
          <p:nvPr>
            <p:ph type="ctrTitle"/>
          </p:nvPr>
        </p:nvSpPr>
        <p:spPr>
          <a:xfrm>
            <a:off x="487680" y="1358740"/>
            <a:ext cx="11074400" cy="1203643"/>
          </a:xfrm>
        </p:spPr>
        <p:txBody>
          <a:bodyPr>
            <a:normAutofit/>
          </a:bodyPr>
          <a:lstStyle/>
          <a:p>
            <a:r>
              <a:rPr lang="en-IN" sz="3600" b="1" dirty="0">
                <a:solidFill>
                  <a:srgbClr val="0070C0"/>
                </a:solidFill>
                <a:latin typeface="Cambria" panose="02040503050406030204" pitchFamily="18" charset="0"/>
                <a:ea typeface="Cambria" panose="02040503050406030204" pitchFamily="18" charset="0"/>
              </a:rPr>
              <a:t>GENERAL RULES FOR COLLECTION AND TRANSPORTATION OF SPECIMEN</a:t>
            </a:r>
          </a:p>
        </p:txBody>
      </p:sp>
      <p:sp>
        <p:nvSpPr>
          <p:cNvPr id="4" name="Subtitle 3">
            <a:extLst>
              <a:ext uri="{FF2B5EF4-FFF2-40B4-BE49-F238E27FC236}">
                <a16:creationId xmlns:a16="http://schemas.microsoft.com/office/drawing/2014/main" id="{254B53D8-8583-4AE5-B233-F35A73744D5A}"/>
              </a:ext>
            </a:extLst>
          </p:cNvPr>
          <p:cNvSpPr txBox="1">
            <a:spLocks noGrp="1"/>
          </p:cNvSpPr>
          <p:nvPr>
            <p:ph type="subTitle" idx="1"/>
          </p:nvPr>
        </p:nvSpPr>
        <p:spPr>
          <a:xfrm>
            <a:off x="995680" y="5334318"/>
            <a:ext cx="10403840" cy="1013611"/>
          </a:xfrm>
          <a:prstGeom prst="rect">
            <a:avLst/>
          </a:prstGeom>
          <a:noFill/>
        </p:spPr>
        <p:txBody>
          <a:bodyPr wrap="square">
            <a:spAutoFit/>
          </a:bodyPr>
          <a:lstStyle/>
          <a:p>
            <a:pPr marL="0" indent="0">
              <a:buNone/>
            </a:pPr>
            <a:r>
              <a:rPr lang="en-IN" sz="1600" b="1" dirty="0">
                <a:latin typeface="Cambria" panose="02040503050406030204" pitchFamily="18" charset="0"/>
                <a:ea typeface="Cambria" panose="02040503050406030204" pitchFamily="18" charset="0"/>
              </a:rPr>
              <a:t>                                       PRESENTATION BY:</a:t>
            </a:r>
          </a:p>
          <a:p>
            <a:pPr marL="0" indent="0">
              <a:buNone/>
            </a:pPr>
            <a:r>
              <a:rPr lang="en-IN" sz="1600" b="1" dirty="0">
                <a:latin typeface="Cambria" panose="02040503050406030204" pitchFamily="18" charset="0"/>
                <a:ea typeface="Cambria" panose="02040503050406030204" pitchFamily="18" charset="0"/>
              </a:rPr>
              <a:t>                                                                                 Ms. Pooja Shashikant Chavan (2016-17) </a:t>
            </a:r>
          </a:p>
          <a:p>
            <a:pPr marL="0" indent="0">
              <a:buNone/>
            </a:pPr>
            <a:r>
              <a:rPr lang="en-IN" sz="1600" b="1" dirty="0">
                <a:latin typeface="Cambria" panose="02040503050406030204" pitchFamily="18" charset="0"/>
                <a:ea typeface="Cambria" panose="02040503050406030204" pitchFamily="18" charset="0"/>
              </a:rPr>
              <a:t>                                                                                       F Y Microbiology for B. Sc Medical Laboratory Technology/DMLT</a:t>
            </a:r>
          </a:p>
        </p:txBody>
      </p:sp>
    </p:spTree>
    <p:extLst>
      <p:ext uri="{BB962C8B-B14F-4D97-AF65-F5344CB8AC3E}">
        <p14:creationId xmlns:p14="http://schemas.microsoft.com/office/powerpoint/2010/main" val="234041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AE4DF-2431-4D38-942E-16618D600C69}"/>
              </a:ext>
            </a:extLst>
          </p:cNvPr>
          <p:cNvSpPr>
            <a:spLocks noGrp="1"/>
          </p:cNvSpPr>
          <p:nvPr>
            <p:ph type="title"/>
          </p:nvPr>
        </p:nvSpPr>
        <p:spPr>
          <a:xfrm>
            <a:off x="440077" y="3429000"/>
            <a:ext cx="11476232" cy="1325563"/>
          </a:xfrm>
        </p:spPr>
        <p:txBody>
          <a:bodyPr>
            <a:normAutofit fontScale="90000"/>
          </a:bodyPr>
          <a:lstStyle/>
          <a:p>
            <a:r>
              <a:rPr lang="en-IN" sz="3600" dirty="0">
                <a:solidFill>
                  <a:srgbClr val="002060"/>
                </a:solidFill>
                <a:latin typeface="Cambria" panose="02040503050406030204" pitchFamily="18" charset="0"/>
                <a:ea typeface="Cambria" panose="02040503050406030204" pitchFamily="18" charset="0"/>
              </a:rPr>
              <a:t>1</a:t>
            </a:r>
            <a:r>
              <a:rPr lang="en-IN" sz="4000" dirty="0">
                <a:solidFill>
                  <a:srgbClr val="002060"/>
                </a:solidFill>
                <a:latin typeface="Cambria" panose="02040503050406030204" pitchFamily="18" charset="0"/>
                <a:ea typeface="Cambria" panose="02040503050406030204" pitchFamily="18" charset="0"/>
              </a:rPr>
              <a:t>)</a:t>
            </a:r>
            <a:r>
              <a:rPr lang="en-IN" sz="3600" dirty="0">
                <a:solidFill>
                  <a:srgbClr val="002060"/>
                </a:solidFill>
                <a:latin typeface="Cambria" panose="02040503050406030204" pitchFamily="18" charset="0"/>
                <a:ea typeface="Cambria" panose="02040503050406030204" pitchFamily="18" charset="0"/>
              </a:rPr>
              <a:t>Apply strict aseptic techniques throughout the procedure.</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2)Wash hands before and after the collection.</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3) Collect the specimen before the administration of antimicrobial agents.</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4)Prevent contamination of the specimen with externally present organisms or normal flora of the body.</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5)Collect the specimen at the appropriate phase of disease.</a:t>
            </a:r>
            <a:br>
              <a:rPr lang="en-IN" sz="3600" dirty="0">
                <a:solidFill>
                  <a:srgbClr val="002060"/>
                </a:solidFill>
                <a:latin typeface="Cambria" panose="02040503050406030204" pitchFamily="18" charset="0"/>
                <a:ea typeface="Cambria" panose="02040503050406030204" pitchFamily="18" charset="0"/>
              </a:rPr>
            </a:br>
            <a:br>
              <a:rPr lang="en-IN" sz="4000" dirty="0">
                <a:solidFill>
                  <a:srgbClr val="002060"/>
                </a:solidFill>
                <a:latin typeface="Cambria" panose="02040503050406030204" pitchFamily="18" charset="0"/>
                <a:ea typeface="Cambria" panose="02040503050406030204" pitchFamily="18" charset="0"/>
              </a:rPr>
            </a:br>
            <a:endParaRPr lang="en-IN" sz="4000" dirty="0">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2929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8238FA-6239-4AD2-8610-24A983FE0A59}"/>
              </a:ext>
            </a:extLst>
          </p:cNvPr>
          <p:cNvSpPr>
            <a:spLocks noGrp="1"/>
          </p:cNvSpPr>
          <p:nvPr>
            <p:ph type="title"/>
          </p:nvPr>
        </p:nvSpPr>
        <p:spPr>
          <a:xfrm>
            <a:off x="299235" y="3156636"/>
            <a:ext cx="11182564" cy="1325563"/>
          </a:xfrm>
        </p:spPr>
        <p:txBody>
          <a:bodyPr>
            <a:noAutofit/>
          </a:bodyPr>
          <a:lstStyle/>
          <a:p>
            <a:r>
              <a:rPr lang="en-IN" sz="3600" dirty="0">
                <a:solidFill>
                  <a:srgbClr val="002060"/>
                </a:solidFill>
                <a:latin typeface="Cambria" panose="02040503050406030204" pitchFamily="18" charset="0"/>
                <a:ea typeface="Cambria" panose="02040503050406030204" pitchFamily="18" charset="0"/>
              </a:rPr>
              <a:t>6)Collect the specimen from the actual infection site.</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7)Collect adequate quantity for the desired tests.</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8)Collect the specimen aseptically in a sterile and appropriate container.</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9)Close the container tightly so that its content do not leak during transportation.</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10)Ensure that the outside of the specimen container is clean and uncontaminated.</a:t>
            </a:r>
            <a:br>
              <a:rPr lang="en-IN" sz="3600" dirty="0">
                <a:solidFill>
                  <a:srgbClr val="002060"/>
                </a:solidFill>
                <a:latin typeface="Cambria" panose="02040503050406030204" pitchFamily="18" charset="0"/>
                <a:ea typeface="Cambria" panose="02040503050406030204" pitchFamily="18" charset="0"/>
              </a:rPr>
            </a:br>
            <a:endParaRPr lang="en-IN" sz="3600" dirty="0"/>
          </a:p>
        </p:txBody>
      </p:sp>
    </p:spTree>
    <p:extLst>
      <p:ext uri="{BB962C8B-B14F-4D97-AF65-F5344CB8AC3E}">
        <p14:creationId xmlns:p14="http://schemas.microsoft.com/office/powerpoint/2010/main" val="412655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4B8F-C6AD-492F-8C3B-0EE82253C883}"/>
              </a:ext>
            </a:extLst>
          </p:cNvPr>
          <p:cNvSpPr>
            <a:spLocks noGrp="1"/>
          </p:cNvSpPr>
          <p:nvPr>
            <p:ph type="title"/>
          </p:nvPr>
        </p:nvSpPr>
        <p:spPr>
          <a:xfrm>
            <a:off x="380144" y="734994"/>
            <a:ext cx="11076398" cy="1325563"/>
          </a:xfrm>
        </p:spPr>
        <p:txBody>
          <a:bodyPr>
            <a:normAutofit fontScale="90000"/>
          </a:bodyPr>
          <a:lstStyle/>
          <a:p>
            <a:r>
              <a:rPr lang="en-IN" sz="3200" dirty="0">
                <a:solidFill>
                  <a:srgbClr val="002060"/>
                </a:solidFill>
                <a:latin typeface="Cambria" panose="02040503050406030204" pitchFamily="18" charset="0"/>
                <a:ea typeface="Cambria" panose="02040503050406030204" pitchFamily="18" charset="0"/>
              </a:rPr>
              <a:t>11)Label the container appropriately  and complete the requisition form.</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12)Immediately  transport the specimen to the laboratory.</a:t>
            </a:r>
          </a:p>
        </p:txBody>
      </p:sp>
    </p:spTree>
    <p:extLst>
      <p:ext uri="{BB962C8B-B14F-4D97-AF65-F5344CB8AC3E}">
        <p14:creationId xmlns:p14="http://schemas.microsoft.com/office/powerpoint/2010/main" val="332845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83FF9-1364-4D0E-8780-A436ECB8043E}"/>
              </a:ext>
            </a:extLst>
          </p:cNvPr>
          <p:cNvSpPr>
            <a:spLocks noGrp="1"/>
          </p:cNvSpPr>
          <p:nvPr>
            <p:ph type="title"/>
          </p:nvPr>
        </p:nvSpPr>
        <p:spPr>
          <a:xfrm>
            <a:off x="540251" y="462338"/>
            <a:ext cx="10515600" cy="6195317"/>
          </a:xfrm>
        </p:spPr>
        <p:txBody>
          <a:bodyPr>
            <a:normAutofit/>
          </a:bodyPr>
          <a:lstStyle/>
          <a:p>
            <a:r>
              <a:rPr lang="en-IN" sz="3200" dirty="0">
                <a:latin typeface="Cambria" panose="02040503050406030204" pitchFamily="18" charset="0"/>
                <a:ea typeface="Cambria" panose="02040503050406030204" pitchFamily="18" charset="0"/>
              </a:rPr>
              <a:t>CRITERIA FOR REJECTION OF SPECIMENS</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1)Missing or inadequate identifications.</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2)Incomplete forms.</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3)Leaking container or blood stained containers.</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4)Specimens collected in an inappropriate container.</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r>
              <a:rPr lang="en-IN" sz="3200" dirty="0">
                <a:solidFill>
                  <a:srgbClr val="002060"/>
                </a:solidFill>
                <a:latin typeface="Cambria" panose="02040503050406030204" pitchFamily="18" charset="0"/>
                <a:ea typeface="Cambria" panose="02040503050406030204" pitchFamily="18" charset="0"/>
              </a:rPr>
              <a:t>5)Haemolysed blood sample.</a:t>
            </a:r>
            <a:br>
              <a:rPr lang="en-IN" sz="3200" dirty="0">
                <a:solidFill>
                  <a:srgbClr val="002060"/>
                </a:solidFill>
                <a:latin typeface="Cambria" panose="02040503050406030204" pitchFamily="18" charset="0"/>
                <a:ea typeface="Cambria" panose="02040503050406030204" pitchFamily="18" charset="0"/>
              </a:rPr>
            </a:br>
            <a:br>
              <a:rPr lang="en-IN" sz="3200" dirty="0">
                <a:solidFill>
                  <a:srgbClr val="002060"/>
                </a:solidFill>
                <a:latin typeface="Cambria" panose="02040503050406030204" pitchFamily="18" charset="0"/>
                <a:ea typeface="Cambria" panose="02040503050406030204" pitchFamily="18" charset="0"/>
              </a:rPr>
            </a:br>
            <a:endParaRPr lang="en-IN" sz="3200" dirty="0">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04972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9C811B-10AC-4AFB-8FD0-5959E3D906AF}"/>
              </a:ext>
            </a:extLst>
          </p:cNvPr>
          <p:cNvSpPr>
            <a:spLocks noGrp="1"/>
          </p:cNvSpPr>
          <p:nvPr>
            <p:ph type="title"/>
          </p:nvPr>
        </p:nvSpPr>
        <p:spPr>
          <a:xfrm>
            <a:off x="427234" y="2625439"/>
            <a:ext cx="10515600" cy="1325563"/>
          </a:xfrm>
        </p:spPr>
        <p:txBody>
          <a:bodyPr>
            <a:normAutofit fontScale="90000"/>
          </a:bodyPr>
          <a:lstStyle/>
          <a:p>
            <a:r>
              <a:rPr lang="en-IN" sz="3600" dirty="0">
                <a:solidFill>
                  <a:srgbClr val="002060"/>
                </a:solidFill>
                <a:latin typeface="Cambria" panose="02040503050406030204" pitchFamily="18" charset="0"/>
                <a:ea typeface="Cambria" panose="02040503050406030204" pitchFamily="18" charset="0"/>
              </a:rPr>
              <a:t>6)Insufficient quantity.</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7)Dried up Specimen.</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8)Contamination suspected.</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9)Specimen collected in formalin.</a:t>
            </a:r>
            <a:br>
              <a:rPr lang="en-IN" sz="3600" dirty="0">
                <a:solidFill>
                  <a:srgbClr val="002060"/>
                </a:solidFill>
                <a:latin typeface="Cambria" panose="02040503050406030204" pitchFamily="18" charset="0"/>
                <a:ea typeface="Cambria" panose="02040503050406030204" pitchFamily="18" charset="0"/>
              </a:rPr>
            </a:br>
            <a:br>
              <a:rPr lang="en-IN" sz="3600" dirty="0">
                <a:solidFill>
                  <a:srgbClr val="002060"/>
                </a:solidFill>
                <a:latin typeface="Cambria" panose="02040503050406030204" pitchFamily="18" charset="0"/>
                <a:ea typeface="Cambria" panose="02040503050406030204" pitchFamily="18" charset="0"/>
              </a:rPr>
            </a:br>
            <a:r>
              <a:rPr lang="en-IN" sz="3600" dirty="0">
                <a:solidFill>
                  <a:srgbClr val="002060"/>
                </a:solidFill>
                <a:latin typeface="Cambria" panose="02040503050406030204" pitchFamily="18" charset="0"/>
                <a:ea typeface="Cambria" panose="02040503050406030204" pitchFamily="18" charset="0"/>
              </a:rPr>
              <a:t>10)Inappropriate transport or storage.</a:t>
            </a:r>
            <a:br>
              <a:rPr lang="en-IN" sz="3600" dirty="0">
                <a:solidFill>
                  <a:srgbClr val="002060"/>
                </a:solidFill>
                <a:latin typeface="Cambria" panose="02040503050406030204" pitchFamily="18" charset="0"/>
                <a:ea typeface="Cambria" panose="02040503050406030204" pitchFamily="18" charset="0"/>
              </a:rPr>
            </a:br>
            <a:endParaRPr lang="en-IN" sz="3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79487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3653</TotalTime>
  <Words>296</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Cambria</vt:lpstr>
      <vt:lpstr>Office Theme</vt:lpstr>
      <vt:lpstr>GENERAL RULES FOR COLLECTION AND TRANSPORTATION OF SPECIMEN</vt:lpstr>
      <vt:lpstr>1)Apply strict aseptic techniques throughout the procedure.  2)Wash hands before and after the collection.  3) Collect the specimen before the administration of antimicrobial agents.  4)Prevent contamination of the specimen with externally present organisms or normal flora of the body.  5)Collect the specimen at the appropriate phase of disease.  </vt:lpstr>
      <vt:lpstr>6)Collect the specimen from the actual infection site.  7)Collect adequate quantity for the desired tests.  8)Collect the specimen aseptically in a sterile and appropriate container.  9)Close the container tightly so that its content do not leak during transportation.  10)Ensure that the outside of the specimen container is clean and uncontaminated. </vt:lpstr>
      <vt:lpstr>11)Label the container appropriately  and complete the requisition form.  12)Immediately  transport the specimen to the laboratory.</vt:lpstr>
      <vt:lpstr>CRITERIA FOR REJECTION OF SPECIMENS  1)Missing or inadequate identifications.  2)Incomplete forms.  3)Leaking container or blood stained containers.  4)Specimens collected in an inappropriate container.  5)Haemolysed blood sample.  </vt:lpstr>
      <vt:lpstr>6)Insufficient quantity.  7)Dried up Specimen.  8)Contamination suspected.  9)Specimen collected in formalin.  10)Inappropriate transport or storage.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1)Apply strict aseptic techniques throughout the procedure. 2)Wash hands before and after the collection. 3) Collect the specimen before the administration of antimicrobial agents. 4)Prevent contamination of the specimen with externally present organisms or normal  </dc:title>
  <dc:creator>pooja chavan</dc:creator>
  <cp:lastModifiedBy>pooja chavan</cp:lastModifiedBy>
  <cp:revision>16</cp:revision>
  <dcterms:created xsi:type="dcterms:W3CDTF">2019-12-31T06:16:48Z</dcterms:created>
  <dcterms:modified xsi:type="dcterms:W3CDTF">2020-08-18T05:43:00Z</dcterms:modified>
</cp:coreProperties>
</file>