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  <p:sldId id="298" r:id="rId10"/>
    <p:sldId id="265" r:id="rId11"/>
    <p:sldId id="266" r:id="rId12"/>
    <p:sldId id="269" r:id="rId13"/>
    <p:sldId id="267" r:id="rId14"/>
    <p:sldId id="299" r:id="rId15"/>
    <p:sldId id="300" r:id="rId16"/>
    <p:sldId id="301" r:id="rId17"/>
    <p:sldId id="302" r:id="rId18"/>
    <p:sldId id="304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86D545-A89E-424A-931C-DE6C284752B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083642-AF8C-4780-BA34-73AE6A6BAB0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1530/EDM-16-0049" TargetMode="External"/><Relationship Id="rId3" Type="http://schemas.openxmlformats.org/officeDocument/2006/relationships/hyperlink" Target="https://en.wikipedia.org/wiki/Thyroid" TargetMode="External"/><Relationship Id="rId7" Type="http://schemas.openxmlformats.org/officeDocument/2006/relationships/hyperlink" Target="https://en.wikipedia.org/wiki/Digital_object_identifier" TargetMode="External"/><Relationship Id="rId2" Type="http://schemas.openxmlformats.org/officeDocument/2006/relationships/hyperlink" Target="https://en.oxforddictionaries.com/definition/goit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4967109" TargetMode="External"/><Relationship Id="rId11" Type="http://schemas.openxmlformats.org/officeDocument/2006/relationships/hyperlink" Target="https://www.ncbi.nlm.nih.gov/pubmed/27482385" TargetMode="External"/><Relationship Id="rId5" Type="http://schemas.openxmlformats.org/officeDocument/2006/relationships/hyperlink" Target="http://www.thyroid.org/patients/brochures/Thyroiditis.pdf" TargetMode="External"/><Relationship Id="rId10" Type="http://schemas.openxmlformats.org/officeDocument/2006/relationships/hyperlink" Target="https://en.wikipedia.org/wiki/PubMed_Identifier" TargetMode="External"/><Relationship Id="rId4" Type="http://schemas.openxmlformats.org/officeDocument/2006/relationships/hyperlink" Target="http://treatmentforthyroid.net/" TargetMode="External"/><Relationship Id="rId9" Type="http://schemas.openxmlformats.org/officeDocument/2006/relationships/hyperlink" Target="https://en.wikipedia.org/wiki/PubMed_Centra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772400" cy="1829761"/>
          </a:xfrm>
        </p:spPr>
        <p:txBody>
          <a:bodyPr/>
          <a:lstStyle/>
          <a:p>
            <a:r>
              <a:rPr lang="en-US" dirty="0" smtClean="0"/>
              <a:t>Thyroid Gland- Anatomy and Physiology.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772400" cy="11997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3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676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3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Actions of Thyroid </a:t>
            </a:r>
            <a:br>
              <a:rPr lang="en-US" dirty="0" smtClean="0"/>
            </a:br>
            <a:r>
              <a:rPr lang="en-US" dirty="0" smtClean="0"/>
              <a:t>Hormones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33528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Calorigenic (heat production) action: Thyroid hormone thermogenesis.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On CVS: increase in pulse rate, increase in force of contraction and decrease in circulation time.</a:t>
            </a:r>
          </a:p>
        </p:txBody>
      </p:sp>
      <p:pic>
        <p:nvPicPr>
          <p:cNvPr id="1026" name="Picture 2" descr="D:\300px-Thyroid_syst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9" y="-66294"/>
            <a:ext cx="6000751" cy="692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4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On protein metabolism: Anabolic, i.e. increases protein synthesis resulting in positive nitrogen balance.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On carbohydrate metabolism: produces two opposite effects that balance each other-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-</a:t>
            </a:r>
            <a:r>
              <a:rPr lang="en-US" dirty="0" smtClean="0"/>
              <a:t>insulin-like action-increases peripheral </a:t>
            </a:r>
            <a:r>
              <a:rPr lang="en-US" dirty="0" err="1" smtClean="0"/>
              <a:t>utilisation</a:t>
            </a:r>
            <a:r>
              <a:rPr lang="en-US" dirty="0" smtClean="0"/>
              <a:t> of glucose causing </a:t>
            </a:r>
            <a:r>
              <a:rPr lang="en-US" dirty="0" err="1" smtClean="0"/>
              <a:t>hypoglycaemia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-hyperglycemia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On lipid metabolism: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-cholesterol: decreases serum levels.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-lipids: 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cs typeface="Arial" charset="0"/>
                <a:sym typeface="Symbol" pitchFamily="18" charset="2"/>
              </a:rPr>
              <a:t>T</a:t>
            </a:r>
            <a:r>
              <a:rPr lang="en-US" sz="2400" b="1" baseline="-25000" dirty="0" smtClean="0">
                <a:solidFill>
                  <a:srgbClr val="000000"/>
                </a:solidFill>
                <a:latin typeface="Tahoma" pitchFamily="34" charset="0"/>
                <a:cs typeface="Arial" charset="0"/>
                <a:sym typeface="Symbol" pitchFamily="18" charset="2"/>
              </a:rPr>
              <a:t>4 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  <a:sym typeface="Symbol" pitchFamily="18" charset="2"/>
              </a:rPr>
              <a:t>decreases the fat storage from adipose tissue.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02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Also required for-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-Proper growth</a:t>
            </a:r>
          </a:p>
          <a:p>
            <a:pPr>
              <a:buNone/>
            </a:pPr>
            <a:r>
              <a:rPr lang="en-US" dirty="0" smtClean="0"/>
              <a:t>-Bodyweight</a:t>
            </a:r>
          </a:p>
          <a:p>
            <a:pPr>
              <a:buNone/>
            </a:pPr>
            <a:r>
              <a:rPr lang="en-US" dirty="0" smtClean="0"/>
              <a:t>-Increase blood level</a:t>
            </a:r>
          </a:p>
          <a:p>
            <a:pPr>
              <a:buNone/>
            </a:pPr>
            <a:r>
              <a:rPr lang="en-US" dirty="0" smtClean="0"/>
              <a:t>-Respiration</a:t>
            </a:r>
          </a:p>
          <a:p>
            <a:pPr>
              <a:buNone/>
            </a:pPr>
            <a:r>
              <a:rPr lang="en-US" dirty="0" smtClean="0"/>
              <a:t>-CNS development in fetus.</a:t>
            </a:r>
          </a:p>
          <a:p>
            <a:pPr>
              <a:buNone/>
            </a:pPr>
            <a:r>
              <a:rPr lang="en-US" dirty="0" smtClean="0"/>
              <a:t>-Skeletal muscles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78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features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HYPERTHYROIDISM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# increased secretion of thyroid hormones</a:t>
            </a:r>
          </a:p>
          <a:p>
            <a:pPr>
              <a:buNone/>
            </a:pPr>
            <a:r>
              <a:rPr lang="en-IN" dirty="0" smtClean="0"/>
              <a:t># caused by graves’ disease(autoimmune antibodies) and thyroid adenoma(tumour development)</a:t>
            </a:r>
          </a:p>
          <a:p>
            <a:pPr>
              <a:buNone/>
            </a:pPr>
            <a:r>
              <a:rPr lang="en-IN" dirty="0" smtClean="0"/>
              <a:t># signs and symptoms</a:t>
            </a:r>
          </a:p>
          <a:p>
            <a:pPr>
              <a:buNone/>
            </a:pPr>
            <a:r>
              <a:rPr lang="en-IN" dirty="0" smtClean="0"/>
              <a:t>-</a:t>
            </a:r>
            <a:r>
              <a:rPr lang="en-IN" dirty="0" err="1" smtClean="0"/>
              <a:t>intolerence</a:t>
            </a:r>
            <a:r>
              <a:rPr lang="en-IN" dirty="0" smtClean="0"/>
              <a:t> to heat</a:t>
            </a:r>
          </a:p>
          <a:p>
            <a:pPr>
              <a:buNone/>
            </a:pPr>
            <a:r>
              <a:rPr lang="en-IN" dirty="0" smtClean="0"/>
              <a:t>-increased sweating</a:t>
            </a:r>
          </a:p>
          <a:p>
            <a:pPr>
              <a:buNone/>
            </a:pPr>
            <a:r>
              <a:rPr lang="en-IN" dirty="0" smtClean="0"/>
              <a:t>-decreased body weight</a:t>
            </a:r>
          </a:p>
          <a:p>
            <a:pPr>
              <a:buNone/>
            </a:pPr>
            <a:r>
              <a:rPr lang="en-IN" dirty="0" smtClean="0"/>
              <a:t>-</a:t>
            </a:r>
            <a:r>
              <a:rPr lang="en-IN" dirty="0" err="1" smtClean="0"/>
              <a:t>diarrhea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-</a:t>
            </a:r>
            <a:r>
              <a:rPr lang="en-IN" dirty="0" err="1" smtClean="0"/>
              <a:t>exophthalmos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-muscular </a:t>
            </a:r>
            <a:r>
              <a:rPr lang="en-IN" dirty="0" err="1" smtClean="0"/>
              <a:t>wekness</a:t>
            </a:r>
            <a:r>
              <a:rPr lang="en-IN" dirty="0" smtClean="0"/>
              <a:t> and tachycardia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HYPOSECRETION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#decreased secretion of thyroid hormones</a:t>
            </a:r>
          </a:p>
          <a:p>
            <a:pPr>
              <a:buNone/>
            </a:pPr>
            <a:r>
              <a:rPr lang="en-IN" dirty="0" smtClean="0"/>
              <a:t>#leads to:-</a:t>
            </a:r>
          </a:p>
          <a:p>
            <a:pPr marL="624078" indent="-514350">
              <a:buAutoNum type="arabicPeriod"/>
            </a:pPr>
            <a:r>
              <a:rPr lang="en-IN" dirty="0" err="1" smtClean="0"/>
              <a:t>Myxedema</a:t>
            </a:r>
            <a:r>
              <a:rPr lang="en-IN" dirty="0" smtClean="0"/>
              <a:t> in adults</a:t>
            </a:r>
          </a:p>
          <a:p>
            <a:pPr marL="624078" indent="-514350">
              <a:buNone/>
            </a:pPr>
            <a:r>
              <a:rPr lang="en-IN" dirty="0" smtClean="0"/>
              <a:t>-swollen face</a:t>
            </a:r>
          </a:p>
          <a:p>
            <a:pPr marL="624078" indent="-514350">
              <a:buNone/>
            </a:pPr>
            <a:r>
              <a:rPr lang="en-IN" dirty="0" smtClean="0"/>
              <a:t>-puffed eyes</a:t>
            </a:r>
          </a:p>
          <a:p>
            <a:pPr marL="624078" indent="-514350">
              <a:buNone/>
            </a:pPr>
            <a:r>
              <a:rPr lang="en-IN" dirty="0" smtClean="0"/>
              <a:t>-non-pitting type of </a:t>
            </a:r>
            <a:r>
              <a:rPr lang="en-IN" dirty="0" err="1" smtClean="0"/>
              <a:t>edema</a:t>
            </a:r>
            <a:endParaRPr lang="en-IN" dirty="0" smtClean="0"/>
          </a:p>
          <a:p>
            <a:pPr marL="624078" indent="-514350">
              <a:buNone/>
            </a:pPr>
            <a:r>
              <a:rPr lang="en-IN" dirty="0" smtClean="0"/>
              <a:t>-</a:t>
            </a:r>
            <a:r>
              <a:rPr lang="en-IN" dirty="0" err="1" smtClean="0"/>
              <a:t>artherosclerosis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2. Cretinism</a:t>
            </a:r>
          </a:p>
          <a:p>
            <a:pPr>
              <a:buNone/>
            </a:pPr>
            <a:r>
              <a:rPr lang="en-IN" dirty="0" smtClean="0"/>
              <a:t>-stunted growth</a:t>
            </a:r>
          </a:p>
          <a:p>
            <a:pPr>
              <a:buNone/>
            </a:pPr>
            <a:r>
              <a:rPr lang="en-IN" dirty="0" smtClean="0"/>
              <a:t>-dripping saliva</a:t>
            </a:r>
          </a:p>
          <a:p>
            <a:pPr>
              <a:buNone/>
            </a:pPr>
            <a:r>
              <a:rPr lang="en-IN" dirty="0" smtClean="0"/>
              <a:t>-hanging tongue</a:t>
            </a:r>
          </a:p>
          <a:p>
            <a:pPr>
              <a:buNone/>
            </a:pPr>
            <a:r>
              <a:rPr lang="en-IN" dirty="0" smtClean="0"/>
              <a:t>-difficulty in breathing and swallowing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3.GOITRE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-basically it is the enlargement of thyroid gland</a:t>
            </a:r>
          </a:p>
          <a:p>
            <a:pPr>
              <a:buNone/>
            </a:pPr>
            <a:r>
              <a:rPr lang="en-IN" dirty="0" smtClean="0"/>
              <a:t>Hyperthyroidism-toxic goitre</a:t>
            </a:r>
          </a:p>
          <a:p>
            <a:pPr>
              <a:buNone/>
            </a:pPr>
            <a:r>
              <a:rPr lang="en-IN" dirty="0" smtClean="0"/>
              <a:t>Hypothyroidism-non toxic goitre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 </a:t>
            </a:r>
            <a:r>
              <a:rPr lang="en-US" i="1" dirty="0" smtClean="0">
                <a:hlinkClick r:id="rId2"/>
              </a:rPr>
              <a:t>"</a:t>
            </a:r>
            <a:r>
              <a:rPr lang="en-US" i="1" dirty="0" err="1" smtClean="0">
                <a:hlinkClick r:id="rId2"/>
              </a:rPr>
              <a:t>goitre</a:t>
            </a:r>
            <a:r>
              <a:rPr lang="en-US" i="1" dirty="0" smtClean="0">
                <a:hlinkClick r:id="rId2"/>
              </a:rPr>
              <a:t> - definition of </a:t>
            </a:r>
            <a:r>
              <a:rPr lang="en-US" i="1" dirty="0" err="1" smtClean="0">
                <a:hlinkClick r:id="rId2"/>
              </a:rPr>
              <a:t>goitre</a:t>
            </a:r>
            <a:r>
              <a:rPr lang="en-US" i="1" dirty="0" smtClean="0">
                <a:hlinkClick r:id="rId2"/>
              </a:rPr>
              <a:t> in English"</a:t>
            </a:r>
            <a:r>
              <a:rPr lang="en-US" i="1" dirty="0" smtClean="0"/>
              <a:t>. Oxford Dictionaries | English. Retrieved 18 September 2016.</a:t>
            </a:r>
            <a:endParaRPr lang="en-US" dirty="0" smtClean="0"/>
          </a:p>
          <a:p>
            <a:r>
              <a:rPr lang="en-US" b="1" dirty="0" smtClean="0">
                <a:hlinkClick r:id="rId3"/>
              </a:rPr>
              <a:t>Jump up^</a:t>
            </a:r>
            <a:r>
              <a:rPr lang="en-US" dirty="0" smtClean="0"/>
              <a:t> </a:t>
            </a:r>
            <a:r>
              <a:rPr lang="en-US" dirty="0" smtClean="0">
                <a:hlinkClick r:id="rId3"/>
              </a:rPr>
              <a:t>Davidson's 2010</a:t>
            </a:r>
            <a:r>
              <a:rPr lang="en-US" dirty="0" smtClean="0"/>
              <a:t>, p. 750.</a:t>
            </a:r>
          </a:p>
          <a:p>
            <a:r>
              <a:rPr lang="en-US" b="1" dirty="0" smtClean="0">
                <a:hlinkClick r:id="rId3"/>
              </a:rPr>
              <a:t>Jump up^</a:t>
            </a:r>
            <a:r>
              <a:rPr lang="en-US" dirty="0" smtClean="0"/>
              <a:t> </a:t>
            </a:r>
            <a:r>
              <a:rPr lang="en-US" dirty="0" smtClean="0">
                <a:hlinkClick r:id="rId4"/>
              </a:rPr>
              <a:t>Treatment for Thyroid disease</a:t>
            </a:r>
            <a:r>
              <a:rPr lang="en-US" dirty="0" smtClean="0"/>
              <a:t> Retrieved on 2010-02-07</a:t>
            </a:r>
          </a:p>
          <a:p>
            <a:r>
              <a:rPr lang="en-US" b="1" dirty="0" smtClean="0">
                <a:hlinkClick r:id="rId3"/>
              </a:rPr>
              <a:t>Jump up^</a:t>
            </a:r>
            <a:r>
              <a:rPr lang="en-US" dirty="0" smtClean="0"/>
              <a:t> "</a:t>
            </a:r>
            <a:r>
              <a:rPr lang="en-US" dirty="0" err="1" smtClean="0"/>
              <a:t>Thyroiditis</a:t>
            </a:r>
            <a:r>
              <a:rPr lang="en-US" dirty="0" smtClean="0"/>
              <a:t>." www.thyroid.org. 2005. American Thyroid Association. 13 Mar. 2008. 15 Oct. 2010 &lt;</a:t>
            </a:r>
            <a:r>
              <a:rPr lang="en-US" u="sng" dirty="0" smtClean="0">
                <a:hlinkClick r:id="rId5"/>
              </a:rPr>
              <a:t>http://www.thyroid.org/patients/brochures/Thyroiditis.pdf</a:t>
            </a:r>
            <a:r>
              <a:rPr lang="en-US" dirty="0" smtClean="0"/>
              <a:t>&gt;.</a:t>
            </a:r>
          </a:p>
          <a:p>
            <a:r>
              <a:rPr lang="en-US" b="1" dirty="0" smtClean="0">
                <a:hlinkClick r:id="rId3"/>
              </a:rPr>
              <a:t>Jump up^</a:t>
            </a:r>
            <a:r>
              <a:rPr lang="en-US" dirty="0" smtClean="0"/>
              <a:t> </a:t>
            </a:r>
            <a:r>
              <a:rPr lang="en-US" i="1" dirty="0" smtClean="0"/>
              <a:t>Madill, EM; </a:t>
            </a:r>
            <a:r>
              <a:rPr lang="en-US" i="1" dirty="0" err="1" smtClean="0"/>
              <a:t>Cooray</a:t>
            </a:r>
            <a:r>
              <a:rPr lang="en-US" i="1" dirty="0" smtClean="0"/>
              <a:t>, SD; Bach, LA (2016). </a:t>
            </a:r>
            <a:r>
              <a:rPr lang="en-US" i="1" dirty="0" smtClean="0">
                <a:hlinkClick r:id="rId6"/>
              </a:rPr>
              <a:t>"Palpation </a:t>
            </a:r>
            <a:r>
              <a:rPr lang="en-US" i="1" dirty="0" err="1" smtClean="0">
                <a:hlinkClick r:id="rId6"/>
              </a:rPr>
              <a:t>thyroiditis</a:t>
            </a:r>
            <a:r>
              <a:rPr lang="en-US" i="1" dirty="0" smtClean="0">
                <a:hlinkClick r:id="rId6"/>
              </a:rPr>
              <a:t> following subtotal </a:t>
            </a:r>
            <a:r>
              <a:rPr lang="en-US" i="1" dirty="0" err="1" smtClean="0">
                <a:hlinkClick r:id="rId6"/>
              </a:rPr>
              <a:t>parathyroidectomy</a:t>
            </a:r>
            <a:r>
              <a:rPr lang="en-US" i="1" dirty="0" smtClean="0">
                <a:hlinkClick r:id="rId6"/>
              </a:rPr>
              <a:t> for hyperparathyroidism."</a:t>
            </a:r>
            <a:r>
              <a:rPr lang="en-US" i="1" dirty="0" smtClean="0"/>
              <a:t>. Endocrinology, diabetes &amp; metabolism case reports. </a:t>
            </a:r>
            <a:r>
              <a:rPr lang="en-US" b="1" i="1" dirty="0" smtClean="0"/>
              <a:t>2016</a:t>
            </a:r>
            <a:r>
              <a:rPr lang="en-US" i="1" dirty="0" smtClean="0"/>
              <a:t>. </a:t>
            </a:r>
            <a:r>
              <a:rPr lang="en-US" i="1" dirty="0" smtClean="0">
                <a:hlinkClick r:id="rId7" tooltip="Digital object identifier"/>
              </a:rPr>
              <a:t>doi</a:t>
            </a:r>
            <a:r>
              <a:rPr lang="en-US" i="1" dirty="0" smtClean="0"/>
              <a:t>:</a:t>
            </a:r>
            <a:r>
              <a:rPr lang="en-US" i="1" dirty="0" smtClean="0">
                <a:hlinkClick r:id="rId8"/>
              </a:rPr>
              <a:t>10.1530/EDM-16-0049</a:t>
            </a:r>
            <a:r>
              <a:rPr lang="en-US" i="1" dirty="0" smtClean="0"/>
              <a:t>. </a:t>
            </a:r>
            <a:r>
              <a:rPr lang="en-US" i="1" dirty="0" smtClean="0">
                <a:hlinkClick r:id="rId9" tooltip="PubMed Central"/>
              </a:rPr>
              <a:t>PMC</a:t>
            </a:r>
            <a:r>
              <a:rPr lang="en-US" i="1" dirty="0" smtClean="0"/>
              <a:t> </a:t>
            </a:r>
            <a:r>
              <a:rPr lang="en-US" i="1" dirty="0" smtClean="0">
                <a:hlinkClick r:id="rId6"/>
              </a:rPr>
              <a:t>4967109</a:t>
            </a:r>
            <a:r>
              <a:rPr lang="en-US" i="1" dirty="0" smtClean="0"/>
              <a:t>. </a:t>
            </a:r>
            <a:r>
              <a:rPr lang="en-US" i="1" smtClean="0">
                <a:hlinkClick r:id="rId10" tooltip="PubMed Identifier"/>
              </a:rPr>
              <a:t>PMID</a:t>
            </a:r>
            <a:r>
              <a:rPr lang="en-US" i="1" smtClean="0"/>
              <a:t> </a:t>
            </a:r>
            <a:r>
              <a:rPr lang="en-US" i="1" smtClean="0">
                <a:hlinkClick r:id="rId11"/>
              </a:rPr>
              <a:t>27482385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           </a:t>
            </a:r>
            <a:r>
              <a:rPr lang="en-IN" sz="4000" dirty="0" smtClean="0"/>
              <a:t>THANK YOU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912" y="990600"/>
            <a:ext cx="4640687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Location: </a:t>
            </a:r>
            <a:r>
              <a:rPr lang="en-US" dirty="0" smtClean="0"/>
              <a:t>lower part of the front and side of the neck opposite to the C5, C6, C7 and T1 vertebrae.</a:t>
            </a:r>
          </a:p>
          <a:p>
            <a:r>
              <a:rPr lang="en-US" dirty="0" smtClean="0"/>
              <a:t>Each lateral lobe extends upwards to oblique line of thyroid cartilage and below up to the 5</a:t>
            </a:r>
            <a:r>
              <a:rPr lang="en-US" baseline="30000" dirty="0" smtClean="0"/>
              <a:t>th</a:t>
            </a:r>
            <a:r>
              <a:rPr lang="en-US" dirty="0" smtClean="0"/>
              <a:t> or 6</a:t>
            </a:r>
            <a:r>
              <a:rPr lang="en-US" baseline="30000" dirty="0" smtClean="0"/>
              <a:t>th</a:t>
            </a:r>
            <a:r>
              <a:rPr lang="en-US" dirty="0" smtClean="0"/>
              <a:t> tracheal ring.</a:t>
            </a:r>
          </a:p>
          <a:p>
            <a:r>
              <a:rPr lang="en-US" dirty="0" smtClean="0"/>
              <a:t>The isthmus extends across the midline in front of the 2</a:t>
            </a:r>
            <a:r>
              <a:rPr lang="en-US" baseline="30000" dirty="0" smtClean="0"/>
              <a:t>nd</a:t>
            </a:r>
            <a:r>
              <a:rPr lang="en-US" dirty="0" smtClean="0"/>
              <a:t> ,3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tracheal ring.</a:t>
            </a:r>
          </a:p>
          <a:p>
            <a:endParaRPr lang="en-US" dirty="0"/>
          </a:p>
        </p:txBody>
      </p:sp>
      <p:pic>
        <p:nvPicPr>
          <p:cNvPr id="3074" name="Picture 2" descr="D:\ThyroidAnteri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643" y="457200"/>
            <a:ext cx="439706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39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Transverse section of the anterior part of the neck at the level of isthmus, showing relations of thyroid gland.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0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Blood supply: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2578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Arterial supply:</a:t>
            </a:r>
          </a:p>
          <a:p>
            <a:pPr>
              <a:buFont typeface="Wingdings" pitchFamily="2" charset="2"/>
              <a:buChar char="q"/>
            </a:pPr>
            <a:r>
              <a:rPr lang="en-US" u="sng" dirty="0" smtClean="0"/>
              <a:t>Superior thyroid artery: </a:t>
            </a:r>
            <a:r>
              <a:rPr lang="en-US" dirty="0" smtClean="0"/>
              <a:t>branch of external carotid artery; upper 1/3</a:t>
            </a:r>
            <a:r>
              <a:rPr lang="en-US" baseline="30000" dirty="0" smtClean="0"/>
              <a:t>rd</a:t>
            </a:r>
            <a:r>
              <a:rPr lang="en-US" dirty="0" smtClean="0"/>
              <a:t> of the lobe &amp; upper half of the isthmus.</a:t>
            </a:r>
          </a:p>
          <a:p>
            <a:pPr>
              <a:buFont typeface="Wingdings" pitchFamily="2" charset="2"/>
              <a:buChar char="q"/>
            </a:pPr>
            <a:r>
              <a:rPr lang="en-US" u="sng" dirty="0" smtClean="0"/>
              <a:t>Inferior thyroid artery: </a:t>
            </a:r>
            <a:r>
              <a:rPr lang="en-US" dirty="0" smtClean="0"/>
              <a:t>branch of </a:t>
            </a:r>
            <a:r>
              <a:rPr lang="en-US" dirty="0" err="1" smtClean="0"/>
              <a:t>thyrocervical</a:t>
            </a:r>
            <a:r>
              <a:rPr lang="en-US" dirty="0" smtClean="0"/>
              <a:t> trunk from the first part of the </a:t>
            </a:r>
            <a:r>
              <a:rPr lang="en-US" dirty="0" err="1" smtClean="0"/>
              <a:t>subclavian</a:t>
            </a:r>
            <a:r>
              <a:rPr lang="en-US" dirty="0" smtClean="0"/>
              <a:t> artery; lower 2/3</a:t>
            </a:r>
            <a:r>
              <a:rPr lang="en-US" baseline="30000" dirty="0" smtClean="0"/>
              <a:t>rd</a:t>
            </a:r>
            <a:r>
              <a:rPr lang="en-US" dirty="0" smtClean="0"/>
              <a:t> of the lobe &amp; lower half of the isthmus.</a:t>
            </a:r>
          </a:p>
          <a:p>
            <a:pPr>
              <a:buFont typeface="Wingdings" pitchFamily="2" charset="2"/>
              <a:buChar char="q"/>
            </a:pPr>
            <a:r>
              <a:rPr lang="en-US" u="sng" dirty="0" err="1" smtClean="0"/>
              <a:t>Thyroidea</a:t>
            </a:r>
            <a:r>
              <a:rPr lang="en-US" u="sng" dirty="0" smtClean="0"/>
              <a:t> </a:t>
            </a:r>
            <a:r>
              <a:rPr lang="en-US" u="sng" dirty="0" err="1" smtClean="0"/>
              <a:t>ima</a:t>
            </a:r>
            <a:r>
              <a:rPr lang="en-US" u="sng" dirty="0" smtClean="0"/>
              <a:t> artery </a:t>
            </a:r>
            <a:r>
              <a:rPr lang="en-US" dirty="0" smtClean="0"/>
              <a:t>(in 30% cases).</a:t>
            </a:r>
          </a:p>
          <a:p>
            <a:pPr>
              <a:buFont typeface="Wingdings" pitchFamily="2" charset="2"/>
              <a:buChar char="q"/>
            </a:pPr>
            <a:r>
              <a:rPr lang="en-US" u="sng" dirty="0" smtClean="0"/>
              <a:t>Accessory thyroid arteries.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Venous Drainage:</a:t>
            </a:r>
          </a:p>
          <a:p>
            <a:pPr>
              <a:buFont typeface="Wingdings" pitchFamily="2" charset="2"/>
              <a:buChar char="q"/>
            </a:pPr>
            <a:r>
              <a:rPr lang="en-US" u="sng" dirty="0"/>
              <a:t>Superior thyroid vein</a:t>
            </a:r>
            <a:r>
              <a:rPr lang="en-US" dirty="0"/>
              <a:t>: drains into the internal jugular vein.</a:t>
            </a:r>
          </a:p>
          <a:p>
            <a:pPr>
              <a:buFont typeface="Wingdings" pitchFamily="2" charset="2"/>
              <a:buChar char="q"/>
            </a:pPr>
            <a:r>
              <a:rPr lang="en-US" u="sng" dirty="0"/>
              <a:t>Middle thyroid vein: </a:t>
            </a:r>
            <a:r>
              <a:rPr lang="en-US" dirty="0"/>
              <a:t>drains into internal jugular vein.</a:t>
            </a:r>
          </a:p>
          <a:p>
            <a:pPr>
              <a:buFont typeface="Wingdings" pitchFamily="2" charset="2"/>
              <a:buChar char="q"/>
            </a:pPr>
            <a:r>
              <a:rPr lang="en-US" u="sng" dirty="0"/>
              <a:t>Inferior thyroid vein: </a:t>
            </a:r>
            <a:r>
              <a:rPr lang="en-US" dirty="0"/>
              <a:t>drains into left brachiocephalic vein.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550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2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Lymphatic Drainage: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57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/>
              <a:t>Upper group: </a:t>
            </a:r>
            <a:r>
              <a:rPr lang="en-US" dirty="0" smtClean="0"/>
              <a:t>into </a:t>
            </a:r>
            <a:r>
              <a:rPr lang="en-US" dirty="0" err="1" smtClean="0"/>
              <a:t>prelaryngeal</a:t>
            </a:r>
            <a:r>
              <a:rPr lang="en-US" dirty="0" smtClean="0"/>
              <a:t> and upper                            deep cervical (</a:t>
            </a:r>
            <a:r>
              <a:rPr lang="en-US" dirty="0" err="1" smtClean="0"/>
              <a:t>jugulodigastric</a:t>
            </a:r>
            <a:r>
              <a:rPr lang="en-US" dirty="0" smtClean="0"/>
              <a:t>) lymph nodes.</a:t>
            </a:r>
          </a:p>
          <a:p>
            <a:pPr>
              <a:buFont typeface="Wingdings" pitchFamily="2" charset="2"/>
              <a:buChar char="q"/>
            </a:pPr>
            <a:r>
              <a:rPr lang="en-US" u="sng" dirty="0" smtClean="0"/>
              <a:t>Lower group: </a:t>
            </a:r>
            <a:r>
              <a:rPr lang="en-US" dirty="0" smtClean="0"/>
              <a:t>into </a:t>
            </a:r>
            <a:r>
              <a:rPr lang="en-US" dirty="0" err="1" smtClean="0"/>
              <a:t>pretracheal</a:t>
            </a:r>
            <a:r>
              <a:rPr lang="en-US" dirty="0" smtClean="0"/>
              <a:t> and</a:t>
            </a:r>
          </a:p>
          <a:p>
            <a:pPr>
              <a:buNone/>
            </a:pPr>
            <a:r>
              <a:rPr lang="en-US" dirty="0" smtClean="0"/>
              <a:t>   lower deep cervical lymph nodes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72037" y="3534435"/>
            <a:ext cx="8229600" cy="762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Nerve Supply: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4296435"/>
            <a:ext cx="8229600" cy="195196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q"/>
            </a:pPr>
            <a:r>
              <a:rPr lang="en-US" dirty="0" smtClean="0"/>
              <a:t>Parasympathetic: derived from </a:t>
            </a:r>
            <a:r>
              <a:rPr lang="en-US" dirty="0" err="1" smtClean="0"/>
              <a:t>vagus</a:t>
            </a:r>
            <a:r>
              <a:rPr lang="en-US" dirty="0" smtClean="0"/>
              <a:t> and recurrent laryngeal nerves.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Sympathetic: derived from superior, middle, and inferior cervical sympathetic ganglia (mainly from the middle one).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69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344"/>
            <a:ext cx="8229600" cy="1143000"/>
          </a:xfrm>
        </p:spPr>
        <p:txBody>
          <a:bodyPr/>
          <a:lstStyle/>
          <a:p>
            <a:r>
              <a:rPr lang="en-US" dirty="0" smtClean="0"/>
              <a:t>Histology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436" y="95250"/>
            <a:ext cx="4811214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60" y="838200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 Black"/>
            </a:endParaRPr>
          </a:p>
          <a:p>
            <a:r>
              <a:rPr lang="en-US" dirty="0">
                <a:latin typeface="Arial Black"/>
              </a:rPr>
              <a:t>The thyroid </a:t>
            </a:r>
            <a:r>
              <a:rPr lang="en-US" dirty="0" smtClean="0">
                <a:latin typeface="Arial Black"/>
              </a:rPr>
              <a:t>gland consists of two types of secretory cells-follicular and </a:t>
            </a:r>
            <a:r>
              <a:rPr lang="en-US" dirty="0" err="1" smtClean="0">
                <a:latin typeface="Arial Black"/>
              </a:rPr>
              <a:t>parafollicular</a:t>
            </a:r>
            <a:r>
              <a:rPr lang="en-US" dirty="0" smtClean="0">
                <a:latin typeface="Arial Black"/>
              </a:rPr>
              <a:t>.</a:t>
            </a:r>
          </a:p>
          <a:p>
            <a:endParaRPr lang="en-US" dirty="0">
              <a:latin typeface="Arial Black"/>
            </a:endParaRPr>
          </a:p>
          <a:p>
            <a:r>
              <a:rPr lang="en-US" dirty="0" smtClean="0">
                <a:latin typeface="Arial Black"/>
              </a:rPr>
              <a:t>The follicular cells are cuboidal epithelial cells forming the wall of spherical thyroid follicles. They secrete two hormones: </a:t>
            </a:r>
            <a:r>
              <a:rPr lang="en-US" dirty="0" err="1" smtClean="0">
                <a:latin typeface="Arial Black"/>
              </a:rPr>
              <a:t>thyroxine</a:t>
            </a:r>
            <a:r>
              <a:rPr lang="en-US" dirty="0" smtClean="0">
                <a:latin typeface="Arial Black"/>
              </a:rPr>
              <a:t> and </a:t>
            </a:r>
            <a:r>
              <a:rPr lang="en-US" dirty="0" err="1" smtClean="0">
                <a:latin typeface="Arial Black"/>
              </a:rPr>
              <a:t>triiodothyronine</a:t>
            </a:r>
            <a:r>
              <a:rPr lang="en-US" dirty="0" smtClean="0">
                <a:latin typeface="Arial Black"/>
              </a:rPr>
              <a:t>.</a:t>
            </a:r>
          </a:p>
          <a:p>
            <a:endParaRPr lang="en-US" dirty="0">
              <a:latin typeface="Arial Black"/>
            </a:endParaRPr>
          </a:p>
          <a:p>
            <a:r>
              <a:rPr lang="en-US" dirty="0" smtClean="0">
                <a:latin typeface="Arial Black"/>
              </a:rPr>
              <a:t>The </a:t>
            </a:r>
            <a:r>
              <a:rPr lang="en-US" dirty="0" err="1" smtClean="0">
                <a:latin typeface="Arial Black"/>
              </a:rPr>
              <a:t>parafollicular</a:t>
            </a:r>
            <a:r>
              <a:rPr lang="en-US" dirty="0" smtClean="0">
                <a:latin typeface="Arial Black"/>
              </a:rPr>
              <a:t> cells or C-cells lie between the basement membrane and the follicular cells. They secrete a hormone called </a:t>
            </a:r>
            <a:r>
              <a:rPr lang="en-US" dirty="0" err="1" smtClean="0">
                <a:latin typeface="Arial Black"/>
              </a:rPr>
              <a:t>thyrocalcitonin</a:t>
            </a:r>
            <a:r>
              <a:rPr lang="en-US" dirty="0" smtClean="0">
                <a:latin typeface="Arial Black"/>
              </a:rPr>
              <a:t> (or calcitonin).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4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Physiology of the thyroid gland.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2 important thyroid hormones: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Thyroxine</a:t>
            </a:r>
            <a:r>
              <a:rPr lang="en-US" dirty="0" smtClean="0"/>
              <a:t>(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Arial" charset="0"/>
                <a:sym typeface="Symbol" pitchFamily="18" charset="2"/>
              </a:rPr>
              <a:t>T</a:t>
            </a:r>
            <a:r>
              <a:rPr lang="en-US" sz="2800" b="1" baseline="-25000" dirty="0" smtClean="0">
                <a:solidFill>
                  <a:srgbClr val="000000"/>
                </a:solidFill>
                <a:latin typeface="Tahoma" pitchFamily="34" charset="0"/>
                <a:cs typeface="Arial" charset="0"/>
                <a:sym typeface="Symbol" pitchFamily="18" charset="2"/>
              </a:rPr>
              <a:t>4</a:t>
            </a:r>
            <a:r>
              <a:rPr lang="en-US" dirty="0" smtClean="0"/>
              <a:t>) or </a:t>
            </a:r>
            <a:r>
              <a:rPr lang="en-US" dirty="0" err="1" smtClean="0"/>
              <a:t>tetraiodothyronine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Triiodothyronine</a:t>
            </a:r>
            <a:r>
              <a:rPr lang="en-US" dirty="0" smtClean="0"/>
              <a:t> (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  <a:cs typeface="Arial" charset="0"/>
                <a:sym typeface="Symbol" pitchFamily="18" charset="2"/>
              </a:rPr>
              <a:t>T</a:t>
            </a:r>
            <a:r>
              <a:rPr lang="en-US" sz="2800" b="1" baseline="-25000" dirty="0">
                <a:solidFill>
                  <a:srgbClr val="000000"/>
                </a:solidFill>
                <a:latin typeface="Tahoma" pitchFamily="34" charset="0"/>
                <a:cs typeface="Arial" charset="0"/>
                <a:sym typeface="Symbol" pitchFamily="18" charset="2"/>
              </a:rPr>
              <a:t>3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-Secreted </a:t>
            </a:r>
            <a:r>
              <a:rPr lang="en-US" dirty="0"/>
              <a:t>by Follicular cells.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- </a:t>
            </a:r>
            <a:r>
              <a:rPr lang="en-US" dirty="0" smtClean="0"/>
              <a:t>Having </a:t>
            </a:r>
            <a:r>
              <a:rPr lang="en-US" dirty="0"/>
              <a:t>significant effect </a:t>
            </a:r>
            <a:r>
              <a:rPr lang="en-US" dirty="0" smtClean="0"/>
              <a:t>on the metabolic </a:t>
            </a:r>
            <a:r>
              <a:rPr lang="en-US" dirty="0"/>
              <a:t>rate of the </a:t>
            </a:r>
            <a:r>
              <a:rPr lang="en-US" dirty="0" smtClean="0"/>
              <a:t>body.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Calcitonin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-  Secreted by </a:t>
            </a:r>
            <a:r>
              <a:rPr lang="en-US" dirty="0" err="1"/>
              <a:t>Parafollicular</a:t>
            </a:r>
            <a:r>
              <a:rPr lang="en-US" dirty="0"/>
              <a:t> cells.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-  Important hormone for Ca2+ metabolism &amp; homeostasis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7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24" y="76200"/>
            <a:ext cx="7951076" cy="6781800"/>
          </a:xfrm>
          <a:prstGeom prst="rect">
            <a:avLst/>
          </a:prstGeom>
          <a:solidFill>
            <a:srgbClr val="CC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45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607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Thyroid Gland- Anatomy and Physiology.</vt:lpstr>
      <vt:lpstr>Anatomy</vt:lpstr>
      <vt:lpstr>Slide 3</vt:lpstr>
      <vt:lpstr>Blood supply:</vt:lpstr>
      <vt:lpstr>Slide 5</vt:lpstr>
      <vt:lpstr>Lymphatic Drainage:</vt:lpstr>
      <vt:lpstr>Histology</vt:lpstr>
      <vt:lpstr>Physiology of the thyroid gland.</vt:lpstr>
      <vt:lpstr>Slide 9</vt:lpstr>
      <vt:lpstr>Slide 10</vt:lpstr>
      <vt:lpstr>Actions of Thyroid  Hormones</vt:lpstr>
      <vt:lpstr>Slide 12</vt:lpstr>
      <vt:lpstr>Slide 13</vt:lpstr>
      <vt:lpstr>Clinical features</vt:lpstr>
      <vt:lpstr>Slide 15</vt:lpstr>
      <vt:lpstr>Slide 16</vt:lpstr>
      <vt:lpstr>3.GOITRE</vt:lpstr>
      <vt:lpstr>reference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Gland</dc:title>
  <dc:creator>faculty</dc:creator>
  <cp:lastModifiedBy>abc</cp:lastModifiedBy>
  <cp:revision>44</cp:revision>
  <dcterms:created xsi:type="dcterms:W3CDTF">2013-09-04T06:12:01Z</dcterms:created>
  <dcterms:modified xsi:type="dcterms:W3CDTF">2017-01-13T04:51:12Z</dcterms:modified>
</cp:coreProperties>
</file>