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8" r:id="rId17"/>
    <p:sldId id="270" r:id="rId18"/>
    <p:sldId id="271" r:id="rId19"/>
    <p:sldId id="272" r:id="rId20"/>
    <p:sldId id="273" r:id="rId21"/>
    <p:sldId id="274"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C5D524-D925-47BA-BACA-10DE1BC8A4B0}" type="datetimeFigureOut">
              <a:rPr lang="en-IN" smtClean="0"/>
              <a:pPr/>
              <a:t>13-08-20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02ABA2-2F07-4A24-AB7E-255A4FF83389}" type="slidenum">
              <a:rPr lang="en-IN" smtClean="0"/>
              <a:pPr/>
              <a:t>‹#›</a:t>
            </a:fld>
            <a:endParaRPr lang="en-IN"/>
          </a:p>
        </p:txBody>
      </p:sp>
    </p:spTree>
    <p:extLst>
      <p:ext uri="{BB962C8B-B14F-4D97-AF65-F5344CB8AC3E}">
        <p14:creationId xmlns:p14="http://schemas.microsoft.com/office/powerpoint/2010/main" xmlns="" val="2229817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5D524-D925-47BA-BACA-10DE1BC8A4B0}" type="datetimeFigureOut">
              <a:rPr lang="en-IN" smtClean="0"/>
              <a:pPr/>
              <a:t>13-08-20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02ABA2-2F07-4A24-AB7E-255A4FF83389}" type="slidenum">
              <a:rPr lang="en-IN" smtClean="0"/>
              <a:pPr/>
              <a:t>‹#›</a:t>
            </a:fld>
            <a:endParaRPr lang="en-IN"/>
          </a:p>
        </p:txBody>
      </p:sp>
    </p:spTree>
    <p:extLst>
      <p:ext uri="{BB962C8B-B14F-4D97-AF65-F5344CB8AC3E}">
        <p14:creationId xmlns:p14="http://schemas.microsoft.com/office/powerpoint/2010/main" xmlns="" val="1497619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5D524-D925-47BA-BACA-10DE1BC8A4B0}" type="datetimeFigureOut">
              <a:rPr lang="en-IN" smtClean="0"/>
              <a:pPr/>
              <a:t>13-08-20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02ABA2-2F07-4A24-AB7E-255A4FF83389}" type="slidenum">
              <a:rPr lang="en-IN" smtClean="0"/>
              <a:pPr/>
              <a:t>‹#›</a:t>
            </a:fld>
            <a:endParaRPr lang="en-IN"/>
          </a:p>
        </p:txBody>
      </p:sp>
    </p:spTree>
    <p:extLst>
      <p:ext uri="{BB962C8B-B14F-4D97-AF65-F5344CB8AC3E}">
        <p14:creationId xmlns:p14="http://schemas.microsoft.com/office/powerpoint/2010/main" xmlns="" val="26893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5D524-D925-47BA-BACA-10DE1BC8A4B0}" type="datetimeFigureOut">
              <a:rPr lang="en-IN" smtClean="0"/>
              <a:pPr/>
              <a:t>13-08-20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02ABA2-2F07-4A24-AB7E-255A4FF83389}" type="slidenum">
              <a:rPr lang="en-IN" smtClean="0"/>
              <a:pPr/>
              <a:t>‹#›</a:t>
            </a:fld>
            <a:endParaRPr lang="en-IN"/>
          </a:p>
        </p:txBody>
      </p:sp>
    </p:spTree>
    <p:extLst>
      <p:ext uri="{BB962C8B-B14F-4D97-AF65-F5344CB8AC3E}">
        <p14:creationId xmlns:p14="http://schemas.microsoft.com/office/powerpoint/2010/main" xmlns="" val="320082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C5D524-D925-47BA-BACA-10DE1BC8A4B0}" type="datetimeFigureOut">
              <a:rPr lang="en-IN" smtClean="0"/>
              <a:pPr/>
              <a:t>13-08-20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02ABA2-2F07-4A24-AB7E-255A4FF83389}" type="slidenum">
              <a:rPr lang="en-IN" smtClean="0"/>
              <a:pPr/>
              <a:t>‹#›</a:t>
            </a:fld>
            <a:endParaRPr lang="en-IN"/>
          </a:p>
        </p:txBody>
      </p:sp>
    </p:spTree>
    <p:extLst>
      <p:ext uri="{BB962C8B-B14F-4D97-AF65-F5344CB8AC3E}">
        <p14:creationId xmlns:p14="http://schemas.microsoft.com/office/powerpoint/2010/main" xmlns="" val="2069323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C5D524-D925-47BA-BACA-10DE1BC8A4B0}" type="datetimeFigureOut">
              <a:rPr lang="en-IN" smtClean="0"/>
              <a:pPr/>
              <a:t>13-08-20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02ABA2-2F07-4A24-AB7E-255A4FF83389}" type="slidenum">
              <a:rPr lang="en-IN" smtClean="0"/>
              <a:pPr/>
              <a:t>‹#›</a:t>
            </a:fld>
            <a:endParaRPr lang="en-IN"/>
          </a:p>
        </p:txBody>
      </p:sp>
    </p:spTree>
    <p:extLst>
      <p:ext uri="{BB962C8B-B14F-4D97-AF65-F5344CB8AC3E}">
        <p14:creationId xmlns:p14="http://schemas.microsoft.com/office/powerpoint/2010/main" xmlns="" val="2794863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C5D524-D925-47BA-BACA-10DE1BC8A4B0}" type="datetimeFigureOut">
              <a:rPr lang="en-IN" smtClean="0"/>
              <a:pPr/>
              <a:t>13-08-20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102ABA2-2F07-4A24-AB7E-255A4FF83389}" type="slidenum">
              <a:rPr lang="en-IN" smtClean="0"/>
              <a:pPr/>
              <a:t>‹#›</a:t>
            </a:fld>
            <a:endParaRPr lang="en-IN"/>
          </a:p>
        </p:txBody>
      </p:sp>
    </p:spTree>
    <p:extLst>
      <p:ext uri="{BB962C8B-B14F-4D97-AF65-F5344CB8AC3E}">
        <p14:creationId xmlns:p14="http://schemas.microsoft.com/office/powerpoint/2010/main" xmlns="" val="102905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C5D524-D925-47BA-BACA-10DE1BC8A4B0}" type="datetimeFigureOut">
              <a:rPr lang="en-IN" smtClean="0"/>
              <a:pPr/>
              <a:t>13-08-20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102ABA2-2F07-4A24-AB7E-255A4FF83389}" type="slidenum">
              <a:rPr lang="en-IN" smtClean="0"/>
              <a:pPr/>
              <a:t>‹#›</a:t>
            </a:fld>
            <a:endParaRPr lang="en-IN"/>
          </a:p>
        </p:txBody>
      </p:sp>
    </p:spTree>
    <p:extLst>
      <p:ext uri="{BB962C8B-B14F-4D97-AF65-F5344CB8AC3E}">
        <p14:creationId xmlns:p14="http://schemas.microsoft.com/office/powerpoint/2010/main" xmlns="" val="3358854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5D524-D925-47BA-BACA-10DE1BC8A4B0}" type="datetimeFigureOut">
              <a:rPr lang="en-IN" smtClean="0"/>
              <a:pPr/>
              <a:t>13-08-20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102ABA2-2F07-4A24-AB7E-255A4FF83389}" type="slidenum">
              <a:rPr lang="en-IN" smtClean="0"/>
              <a:pPr/>
              <a:t>‹#›</a:t>
            </a:fld>
            <a:endParaRPr lang="en-IN"/>
          </a:p>
        </p:txBody>
      </p:sp>
    </p:spTree>
    <p:extLst>
      <p:ext uri="{BB962C8B-B14F-4D97-AF65-F5344CB8AC3E}">
        <p14:creationId xmlns:p14="http://schemas.microsoft.com/office/powerpoint/2010/main" xmlns="" val="868033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C5D524-D925-47BA-BACA-10DE1BC8A4B0}" type="datetimeFigureOut">
              <a:rPr lang="en-IN" smtClean="0"/>
              <a:pPr/>
              <a:t>13-08-20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02ABA2-2F07-4A24-AB7E-255A4FF83389}" type="slidenum">
              <a:rPr lang="en-IN" smtClean="0"/>
              <a:pPr/>
              <a:t>‹#›</a:t>
            </a:fld>
            <a:endParaRPr lang="en-IN"/>
          </a:p>
        </p:txBody>
      </p:sp>
    </p:spTree>
    <p:extLst>
      <p:ext uri="{BB962C8B-B14F-4D97-AF65-F5344CB8AC3E}">
        <p14:creationId xmlns:p14="http://schemas.microsoft.com/office/powerpoint/2010/main" xmlns="" val="2780734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C5D524-D925-47BA-BACA-10DE1BC8A4B0}" type="datetimeFigureOut">
              <a:rPr lang="en-IN" smtClean="0"/>
              <a:pPr/>
              <a:t>13-08-20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02ABA2-2F07-4A24-AB7E-255A4FF83389}" type="slidenum">
              <a:rPr lang="en-IN" smtClean="0"/>
              <a:pPr/>
              <a:t>‹#›</a:t>
            </a:fld>
            <a:endParaRPr lang="en-IN"/>
          </a:p>
        </p:txBody>
      </p:sp>
    </p:spTree>
    <p:extLst>
      <p:ext uri="{BB962C8B-B14F-4D97-AF65-F5344CB8AC3E}">
        <p14:creationId xmlns:p14="http://schemas.microsoft.com/office/powerpoint/2010/main" xmlns="" val="3382777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5D524-D925-47BA-BACA-10DE1BC8A4B0}" type="datetimeFigureOut">
              <a:rPr lang="en-IN" smtClean="0"/>
              <a:pPr/>
              <a:t>13-08-20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02ABA2-2F07-4A24-AB7E-255A4FF83389}" type="slidenum">
              <a:rPr lang="en-IN" smtClean="0"/>
              <a:pPr/>
              <a:t>‹#›</a:t>
            </a:fld>
            <a:endParaRPr lang="en-IN"/>
          </a:p>
        </p:txBody>
      </p:sp>
    </p:spTree>
    <p:extLst>
      <p:ext uri="{BB962C8B-B14F-4D97-AF65-F5344CB8AC3E}">
        <p14:creationId xmlns:p14="http://schemas.microsoft.com/office/powerpoint/2010/main" xmlns="" val="23497137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b="1" dirty="0"/>
              <a:t>SEVERE </a:t>
            </a:r>
            <a:r>
              <a:rPr lang="en-IN" b="1" dirty="0" smtClean="0"/>
              <a:t>ACUTE RESPIRATORY SYNDROME </a:t>
            </a:r>
            <a:r>
              <a:rPr lang="en-IN" dirty="0" smtClean="0"/>
              <a:t> </a:t>
            </a:r>
            <a:r>
              <a:rPr lang="en-IN" b="1" dirty="0"/>
              <a:t>(SARS)</a:t>
            </a:r>
            <a:endParaRPr lang="en-IN" dirty="0"/>
          </a:p>
        </p:txBody>
      </p:sp>
      <p:sp>
        <p:nvSpPr>
          <p:cNvPr id="3" name="Subtitle 2"/>
          <p:cNvSpPr>
            <a:spLocks noGrp="1"/>
          </p:cNvSpPr>
          <p:nvPr>
            <p:ph type="subTitle" idx="1"/>
          </p:nvPr>
        </p:nvSpPr>
        <p:spPr/>
        <p:txBody>
          <a:bodyPr/>
          <a:lstStyle/>
          <a:p>
            <a:pPr algn="r"/>
            <a:r>
              <a:rPr lang="en-IN" dirty="0" smtClean="0"/>
              <a:t>Dr </a:t>
            </a:r>
            <a:r>
              <a:rPr lang="en-IN" dirty="0" err="1" smtClean="0"/>
              <a:t>Jatin</a:t>
            </a:r>
            <a:r>
              <a:rPr lang="en-IN" dirty="0" smtClean="0"/>
              <a:t> </a:t>
            </a:r>
            <a:r>
              <a:rPr lang="en-IN" dirty="0" err="1" smtClean="0"/>
              <a:t>Chhaya</a:t>
            </a:r>
            <a:endParaRPr lang="en-IN" dirty="0" smtClean="0"/>
          </a:p>
          <a:p>
            <a:pPr algn="r"/>
            <a:r>
              <a:rPr lang="en-IN" dirty="0" smtClean="0"/>
              <a:t>Department of Community Medicine</a:t>
            </a:r>
          </a:p>
          <a:p>
            <a:pPr algn="r"/>
            <a:r>
              <a:rPr lang="en-IN" dirty="0" smtClean="0"/>
              <a:t>SBKS MI &amp; RC</a:t>
            </a:r>
            <a:endParaRPr lang="en-IN" dirty="0"/>
          </a:p>
        </p:txBody>
      </p:sp>
      <p:sp>
        <p:nvSpPr>
          <p:cNvPr id="4" name="AutoShape 2" descr="Image result for Severe Acute Respiratory disease"/>
          <p:cNvSpPr>
            <a:spLocks noChangeAspect="1" noChangeArrowheads="1"/>
          </p:cNvSpPr>
          <p:nvPr/>
        </p:nvSpPr>
        <p:spPr bwMode="auto">
          <a:xfrm>
            <a:off x="155575" y="-1790700"/>
            <a:ext cx="2990850" cy="3743325"/>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Tree>
    <p:extLst>
      <p:ext uri="{BB962C8B-B14F-4D97-AF65-F5344CB8AC3E}">
        <p14:creationId xmlns:p14="http://schemas.microsoft.com/office/powerpoint/2010/main" xmlns="" val="8090337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normAutofit fontScale="90000"/>
          </a:bodyPr>
          <a:lstStyle/>
          <a:p>
            <a:r>
              <a:rPr lang="en-IN" b="1" dirty="0"/>
              <a:t>Epidemiological aspect</a:t>
            </a:r>
            <a:br>
              <a:rPr lang="en-IN" b="1" dirty="0"/>
            </a:br>
            <a:endParaRPr lang="en-IN" dirty="0"/>
          </a:p>
        </p:txBody>
      </p:sp>
      <p:sp>
        <p:nvSpPr>
          <p:cNvPr id="3" name="Content Placeholder 2"/>
          <p:cNvSpPr>
            <a:spLocks noGrp="1"/>
          </p:cNvSpPr>
          <p:nvPr>
            <p:ph idx="1"/>
          </p:nvPr>
        </p:nvSpPr>
        <p:spPr>
          <a:xfrm>
            <a:off x="457200" y="908720"/>
            <a:ext cx="7859216" cy="5565232"/>
          </a:xfrm>
        </p:spPr>
        <p:txBody>
          <a:bodyPr>
            <a:normAutofit fontScale="70000" lnSpcReduction="20000"/>
          </a:bodyPr>
          <a:lstStyle/>
          <a:p>
            <a:r>
              <a:rPr lang="en-IN" dirty="0" smtClean="0">
                <a:solidFill>
                  <a:schemeClr val="accent3"/>
                </a:solidFill>
              </a:rPr>
              <a:t>Health </a:t>
            </a:r>
            <a:r>
              <a:rPr lang="en-IN" dirty="0">
                <a:solidFill>
                  <a:schemeClr val="accent3"/>
                </a:solidFill>
              </a:rPr>
              <a:t>care workers</a:t>
            </a:r>
            <a:r>
              <a:rPr lang="en-IN" dirty="0"/>
              <a:t>, especially those involved </a:t>
            </a:r>
            <a:r>
              <a:rPr lang="en-IN" dirty="0" smtClean="0"/>
              <a:t>in procedures </a:t>
            </a:r>
            <a:r>
              <a:rPr lang="en-IN" dirty="0"/>
              <a:t>generating aerosols, accounted for </a:t>
            </a:r>
            <a:r>
              <a:rPr lang="en-IN" dirty="0">
                <a:solidFill>
                  <a:schemeClr val="accent3"/>
                </a:solidFill>
              </a:rPr>
              <a:t>21 per cent </a:t>
            </a:r>
            <a:r>
              <a:rPr lang="en-IN" dirty="0" smtClean="0"/>
              <a:t>of all </a:t>
            </a:r>
            <a:r>
              <a:rPr lang="en-IN" dirty="0"/>
              <a:t>cases. </a:t>
            </a:r>
            <a:endParaRPr lang="en-IN" dirty="0" smtClean="0"/>
          </a:p>
          <a:p>
            <a:r>
              <a:rPr lang="en-IN" dirty="0" smtClean="0">
                <a:solidFill>
                  <a:schemeClr val="accent3"/>
                </a:solidFill>
              </a:rPr>
              <a:t>Maximum </a:t>
            </a:r>
            <a:r>
              <a:rPr lang="en-IN" dirty="0">
                <a:solidFill>
                  <a:schemeClr val="accent3"/>
                </a:solidFill>
              </a:rPr>
              <a:t>virus excretion </a:t>
            </a:r>
            <a:r>
              <a:rPr lang="en-IN" dirty="0"/>
              <a:t>from the respiratory </a:t>
            </a:r>
            <a:r>
              <a:rPr lang="en-IN" dirty="0" smtClean="0"/>
              <a:t>tract occurs </a:t>
            </a:r>
            <a:r>
              <a:rPr lang="en-IN" dirty="0"/>
              <a:t>on about </a:t>
            </a:r>
            <a:r>
              <a:rPr lang="en-IN" dirty="0">
                <a:solidFill>
                  <a:schemeClr val="accent3"/>
                </a:solidFill>
              </a:rPr>
              <a:t>day 10 of illness </a:t>
            </a:r>
            <a:r>
              <a:rPr lang="en-IN" dirty="0"/>
              <a:t>and then declines. </a:t>
            </a:r>
            <a:endParaRPr lang="en-IN" dirty="0" smtClean="0"/>
          </a:p>
          <a:p>
            <a:r>
              <a:rPr lang="en-IN" dirty="0" smtClean="0"/>
              <a:t>The</a:t>
            </a:r>
            <a:r>
              <a:rPr lang="en-IN" dirty="0"/>
              <a:t> </a:t>
            </a:r>
            <a:r>
              <a:rPr lang="en-IN" dirty="0" smtClean="0">
                <a:solidFill>
                  <a:schemeClr val="accent3"/>
                </a:solidFill>
              </a:rPr>
              <a:t>efficiency </a:t>
            </a:r>
            <a:r>
              <a:rPr lang="en-IN" dirty="0">
                <a:solidFill>
                  <a:schemeClr val="accent3"/>
                </a:solidFill>
              </a:rPr>
              <a:t>of transmission </a:t>
            </a:r>
            <a:r>
              <a:rPr lang="en-IN" dirty="0"/>
              <a:t>appears to be greatest </a:t>
            </a:r>
            <a:r>
              <a:rPr lang="en-IN" dirty="0" smtClean="0"/>
              <a:t>following exposure </a:t>
            </a:r>
            <a:r>
              <a:rPr lang="en-IN" dirty="0"/>
              <a:t>to severely ill patients or those experiencing </a:t>
            </a:r>
            <a:r>
              <a:rPr lang="en-IN" dirty="0" smtClean="0"/>
              <a:t>rapid clinical </a:t>
            </a:r>
            <a:r>
              <a:rPr lang="en-IN" dirty="0"/>
              <a:t>deterioration, usually during the second week </a:t>
            </a:r>
            <a:r>
              <a:rPr lang="en-IN" dirty="0" smtClean="0"/>
              <a:t>of illness. </a:t>
            </a:r>
          </a:p>
          <a:p>
            <a:r>
              <a:rPr lang="en-IN" dirty="0" smtClean="0"/>
              <a:t>There </a:t>
            </a:r>
            <a:r>
              <a:rPr lang="en-IN" dirty="0"/>
              <a:t>was no evidence that patient </a:t>
            </a:r>
            <a:r>
              <a:rPr lang="en-IN" dirty="0" smtClean="0"/>
              <a:t>transmits infection </a:t>
            </a:r>
            <a:r>
              <a:rPr lang="en-IN" dirty="0"/>
              <a:t>10 days after fever has resolved.</a:t>
            </a:r>
          </a:p>
          <a:p>
            <a:r>
              <a:rPr lang="en-IN" dirty="0">
                <a:solidFill>
                  <a:schemeClr val="accent3"/>
                </a:solidFill>
              </a:rPr>
              <a:t>Children</a:t>
            </a:r>
            <a:r>
              <a:rPr lang="en-IN" dirty="0"/>
              <a:t> are </a:t>
            </a:r>
            <a:r>
              <a:rPr lang="en-IN" dirty="0">
                <a:solidFill>
                  <a:schemeClr val="accent3"/>
                </a:solidFill>
              </a:rPr>
              <a:t>rarely affected </a:t>
            </a:r>
            <a:r>
              <a:rPr lang="en-IN" dirty="0"/>
              <a:t>by SARS. To date, there </a:t>
            </a:r>
            <a:r>
              <a:rPr lang="en-IN" dirty="0" smtClean="0"/>
              <a:t>have been </a:t>
            </a:r>
            <a:r>
              <a:rPr lang="en-IN" dirty="0"/>
              <a:t>two reported cases of transmission from children </a:t>
            </a:r>
            <a:r>
              <a:rPr lang="en-IN" dirty="0" smtClean="0"/>
              <a:t>to adults </a:t>
            </a:r>
            <a:r>
              <a:rPr lang="en-IN" dirty="0"/>
              <a:t>and no report of transmission from child to </a:t>
            </a:r>
            <a:r>
              <a:rPr lang="en-IN" dirty="0" smtClean="0"/>
              <a:t>child.</a:t>
            </a:r>
          </a:p>
          <a:p>
            <a:r>
              <a:rPr lang="en-IN" dirty="0" smtClean="0"/>
              <a:t>Furthermore</a:t>
            </a:r>
            <a:r>
              <a:rPr lang="en-IN" dirty="0"/>
              <a:t>, no evidence of SARS has been found </a:t>
            </a:r>
            <a:r>
              <a:rPr lang="en-IN" dirty="0" smtClean="0"/>
              <a:t>in infants </a:t>
            </a:r>
            <a:r>
              <a:rPr lang="en-IN" dirty="0"/>
              <a:t>of mothers who were infected during pregnancy.</a:t>
            </a:r>
          </a:p>
        </p:txBody>
      </p:sp>
    </p:spTree>
    <p:extLst>
      <p:ext uri="{BB962C8B-B14F-4D97-AF65-F5344CB8AC3E}">
        <p14:creationId xmlns:p14="http://schemas.microsoft.com/office/powerpoint/2010/main" xmlns="" val="3737888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Epidemiological </a:t>
            </a:r>
            <a:r>
              <a:rPr lang="en-IN" b="1" dirty="0" smtClean="0"/>
              <a:t>aspect.. 		Cont..</a:t>
            </a:r>
            <a:r>
              <a:rPr lang="en-IN" b="1" dirty="0"/>
              <a:t/>
            </a:r>
            <a:br>
              <a:rPr lang="en-IN" b="1" dirty="0"/>
            </a:br>
            <a:endParaRPr lang="en-IN" dirty="0"/>
          </a:p>
        </p:txBody>
      </p:sp>
      <p:sp>
        <p:nvSpPr>
          <p:cNvPr id="3" name="Content Placeholder 2"/>
          <p:cNvSpPr>
            <a:spLocks noGrp="1"/>
          </p:cNvSpPr>
          <p:nvPr>
            <p:ph idx="1"/>
          </p:nvPr>
        </p:nvSpPr>
        <p:spPr/>
        <p:txBody>
          <a:bodyPr/>
          <a:lstStyle/>
          <a:p>
            <a:r>
              <a:rPr lang="en-IN" dirty="0"/>
              <a:t>International flights have been associated with </a:t>
            </a:r>
            <a:r>
              <a:rPr lang="en-IN" dirty="0" smtClean="0"/>
              <a:t>the transmission </a:t>
            </a:r>
            <a:r>
              <a:rPr lang="en-IN" dirty="0"/>
              <a:t>of SARS from symptomatic probable cases </a:t>
            </a:r>
            <a:r>
              <a:rPr lang="en-IN" dirty="0" smtClean="0"/>
              <a:t>to passengers </a:t>
            </a:r>
            <a:r>
              <a:rPr lang="en-IN" dirty="0"/>
              <a:t>or crew. </a:t>
            </a:r>
            <a:endParaRPr lang="en-IN" dirty="0" smtClean="0"/>
          </a:p>
          <a:p>
            <a:r>
              <a:rPr lang="en-IN" dirty="0" smtClean="0"/>
              <a:t>WHO </a:t>
            </a:r>
            <a:r>
              <a:rPr lang="en-IN" dirty="0"/>
              <a:t>recommends </a:t>
            </a:r>
            <a:r>
              <a:rPr lang="en-IN" dirty="0">
                <a:solidFill>
                  <a:schemeClr val="accent3"/>
                </a:solidFill>
              </a:rPr>
              <a:t>exit screening </a:t>
            </a:r>
            <a:r>
              <a:rPr lang="en-IN" dirty="0" smtClean="0"/>
              <a:t>and other </a:t>
            </a:r>
            <a:r>
              <a:rPr lang="en-IN" dirty="0"/>
              <a:t>measures to reduce opportunities for </a:t>
            </a:r>
            <a:r>
              <a:rPr lang="en-IN" dirty="0" smtClean="0"/>
              <a:t>further international </a:t>
            </a:r>
            <a:r>
              <a:rPr lang="en-IN" dirty="0"/>
              <a:t>spread associated with air travel during </a:t>
            </a:r>
            <a:r>
              <a:rPr lang="en-IN" dirty="0" smtClean="0"/>
              <a:t>the epidemic </a:t>
            </a:r>
            <a:r>
              <a:rPr lang="en-IN" dirty="0"/>
              <a:t>period.</a:t>
            </a:r>
          </a:p>
        </p:txBody>
      </p:sp>
    </p:spTree>
    <p:extLst>
      <p:ext uri="{BB962C8B-B14F-4D97-AF65-F5344CB8AC3E}">
        <p14:creationId xmlns:p14="http://schemas.microsoft.com/office/powerpoint/2010/main" xmlns="" val="1036857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Complications</a:t>
            </a:r>
            <a:br>
              <a:rPr lang="en-IN" b="1" dirty="0"/>
            </a:br>
            <a:endParaRPr lang="en-IN" dirty="0"/>
          </a:p>
        </p:txBody>
      </p:sp>
      <p:sp>
        <p:nvSpPr>
          <p:cNvPr id="3" name="Content Placeholder 2"/>
          <p:cNvSpPr>
            <a:spLocks noGrp="1"/>
          </p:cNvSpPr>
          <p:nvPr>
            <p:ph idx="1"/>
          </p:nvPr>
        </p:nvSpPr>
        <p:spPr/>
        <p:txBody>
          <a:bodyPr>
            <a:normAutofit lnSpcReduction="10000"/>
          </a:bodyPr>
          <a:lstStyle/>
          <a:p>
            <a:r>
              <a:rPr lang="en-IN" dirty="0" smtClean="0"/>
              <a:t>As </a:t>
            </a:r>
            <a:r>
              <a:rPr lang="en-IN" dirty="0"/>
              <a:t>with any viral pneumonia, </a:t>
            </a:r>
            <a:r>
              <a:rPr lang="en-IN" dirty="0" smtClean="0">
                <a:solidFill>
                  <a:schemeClr val="accent3"/>
                </a:solidFill>
              </a:rPr>
              <a:t>pulmonary decompensation </a:t>
            </a:r>
            <a:r>
              <a:rPr lang="en-IN" dirty="0"/>
              <a:t>is the most feared problem. </a:t>
            </a:r>
            <a:endParaRPr lang="en-IN" dirty="0" smtClean="0"/>
          </a:p>
          <a:p>
            <a:r>
              <a:rPr lang="en-IN" dirty="0" smtClean="0">
                <a:solidFill>
                  <a:schemeClr val="accent3"/>
                </a:solidFill>
              </a:rPr>
              <a:t>ARDS</a:t>
            </a:r>
            <a:r>
              <a:rPr lang="en-IN" dirty="0" smtClean="0"/>
              <a:t> </a:t>
            </a:r>
            <a:r>
              <a:rPr lang="en-IN" dirty="0"/>
              <a:t>occurs </a:t>
            </a:r>
            <a:r>
              <a:rPr lang="en-IN" dirty="0" smtClean="0"/>
              <a:t>in about </a:t>
            </a:r>
            <a:r>
              <a:rPr lang="en-IN" dirty="0"/>
              <a:t>16% patients, and about 20-30% of patients </a:t>
            </a:r>
            <a:r>
              <a:rPr lang="en-IN" dirty="0" smtClean="0"/>
              <a:t>require intubation </a:t>
            </a:r>
            <a:r>
              <a:rPr lang="en-IN" dirty="0"/>
              <a:t>and mechanical ventilation. </a:t>
            </a:r>
            <a:endParaRPr lang="en-IN" dirty="0" smtClean="0"/>
          </a:p>
          <a:p>
            <a:r>
              <a:rPr lang="en-IN" dirty="0" smtClean="0"/>
              <a:t>Squeal </a:t>
            </a:r>
            <a:r>
              <a:rPr lang="en-IN" dirty="0"/>
              <a:t>of </a:t>
            </a:r>
            <a:r>
              <a:rPr lang="en-IN" dirty="0" smtClean="0"/>
              <a:t>intensive care </a:t>
            </a:r>
            <a:r>
              <a:rPr lang="en-IN" dirty="0"/>
              <a:t>include infection with nosocomial pathogens, </a:t>
            </a:r>
            <a:r>
              <a:rPr lang="en-IN" dirty="0" smtClean="0">
                <a:solidFill>
                  <a:schemeClr val="accent3"/>
                </a:solidFill>
              </a:rPr>
              <a:t>tension pneumothorax </a:t>
            </a:r>
            <a:r>
              <a:rPr lang="en-IN" dirty="0" smtClean="0"/>
              <a:t>from ventilation </a:t>
            </a:r>
            <a:r>
              <a:rPr lang="en-IN" dirty="0"/>
              <a:t>at high peak pressures, </a:t>
            </a:r>
            <a:r>
              <a:rPr lang="en-IN" dirty="0" smtClean="0"/>
              <a:t>and non-cardiogenic </a:t>
            </a:r>
            <a:r>
              <a:rPr lang="en-IN" dirty="0">
                <a:solidFill>
                  <a:schemeClr val="accent3"/>
                </a:solidFill>
              </a:rPr>
              <a:t>pulmonary </a:t>
            </a:r>
            <a:r>
              <a:rPr lang="en-IN" dirty="0" err="1">
                <a:solidFill>
                  <a:schemeClr val="accent3"/>
                </a:solidFill>
              </a:rPr>
              <a:t>edema</a:t>
            </a:r>
            <a:r>
              <a:rPr lang="en-IN" dirty="0">
                <a:solidFill>
                  <a:schemeClr val="accent3"/>
                </a:solidFill>
              </a:rPr>
              <a:t>.</a:t>
            </a:r>
          </a:p>
        </p:txBody>
      </p:sp>
    </p:spTree>
    <p:extLst>
      <p:ext uri="{BB962C8B-B14F-4D97-AF65-F5344CB8AC3E}">
        <p14:creationId xmlns:p14="http://schemas.microsoft.com/office/powerpoint/2010/main" xmlns="" val="1182597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Treatment</a:t>
            </a:r>
            <a:br>
              <a:rPr lang="en-IN" b="1" dirty="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Severe </a:t>
            </a:r>
            <a:r>
              <a:rPr lang="en-IN" dirty="0"/>
              <a:t>cases require intensive support. </a:t>
            </a:r>
            <a:endParaRPr lang="en-IN" dirty="0" smtClean="0"/>
          </a:p>
          <a:p>
            <a:r>
              <a:rPr lang="en-IN" dirty="0" smtClean="0"/>
              <a:t>Although </a:t>
            </a:r>
            <a:r>
              <a:rPr lang="en-IN" dirty="0"/>
              <a:t>a </a:t>
            </a:r>
            <a:r>
              <a:rPr lang="en-IN" dirty="0" smtClean="0"/>
              <a:t>number of </a:t>
            </a:r>
            <a:r>
              <a:rPr lang="en-IN" dirty="0"/>
              <a:t>different agents including </a:t>
            </a:r>
            <a:r>
              <a:rPr lang="en-IN" dirty="0">
                <a:solidFill>
                  <a:schemeClr val="accent3"/>
                </a:solidFill>
              </a:rPr>
              <a:t>ribavirin </a:t>
            </a:r>
            <a:r>
              <a:rPr lang="en-IN" dirty="0"/>
              <a:t>(400-600 mg/d </a:t>
            </a:r>
            <a:r>
              <a:rPr lang="en-IN" dirty="0" smtClean="0"/>
              <a:t>and</a:t>
            </a:r>
            <a:r>
              <a:rPr lang="sv-SE" dirty="0" smtClean="0"/>
              <a:t>4 </a:t>
            </a:r>
            <a:r>
              <a:rPr lang="sv-SE" dirty="0"/>
              <a:t>g/d), </a:t>
            </a:r>
            <a:r>
              <a:rPr lang="sv-SE" dirty="0">
                <a:solidFill>
                  <a:schemeClr val="accent3"/>
                </a:solidFill>
              </a:rPr>
              <a:t>lopinavir/ritonavir</a:t>
            </a:r>
            <a:r>
              <a:rPr lang="sv-SE" dirty="0"/>
              <a:t> (400 mg/100 mg), </a:t>
            </a:r>
            <a:r>
              <a:rPr lang="sv-SE" dirty="0">
                <a:solidFill>
                  <a:schemeClr val="accent3"/>
                </a:solidFill>
              </a:rPr>
              <a:t>interferon type </a:t>
            </a:r>
            <a:r>
              <a:rPr lang="sv-SE" dirty="0" smtClean="0">
                <a:solidFill>
                  <a:schemeClr val="accent3"/>
                </a:solidFill>
              </a:rPr>
              <a:t>1</a:t>
            </a:r>
            <a:r>
              <a:rPr lang="sv-SE" dirty="0" smtClean="0"/>
              <a:t>, </a:t>
            </a:r>
            <a:r>
              <a:rPr lang="en-IN" dirty="0" smtClean="0"/>
              <a:t>intravenous </a:t>
            </a:r>
            <a:r>
              <a:rPr lang="en-IN" dirty="0">
                <a:solidFill>
                  <a:schemeClr val="accent3"/>
                </a:solidFill>
              </a:rPr>
              <a:t>immunoglobulin</a:t>
            </a:r>
            <a:r>
              <a:rPr lang="en-IN" dirty="0"/>
              <a:t>, and systemic </a:t>
            </a:r>
            <a:r>
              <a:rPr lang="en-IN" dirty="0" smtClean="0">
                <a:solidFill>
                  <a:schemeClr val="accent3"/>
                </a:solidFill>
              </a:rPr>
              <a:t>corticosteroids</a:t>
            </a:r>
            <a:r>
              <a:rPr lang="en-IN" dirty="0" smtClean="0"/>
              <a:t> were </a:t>
            </a:r>
            <a:r>
              <a:rPr lang="en-IN" dirty="0"/>
              <a:t>used to treat SARS patients during the 2003 </a:t>
            </a:r>
            <a:r>
              <a:rPr lang="en-IN" dirty="0" smtClean="0"/>
              <a:t>epidemic </a:t>
            </a:r>
          </a:p>
          <a:p>
            <a:r>
              <a:rPr lang="en-IN" dirty="0"/>
              <a:t>T</a:t>
            </a:r>
            <a:r>
              <a:rPr lang="en-IN" dirty="0" smtClean="0"/>
              <a:t>he treatment efficacy of these therapeutic agents remains inconclusive and further research is needed.</a:t>
            </a:r>
            <a:endParaRPr lang="en-IN" dirty="0"/>
          </a:p>
        </p:txBody>
      </p:sp>
    </p:spTree>
    <p:extLst>
      <p:ext uri="{BB962C8B-B14F-4D97-AF65-F5344CB8AC3E}">
        <p14:creationId xmlns:p14="http://schemas.microsoft.com/office/powerpoint/2010/main" xmlns="" val="2580375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Prognosis</a:t>
            </a:r>
            <a:br>
              <a:rPr lang="en-IN" b="1" dirty="0"/>
            </a:br>
            <a:endParaRPr lang="en-IN" dirty="0"/>
          </a:p>
        </p:txBody>
      </p:sp>
      <p:sp>
        <p:nvSpPr>
          <p:cNvPr id="3" name="Content Placeholder 2"/>
          <p:cNvSpPr>
            <a:spLocks noGrp="1"/>
          </p:cNvSpPr>
          <p:nvPr>
            <p:ph idx="1"/>
          </p:nvPr>
        </p:nvSpPr>
        <p:spPr>
          <a:xfrm>
            <a:off x="457200" y="1600200"/>
            <a:ext cx="7715200" cy="4873752"/>
          </a:xfrm>
        </p:spPr>
        <p:txBody>
          <a:bodyPr>
            <a:normAutofit fontScale="85000" lnSpcReduction="10000"/>
          </a:bodyPr>
          <a:lstStyle/>
          <a:p>
            <a:r>
              <a:rPr lang="en-IN" dirty="0" smtClean="0"/>
              <a:t>The </a:t>
            </a:r>
            <a:r>
              <a:rPr lang="en-IN" dirty="0"/>
              <a:t>overall mortality rate of identified cases is </a:t>
            </a:r>
            <a:r>
              <a:rPr lang="en-IN" dirty="0" smtClean="0"/>
              <a:t>about 10% to 14</a:t>
            </a:r>
            <a:r>
              <a:rPr lang="en-IN" dirty="0"/>
              <a:t>%. </a:t>
            </a:r>
            <a:endParaRPr lang="en-IN" dirty="0" smtClean="0"/>
          </a:p>
          <a:p>
            <a:r>
              <a:rPr lang="en-IN" dirty="0" smtClean="0"/>
              <a:t>Mortality </a:t>
            </a:r>
            <a:r>
              <a:rPr lang="en-IN" dirty="0"/>
              <a:t>is age-related, ranging from less than 1 % </a:t>
            </a:r>
            <a:r>
              <a:rPr lang="en-IN" dirty="0" smtClean="0"/>
              <a:t>in persons </a:t>
            </a:r>
            <a:r>
              <a:rPr lang="en-IN" dirty="0"/>
              <a:t>under 24 years of age to greater than 50% </a:t>
            </a:r>
            <a:r>
              <a:rPr lang="en-IN" dirty="0" smtClean="0"/>
              <a:t>in persons </a:t>
            </a:r>
            <a:r>
              <a:rPr lang="en-IN" dirty="0"/>
              <a:t>over 65 years of age. </a:t>
            </a:r>
            <a:endParaRPr lang="en-IN" dirty="0" smtClean="0"/>
          </a:p>
          <a:p>
            <a:r>
              <a:rPr lang="en-IN" dirty="0" smtClean="0">
                <a:solidFill>
                  <a:schemeClr val="accent3"/>
                </a:solidFill>
              </a:rPr>
              <a:t>Poor </a:t>
            </a:r>
            <a:r>
              <a:rPr lang="en-IN" dirty="0">
                <a:solidFill>
                  <a:schemeClr val="accent3"/>
                </a:solidFill>
              </a:rPr>
              <a:t>prognostic </a:t>
            </a:r>
            <a:r>
              <a:rPr lang="en-IN" dirty="0" smtClean="0">
                <a:solidFill>
                  <a:schemeClr val="accent3"/>
                </a:solidFill>
              </a:rPr>
              <a:t>factors </a:t>
            </a:r>
            <a:r>
              <a:rPr lang="en-IN" dirty="0" smtClean="0"/>
              <a:t>include </a:t>
            </a:r>
            <a:r>
              <a:rPr lang="en-IN" dirty="0"/>
              <a:t>advanced age, chronic hepatitis B infection </a:t>
            </a:r>
            <a:r>
              <a:rPr lang="en-IN" dirty="0" smtClean="0"/>
              <a:t>treated with </a:t>
            </a:r>
            <a:r>
              <a:rPr lang="en-IN" dirty="0"/>
              <a:t>lamivudine, high initial or high peak </a:t>
            </a:r>
            <a:r>
              <a:rPr lang="en-IN" dirty="0" smtClean="0"/>
              <a:t>lactate dehydrogenase </a:t>
            </a:r>
            <a:r>
              <a:rPr lang="en-IN" dirty="0"/>
              <a:t>concentration, high neutrophil count </a:t>
            </a:r>
            <a:r>
              <a:rPr lang="en-IN" dirty="0" smtClean="0"/>
              <a:t>on presentation</a:t>
            </a:r>
            <a:r>
              <a:rPr lang="en-IN" dirty="0"/>
              <a:t>, diabetes mellitus, acute kidney disease, </a:t>
            </a:r>
            <a:r>
              <a:rPr lang="en-IN" dirty="0" smtClean="0"/>
              <a:t>and low </a:t>
            </a:r>
            <a:r>
              <a:rPr lang="en-IN" dirty="0"/>
              <a:t>counts of CD4 and CD8 on presentation. </a:t>
            </a:r>
          </a:p>
        </p:txBody>
      </p:sp>
    </p:spTree>
    <p:extLst>
      <p:ext uri="{BB962C8B-B14F-4D97-AF65-F5344CB8AC3E}">
        <p14:creationId xmlns:p14="http://schemas.microsoft.com/office/powerpoint/2010/main" xmlns="" val="33702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Prevention</a:t>
            </a:r>
            <a:br>
              <a:rPr lang="en-IN" b="1" dirty="0"/>
            </a:br>
            <a:endParaRPr lang="en-IN" dirty="0"/>
          </a:p>
        </p:txBody>
      </p:sp>
      <p:sp>
        <p:nvSpPr>
          <p:cNvPr id="3" name="Content Placeholder 2"/>
          <p:cNvSpPr>
            <a:spLocks noGrp="1"/>
          </p:cNvSpPr>
          <p:nvPr>
            <p:ph idx="1"/>
          </p:nvPr>
        </p:nvSpPr>
        <p:spPr>
          <a:xfrm>
            <a:off x="457200" y="1124744"/>
            <a:ext cx="7859216" cy="5349208"/>
          </a:xfrm>
        </p:spPr>
        <p:txBody>
          <a:bodyPr>
            <a:normAutofit/>
          </a:bodyPr>
          <a:lstStyle/>
          <a:p>
            <a:pPr marL="0" indent="0">
              <a:buNone/>
            </a:pPr>
            <a:r>
              <a:rPr lang="en-IN" sz="2100" dirty="0" smtClean="0"/>
              <a:t>As </a:t>
            </a:r>
            <a:r>
              <a:rPr lang="en-IN" sz="2100" dirty="0"/>
              <a:t>there is </a:t>
            </a:r>
            <a:r>
              <a:rPr lang="en-IN" sz="2100" dirty="0">
                <a:solidFill>
                  <a:schemeClr val="accent3"/>
                </a:solidFill>
              </a:rPr>
              <a:t>no vaccine against SARS</a:t>
            </a:r>
            <a:r>
              <a:rPr lang="en-IN" sz="2100" dirty="0"/>
              <a:t>, the </a:t>
            </a:r>
            <a:r>
              <a:rPr lang="en-IN" sz="2100" dirty="0" smtClean="0"/>
              <a:t>preventive measures </a:t>
            </a:r>
            <a:r>
              <a:rPr lang="en-IN" sz="2100" dirty="0"/>
              <a:t>for SARS control are appropriate detection </a:t>
            </a:r>
            <a:r>
              <a:rPr lang="en-IN" sz="2100" dirty="0" smtClean="0"/>
              <a:t>and protective </a:t>
            </a:r>
            <a:r>
              <a:rPr lang="en-IN" sz="2100" dirty="0"/>
              <a:t>measures which include </a:t>
            </a:r>
            <a:r>
              <a:rPr lang="en-IN" sz="2100" dirty="0" smtClean="0"/>
              <a:t>:</a:t>
            </a:r>
            <a:endParaRPr lang="en-IN" sz="2100" dirty="0"/>
          </a:p>
          <a:p>
            <a:pPr marL="365760" lvl="1" indent="0">
              <a:buNone/>
            </a:pPr>
            <a:r>
              <a:rPr lang="en-IN" sz="2100" dirty="0"/>
              <a:t>1. </a:t>
            </a:r>
            <a:r>
              <a:rPr lang="en-IN" sz="2100" dirty="0">
                <a:solidFill>
                  <a:schemeClr val="accent3"/>
                </a:solidFill>
              </a:rPr>
              <a:t>Prompt identification</a:t>
            </a:r>
            <a:r>
              <a:rPr lang="en-IN" sz="2100" dirty="0"/>
              <a:t> of persons with SARS, </a:t>
            </a:r>
            <a:r>
              <a:rPr lang="en-IN" sz="2100" dirty="0" smtClean="0"/>
              <a:t>their movements </a:t>
            </a:r>
            <a:r>
              <a:rPr lang="en-IN" sz="2100" dirty="0"/>
              <a:t>and contacts;</a:t>
            </a:r>
          </a:p>
          <a:p>
            <a:pPr marL="365760" lvl="1" indent="0">
              <a:buNone/>
            </a:pPr>
            <a:r>
              <a:rPr lang="en-IN" sz="2100" dirty="0"/>
              <a:t>2. </a:t>
            </a:r>
            <a:r>
              <a:rPr lang="en-IN" sz="2100" dirty="0">
                <a:solidFill>
                  <a:schemeClr val="accent3"/>
                </a:solidFill>
              </a:rPr>
              <a:t>Effective isolation </a:t>
            </a:r>
            <a:r>
              <a:rPr lang="en-IN" sz="2100" dirty="0"/>
              <a:t>of SARS patients in hospitals;</a:t>
            </a:r>
          </a:p>
          <a:p>
            <a:pPr marL="365760" lvl="1" indent="0">
              <a:buNone/>
            </a:pPr>
            <a:r>
              <a:rPr lang="en-IN" sz="2100" dirty="0"/>
              <a:t>3. </a:t>
            </a:r>
            <a:r>
              <a:rPr lang="en-IN" sz="2100" dirty="0">
                <a:solidFill>
                  <a:schemeClr val="accent3"/>
                </a:solidFill>
              </a:rPr>
              <a:t>Appropriate protection </a:t>
            </a:r>
            <a:r>
              <a:rPr lang="en-IN" sz="2100" dirty="0"/>
              <a:t>of medical staff treating </a:t>
            </a:r>
            <a:r>
              <a:rPr lang="en-IN" sz="2100" dirty="0" smtClean="0"/>
              <a:t>these patients</a:t>
            </a:r>
            <a:r>
              <a:rPr lang="en-IN" sz="2100" dirty="0"/>
              <a:t>;</a:t>
            </a:r>
          </a:p>
          <a:p>
            <a:pPr marL="365760" lvl="1" indent="0">
              <a:buNone/>
            </a:pPr>
            <a:r>
              <a:rPr lang="en-IN" sz="2100" dirty="0"/>
              <a:t>4. Comprehensive identification and </a:t>
            </a:r>
            <a:r>
              <a:rPr lang="en-IN" sz="2100" dirty="0">
                <a:solidFill>
                  <a:schemeClr val="accent3"/>
                </a:solidFill>
              </a:rPr>
              <a:t>isolation of </a:t>
            </a:r>
            <a:r>
              <a:rPr lang="en-IN" sz="2100" dirty="0" smtClean="0">
                <a:solidFill>
                  <a:schemeClr val="accent3"/>
                </a:solidFill>
              </a:rPr>
              <a:t>suspected </a:t>
            </a:r>
            <a:r>
              <a:rPr lang="en-IN" sz="2100" dirty="0" smtClean="0"/>
              <a:t>SARS </a:t>
            </a:r>
            <a:r>
              <a:rPr lang="en-IN" sz="2100" dirty="0"/>
              <a:t>cases;</a:t>
            </a:r>
          </a:p>
          <a:p>
            <a:pPr marL="365760" lvl="1" indent="0">
              <a:buNone/>
            </a:pPr>
            <a:r>
              <a:rPr lang="en-IN" sz="2100" dirty="0"/>
              <a:t>5. Simple </a:t>
            </a:r>
            <a:r>
              <a:rPr lang="en-IN" sz="2100" dirty="0">
                <a:solidFill>
                  <a:schemeClr val="accent3"/>
                </a:solidFill>
              </a:rPr>
              <a:t>hygienic measures </a:t>
            </a:r>
            <a:r>
              <a:rPr lang="en-IN" sz="2100" dirty="0"/>
              <a:t>such as hand-washing </a:t>
            </a:r>
            <a:r>
              <a:rPr lang="en-IN" sz="2100" dirty="0" smtClean="0"/>
              <a:t>after touching </a:t>
            </a:r>
            <a:r>
              <a:rPr lang="en-IN" sz="2100" dirty="0"/>
              <a:t>patients, use of appropriate and </a:t>
            </a:r>
            <a:r>
              <a:rPr lang="en-IN" sz="2100" dirty="0" smtClean="0"/>
              <a:t>well-fitted masks</a:t>
            </a:r>
            <a:r>
              <a:rPr lang="en-IN" sz="2100" dirty="0"/>
              <a:t>, and introduction of infection control measures;</a:t>
            </a:r>
          </a:p>
          <a:p>
            <a:pPr marL="365760" lvl="1" indent="0">
              <a:buNone/>
            </a:pPr>
            <a:r>
              <a:rPr lang="en-IN" sz="2100" dirty="0"/>
              <a:t>6. </a:t>
            </a:r>
            <a:r>
              <a:rPr lang="en-IN" sz="2100" dirty="0">
                <a:solidFill>
                  <a:schemeClr val="accent3"/>
                </a:solidFill>
              </a:rPr>
              <a:t>Exit screening </a:t>
            </a:r>
            <a:r>
              <a:rPr lang="en-IN" sz="2100" dirty="0"/>
              <a:t>of international travellers;</a:t>
            </a:r>
          </a:p>
          <a:p>
            <a:pPr marL="365760" lvl="1" indent="0">
              <a:buNone/>
            </a:pPr>
            <a:r>
              <a:rPr lang="en-IN" sz="2100" dirty="0"/>
              <a:t>7. Timely and accurate reporting and </a:t>
            </a:r>
            <a:r>
              <a:rPr lang="en-IN" sz="2100" dirty="0">
                <a:solidFill>
                  <a:schemeClr val="accent3"/>
                </a:solidFill>
              </a:rPr>
              <a:t>sharing </a:t>
            </a:r>
            <a:r>
              <a:rPr lang="en-IN" sz="2100" dirty="0" smtClean="0">
                <a:solidFill>
                  <a:schemeClr val="accent3"/>
                </a:solidFill>
              </a:rPr>
              <a:t>of information </a:t>
            </a:r>
            <a:r>
              <a:rPr lang="en-IN" sz="2100" dirty="0"/>
              <a:t>with other authorities and/or governments.</a:t>
            </a:r>
          </a:p>
        </p:txBody>
      </p:sp>
    </p:spTree>
    <p:extLst>
      <p:ext uri="{BB962C8B-B14F-4D97-AF65-F5344CB8AC3E}">
        <p14:creationId xmlns:p14="http://schemas.microsoft.com/office/powerpoint/2010/main" xmlns="" val="466180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080120"/>
          </a:xfrm>
        </p:spPr>
        <p:txBody>
          <a:bodyPr>
            <a:noAutofit/>
          </a:bodyPr>
          <a:lstStyle/>
          <a:p>
            <a:r>
              <a:rPr lang="en-IN" sz="2800" b="1" dirty="0">
                <a:latin typeface="Times New Roman" pitchFamily="18" charset="0"/>
                <a:cs typeface="Times New Roman" pitchFamily="18" charset="0"/>
              </a:rPr>
              <a:t>Identification of Severe Acute Respiratory Syndrome in </a:t>
            </a:r>
            <a:r>
              <a:rPr lang="en-IN" sz="2800" b="1" dirty="0" smtClean="0">
                <a:latin typeface="Times New Roman" pitchFamily="18" charset="0"/>
                <a:cs typeface="Times New Roman" pitchFamily="18" charset="0"/>
              </a:rPr>
              <a:t>Canada</a:t>
            </a:r>
            <a:br>
              <a:rPr lang="en-IN" sz="2800" b="1" dirty="0" smtClean="0">
                <a:latin typeface="Times New Roman" pitchFamily="18" charset="0"/>
                <a:cs typeface="Times New Roman" pitchFamily="18" charset="0"/>
              </a:rPr>
            </a:br>
            <a:r>
              <a:rPr lang="en-US" sz="1600" dirty="0">
                <a:latin typeface="Times New Roman" pitchFamily="18" charset="0"/>
                <a:cs typeface="Times New Roman" pitchFamily="18" charset="0"/>
              </a:rPr>
              <a:t>Author: </a:t>
            </a:r>
            <a:r>
              <a:rPr lang="en-IN" sz="1600" dirty="0">
                <a:latin typeface="Times New Roman" pitchFamily="18" charset="0"/>
                <a:cs typeface="Times New Roman" pitchFamily="18" charset="0"/>
              </a:rPr>
              <a:t>Susan M. </a:t>
            </a:r>
            <a:r>
              <a:rPr lang="en-IN" sz="1600" dirty="0" err="1">
                <a:latin typeface="Times New Roman" pitchFamily="18" charset="0"/>
                <a:cs typeface="Times New Roman" pitchFamily="18" charset="0"/>
              </a:rPr>
              <a:t>Poutanen</a:t>
            </a:r>
            <a:r>
              <a:rPr lang="en-IN" sz="1600" dirty="0">
                <a:latin typeface="Times New Roman" pitchFamily="18" charset="0"/>
                <a:cs typeface="Times New Roman" pitchFamily="18" charset="0"/>
              </a:rPr>
              <a:t>, M.D., M.P.H., Donald E. Low, M.D., Bonnie Henry, M.D., Sandy Finkelstein, M.D., David Rose</a:t>
            </a:r>
            <a:br>
              <a:rPr lang="en-IN" sz="1600" dirty="0">
                <a:latin typeface="Times New Roman" pitchFamily="18" charset="0"/>
                <a:cs typeface="Times New Roman" pitchFamily="18" charset="0"/>
              </a:rPr>
            </a:br>
            <a:r>
              <a:rPr lang="en-IN" sz="1600" b="1" dirty="0">
                <a:latin typeface="Times New Roman" pitchFamily="18" charset="0"/>
                <a:cs typeface="Times New Roman" pitchFamily="18" charset="0"/>
              </a:rPr>
              <a:t/>
            </a:r>
            <a:br>
              <a:rPr lang="en-IN" sz="1600" b="1" dirty="0">
                <a:latin typeface="Times New Roman" pitchFamily="18" charset="0"/>
                <a:cs typeface="Times New Roman" pitchFamily="18" charset="0"/>
              </a:rPr>
            </a:br>
            <a:endParaRPr lang="en-IN" sz="1600" dirty="0">
              <a:latin typeface="Times New Roman" pitchFamily="18" charset="0"/>
              <a:cs typeface="Times New Roman" pitchFamily="18" charset="0"/>
            </a:endParaRPr>
          </a:p>
        </p:txBody>
      </p:sp>
      <p:sp>
        <p:nvSpPr>
          <p:cNvPr id="5" name="Text Placeholder 4"/>
          <p:cNvSpPr>
            <a:spLocks noGrp="1"/>
          </p:cNvSpPr>
          <p:nvPr>
            <p:ph type="body" idx="1"/>
          </p:nvPr>
        </p:nvSpPr>
        <p:spPr>
          <a:xfrm>
            <a:off x="457200" y="2276872"/>
            <a:ext cx="4040188" cy="1584176"/>
          </a:xfrm>
        </p:spPr>
        <p:txBody>
          <a:bodyPr>
            <a:noAutofit/>
          </a:bodyPr>
          <a:lstStyle/>
          <a:p>
            <a:pPr algn="just"/>
            <a:r>
              <a:rPr lang="en-IN" sz="1600" dirty="0">
                <a:latin typeface="Times New Roman" pitchFamily="18" charset="0"/>
                <a:cs typeface="Times New Roman" pitchFamily="18" charset="0"/>
              </a:rPr>
              <a:t>Background</a:t>
            </a:r>
          </a:p>
          <a:p>
            <a:pPr algn="just"/>
            <a:r>
              <a:rPr lang="en-IN" sz="1600" b="0" dirty="0">
                <a:latin typeface="Times New Roman" pitchFamily="18" charset="0"/>
                <a:cs typeface="Times New Roman" pitchFamily="18" charset="0"/>
              </a:rPr>
              <a:t>Severe acute respiratory syndrome (SARS) is a condition of unknown cause that has recently been recognized in patients in Asia, North America, and Europe. This report summarizes the initial epidemiologic findings, clinical description, and diagnostic findings that followed the identification of SARS in Canada.</a:t>
            </a:r>
          </a:p>
          <a:p>
            <a:pPr algn="just"/>
            <a:endParaRPr lang="en-IN" sz="1600" b="0" dirty="0">
              <a:latin typeface="Times New Roman" pitchFamily="18" charset="0"/>
              <a:cs typeface="Times New Roman" pitchFamily="18" charset="0"/>
            </a:endParaRPr>
          </a:p>
        </p:txBody>
      </p:sp>
      <p:sp>
        <p:nvSpPr>
          <p:cNvPr id="3" name="Content Placeholder 2"/>
          <p:cNvSpPr>
            <a:spLocks noGrp="1"/>
          </p:cNvSpPr>
          <p:nvPr>
            <p:ph sz="half" idx="2"/>
          </p:nvPr>
        </p:nvSpPr>
        <p:spPr>
          <a:xfrm>
            <a:off x="457200" y="3789040"/>
            <a:ext cx="4040188" cy="2337122"/>
          </a:xfrm>
        </p:spPr>
        <p:txBody>
          <a:bodyPr>
            <a:noAutofit/>
          </a:bodyPr>
          <a:lstStyle/>
          <a:p>
            <a:pPr marL="0" indent="0" algn="just">
              <a:buNone/>
            </a:pPr>
            <a:r>
              <a:rPr lang="en-IN" sz="1600" b="1" dirty="0" smtClean="0">
                <a:latin typeface="Times New Roman" pitchFamily="18" charset="0"/>
                <a:cs typeface="Times New Roman" pitchFamily="18" charset="0"/>
              </a:rPr>
              <a:t>Methods</a:t>
            </a:r>
            <a:endParaRPr lang="en-IN" sz="1600" b="1" dirty="0">
              <a:latin typeface="Times New Roman" pitchFamily="18" charset="0"/>
              <a:cs typeface="Times New Roman" pitchFamily="18" charset="0"/>
            </a:endParaRPr>
          </a:p>
          <a:p>
            <a:pPr marL="0" indent="0" algn="just">
              <a:buNone/>
            </a:pPr>
            <a:r>
              <a:rPr lang="en-IN" sz="1600" dirty="0">
                <a:latin typeface="Times New Roman" pitchFamily="18" charset="0"/>
                <a:cs typeface="Times New Roman" pitchFamily="18" charset="0"/>
              </a:rPr>
              <a:t>SARS was first identified in Canada in early March 2003. We collected epidemiologic, clinical, and diagnostic data from each of the first 10 cases prospectively as they were identified. Specimens from all cases were sent to local, provincial, national, and international laboratories for studies to identify an etiologic agent.</a:t>
            </a:r>
          </a:p>
        </p:txBody>
      </p:sp>
      <p:sp>
        <p:nvSpPr>
          <p:cNvPr id="6" name="Text Placeholder 5"/>
          <p:cNvSpPr>
            <a:spLocks noGrp="1"/>
          </p:cNvSpPr>
          <p:nvPr>
            <p:ph type="body" sz="quarter" idx="3"/>
          </p:nvPr>
        </p:nvSpPr>
        <p:spPr>
          <a:xfrm>
            <a:off x="4644008" y="1484784"/>
            <a:ext cx="4041775" cy="4320480"/>
          </a:xfrm>
        </p:spPr>
        <p:txBody>
          <a:bodyPr>
            <a:noAutofit/>
          </a:bodyPr>
          <a:lstStyle/>
          <a:p>
            <a:pPr algn="just"/>
            <a:r>
              <a:rPr lang="en-IN" sz="1300" b="0" dirty="0" smtClean="0">
                <a:latin typeface="Times New Roman" pitchFamily="18" charset="0"/>
                <a:cs typeface="Times New Roman" pitchFamily="18" charset="0"/>
              </a:rPr>
              <a:t>Result: The </a:t>
            </a:r>
            <a:r>
              <a:rPr lang="en-IN" sz="1300" b="0" dirty="0">
                <a:latin typeface="Times New Roman" pitchFamily="18" charset="0"/>
                <a:cs typeface="Times New Roman" pitchFamily="18" charset="0"/>
              </a:rPr>
              <a:t>patients ranged from 24 to 78 years old; 60 percent were men. Transmission occurred only after close contact. The most common presenting symptoms were fever (in 100 percent of cases) and malaise (in 70 percent), followed by </a:t>
            </a:r>
            <a:r>
              <a:rPr lang="en-IN" sz="1300" b="0" dirty="0" err="1">
                <a:latin typeface="Times New Roman" pitchFamily="18" charset="0"/>
                <a:cs typeface="Times New Roman" pitchFamily="18" charset="0"/>
              </a:rPr>
              <a:t>nonproductive</a:t>
            </a:r>
            <a:r>
              <a:rPr lang="en-IN" sz="1300" b="0" dirty="0">
                <a:latin typeface="Times New Roman" pitchFamily="18" charset="0"/>
                <a:cs typeface="Times New Roman" pitchFamily="18" charset="0"/>
              </a:rPr>
              <a:t> cough (in 100 percent) and </a:t>
            </a:r>
            <a:r>
              <a:rPr lang="en-IN" sz="1300" b="0" dirty="0" err="1">
                <a:latin typeface="Times New Roman" pitchFamily="18" charset="0"/>
                <a:cs typeface="Times New Roman" pitchFamily="18" charset="0"/>
              </a:rPr>
              <a:t>dyspnea</a:t>
            </a:r>
            <a:r>
              <a:rPr lang="en-IN" sz="1300" b="0" dirty="0">
                <a:latin typeface="Times New Roman" pitchFamily="18" charset="0"/>
                <a:cs typeface="Times New Roman" pitchFamily="18" charset="0"/>
              </a:rPr>
              <a:t> (in 80 percent) associated with infiltrates on chest radiography (in 100 percent). </a:t>
            </a:r>
            <a:r>
              <a:rPr lang="en-IN" sz="1300" b="0" dirty="0" err="1">
                <a:latin typeface="Times New Roman" pitchFamily="18" charset="0"/>
                <a:cs typeface="Times New Roman" pitchFamily="18" charset="0"/>
              </a:rPr>
              <a:t>Lymphopenia</a:t>
            </a:r>
            <a:r>
              <a:rPr lang="en-IN" sz="1300" b="0" dirty="0">
                <a:latin typeface="Times New Roman" pitchFamily="18" charset="0"/>
                <a:cs typeface="Times New Roman" pitchFamily="18" charset="0"/>
              </a:rPr>
              <a:t> (in 89 percent of those for whom data were available), elevated lactate dehydrogenase levels (in 80 percent), elevated aspartate aminotransferase levels (in 78 percent), and elevated </a:t>
            </a:r>
            <a:r>
              <a:rPr lang="en-IN" sz="1300" b="0" dirty="0" err="1">
                <a:latin typeface="Times New Roman" pitchFamily="18" charset="0"/>
                <a:cs typeface="Times New Roman" pitchFamily="18" charset="0"/>
              </a:rPr>
              <a:t>creatinine</a:t>
            </a:r>
            <a:r>
              <a:rPr lang="en-IN" sz="1300" b="0" dirty="0">
                <a:latin typeface="Times New Roman" pitchFamily="18" charset="0"/>
                <a:cs typeface="Times New Roman" pitchFamily="18" charset="0"/>
              </a:rPr>
              <a:t> kinase levels (in 56 percent) were common. Empirical therapy most commonly included antibiotics, </a:t>
            </a:r>
            <a:r>
              <a:rPr lang="en-IN" sz="1300" b="0" dirty="0" err="1">
                <a:latin typeface="Times New Roman" pitchFamily="18" charset="0"/>
                <a:cs typeface="Times New Roman" pitchFamily="18" charset="0"/>
              </a:rPr>
              <a:t>oseltamivir</a:t>
            </a:r>
            <a:r>
              <a:rPr lang="en-IN" sz="1300" b="0" dirty="0">
                <a:latin typeface="Times New Roman" pitchFamily="18" charset="0"/>
                <a:cs typeface="Times New Roman" pitchFamily="18" charset="0"/>
              </a:rPr>
              <a:t>, and intravenous ribavirin. Mechanical ventilation was required in five patients. Three patients died, and five have had clinical improvement. The results of laboratory investigations were negative or not clinically significant except for the amplification of human </a:t>
            </a:r>
            <a:r>
              <a:rPr lang="en-IN" sz="1300" b="0" dirty="0" err="1">
                <a:latin typeface="Times New Roman" pitchFamily="18" charset="0"/>
                <a:cs typeface="Times New Roman" pitchFamily="18" charset="0"/>
              </a:rPr>
              <a:t>metapneumovirus</a:t>
            </a:r>
            <a:r>
              <a:rPr lang="en-IN" sz="1300" b="0" dirty="0">
                <a:latin typeface="Times New Roman" pitchFamily="18" charset="0"/>
                <a:cs typeface="Times New Roman" pitchFamily="18" charset="0"/>
              </a:rPr>
              <a:t> from respiratory specimens from five of nine patients and the isolation and amplification of a novel coronavirus from five of nine patients. In four cases both pathogens were isolated.</a:t>
            </a:r>
          </a:p>
        </p:txBody>
      </p:sp>
      <p:sp>
        <p:nvSpPr>
          <p:cNvPr id="4" name="Content Placeholder 3"/>
          <p:cNvSpPr>
            <a:spLocks noGrp="1"/>
          </p:cNvSpPr>
          <p:nvPr>
            <p:ph sz="quarter" idx="4"/>
          </p:nvPr>
        </p:nvSpPr>
        <p:spPr>
          <a:xfrm>
            <a:off x="3275856" y="5733256"/>
            <a:ext cx="5544615" cy="1008112"/>
          </a:xfrm>
        </p:spPr>
        <p:txBody>
          <a:bodyPr>
            <a:normAutofit fontScale="47500" lnSpcReduction="20000"/>
          </a:bodyPr>
          <a:lstStyle/>
          <a:p>
            <a:pPr marL="0" indent="0" algn="just">
              <a:buNone/>
            </a:pPr>
            <a:r>
              <a:rPr lang="en-IN" sz="2800" b="1" dirty="0">
                <a:latin typeface="Times New Roman" pitchFamily="18" charset="0"/>
                <a:cs typeface="Times New Roman" pitchFamily="18" charset="0"/>
              </a:rPr>
              <a:t>Conclusions</a:t>
            </a:r>
          </a:p>
          <a:p>
            <a:pPr marL="0" indent="0" algn="just">
              <a:buNone/>
            </a:pPr>
            <a:r>
              <a:rPr lang="en-IN" sz="2800" dirty="0">
                <a:latin typeface="Times New Roman" pitchFamily="18" charset="0"/>
                <a:cs typeface="Times New Roman" pitchFamily="18" charset="0"/>
              </a:rPr>
              <a:t>SARS is a condition associated with substantial morbidity and mortality. It appears to be of viral origin, with patterns suggesting droplet or contact transmission. The role of human </a:t>
            </a:r>
            <a:r>
              <a:rPr lang="en-IN" sz="2800" dirty="0" err="1">
                <a:latin typeface="Times New Roman" pitchFamily="18" charset="0"/>
                <a:cs typeface="Times New Roman" pitchFamily="18" charset="0"/>
              </a:rPr>
              <a:t>metapneumovirus</a:t>
            </a:r>
            <a:r>
              <a:rPr lang="en-IN" sz="2800" dirty="0">
                <a:latin typeface="Times New Roman" pitchFamily="18" charset="0"/>
                <a:cs typeface="Times New Roman" pitchFamily="18" charset="0"/>
              </a:rPr>
              <a:t>, a novel coronavirus, or both requires further investigation.</a:t>
            </a:r>
          </a:p>
          <a:p>
            <a:pPr algn="just"/>
            <a:endParaRPr lang="en-IN" dirty="0"/>
          </a:p>
        </p:txBody>
      </p:sp>
    </p:spTree>
    <p:extLst>
      <p:ext uri="{BB962C8B-B14F-4D97-AF65-F5344CB8AC3E}">
        <p14:creationId xmlns:p14="http://schemas.microsoft.com/office/powerpoint/2010/main" xmlns="" val="41389197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gn="ctr">
              <a:buNone/>
            </a:pPr>
            <a:endParaRPr lang="en-IN" sz="4400" dirty="0" smtClean="0"/>
          </a:p>
          <a:p>
            <a:pPr marL="0" indent="0" algn="ctr">
              <a:buNone/>
            </a:pPr>
            <a:endParaRPr lang="en-IN" sz="4400" dirty="0"/>
          </a:p>
          <a:p>
            <a:pPr marL="0" indent="0" algn="ctr">
              <a:buNone/>
            </a:pPr>
            <a:r>
              <a:rPr lang="en-IN" sz="4400" dirty="0" smtClean="0"/>
              <a:t>Thank you..</a:t>
            </a:r>
            <a:endParaRPr lang="en-IN" sz="4400" dirty="0"/>
          </a:p>
        </p:txBody>
      </p:sp>
    </p:spTree>
    <p:extLst>
      <p:ext uri="{BB962C8B-B14F-4D97-AF65-F5344CB8AC3E}">
        <p14:creationId xmlns:p14="http://schemas.microsoft.com/office/powerpoint/2010/main" xmlns="" val="8135430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marL="0" indent="0">
              <a:buNone/>
            </a:pPr>
            <a:r>
              <a:rPr lang="en-IN" dirty="0"/>
              <a:t>Which of the following group of virus responsible for SARS?</a:t>
            </a:r>
            <a:endParaRPr lang="en-IN" dirty="0" smtClean="0"/>
          </a:p>
          <a:p>
            <a:pPr marL="457200" indent="-457200">
              <a:buFont typeface="+mj-lt"/>
              <a:buAutoNum type="alphaLcParenR"/>
            </a:pPr>
            <a:r>
              <a:rPr lang="en-IN" dirty="0" smtClean="0"/>
              <a:t>Adenovirus</a:t>
            </a:r>
          </a:p>
          <a:p>
            <a:pPr marL="457200" indent="-457200">
              <a:buFont typeface="+mj-lt"/>
              <a:buAutoNum type="alphaLcParenR"/>
            </a:pPr>
            <a:r>
              <a:rPr lang="en-IN" dirty="0" smtClean="0"/>
              <a:t>Coronavirus</a:t>
            </a:r>
          </a:p>
          <a:p>
            <a:pPr marL="457200" indent="-457200">
              <a:buFont typeface="+mj-lt"/>
              <a:buAutoNum type="alphaLcParenR"/>
            </a:pPr>
            <a:r>
              <a:rPr lang="en-IN" dirty="0" smtClean="0"/>
              <a:t>Rhinovirus</a:t>
            </a:r>
          </a:p>
          <a:p>
            <a:pPr marL="457200" indent="-457200">
              <a:buFont typeface="+mj-lt"/>
              <a:buAutoNum type="alphaLcParenR"/>
            </a:pPr>
            <a:r>
              <a:rPr lang="en-IN" dirty="0" smtClean="0"/>
              <a:t>Para influenza virus</a:t>
            </a:r>
            <a:endParaRPr lang="en-IN" dirty="0"/>
          </a:p>
        </p:txBody>
      </p:sp>
    </p:spTree>
    <p:extLst>
      <p:ext uri="{BB962C8B-B14F-4D97-AF65-F5344CB8AC3E}">
        <p14:creationId xmlns:p14="http://schemas.microsoft.com/office/powerpoint/2010/main" xmlns="" val="128456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1143000"/>
          </a:xfrm>
        </p:spPr>
        <p:txBody>
          <a:bodyPr/>
          <a:lstStyle/>
          <a:p>
            <a:endParaRPr lang="en-IN" dirty="0"/>
          </a:p>
        </p:txBody>
      </p:sp>
      <p:sp>
        <p:nvSpPr>
          <p:cNvPr id="3" name="Content Placeholder 2"/>
          <p:cNvSpPr>
            <a:spLocks noGrp="1"/>
          </p:cNvSpPr>
          <p:nvPr>
            <p:ph idx="1"/>
          </p:nvPr>
        </p:nvSpPr>
        <p:spPr/>
        <p:txBody>
          <a:bodyPr/>
          <a:lstStyle/>
          <a:p>
            <a:pPr marL="0" indent="0">
              <a:buNone/>
            </a:pPr>
            <a:r>
              <a:rPr lang="en-IN" dirty="0"/>
              <a:t>The initial outbreak of SARS originated in China in..</a:t>
            </a:r>
            <a:endParaRPr lang="en-IN" dirty="0" smtClean="0"/>
          </a:p>
          <a:p>
            <a:pPr marL="457200" indent="-457200">
              <a:buFont typeface="+mj-lt"/>
              <a:buAutoNum type="alphaLcParenR"/>
            </a:pPr>
            <a:r>
              <a:rPr lang="en-IN" dirty="0" smtClean="0"/>
              <a:t>1997</a:t>
            </a:r>
          </a:p>
          <a:p>
            <a:pPr marL="457200" indent="-457200">
              <a:buFont typeface="+mj-lt"/>
              <a:buAutoNum type="alphaLcParenR"/>
            </a:pPr>
            <a:r>
              <a:rPr lang="en-IN" dirty="0" smtClean="0"/>
              <a:t>1999</a:t>
            </a:r>
          </a:p>
          <a:p>
            <a:pPr marL="457200" indent="-457200">
              <a:buFont typeface="+mj-lt"/>
              <a:buAutoNum type="alphaLcParenR"/>
            </a:pPr>
            <a:r>
              <a:rPr lang="en-IN" dirty="0" smtClean="0"/>
              <a:t>2001</a:t>
            </a:r>
          </a:p>
          <a:p>
            <a:pPr marL="457200" indent="-457200">
              <a:buFont typeface="+mj-lt"/>
              <a:buAutoNum type="alphaLcParenR"/>
            </a:pPr>
            <a:r>
              <a:rPr lang="en-IN" dirty="0" smtClean="0"/>
              <a:t>2003</a:t>
            </a:r>
            <a:endParaRPr lang="en-IN" dirty="0"/>
          </a:p>
        </p:txBody>
      </p:sp>
    </p:spTree>
    <p:extLst>
      <p:ext uri="{BB962C8B-B14F-4D97-AF65-F5344CB8AC3E}">
        <p14:creationId xmlns:p14="http://schemas.microsoft.com/office/powerpoint/2010/main" xmlns="" val="3437071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Learning objectives..</a:t>
            </a:r>
            <a:endParaRPr lang="en-IN" dirty="0"/>
          </a:p>
        </p:txBody>
      </p:sp>
      <p:sp>
        <p:nvSpPr>
          <p:cNvPr id="3" name="Content Placeholder 2"/>
          <p:cNvSpPr>
            <a:spLocks noGrp="1"/>
          </p:cNvSpPr>
          <p:nvPr>
            <p:ph idx="1"/>
          </p:nvPr>
        </p:nvSpPr>
        <p:spPr/>
        <p:txBody>
          <a:bodyPr>
            <a:normAutofit lnSpcReduction="10000"/>
          </a:bodyPr>
          <a:lstStyle/>
          <a:p>
            <a:r>
              <a:rPr lang="en-IN" dirty="0" smtClean="0"/>
              <a:t>Background situations</a:t>
            </a:r>
          </a:p>
          <a:p>
            <a:r>
              <a:rPr lang="en-IN" dirty="0" smtClean="0"/>
              <a:t>Problem statement</a:t>
            </a:r>
          </a:p>
          <a:p>
            <a:r>
              <a:rPr lang="en-IN" dirty="0" smtClean="0"/>
              <a:t>Epidemiological concerns: IP &amp; MOT</a:t>
            </a:r>
          </a:p>
          <a:p>
            <a:r>
              <a:rPr lang="en-IN" dirty="0" smtClean="0"/>
              <a:t>Case definition</a:t>
            </a:r>
          </a:p>
          <a:p>
            <a:r>
              <a:rPr lang="en-IN" dirty="0" smtClean="0"/>
              <a:t>Diagnostic confirmations</a:t>
            </a:r>
          </a:p>
          <a:p>
            <a:r>
              <a:rPr lang="en-IN" dirty="0" smtClean="0"/>
              <a:t>Complications of SARS</a:t>
            </a:r>
          </a:p>
          <a:p>
            <a:r>
              <a:rPr lang="en-IN" dirty="0" smtClean="0"/>
              <a:t>Treatment, Prevention &amp; Prognostic factors of SARS. </a:t>
            </a:r>
          </a:p>
          <a:p>
            <a:endParaRPr lang="en-IN" dirty="0" smtClean="0"/>
          </a:p>
          <a:p>
            <a:endParaRPr lang="en-IN" dirty="0" smtClean="0"/>
          </a:p>
          <a:p>
            <a:endParaRPr lang="en-IN" dirty="0" smtClean="0"/>
          </a:p>
          <a:p>
            <a:endParaRPr lang="en-IN" dirty="0" smtClean="0"/>
          </a:p>
          <a:p>
            <a:endParaRPr lang="en-IN" dirty="0" smtClean="0"/>
          </a:p>
          <a:p>
            <a:endParaRPr lang="en-IN" dirty="0"/>
          </a:p>
        </p:txBody>
      </p:sp>
    </p:spTree>
    <p:extLst>
      <p:ext uri="{BB962C8B-B14F-4D97-AF65-F5344CB8AC3E}">
        <p14:creationId xmlns:p14="http://schemas.microsoft.com/office/powerpoint/2010/main" xmlns="" val="10164217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dirty="0" smtClean="0"/>
              <a:t>Incubation period of SARS?</a:t>
            </a:r>
          </a:p>
          <a:p>
            <a:pPr marL="457200" indent="-457200">
              <a:buFont typeface="+mj-lt"/>
              <a:buAutoNum type="alphaLcParenR"/>
            </a:pPr>
            <a:r>
              <a:rPr lang="en-IN" dirty="0" smtClean="0"/>
              <a:t>2 to 7 days</a:t>
            </a:r>
          </a:p>
          <a:p>
            <a:pPr marL="457200" indent="-457200">
              <a:buFont typeface="+mj-lt"/>
              <a:buAutoNum type="alphaLcParenR"/>
            </a:pPr>
            <a:r>
              <a:rPr lang="en-IN" dirty="0" smtClean="0"/>
              <a:t>8 to 11 days</a:t>
            </a:r>
          </a:p>
          <a:p>
            <a:pPr marL="457200" indent="-457200">
              <a:buFont typeface="+mj-lt"/>
              <a:buAutoNum type="alphaLcParenR"/>
            </a:pPr>
            <a:r>
              <a:rPr lang="en-IN" dirty="0" smtClean="0"/>
              <a:t>10 to14 days</a:t>
            </a:r>
          </a:p>
          <a:p>
            <a:pPr marL="457200" indent="-457200">
              <a:buFont typeface="+mj-lt"/>
              <a:buAutoNum type="alphaLcParenR"/>
            </a:pPr>
            <a:r>
              <a:rPr lang="en-IN" dirty="0" smtClean="0"/>
              <a:t>16 to 18 days</a:t>
            </a:r>
          </a:p>
          <a:p>
            <a:pPr marL="0" indent="0">
              <a:buNone/>
            </a:pPr>
            <a:endParaRPr lang="en-IN" dirty="0"/>
          </a:p>
        </p:txBody>
      </p:sp>
    </p:spTree>
    <p:extLst>
      <p:ext uri="{BB962C8B-B14F-4D97-AF65-F5344CB8AC3E}">
        <p14:creationId xmlns:p14="http://schemas.microsoft.com/office/powerpoint/2010/main" xmlns="" val="2214522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6" name="Content Placeholder 5"/>
          <p:cNvSpPr>
            <a:spLocks noGrp="1"/>
          </p:cNvSpPr>
          <p:nvPr>
            <p:ph idx="1"/>
          </p:nvPr>
        </p:nvSpPr>
        <p:spPr/>
        <p:txBody>
          <a:bodyPr/>
          <a:lstStyle/>
          <a:p>
            <a:pPr marL="0" indent="0">
              <a:buNone/>
            </a:pPr>
            <a:r>
              <a:rPr lang="en-IN" dirty="0" smtClean="0"/>
              <a:t>False regarding SARS?</a:t>
            </a:r>
          </a:p>
          <a:p>
            <a:pPr marL="457200" indent="-457200">
              <a:buFont typeface="+mj-lt"/>
              <a:buAutoNum type="alphaLcParenR"/>
            </a:pPr>
            <a:r>
              <a:rPr lang="en-IN" dirty="0" smtClean="0"/>
              <a:t>Transmitted by  aerosol generating procedure</a:t>
            </a:r>
          </a:p>
          <a:p>
            <a:pPr marL="457200" indent="-457200">
              <a:buFont typeface="+mj-lt"/>
              <a:buAutoNum type="alphaLcParenR"/>
            </a:pPr>
            <a:r>
              <a:rPr lang="en-IN" dirty="0" smtClean="0"/>
              <a:t>Case fatality rate is up to 100%</a:t>
            </a:r>
          </a:p>
          <a:p>
            <a:pPr marL="457200" indent="-457200">
              <a:buFont typeface="+mj-lt"/>
              <a:buAutoNum type="alphaLcParenR"/>
            </a:pPr>
            <a:r>
              <a:rPr lang="en-IN" dirty="0" smtClean="0"/>
              <a:t>Fever is most common symptom</a:t>
            </a:r>
          </a:p>
          <a:p>
            <a:pPr marL="457200" indent="-457200">
              <a:buFont typeface="+mj-lt"/>
              <a:buAutoNum type="alphaLcParenR"/>
            </a:pPr>
            <a:r>
              <a:rPr lang="en-IN" dirty="0" smtClean="0"/>
              <a:t>Spread by Coronavirus</a:t>
            </a:r>
            <a:endParaRPr lang="en-IN" dirty="0"/>
          </a:p>
        </p:txBody>
      </p:sp>
      <p:sp>
        <p:nvSpPr>
          <p:cNvPr id="5" name="Control 1"/>
          <p:cNvSpPr>
            <a:spLocks noChangeArrowheads="1" noChangeShapeType="1"/>
          </p:cNvSpPr>
          <p:nvPr/>
        </p:nvSpPr>
        <p:spPr bwMode="auto">
          <a:xfrm>
            <a:off x="457200" y="3762375"/>
            <a:ext cx="914400" cy="914400"/>
          </a:xfrm>
          <a:prstGeom prst="rect">
            <a:avLst/>
          </a:prstGeom>
          <a:noFill/>
          <a:ln w="9525">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pic>
        <p:nvPicPr>
          <p:cNvPr id="2050" name="Picture 2" descr="http://highered.mheducation.com/olcweb/styles/shared/spacer.gif"/>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57200" y="3762375"/>
            <a:ext cx="95250" cy="95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56875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dirty="0" smtClean="0"/>
              <a:t>All the disease are notifiable under International Health Regulation except?</a:t>
            </a:r>
          </a:p>
          <a:p>
            <a:pPr marL="457200" indent="-457200">
              <a:buFont typeface="+mj-lt"/>
              <a:buAutoNum type="alphaLcParenR"/>
            </a:pPr>
            <a:r>
              <a:rPr lang="en-IN" dirty="0" smtClean="0"/>
              <a:t>Malaria</a:t>
            </a:r>
          </a:p>
          <a:p>
            <a:pPr marL="457200" indent="-457200">
              <a:buFont typeface="+mj-lt"/>
              <a:buAutoNum type="alphaLcParenR"/>
            </a:pPr>
            <a:r>
              <a:rPr lang="en-IN" dirty="0" smtClean="0"/>
              <a:t>Typhoid fever</a:t>
            </a:r>
          </a:p>
          <a:p>
            <a:pPr marL="457200" indent="-457200">
              <a:buFont typeface="+mj-lt"/>
              <a:buAutoNum type="alphaLcParenR"/>
            </a:pPr>
            <a:r>
              <a:rPr lang="en-IN" dirty="0" smtClean="0"/>
              <a:t>SARS</a:t>
            </a:r>
          </a:p>
          <a:p>
            <a:pPr marL="457200" indent="-457200">
              <a:buFont typeface="+mj-lt"/>
              <a:buAutoNum type="alphaLcParenR"/>
            </a:pPr>
            <a:r>
              <a:rPr lang="en-IN" dirty="0" smtClean="0"/>
              <a:t>Diabetes</a:t>
            </a:r>
            <a:endParaRPr lang="en-IN" dirty="0"/>
          </a:p>
        </p:txBody>
      </p:sp>
    </p:spTree>
    <p:extLst>
      <p:ext uri="{BB962C8B-B14F-4D97-AF65-F5344CB8AC3E}">
        <p14:creationId xmlns:p14="http://schemas.microsoft.com/office/powerpoint/2010/main" xmlns="" val="3330540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a:xfrm>
            <a:off x="457200" y="1600200"/>
            <a:ext cx="7643192" cy="4873752"/>
          </a:xfrm>
        </p:spPr>
        <p:txBody>
          <a:bodyPr>
            <a:normAutofit/>
          </a:bodyPr>
          <a:lstStyle/>
          <a:p>
            <a:pPr algn="just"/>
            <a:r>
              <a:rPr lang="en-IN" sz="2200" dirty="0" smtClean="0"/>
              <a:t>Caused by </a:t>
            </a:r>
            <a:r>
              <a:rPr lang="en-IN" sz="2200" dirty="0" smtClean="0">
                <a:solidFill>
                  <a:schemeClr val="accent3"/>
                </a:solidFill>
              </a:rPr>
              <a:t>Coronavirus</a:t>
            </a:r>
          </a:p>
          <a:p>
            <a:pPr algn="just"/>
            <a:r>
              <a:rPr lang="en-IN" sz="2200" dirty="0" smtClean="0"/>
              <a:t>The </a:t>
            </a:r>
            <a:r>
              <a:rPr lang="en-IN" sz="2200" dirty="0"/>
              <a:t>most </a:t>
            </a:r>
            <a:r>
              <a:rPr lang="en-IN" sz="2200" dirty="0">
                <a:solidFill>
                  <a:srgbClr val="FF0000"/>
                </a:solidFill>
              </a:rPr>
              <a:t>common </a:t>
            </a:r>
            <a:r>
              <a:rPr lang="en-IN" sz="2200" dirty="0" smtClean="0">
                <a:solidFill>
                  <a:srgbClr val="FF0000"/>
                </a:solidFill>
              </a:rPr>
              <a:t>symptoms</a:t>
            </a:r>
            <a:r>
              <a:rPr lang="en-IN" sz="2200" dirty="0" smtClean="0"/>
              <a:t>: fever</a:t>
            </a:r>
            <a:r>
              <a:rPr lang="en-IN" sz="2200" dirty="0"/>
              <a:t>, malaise, chills, headache </a:t>
            </a:r>
            <a:r>
              <a:rPr lang="en-IN" sz="2200" dirty="0" smtClean="0"/>
              <a:t>myalgia, dizziness</a:t>
            </a:r>
            <a:r>
              <a:rPr lang="en-IN" sz="2200" dirty="0"/>
              <a:t>, cough, sore throat and running nose. </a:t>
            </a:r>
            <a:endParaRPr lang="en-IN" sz="2200" dirty="0" smtClean="0"/>
          </a:p>
          <a:p>
            <a:pPr algn="just"/>
            <a:r>
              <a:rPr lang="en-IN" sz="2200" dirty="0" smtClean="0"/>
              <a:t>In some cases </a:t>
            </a:r>
            <a:r>
              <a:rPr lang="en-IN" sz="2200" dirty="0"/>
              <a:t>there is rapid deterioration with low oxygen </a:t>
            </a:r>
            <a:r>
              <a:rPr lang="en-IN" sz="2200" dirty="0" smtClean="0"/>
              <a:t>saturation and </a:t>
            </a:r>
            <a:r>
              <a:rPr lang="en-IN" sz="2200" dirty="0">
                <a:solidFill>
                  <a:srgbClr val="FF0000"/>
                </a:solidFill>
              </a:rPr>
              <a:t>acute respiratory distress </a:t>
            </a:r>
            <a:r>
              <a:rPr lang="en-IN" sz="2200" dirty="0"/>
              <a:t>requiring ventilatory support.</a:t>
            </a:r>
          </a:p>
          <a:p>
            <a:pPr algn="just"/>
            <a:r>
              <a:rPr lang="en-IN" sz="2200" dirty="0" smtClean="0">
                <a:solidFill>
                  <a:srgbClr val="FF0000"/>
                </a:solidFill>
              </a:rPr>
              <a:t>CFR 10%</a:t>
            </a:r>
            <a:endParaRPr lang="en-IN" sz="2200" dirty="0">
              <a:solidFill>
                <a:srgbClr val="FF0000"/>
              </a:solidFill>
            </a:endParaRPr>
          </a:p>
          <a:p>
            <a:pPr algn="just"/>
            <a:r>
              <a:rPr lang="en-IN" sz="2200" dirty="0"/>
              <a:t>Chest X-ray findings typically begin with a </a:t>
            </a:r>
            <a:r>
              <a:rPr lang="en-IN" sz="2200" dirty="0" smtClean="0"/>
              <a:t>small, unilateral </a:t>
            </a:r>
            <a:r>
              <a:rPr lang="en-IN" sz="2200" dirty="0"/>
              <a:t>patchy shadowing, and progress over 1-2 days </a:t>
            </a:r>
            <a:r>
              <a:rPr lang="en-IN" sz="2200" dirty="0" smtClean="0"/>
              <a:t>to become </a:t>
            </a:r>
            <a:r>
              <a:rPr lang="en-IN" sz="2200" dirty="0"/>
              <a:t>bilateral and generalized, with </a:t>
            </a:r>
            <a:r>
              <a:rPr lang="en-IN" sz="2200" dirty="0" smtClean="0">
                <a:solidFill>
                  <a:srgbClr val="FF0000"/>
                </a:solidFill>
              </a:rPr>
              <a:t>interstitial infiltration</a:t>
            </a:r>
            <a:r>
              <a:rPr lang="en-IN" sz="2200" dirty="0"/>
              <a:t>.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580112" y="188640"/>
            <a:ext cx="2619375" cy="1743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307296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Problem statement..</a:t>
            </a:r>
            <a:br>
              <a:rPr lang="en-IN" b="1" dirty="0" smtClean="0"/>
            </a:br>
            <a:endParaRPr lang="en-IN" dirty="0"/>
          </a:p>
        </p:txBody>
      </p:sp>
      <p:sp>
        <p:nvSpPr>
          <p:cNvPr id="3" name="Content Placeholder 2"/>
          <p:cNvSpPr>
            <a:spLocks noGrp="1"/>
          </p:cNvSpPr>
          <p:nvPr>
            <p:ph idx="1"/>
          </p:nvPr>
        </p:nvSpPr>
        <p:spPr>
          <a:xfrm>
            <a:off x="457200" y="1268760"/>
            <a:ext cx="7715200" cy="5205192"/>
          </a:xfrm>
        </p:spPr>
        <p:txBody>
          <a:bodyPr>
            <a:normAutofit/>
          </a:bodyPr>
          <a:lstStyle/>
          <a:p>
            <a:pPr algn="just"/>
            <a:r>
              <a:rPr lang="en-IN" sz="2200" dirty="0" smtClean="0"/>
              <a:t>The </a:t>
            </a:r>
            <a:r>
              <a:rPr lang="en-IN" sz="2200" dirty="0"/>
              <a:t>earliest case was traced to a health care worker </a:t>
            </a:r>
            <a:r>
              <a:rPr lang="en-IN" sz="2200" dirty="0" smtClean="0"/>
              <a:t>in </a:t>
            </a:r>
            <a:r>
              <a:rPr lang="en-IN" sz="2200" dirty="0" smtClean="0">
                <a:solidFill>
                  <a:srgbClr val="FF0000"/>
                </a:solidFill>
              </a:rPr>
              <a:t>China</a:t>
            </a:r>
            <a:r>
              <a:rPr lang="en-IN" sz="2200" dirty="0"/>
              <a:t>, in late 2002, with rapid spread to Hong </a:t>
            </a:r>
            <a:r>
              <a:rPr lang="en-IN" sz="2200" dirty="0" smtClean="0"/>
              <a:t>Kong, Singapore</a:t>
            </a:r>
            <a:r>
              <a:rPr lang="en-IN" sz="2200" dirty="0"/>
              <a:t>, Vietnam, Taiwan and </a:t>
            </a:r>
            <a:r>
              <a:rPr lang="en-IN" sz="2200" dirty="0" err="1"/>
              <a:t>Toranto</a:t>
            </a:r>
            <a:r>
              <a:rPr lang="en-IN" sz="2200" dirty="0"/>
              <a:t>. </a:t>
            </a:r>
            <a:endParaRPr lang="en-IN" sz="2200" dirty="0" smtClean="0"/>
          </a:p>
          <a:p>
            <a:pPr algn="just"/>
            <a:r>
              <a:rPr lang="en-IN" sz="2200" dirty="0" smtClean="0"/>
              <a:t>As </a:t>
            </a:r>
            <a:r>
              <a:rPr lang="en-IN" sz="2200" dirty="0"/>
              <a:t>of early </a:t>
            </a:r>
            <a:r>
              <a:rPr lang="en-IN" sz="2200" dirty="0" smtClean="0"/>
              <a:t>August 2003</a:t>
            </a:r>
            <a:r>
              <a:rPr lang="en-IN" sz="2200" dirty="0"/>
              <a:t>, about 8,422 cases were reported to the WHO from </a:t>
            </a:r>
            <a:r>
              <a:rPr lang="en-IN" sz="2200" dirty="0" smtClean="0"/>
              <a:t>30 countries </a:t>
            </a:r>
            <a:r>
              <a:rPr lang="en-IN" sz="2200" dirty="0"/>
              <a:t>with 916 </a:t>
            </a:r>
            <a:r>
              <a:rPr lang="en-IN" sz="2200" dirty="0" smtClean="0"/>
              <a:t>fatalities</a:t>
            </a:r>
            <a:r>
              <a:rPr lang="en-IN" sz="2200" i="1" dirty="0" smtClean="0"/>
              <a:t>.</a:t>
            </a:r>
            <a:endParaRPr lang="en-IN" sz="2200" dirty="0"/>
          </a:p>
        </p:txBody>
      </p:sp>
      <p:sp>
        <p:nvSpPr>
          <p:cNvPr id="4" name="AutoShape 2" descr="Image result for Severe Acute Respiratory disease"/>
          <p:cNvSpPr>
            <a:spLocks noChangeAspect="1" noChangeArrowheads="1"/>
          </p:cNvSpPr>
          <p:nvPr/>
        </p:nvSpPr>
        <p:spPr bwMode="auto">
          <a:xfrm>
            <a:off x="155575" y="-1790700"/>
            <a:ext cx="3962400" cy="3743325"/>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4" descr="Image result for Severe Acute Respiratory disease"/>
          <p:cNvSpPr>
            <a:spLocks noChangeAspect="1" noChangeArrowheads="1"/>
          </p:cNvSpPr>
          <p:nvPr/>
        </p:nvSpPr>
        <p:spPr bwMode="auto">
          <a:xfrm>
            <a:off x="307975" y="-1638300"/>
            <a:ext cx="3962400" cy="3743325"/>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5575" y="3554603"/>
            <a:ext cx="3526554" cy="33325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404881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147248" cy="936104"/>
          </a:xfrm>
        </p:spPr>
        <p:txBody>
          <a:bodyPr>
            <a:normAutofit fontScale="90000"/>
          </a:bodyPr>
          <a:lstStyle/>
          <a:p>
            <a:r>
              <a:rPr lang="en-IN" b="1" dirty="0" smtClean="0"/>
              <a:t>Incubation period &amp; </a:t>
            </a:r>
            <a:r>
              <a:rPr lang="en-IN" b="1" dirty="0"/>
              <a:t>Mode of transmission</a:t>
            </a:r>
            <a:br>
              <a:rPr lang="en-IN" b="1" dirty="0"/>
            </a:br>
            <a:r>
              <a:rPr lang="en-IN" b="1" dirty="0"/>
              <a:t/>
            </a:r>
            <a:br>
              <a:rPr lang="en-IN" b="1" dirty="0"/>
            </a:br>
            <a:endParaRPr lang="en-IN" dirty="0"/>
          </a:p>
        </p:txBody>
      </p:sp>
      <p:sp>
        <p:nvSpPr>
          <p:cNvPr id="3" name="Content Placeholder 2"/>
          <p:cNvSpPr>
            <a:spLocks noGrp="1"/>
          </p:cNvSpPr>
          <p:nvPr>
            <p:ph idx="1"/>
          </p:nvPr>
        </p:nvSpPr>
        <p:spPr>
          <a:xfrm>
            <a:off x="457200" y="1124744"/>
            <a:ext cx="7715200" cy="5544616"/>
          </a:xfrm>
        </p:spPr>
        <p:txBody>
          <a:bodyPr>
            <a:normAutofit/>
          </a:bodyPr>
          <a:lstStyle/>
          <a:p>
            <a:pPr algn="just"/>
            <a:r>
              <a:rPr lang="en-IN" sz="2200" dirty="0" smtClean="0">
                <a:solidFill>
                  <a:srgbClr val="FF0000"/>
                </a:solidFill>
              </a:rPr>
              <a:t>IP: </a:t>
            </a:r>
            <a:r>
              <a:rPr lang="en-IN" sz="2200" dirty="0" smtClean="0"/>
              <a:t>2 </a:t>
            </a:r>
            <a:r>
              <a:rPr lang="en-IN" sz="2200" dirty="0"/>
              <a:t>to </a:t>
            </a:r>
            <a:r>
              <a:rPr lang="en-IN" sz="2200" dirty="0" smtClean="0"/>
              <a:t>7 days</a:t>
            </a:r>
            <a:r>
              <a:rPr lang="en-IN" sz="2200" dirty="0"/>
              <a:t>, commonly 3 to 5 </a:t>
            </a:r>
            <a:r>
              <a:rPr lang="en-IN" sz="2200" dirty="0" smtClean="0"/>
              <a:t>days</a:t>
            </a:r>
            <a:endParaRPr lang="en-IN" sz="2200" i="1" dirty="0"/>
          </a:p>
          <a:p>
            <a:pPr algn="just"/>
            <a:r>
              <a:rPr lang="en-IN" sz="2200" dirty="0" smtClean="0"/>
              <a:t>The </a:t>
            </a:r>
            <a:r>
              <a:rPr lang="en-IN" sz="2200" dirty="0"/>
              <a:t>primary </a:t>
            </a:r>
            <a:r>
              <a:rPr lang="en-IN" sz="2200" dirty="0">
                <a:solidFill>
                  <a:srgbClr val="FF0000"/>
                </a:solidFill>
              </a:rPr>
              <a:t>mode of transmission </a:t>
            </a:r>
            <a:r>
              <a:rPr lang="en-IN" sz="2200" dirty="0"/>
              <a:t>appears to be </a:t>
            </a:r>
            <a:r>
              <a:rPr lang="en-IN" sz="2200" dirty="0" smtClean="0"/>
              <a:t>through direct </a:t>
            </a:r>
            <a:r>
              <a:rPr lang="en-IN" sz="2200" dirty="0"/>
              <a:t>or indirect contact </a:t>
            </a:r>
            <a:r>
              <a:rPr lang="en-IN" sz="2200" dirty="0" smtClean="0"/>
              <a:t>with </a:t>
            </a:r>
            <a:r>
              <a:rPr lang="en-IN" sz="2200" dirty="0"/>
              <a:t>respiratory droplets or fomites. </a:t>
            </a:r>
            <a:endParaRPr lang="en-IN" sz="2200" dirty="0" smtClean="0"/>
          </a:p>
          <a:p>
            <a:pPr algn="just"/>
            <a:r>
              <a:rPr lang="en-IN" sz="2200" dirty="0" smtClean="0"/>
              <a:t>The use of </a:t>
            </a:r>
            <a:r>
              <a:rPr lang="en-IN" sz="2200" dirty="0">
                <a:solidFill>
                  <a:srgbClr val="FF0000"/>
                </a:solidFill>
              </a:rPr>
              <a:t>aerosol-generating procedures </a:t>
            </a:r>
            <a:r>
              <a:rPr lang="en-IN" sz="2200" dirty="0"/>
              <a:t>(endotracheal </a:t>
            </a:r>
            <a:r>
              <a:rPr lang="en-IN" sz="2200" dirty="0" smtClean="0"/>
              <a:t>intubation, bronchoscopy</a:t>
            </a:r>
            <a:r>
              <a:rPr lang="en-IN" sz="2200" dirty="0"/>
              <a:t>, nebulization treatments) in hospitals </a:t>
            </a:r>
            <a:r>
              <a:rPr lang="en-IN" sz="2200" dirty="0" smtClean="0"/>
              <a:t>may amplify </a:t>
            </a:r>
            <a:r>
              <a:rPr lang="en-IN" sz="2200" dirty="0"/>
              <a:t>the transmission of the SARS coronavirus. </a:t>
            </a:r>
            <a:endParaRPr lang="en-IN" sz="2200" dirty="0" smtClean="0"/>
          </a:p>
          <a:p>
            <a:pPr algn="just"/>
            <a:r>
              <a:rPr lang="en-IN" sz="2200" dirty="0" smtClean="0"/>
              <a:t>The </a:t>
            </a:r>
            <a:r>
              <a:rPr lang="en-IN" sz="2200" dirty="0"/>
              <a:t>natural reservoir appears </a:t>
            </a:r>
            <a:r>
              <a:rPr lang="en-IN" dirty="0" smtClean="0"/>
              <a:t>is</a:t>
            </a:r>
            <a:r>
              <a:rPr lang="en-IN" sz="2200" dirty="0" smtClean="0"/>
              <a:t> bat. It is the disease of Civet.</a:t>
            </a:r>
          </a:p>
          <a:p>
            <a:pPr algn="just"/>
            <a:r>
              <a:rPr lang="en-IN" sz="2200" dirty="0" smtClean="0"/>
              <a:t>The </a:t>
            </a:r>
            <a:r>
              <a:rPr lang="en-IN" sz="2200" dirty="0"/>
              <a:t>SARS virus can survive for hours on </a:t>
            </a:r>
            <a:r>
              <a:rPr lang="en-IN" sz="2200" dirty="0" smtClean="0"/>
              <a:t>common surfaces </a:t>
            </a:r>
            <a:r>
              <a:rPr lang="en-IN" sz="2200" dirty="0"/>
              <a:t>outside the human body, and up to four days </a:t>
            </a:r>
            <a:r>
              <a:rPr lang="en-IN" sz="2200" dirty="0" smtClean="0"/>
              <a:t>in human </a:t>
            </a:r>
            <a:r>
              <a:rPr lang="en-IN" sz="2200" dirty="0"/>
              <a:t>waste. </a:t>
            </a:r>
            <a:endParaRPr lang="en-IN" sz="2200" dirty="0" smtClean="0"/>
          </a:p>
          <a:p>
            <a:pPr algn="just"/>
            <a:r>
              <a:rPr lang="en-IN" sz="2200" dirty="0" smtClean="0"/>
              <a:t>The </a:t>
            </a:r>
            <a:r>
              <a:rPr lang="en-IN" sz="2200" dirty="0"/>
              <a:t>virus can survive at least for 24 hours </a:t>
            </a:r>
            <a:r>
              <a:rPr lang="en-IN" sz="2200" dirty="0" smtClean="0"/>
              <a:t>on a </a:t>
            </a:r>
            <a:r>
              <a:rPr lang="en-IN" sz="2200" dirty="0"/>
              <a:t>plastic surface </a:t>
            </a:r>
            <a:r>
              <a:rPr lang="en-IN" sz="2200" dirty="0" smtClean="0"/>
              <a:t>at room </a:t>
            </a:r>
            <a:r>
              <a:rPr lang="en-IN" sz="2200" dirty="0"/>
              <a:t>temperature, and can live </a:t>
            </a:r>
            <a:r>
              <a:rPr lang="en-IN" sz="2200" dirty="0" smtClean="0"/>
              <a:t>for extended </a:t>
            </a:r>
            <a:r>
              <a:rPr lang="en-IN" sz="2200" dirty="0"/>
              <a:t>periods in the cold.</a:t>
            </a:r>
          </a:p>
        </p:txBody>
      </p:sp>
      <p:pic>
        <p:nvPicPr>
          <p:cNvPr id="6146" name="Picture 2" descr="Image result for Severe Acute Respiratory disease SARS cyc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5661248"/>
            <a:ext cx="2234447" cy="108012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05393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Case </a:t>
            </a:r>
            <a:r>
              <a:rPr lang="en-IN" b="1" dirty="0" smtClean="0"/>
              <a:t>definition..</a:t>
            </a:r>
            <a:r>
              <a:rPr lang="en-IN" i="1" dirty="0"/>
              <a:t/>
            </a:r>
            <a:br>
              <a:rPr lang="en-IN" i="1" dirty="0"/>
            </a:br>
            <a:endParaRPr lang="en-IN" dirty="0"/>
          </a:p>
        </p:txBody>
      </p:sp>
      <p:sp>
        <p:nvSpPr>
          <p:cNvPr id="3" name="Content Placeholder 2"/>
          <p:cNvSpPr>
            <a:spLocks noGrp="1"/>
          </p:cNvSpPr>
          <p:nvPr>
            <p:ph idx="1"/>
          </p:nvPr>
        </p:nvSpPr>
        <p:spPr>
          <a:xfrm>
            <a:off x="457200" y="2636912"/>
            <a:ext cx="7787208" cy="4104456"/>
          </a:xfrm>
        </p:spPr>
        <p:txBody>
          <a:bodyPr>
            <a:normAutofit fontScale="92500"/>
          </a:bodyPr>
          <a:lstStyle/>
          <a:p>
            <a:r>
              <a:rPr lang="en-IN" dirty="0"/>
              <a:t>Case definition for notification of SARS under </a:t>
            </a:r>
            <a:r>
              <a:rPr lang="en-IN" dirty="0" smtClean="0"/>
              <a:t>the International </a:t>
            </a:r>
            <a:r>
              <a:rPr lang="en-IN" dirty="0"/>
              <a:t>Health Regulation (2005)</a:t>
            </a:r>
          </a:p>
          <a:p>
            <a:pPr lvl="1"/>
            <a:r>
              <a:rPr lang="en-IN" dirty="0"/>
              <a:t>In the period following an outbreak of SARS, a </a:t>
            </a:r>
            <a:r>
              <a:rPr lang="en-IN" dirty="0" smtClean="0"/>
              <a:t>notifiable case </a:t>
            </a:r>
            <a:r>
              <a:rPr lang="en-IN" dirty="0"/>
              <a:t>of SARS is defined as </a:t>
            </a:r>
            <a:endParaRPr lang="en-IN" dirty="0" smtClean="0"/>
          </a:p>
          <a:p>
            <a:pPr lvl="2"/>
            <a:r>
              <a:rPr lang="en-IN" dirty="0" smtClean="0"/>
              <a:t>an </a:t>
            </a:r>
            <a:r>
              <a:rPr lang="en-IN" dirty="0"/>
              <a:t>individual with </a:t>
            </a:r>
            <a:r>
              <a:rPr lang="en-IN" u="sng" dirty="0" smtClean="0">
                <a:solidFill>
                  <a:schemeClr val="accent3"/>
                </a:solidFill>
              </a:rPr>
              <a:t>laboratory confirmation</a:t>
            </a:r>
            <a:r>
              <a:rPr lang="en-IN" dirty="0" smtClean="0">
                <a:solidFill>
                  <a:schemeClr val="accent3"/>
                </a:solidFill>
              </a:rPr>
              <a:t> </a:t>
            </a:r>
            <a:r>
              <a:rPr lang="en-IN" dirty="0"/>
              <a:t>of infection with SARS coronavirus (</a:t>
            </a:r>
            <a:r>
              <a:rPr lang="en-IN" dirty="0" err="1" smtClean="0"/>
              <a:t>SARSCoV</a:t>
            </a:r>
            <a:r>
              <a:rPr lang="en-IN" dirty="0" smtClean="0"/>
              <a:t>) who </a:t>
            </a:r>
            <a:r>
              <a:rPr lang="en-IN" dirty="0"/>
              <a:t>either fulfils the clinical case definition of SARS </a:t>
            </a:r>
            <a:r>
              <a:rPr lang="en-IN" dirty="0" smtClean="0"/>
              <a:t>or has </a:t>
            </a:r>
            <a:r>
              <a:rPr lang="en-IN" dirty="0"/>
              <a:t>worked in a laboratory handling live SARS-</a:t>
            </a:r>
            <a:r>
              <a:rPr lang="en-IN" dirty="0" err="1"/>
              <a:t>CoV</a:t>
            </a:r>
            <a:r>
              <a:rPr lang="en-IN" dirty="0"/>
              <a:t> </a:t>
            </a:r>
            <a:r>
              <a:rPr lang="en-IN" dirty="0" smtClean="0"/>
              <a:t>or storing </a:t>
            </a:r>
            <a:r>
              <a:rPr lang="en-IN" dirty="0"/>
              <a:t>clinical specimens infected with SARS-</a:t>
            </a:r>
            <a:r>
              <a:rPr lang="en-IN" dirty="0" err="1"/>
              <a:t>CoV</a:t>
            </a:r>
            <a:r>
              <a:rPr lang="en-IN" dirty="0"/>
              <a:t>.</a:t>
            </a:r>
          </a:p>
        </p:txBody>
      </p:sp>
      <p:pic>
        <p:nvPicPr>
          <p:cNvPr id="4098" name="Picture 2" descr="Related imag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716016" y="332656"/>
            <a:ext cx="3484678" cy="201039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45374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a:t>Clinical case definition of </a:t>
            </a:r>
            <a:r>
              <a:rPr lang="en-IN" sz="2800" dirty="0" smtClean="0"/>
              <a:t>SARS..</a:t>
            </a:r>
            <a:r>
              <a:rPr lang="en-IN" sz="2800" dirty="0"/>
              <a:t/>
            </a:r>
            <a:br>
              <a:rPr lang="en-IN" sz="2800" dirty="0"/>
            </a:br>
            <a:endParaRPr lang="en-IN" sz="2800" dirty="0"/>
          </a:p>
        </p:txBody>
      </p:sp>
      <p:sp>
        <p:nvSpPr>
          <p:cNvPr id="3" name="Content Placeholder 2"/>
          <p:cNvSpPr>
            <a:spLocks noGrp="1"/>
          </p:cNvSpPr>
          <p:nvPr>
            <p:ph idx="1"/>
          </p:nvPr>
        </p:nvSpPr>
        <p:spPr>
          <a:xfrm>
            <a:off x="457200" y="1600200"/>
            <a:ext cx="8003232" cy="4873752"/>
          </a:xfrm>
        </p:spPr>
        <p:txBody>
          <a:bodyPr>
            <a:normAutofit fontScale="85000" lnSpcReduction="20000"/>
          </a:bodyPr>
          <a:lstStyle/>
          <a:p>
            <a:pPr marL="0" indent="0">
              <a:buNone/>
            </a:pPr>
            <a:r>
              <a:rPr lang="en-IN" dirty="0" smtClean="0"/>
              <a:t>1</a:t>
            </a:r>
            <a:r>
              <a:rPr lang="en-IN" dirty="0"/>
              <a:t>. A history of </a:t>
            </a:r>
            <a:r>
              <a:rPr lang="en-IN" dirty="0">
                <a:solidFill>
                  <a:schemeClr val="accent3"/>
                </a:solidFill>
              </a:rPr>
              <a:t>fever</a:t>
            </a:r>
            <a:r>
              <a:rPr lang="en-IN" dirty="0"/>
              <a:t>, or documented fever</a:t>
            </a:r>
          </a:p>
          <a:p>
            <a:pPr marL="0" indent="0">
              <a:buNone/>
            </a:pPr>
            <a:r>
              <a:rPr lang="en-IN" dirty="0"/>
              <a:t>AND</a:t>
            </a:r>
          </a:p>
          <a:p>
            <a:pPr marL="0" indent="0">
              <a:buNone/>
            </a:pPr>
            <a:r>
              <a:rPr lang="en-IN" dirty="0"/>
              <a:t>2. One or more symptoms of </a:t>
            </a:r>
            <a:r>
              <a:rPr lang="en-IN" dirty="0">
                <a:solidFill>
                  <a:schemeClr val="accent3"/>
                </a:solidFill>
              </a:rPr>
              <a:t>lower respiratory tract </a:t>
            </a:r>
            <a:r>
              <a:rPr lang="en-IN" dirty="0" smtClean="0">
                <a:solidFill>
                  <a:schemeClr val="accent3"/>
                </a:solidFill>
              </a:rPr>
              <a:t>illness </a:t>
            </a:r>
            <a:r>
              <a:rPr lang="en-IN" dirty="0" smtClean="0"/>
              <a:t>(cough</a:t>
            </a:r>
            <a:r>
              <a:rPr lang="en-IN" dirty="0"/>
              <a:t>, difficulty in breathing, shortness of breath)</a:t>
            </a:r>
          </a:p>
          <a:p>
            <a:pPr marL="0" indent="0">
              <a:buNone/>
            </a:pPr>
            <a:r>
              <a:rPr lang="en-IN" dirty="0"/>
              <a:t>AND</a:t>
            </a:r>
          </a:p>
          <a:p>
            <a:pPr marL="0" indent="0">
              <a:buNone/>
            </a:pPr>
            <a:r>
              <a:rPr lang="en-IN" dirty="0"/>
              <a:t>3. Radiographic evidence of </a:t>
            </a:r>
            <a:r>
              <a:rPr lang="en-IN" dirty="0">
                <a:solidFill>
                  <a:schemeClr val="accent3"/>
                </a:solidFill>
              </a:rPr>
              <a:t>lung infiltrates </a:t>
            </a:r>
            <a:r>
              <a:rPr lang="en-IN" dirty="0"/>
              <a:t>consistent </a:t>
            </a:r>
            <a:r>
              <a:rPr lang="en-IN" dirty="0" smtClean="0"/>
              <a:t>with pneumonia </a:t>
            </a:r>
            <a:r>
              <a:rPr lang="en-IN" dirty="0"/>
              <a:t>or acute respiratory distress </a:t>
            </a:r>
            <a:r>
              <a:rPr lang="en-IN" dirty="0" smtClean="0"/>
              <a:t>syndrome (ARDS</a:t>
            </a:r>
            <a:r>
              <a:rPr lang="en-IN" dirty="0"/>
              <a:t>) or autopsy findings consistent with </a:t>
            </a:r>
            <a:r>
              <a:rPr lang="en-IN" dirty="0" smtClean="0"/>
              <a:t>the pathology </a:t>
            </a:r>
            <a:r>
              <a:rPr lang="en-IN" dirty="0"/>
              <a:t>of pneumonia or ARDS without an </a:t>
            </a:r>
            <a:r>
              <a:rPr lang="en-IN" dirty="0" smtClean="0"/>
              <a:t>identifiable cause</a:t>
            </a:r>
            <a:endParaRPr lang="en-IN" dirty="0"/>
          </a:p>
          <a:p>
            <a:pPr marL="0" indent="0">
              <a:buNone/>
            </a:pPr>
            <a:r>
              <a:rPr lang="en-IN" dirty="0"/>
              <a:t>AND</a:t>
            </a:r>
          </a:p>
          <a:p>
            <a:pPr marL="0" indent="0">
              <a:buNone/>
            </a:pPr>
            <a:r>
              <a:rPr lang="en-IN" dirty="0"/>
              <a:t>4. </a:t>
            </a:r>
            <a:r>
              <a:rPr lang="en-IN" dirty="0">
                <a:solidFill>
                  <a:schemeClr val="accent3"/>
                </a:solidFill>
              </a:rPr>
              <a:t>No alternative diagnosis </a:t>
            </a:r>
            <a:r>
              <a:rPr lang="en-IN" dirty="0"/>
              <a:t>fully explaining the illness.</a:t>
            </a:r>
          </a:p>
        </p:txBody>
      </p:sp>
      <p:pic>
        <p:nvPicPr>
          <p:cNvPr id="5123"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05614" y="0"/>
            <a:ext cx="2438386" cy="23844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261879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1642194"/>
          </a:xfrm>
        </p:spPr>
        <p:txBody>
          <a:bodyPr>
            <a:normAutofit fontScale="90000"/>
          </a:bodyPr>
          <a:lstStyle/>
          <a:p>
            <a:r>
              <a:rPr lang="en-IN" dirty="0"/>
              <a:t>Diagnostic tests required </a:t>
            </a:r>
            <a:r>
              <a:rPr lang="en-IN" dirty="0" smtClean="0"/>
              <a:t>for laboratory </a:t>
            </a:r>
            <a:r>
              <a:rPr lang="en-IN" dirty="0"/>
              <a:t>confirmation </a:t>
            </a:r>
            <a:r>
              <a:rPr lang="en-IN" dirty="0" smtClean="0"/>
              <a:t>of SARS </a:t>
            </a:r>
            <a:r>
              <a:rPr lang="en-IN" dirty="0"/>
              <a:t>.</a:t>
            </a:r>
            <a:br>
              <a:rPr lang="en-IN" dirty="0"/>
            </a:br>
            <a:endParaRPr lang="en-IN" dirty="0"/>
          </a:p>
        </p:txBody>
      </p:sp>
      <p:sp>
        <p:nvSpPr>
          <p:cNvPr id="3" name="Content Placeholder 2"/>
          <p:cNvSpPr>
            <a:spLocks noGrp="1"/>
          </p:cNvSpPr>
          <p:nvPr>
            <p:ph idx="1"/>
          </p:nvPr>
        </p:nvSpPr>
        <p:spPr>
          <a:xfrm>
            <a:off x="457200" y="1600200"/>
            <a:ext cx="8147248" cy="4873752"/>
          </a:xfrm>
        </p:spPr>
        <p:txBody>
          <a:bodyPr>
            <a:normAutofit fontScale="92500" lnSpcReduction="10000"/>
          </a:bodyPr>
          <a:lstStyle/>
          <a:p>
            <a:pPr marL="0" indent="0">
              <a:buNone/>
            </a:pPr>
            <a:r>
              <a:rPr lang="en-IN" dirty="0" smtClean="0"/>
              <a:t>(a) Conventional </a:t>
            </a:r>
            <a:r>
              <a:rPr lang="en-IN" dirty="0"/>
              <a:t>reverse transcriptase PCR (</a:t>
            </a:r>
            <a:r>
              <a:rPr lang="en-IN" dirty="0">
                <a:solidFill>
                  <a:schemeClr val="accent3"/>
                </a:solidFill>
              </a:rPr>
              <a:t>RT-PCR</a:t>
            </a:r>
            <a:r>
              <a:rPr lang="en-IN" dirty="0"/>
              <a:t>) </a:t>
            </a:r>
            <a:r>
              <a:rPr lang="en-IN" dirty="0" smtClean="0"/>
              <a:t>and real-time </a:t>
            </a:r>
            <a:r>
              <a:rPr lang="en-IN" dirty="0"/>
              <a:t>reverse transcriptase PCR (</a:t>
            </a:r>
            <a:r>
              <a:rPr lang="en-IN" dirty="0">
                <a:solidFill>
                  <a:schemeClr val="accent3"/>
                </a:solidFill>
              </a:rPr>
              <a:t>real-time </a:t>
            </a:r>
            <a:r>
              <a:rPr lang="en-IN" dirty="0" smtClean="0">
                <a:solidFill>
                  <a:schemeClr val="accent3"/>
                </a:solidFill>
              </a:rPr>
              <a:t>RT-PCR</a:t>
            </a:r>
            <a:r>
              <a:rPr lang="en-IN" dirty="0" smtClean="0"/>
              <a:t>) assay </a:t>
            </a:r>
            <a:r>
              <a:rPr lang="en-IN" dirty="0">
                <a:solidFill>
                  <a:schemeClr val="accent3"/>
                </a:solidFill>
              </a:rPr>
              <a:t>detecting viral RNA </a:t>
            </a:r>
            <a:r>
              <a:rPr lang="en-IN" dirty="0"/>
              <a:t>present in: ·</a:t>
            </a:r>
          </a:p>
          <a:p>
            <a:pPr marL="365760" lvl="1" indent="0">
              <a:buNone/>
            </a:pPr>
            <a:r>
              <a:rPr lang="en-IN" dirty="0"/>
              <a:t>1. At least </a:t>
            </a:r>
            <a:r>
              <a:rPr lang="en-IN" dirty="0">
                <a:solidFill>
                  <a:srgbClr val="FF0000"/>
                </a:solidFill>
              </a:rPr>
              <a:t>2 different clinical specimens </a:t>
            </a:r>
            <a:r>
              <a:rPr lang="en-IN" dirty="0"/>
              <a:t>(</a:t>
            </a:r>
            <a:r>
              <a:rPr lang="en-IN" dirty="0" smtClean="0"/>
              <a:t>e.g. nasopharyngeal </a:t>
            </a:r>
            <a:r>
              <a:rPr lang="en-IN" dirty="0"/>
              <a:t>and stool specimens)</a:t>
            </a:r>
          </a:p>
          <a:p>
            <a:pPr marL="365760" lvl="1" indent="0">
              <a:buNone/>
            </a:pPr>
            <a:r>
              <a:rPr lang="en-IN" dirty="0"/>
              <a:t>OR</a:t>
            </a:r>
          </a:p>
          <a:p>
            <a:pPr marL="365760" lvl="1" indent="0">
              <a:buNone/>
            </a:pPr>
            <a:r>
              <a:rPr lang="en-IN" dirty="0"/>
              <a:t>2. The </a:t>
            </a:r>
            <a:r>
              <a:rPr lang="en-IN" dirty="0">
                <a:solidFill>
                  <a:srgbClr val="FF0000"/>
                </a:solidFill>
              </a:rPr>
              <a:t>same clinical specimen </a:t>
            </a:r>
            <a:r>
              <a:rPr lang="en-IN" dirty="0"/>
              <a:t>collected on </a:t>
            </a:r>
            <a:r>
              <a:rPr lang="en-IN" dirty="0">
                <a:solidFill>
                  <a:srgbClr val="FF0000"/>
                </a:solidFill>
              </a:rPr>
              <a:t>2 or </a:t>
            </a:r>
            <a:r>
              <a:rPr lang="en-IN" dirty="0" smtClean="0">
                <a:solidFill>
                  <a:srgbClr val="FF0000"/>
                </a:solidFill>
              </a:rPr>
              <a:t>more occasions </a:t>
            </a:r>
            <a:r>
              <a:rPr lang="en-IN" dirty="0"/>
              <a:t>during the course of the illness (</a:t>
            </a:r>
            <a:r>
              <a:rPr lang="en-IN" dirty="0" smtClean="0"/>
              <a:t>e.g. sequential </a:t>
            </a:r>
            <a:r>
              <a:rPr lang="en-IN" dirty="0"/>
              <a:t>nasopharyngeal aspirates)</a:t>
            </a:r>
          </a:p>
          <a:p>
            <a:pPr marL="365760" lvl="1" indent="0">
              <a:buNone/>
            </a:pPr>
            <a:r>
              <a:rPr lang="en-IN" dirty="0"/>
              <a:t>OR</a:t>
            </a:r>
          </a:p>
          <a:p>
            <a:pPr marL="365760" lvl="1" indent="0">
              <a:buNone/>
            </a:pPr>
            <a:r>
              <a:rPr lang="en-IN" dirty="0"/>
              <a:t>3</a:t>
            </a:r>
            <a:r>
              <a:rPr lang="en-IN" dirty="0" smtClean="0"/>
              <a:t>. </a:t>
            </a:r>
            <a:r>
              <a:rPr lang="en-IN" dirty="0">
                <a:solidFill>
                  <a:srgbClr val="FF0000"/>
                </a:solidFill>
              </a:rPr>
              <a:t>Virus culture </a:t>
            </a:r>
            <a:r>
              <a:rPr lang="en-IN" dirty="0"/>
              <a:t>from any clinical specimen.</a:t>
            </a:r>
          </a:p>
        </p:txBody>
      </p:sp>
    </p:spTree>
    <p:extLst>
      <p:ext uri="{BB962C8B-B14F-4D97-AF65-F5344CB8AC3E}">
        <p14:creationId xmlns:p14="http://schemas.microsoft.com/office/powerpoint/2010/main" xmlns="" val="127597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7931224" cy="6309320"/>
          </a:xfrm>
        </p:spPr>
        <p:txBody>
          <a:bodyPr>
            <a:normAutofit fontScale="85000" lnSpcReduction="20000"/>
          </a:bodyPr>
          <a:lstStyle/>
          <a:p>
            <a:pPr marL="0" indent="0">
              <a:buNone/>
            </a:pPr>
            <a:r>
              <a:rPr lang="en-IN" dirty="0"/>
              <a:t>(b) Enzyme-linked </a:t>
            </a:r>
            <a:r>
              <a:rPr lang="en-IN" dirty="0" err="1"/>
              <a:t>immunosorbent</a:t>
            </a:r>
            <a:r>
              <a:rPr lang="en-IN" dirty="0"/>
              <a:t> assay (</a:t>
            </a:r>
            <a:r>
              <a:rPr lang="en-IN" dirty="0">
                <a:solidFill>
                  <a:schemeClr val="accent3"/>
                </a:solidFill>
              </a:rPr>
              <a:t>ELISA</a:t>
            </a:r>
            <a:r>
              <a:rPr lang="en-IN" dirty="0"/>
              <a:t>) </a:t>
            </a:r>
            <a:r>
              <a:rPr lang="en-IN" dirty="0" smtClean="0"/>
              <a:t>and </a:t>
            </a:r>
            <a:r>
              <a:rPr lang="en-IN" dirty="0" err="1" smtClean="0"/>
              <a:t>immunofluorescent</a:t>
            </a:r>
            <a:r>
              <a:rPr lang="en-IN" dirty="0" smtClean="0"/>
              <a:t> </a:t>
            </a:r>
            <a:r>
              <a:rPr lang="en-IN" dirty="0"/>
              <a:t>assay (</a:t>
            </a:r>
            <a:r>
              <a:rPr lang="en-IN" dirty="0">
                <a:solidFill>
                  <a:schemeClr val="accent3"/>
                </a:solidFill>
              </a:rPr>
              <a:t>IFA</a:t>
            </a:r>
            <a:r>
              <a:rPr lang="en-IN" dirty="0"/>
              <a:t>)</a:t>
            </a:r>
          </a:p>
          <a:p>
            <a:pPr marL="365760" lvl="1" indent="0">
              <a:buNone/>
            </a:pPr>
            <a:r>
              <a:rPr lang="en-IN" dirty="0"/>
              <a:t>1. Negative antibody test on serum collected during </a:t>
            </a:r>
            <a:r>
              <a:rPr lang="en-IN" dirty="0" smtClean="0"/>
              <a:t>the acute </a:t>
            </a:r>
            <a:r>
              <a:rPr lang="en-IN" dirty="0"/>
              <a:t>phase of illness, followed by positive </a:t>
            </a:r>
            <a:r>
              <a:rPr lang="en-IN" dirty="0" smtClean="0"/>
              <a:t>antibody test </a:t>
            </a:r>
            <a:r>
              <a:rPr lang="en-IN" dirty="0"/>
              <a:t>on convalescent-phase serum, </a:t>
            </a:r>
            <a:r>
              <a:rPr lang="en-IN" dirty="0" smtClean="0"/>
              <a:t>tested simultaneously</a:t>
            </a:r>
            <a:endParaRPr lang="en-IN" dirty="0"/>
          </a:p>
          <a:p>
            <a:pPr marL="365760" lvl="1" indent="0">
              <a:buNone/>
            </a:pPr>
            <a:r>
              <a:rPr lang="en-IN" dirty="0"/>
              <a:t>OR</a:t>
            </a:r>
          </a:p>
          <a:p>
            <a:pPr marL="365760" lvl="1" indent="0">
              <a:buNone/>
            </a:pPr>
            <a:r>
              <a:rPr lang="en-IN" dirty="0"/>
              <a:t>2. A 4-fold or greater rise in antibody titre </a:t>
            </a:r>
            <a:r>
              <a:rPr lang="en-IN" dirty="0" smtClean="0"/>
              <a:t>against SARS-</a:t>
            </a:r>
            <a:r>
              <a:rPr lang="en-IN" dirty="0" err="1" smtClean="0"/>
              <a:t>CoV</a:t>
            </a:r>
            <a:r>
              <a:rPr lang="en-IN" dirty="0" smtClean="0"/>
              <a:t> </a:t>
            </a:r>
            <a:r>
              <a:rPr lang="en-IN" dirty="0"/>
              <a:t>between an </a:t>
            </a:r>
            <a:r>
              <a:rPr lang="en-IN" dirty="0">
                <a:solidFill>
                  <a:schemeClr val="accent3"/>
                </a:solidFill>
              </a:rPr>
              <a:t>acute-phase serum </a:t>
            </a:r>
            <a:r>
              <a:rPr lang="en-IN" dirty="0" smtClean="0">
                <a:solidFill>
                  <a:schemeClr val="accent3"/>
                </a:solidFill>
              </a:rPr>
              <a:t>specimen </a:t>
            </a:r>
            <a:r>
              <a:rPr lang="en-IN" dirty="0" smtClean="0"/>
              <a:t>and </a:t>
            </a:r>
            <a:r>
              <a:rPr lang="en-IN" dirty="0"/>
              <a:t>a </a:t>
            </a:r>
            <a:r>
              <a:rPr lang="en-IN" dirty="0">
                <a:solidFill>
                  <a:schemeClr val="accent3"/>
                </a:solidFill>
              </a:rPr>
              <a:t>convalescent-phase serum specimen (</a:t>
            </a:r>
            <a:r>
              <a:rPr lang="en-IN" dirty="0" smtClean="0">
                <a:solidFill>
                  <a:schemeClr val="accent3"/>
                </a:solidFill>
              </a:rPr>
              <a:t>paired sera</a:t>
            </a:r>
            <a:r>
              <a:rPr lang="en-IN" dirty="0">
                <a:solidFill>
                  <a:schemeClr val="accent3"/>
                </a:solidFill>
              </a:rPr>
              <a:t>), </a:t>
            </a:r>
            <a:r>
              <a:rPr lang="en-IN" dirty="0"/>
              <a:t>tested simultaneously.</a:t>
            </a:r>
          </a:p>
          <a:p>
            <a:pPr marL="0" indent="0">
              <a:buNone/>
            </a:pPr>
            <a:endParaRPr lang="en-IN" dirty="0" smtClean="0"/>
          </a:p>
          <a:p>
            <a:pPr marL="0" indent="0">
              <a:buNone/>
            </a:pPr>
            <a:r>
              <a:rPr lang="en-IN" dirty="0"/>
              <a:t>T</a:t>
            </a:r>
            <a:r>
              <a:rPr lang="en-IN" dirty="0" smtClean="0"/>
              <a:t>he </a:t>
            </a:r>
            <a:r>
              <a:rPr lang="en-IN" dirty="0">
                <a:solidFill>
                  <a:schemeClr val="accent3"/>
                </a:solidFill>
              </a:rPr>
              <a:t>positive predictive value </a:t>
            </a:r>
            <a:r>
              <a:rPr lang="en-IN" dirty="0"/>
              <a:t>of a </a:t>
            </a:r>
            <a:r>
              <a:rPr lang="en-IN" dirty="0" smtClean="0"/>
              <a:t>SARS-</a:t>
            </a:r>
            <a:r>
              <a:rPr lang="en-IN" dirty="0" err="1" smtClean="0"/>
              <a:t>CoV</a:t>
            </a:r>
            <a:r>
              <a:rPr lang="en-IN" dirty="0"/>
              <a:t> </a:t>
            </a:r>
            <a:r>
              <a:rPr lang="en-IN" dirty="0" smtClean="0"/>
              <a:t>diagnostic </a:t>
            </a:r>
            <a:r>
              <a:rPr lang="en-IN" dirty="0"/>
              <a:t>test is </a:t>
            </a:r>
            <a:r>
              <a:rPr lang="en-IN" dirty="0">
                <a:solidFill>
                  <a:schemeClr val="accent3"/>
                </a:solidFill>
              </a:rPr>
              <a:t>extremely low</a:t>
            </a:r>
            <a:r>
              <a:rPr lang="en-IN" dirty="0" smtClean="0"/>
              <a:t>; So, </a:t>
            </a:r>
            <a:r>
              <a:rPr lang="en-IN" dirty="0"/>
              <a:t>In the absence of known SARS-</a:t>
            </a:r>
            <a:r>
              <a:rPr lang="en-IN" dirty="0" err="1"/>
              <a:t>CoV</a:t>
            </a:r>
            <a:r>
              <a:rPr lang="en-IN" dirty="0"/>
              <a:t> transmission to </a:t>
            </a:r>
            <a:r>
              <a:rPr lang="en-IN" dirty="0" smtClean="0"/>
              <a:t>humans, the diagnosis should </a:t>
            </a:r>
            <a:r>
              <a:rPr lang="en-IN" dirty="0"/>
              <a:t>be independently verified in one or more </a:t>
            </a:r>
            <a:r>
              <a:rPr lang="en-IN" dirty="0" smtClean="0"/>
              <a:t>WHO international </a:t>
            </a:r>
            <a:r>
              <a:rPr lang="en-IN" dirty="0"/>
              <a:t>SARS reference and verification </a:t>
            </a:r>
            <a:r>
              <a:rPr lang="en-IN" dirty="0" smtClean="0"/>
              <a:t>network laboratories</a:t>
            </a:r>
            <a:r>
              <a:rPr lang="en-IN" dirty="0"/>
              <a:t>. </a:t>
            </a:r>
          </a:p>
          <a:p>
            <a:pPr marL="0" indent="0">
              <a:buNone/>
            </a:pPr>
            <a:r>
              <a:rPr lang="en-IN" dirty="0" smtClean="0"/>
              <a:t>Every </a:t>
            </a:r>
            <a:r>
              <a:rPr lang="en-IN" dirty="0"/>
              <a:t>single case of SARS </a:t>
            </a:r>
            <a:r>
              <a:rPr lang="en-IN" dirty="0" smtClean="0"/>
              <a:t>must </a:t>
            </a:r>
            <a:r>
              <a:rPr lang="en-IN" dirty="0"/>
              <a:t>be reported </a:t>
            </a:r>
            <a:r>
              <a:rPr lang="en-IN" dirty="0" smtClean="0"/>
              <a:t>to WHO</a:t>
            </a:r>
            <a:endParaRPr lang="en-IN" dirty="0"/>
          </a:p>
        </p:txBody>
      </p:sp>
    </p:spTree>
    <p:extLst>
      <p:ext uri="{BB962C8B-B14F-4D97-AF65-F5344CB8AC3E}">
        <p14:creationId xmlns:p14="http://schemas.microsoft.com/office/powerpoint/2010/main" xmlns="" val="769633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319</TotalTime>
  <Words>1649</Words>
  <Application>Microsoft Office PowerPoint</Application>
  <PresentationFormat>On-screen Show (4:3)</PresentationFormat>
  <Paragraphs>125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Theme2</vt:lpstr>
      <vt:lpstr>SEVERE ACUTE RESPIRATORY SYNDROME  (SARS)</vt:lpstr>
      <vt:lpstr>Learning objectives..</vt:lpstr>
      <vt:lpstr>Introduction..</vt:lpstr>
      <vt:lpstr>Problem statement.. </vt:lpstr>
      <vt:lpstr>Incubation period &amp; Mode of transmission  </vt:lpstr>
      <vt:lpstr>Case definition.. </vt:lpstr>
      <vt:lpstr>Clinical case definition of SARS.. </vt:lpstr>
      <vt:lpstr>Diagnostic tests required for laboratory confirmation of SARS . </vt:lpstr>
      <vt:lpstr>Slide 9</vt:lpstr>
      <vt:lpstr>Epidemiological aspect </vt:lpstr>
      <vt:lpstr>Epidemiological aspect..   Cont.. </vt:lpstr>
      <vt:lpstr>Complications </vt:lpstr>
      <vt:lpstr>Treatment </vt:lpstr>
      <vt:lpstr>Prognosis </vt:lpstr>
      <vt:lpstr>Prevention </vt:lpstr>
      <vt:lpstr>Identification of Severe Acute Respiratory Syndrome in Canada Author: Susan M. Poutanen, M.D., M.P.H., Donald E. Low, M.D., Bonnie Henry, M.D., Sandy Finkelstein, M.D., David Rose  </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SEVERE ACUTE RESPIRATORY SYNDROME  (SARS)</dc:title>
  <dc:creator>ADMIN</dc:creator>
  <cp:lastModifiedBy>Maharshi Patel</cp:lastModifiedBy>
  <cp:revision>42</cp:revision>
  <dcterms:created xsi:type="dcterms:W3CDTF">2017-09-21T06:45:48Z</dcterms:created>
  <dcterms:modified xsi:type="dcterms:W3CDTF">2020-08-13T06:41:34Z</dcterms:modified>
</cp:coreProperties>
</file>