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9" r:id="rId2"/>
    <p:sldId id="276" r:id="rId3"/>
    <p:sldId id="271" r:id="rId4"/>
    <p:sldId id="267" r:id="rId5"/>
    <p:sldId id="268" r:id="rId6"/>
    <p:sldId id="272" r:id="rId7"/>
    <p:sldId id="270" r:id="rId8"/>
    <p:sldId id="269" r:id="rId9"/>
    <p:sldId id="273" r:id="rId10"/>
    <p:sldId id="274" r:id="rId11"/>
    <p:sldId id="266" r:id="rId12"/>
    <p:sldId id="275" r:id="rId13"/>
    <p:sldId id="277" r:id="rId14"/>
    <p:sldId id="278" r:id="rId15"/>
    <p:sldId id="258" r:id="rId16"/>
    <p:sldId id="259" r:id="rId17"/>
    <p:sldId id="260" r:id="rId18"/>
    <p:sldId id="26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660"/>
  </p:normalViewPr>
  <p:slideViewPr>
    <p:cSldViewPr snapToGrid="0">
      <p:cViewPr varScale="1">
        <p:scale>
          <a:sx n="63" d="100"/>
          <a:sy n="63" d="100"/>
        </p:scale>
        <p:origin x="6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E76FB-15C5-49B5-B4A8-11F32C45DAE9}" type="datetimeFigureOut">
              <a:rPr lang="en-IN" smtClean="0"/>
              <a:t>18-08-2020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117DF-984D-4474-84BF-8574DEA422CB}" type="slidenum">
              <a:rPr lang="en-IN" smtClean="0"/>
              <a:t>‹#›</a:t>
            </a:fld>
            <a:endParaRPr lang="en-IN"/>
          </a:p>
        </p:txBody>
      </p:sp>
    </p:spTree>
    <p:extLst>
      <p:ext uri="{BB962C8B-B14F-4D97-AF65-F5344CB8AC3E}">
        <p14:creationId xmlns:p14="http://schemas.microsoft.com/office/powerpoint/2010/main" val="140705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14117DF-984D-4474-84BF-8574DEA422CB}" type="slidenum">
              <a:rPr lang="en-IN" smtClean="0"/>
              <a:t>9</a:t>
            </a:fld>
            <a:endParaRPr lang="en-IN"/>
          </a:p>
        </p:txBody>
      </p:sp>
    </p:spTree>
    <p:extLst>
      <p:ext uri="{BB962C8B-B14F-4D97-AF65-F5344CB8AC3E}">
        <p14:creationId xmlns:p14="http://schemas.microsoft.com/office/powerpoint/2010/main" val="338267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57411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00B06A-5A96-487B-A59F-3FAF37F7AC7A}" type="datetimeFigureOut">
              <a:rPr lang="en-IN" smtClean="0"/>
              <a:t>18-08-2020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19451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420105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E1162-BE73-4BB1-873E-C83F56DA8453}"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841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85261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200B06A-5A96-487B-A59F-3FAF37F7AC7A}" type="datetimeFigureOut">
              <a:rPr lang="en-IN" smtClean="0"/>
              <a:t>18-08-2020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02362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200B06A-5A96-487B-A59F-3FAF37F7AC7A}" type="datetimeFigureOut">
              <a:rPr lang="en-IN" smtClean="0"/>
              <a:t>18-08-2020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47283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086902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410989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282743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92240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00B06A-5A96-487B-A59F-3FAF37F7AC7A}" type="datetimeFigureOut">
              <a:rPr lang="en-IN" smtClean="0"/>
              <a:t>18-08-2020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15606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00B06A-5A96-487B-A59F-3FAF37F7AC7A}" type="datetimeFigureOut">
              <a:rPr lang="en-IN" smtClean="0"/>
              <a:t>18-08-2020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67016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67425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424430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73997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00B06A-5A96-487B-A59F-3FAF37F7AC7A}" type="datetimeFigureOut">
              <a:rPr lang="en-IN" smtClean="0"/>
              <a:t>18-08-2020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15726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200B06A-5A96-487B-A59F-3FAF37F7AC7A}" type="datetimeFigureOut">
              <a:rPr lang="en-IN" smtClean="0"/>
              <a:t>18-08-2020</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4E1162-BE73-4BB1-873E-C83F56DA8453}" type="slidenum">
              <a:rPr lang="en-IN" smtClean="0"/>
              <a:t>‹#›</a:t>
            </a:fld>
            <a:endParaRPr lang="en-IN"/>
          </a:p>
        </p:txBody>
      </p:sp>
    </p:spTree>
    <p:extLst>
      <p:ext uri="{BB962C8B-B14F-4D97-AF65-F5344CB8AC3E}">
        <p14:creationId xmlns:p14="http://schemas.microsoft.com/office/powerpoint/2010/main" val="31539185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820283-F5DC-4341-A1AE-192F877EF2F9}"/>
              </a:ext>
            </a:extLst>
          </p:cNvPr>
          <p:cNvSpPr>
            <a:spLocks noGrp="1"/>
          </p:cNvSpPr>
          <p:nvPr>
            <p:ph type="title"/>
          </p:nvPr>
        </p:nvSpPr>
        <p:spPr>
          <a:xfrm>
            <a:off x="838200" y="365125"/>
            <a:ext cx="7411720" cy="1325563"/>
          </a:xfrm>
        </p:spPr>
        <p:txBody>
          <a:bodyPr/>
          <a:lstStyle/>
          <a:p>
            <a:r>
              <a:rPr lang="en-IN" dirty="0"/>
              <a:t>MORPHOLOGY OF BACTERIA</a:t>
            </a:r>
          </a:p>
        </p:txBody>
      </p:sp>
      <p:sp>
        <p:nvSpPr>
          <p:cNvPr id="5" name="TextBox 4">
            <a:extLst>
              <a:ext uri="{FF2B5EF4-FFF2-40B4-BE49-F238E27FC236}">
                <a16:creationId xmlns:a16="http://schemas.microsoft.com/office/drawing/2014/main" id="{9E647F76-803F-4F92-8F1F-81B151B1930B}"/>
              </a:ext>
            </a:extLst>
          </p:cNvPr>
          <p:cNvSpPr txBox="1"/>
          <p:nvPr/>
        </p:nvSpPr>
        <p:spPr>
          <a:xfrm>
            <a:off x="711200" y="4587578"/>
            <a:ext cx="10998200" cy="1200329"/>
          </a:xfrm>
          <a:prstGeom prst="rect">
            <a:avLst/>
          </a:prstGeom>
          <a:noFill/>
        </p:spPr>
        <p:txBody>
          <a:bodyPr wrap="square">
            <a:spAutoFit/>
          </a:bodyPr>
          <a:lstStyle/>
          <a:p>
            <a:endParaRPr lang="en-IN" sz="1800" dirty="0">
              <a:latin typeface="Cambria" panose="02040503050406030204" pitchFamily="18" charset="0"/>
              <a:ea typeface="Cambria" panose="02040503050406030204" pitchFamily="18" charset="0"/>
            </a:endParaRPr>
          </a:p>
          <a:p>
            <a:pPr marL="0" indent="0">
              <a:buNone/>
            </a:pPr>
            <a:r>
              <a:rPr lang="en-IN" sz="1800" dirty="0">
                <a:latin typeface="Cambria" panose="02040503050406030204" pitchFamily="18" charset="0"/>
                <a:ea typeface="Cambria" panose="02040503050406030204" pitchFamily="18" charset="0"/>
              </a:rPr>
              <a:t>                                                                                   </a:t>
            </a:r>
            <a:r>
              <a:rPr lang="en-IN" sz="1800" b="1" dirty="0">
                <a:latin typeface="Cambria" panose="02040503050406030204" pitchFamily="18" charset="0"/>
                <a:ea typeface="Cambria" panose="02040503050406030204" pitchFamily="18" charset="0"/>
              </a:rPr>
              <a:t>PRESENTATION BY:</a:t>
            </a:r>
          </a:p>
          <a:p>
            <a:pPr marL="0" indent="0">
              <a:buNone/>
            </a:pPr>
            <a:r>
              <a:rPr lang="en-IN" sz="1800" b="1" dirty="0">
                <a:latin typeface="Cambria" panose="02040503050406030204" pitchFamily="18" charset="0"/>
                <a:ea typeface="Cambria" panose="02040503050406030204" pitchFamily="18" charset="0"/>
              </a:rPr>
              <a:t>                                                                                       Ms. Pooja Shashikant Chavan (2016-17) </a:t>
            </a:r>
          </a:p>
          <a:p>
            <a:pPr marL="0" indent="0">
              <a:buNone/>
            </a:pPr>
            <a:r>
              <a:rPr lang="en-IN" sz="1800" b="1" dirty="0">
                <a:latin typeface="Cambria" panose="02040503050406030204" pitchFamily="18" charset="0"/>
                <a:ea typeface="Cambria" panose="02040503050406030204" pitchFamily="18" charset="0"/>
              </a:rPr>
              <a:t>                                                                                       F Y Microbiology Medical Laboratory Technology/DMLT</a:t>
            </a:r>
          </a:p>
        </p:txBody>
      </p:sp>
    </p:spTree>
    <p:extLst>
      <p:ext uri="{BB962C8B-B14F-4D97-AF65-F5344CB8AC3E}">
        <p14:creationId xmlns:p14="http://schemas.microsoft.com/office/powerpoint/2010/main" val="45108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CD577-4EA0-49E3-BB31-AE61C8EB3F88}"/>
              </a:ext>
            </a:extLst>
          </p:cNvPr>
          <p:cNvSpPr/>
          <p:nvPr/>
        </p:nvSpPr>
        <p:spPr>
          <a:xfrm>
            <a:off x="511995" y="189218"/>
            <a:ext cx="11168009" cy="5870068"/>
          </a:xfrm>
          <a:prstGeom prst="rect">
            <a:avLst/>
          </a:prstGeom>
        </p:spPr>
        <p:txBody>
          <a:bodyPr wrap="square">
            <a:spAutoFit/>
          </a:bodyPr>
          <a:lstStyle/>
          <a:p>
            <a:pPr fontAlgn="base">
              <a:lnSpc>
                <a:spcPct val="115000"/>
              </a:lnSpc>
              <a:spcAft>
                <a:spcPts val="1000"/>
              </a:spcAft>
            </a:pPr>
            <a:r>
              <a:rPr lang="en-US" sz="2400"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VI</a:t>
            </a: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 Classification of bacteria on the basis of Gram staining</a:t>
            </a:r>
            <a:endParaRPr lang="en-IN"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1. Gram positive bacteria</a:t>
            </a:r>
            <a:r>
              <a:rPr lang="en-US" sz="2400"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400" dirty="0">
                <a:solidFill>
                  <a:srgbClr val="000000"/>
                </a:solidFill>
                <a:latin typeface="inherit"/>
                <a:ea typeface="Times New Roman" panose="02020603050405020304" pitchFamily="18" charset="0"/>
                <a:cs typeface="Helvetica" panose="020B0604020202020204" pitchFamily="34" charset="0"/>
              </a:rPr>
              <a:t>Cell wall of these bacteria is composed of peptidoglycan layer only.</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sz="2400" dirty="0" err="1">
                <a:solidFill>
                  <a:srgbClr val="000000"/>
                </a:solidFill>
                <a:latin typeface="inherit"/>
                <a:ea typeface="Times New Roman" panose="02020603050405020304" pitchFamily="18" charset="0"/>
                <a:cs typeface="Helvetica" panose="020B0604020202020204" pitchFamily="34" charset="0"/>
              </a:rPr>
              <a:t>Eg.</a:t>
            </a:r>
            <a:r>
              <a:rPr lang="en-US" sz="2400" dirty="0">
                <a:solidFill>
                  <a:srgbClr val="000000"/>
                </a:solidFill>
                <a:latin typeface="inherit"/>
                <a:ea typeface="Times New Roman" panose="02020603050405020304" pitchFamily="18" charset="0"/>
                <a:cs typeface="Helvetica" panose="020B0604020202020204" pitchFamily="34" charset="0"/>
              </a:rPr>
              <a:t> </a:t>
            </a:r>
            <a:r>
              <a:rPr lang="en-US" sz="2400" i="1" dirty="0">
                <a:solidFill>
                  <a:srgbClr val="000000"/>
                </a:solidFill>
                <a:latin typeface="inherit"/>
                <a:ea typeface="Times New Roman" panose="02020603050405020304" pitchFamily="18" charset="0"/>
                <a:cs typeface="Helvetica" panose="020B0604020202020204" pitchFamily="34" charset="0"/>
              </a:rPr>
              <a:t>Staphylococcus, Streptococcus, micrococcus</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2. Gram negative bacteria:</a:t>
            </a:r>
            <a:endParaRPr lang="en-IN"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400" dirty="0">
                <a:solidFill>
                  <a:srgbClr val="000000"/>
                </a:solidFill>
                <a:latin typeface="inherit"/>
                <a:ea typeface="Times New Roman" panose="02020603050405020304" pitchFamily="18" charset="0"/>
                <a:cs typeface="Helvetica" panose="020B0604020202020204" pitchFamily="34" charset="0"/>
              </a:rPr>
              <a:t>Cell wall of these bacteria is composed of Peptidoglycan and outer membrane.</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sz="2400" dirty="0" err="1">
                <a:solidFill>
                  <a:srgbClr val="000000"/>
                </a:solidFill>
                <a:latin typeface="inherit"/>
                <a:ea typeface="Times New Roman" panose="02020603050405020304" pitchFamily="18" charset="0"/>
                <a:cs typeface="Helvetica" panose="020B0604020202020204" pitchFamily="34" charset="0"/>
              </a:rPr>
              <a:t>Eg</a:t>
            </a:r>
            <a:r>
              <a:rPr lang="en-US" sz="2400" i="1" dirty="0" err="1">
                <a:solidFill>
                  <a:srgbClr val="000000"/>
                </a:solidFill>
                <a:latin typeface="inherit"/>
                <a:ea typeface="Times New Roman" panose="02020603050405020304" pitchFamily="18" charset="0"/>
                <a:cs typeface="Helvetica" panose="020B0604020202020204" pitchFamily="34" charset="0"/>
              </a:rPr>
              <a:t>.</a:t>
            </a:r>
            <a:r>
              <a:rPr lang="en-US" sz="2400" i="1" dirty="0">
                <a:solidFill>
                  <a:srgbClr val="000000"/>
                </a:solidFill>
                <a:latin typeface="inherit"/>
                <a:ea typeface="Times New Roman" panose="02020603050405020304" pitchFamily="18" charset="0"/>
                <a:cs typeface="Helvetica" panose="020B0604020202020204" pitchFamily="34" charset="0"/>
              </a:rPr>
              <a:t> E. coli, Salmonella</a:t>
            </a: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sz="2400"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307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5FFA-E203-48BE-93A7-CF2C8FC0CC9E}"/>
              </a:ext>
            </a:extLst>
          </p:cNvPr>
          <p:cNvSpPr>
            <a:spLocks noGrp="1"/>
          </p:cNvSpPr>
          <p:nvPr>
            <p:ph type="title"/>
          </p:nvPr>
        </p:nvSpPr>
        <p:spPr>
          <a:xfrm>
            <a:off x="345041" y="1988441"/>
            <a:ext cx="10515600" cy="3847280"/>
          </a:xfrm>
        </p:spPr>
        <p:txBody>
          <a:bodyPr>
            <a:normAutofit fontScale="90000"/>
          </a:bodyPr>
          <a:lstStyle/>
          <a:p>
            <a:pPr fontAlgn="base">
              <a:lnSpc>
                <a:spcPct val="150000"/>
              </a:lnSpc>
            </a:pPr>
            <a:r>
              <a:rPr lang="en-US" sz="2000" b="1" dirty="0">
                <a:solidFill>
                  <a:srgbClr val="002060"/>
                </a:solidFill>
              </a:rPr>
              <a:t>VII] </a:t>
            </a:r>
            <a:r>
              <a:rPr lang="en-US" sz="2000" b="1" u="sng" dirty="0">
                <a:solidFill>
                  <a:srgbClr val="0070C0"/>
                </a:solidFill>
                <a:latin typeface="Cambria" panose="02040503050406030204" pitchFamily="18" charset="0"/>
                <a:ea typeface="Cambria" panose="02040503050406030204" pitchFamily="18" charset="0"/>
              </a:rPr>
              <a:t>Classification of bacteria on the basis of optimum temperature of growth</a:t>
            </a:r>
            <a:br>
              <a:rPr lang="en-IN" sz="2000" dirty="0">
                <a:solidFill>
                  <a:srgbClr val="002060"/>
                </a:solidFill>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1. Psychrophiles: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Bacteria that can grow at 0°C or below but the optimum temperature of growth is 15 °C or below and maximum temperature is 20°C are called psychrophiles</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Psychrophiles have polyunsaturated fatty acids in their cell membrane which gives fluid nature to the cell membrane even at lower temperature.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a:t>
            </a:r>
            <a:r>
              <a:rPr lang="en-US" sz="2000" i="1" dirty="0">
                <a:latin typeface="Cambria" panose="02040503050406030204" pitchFamily="18" charset="0"/>
                <a:ea typeface="Cambria" panose="02040503050406030204" pitchFamily="18" charset="0"/>
              </a:rPr>
              <a:t>Vibrio </a:t>
            </a:r>
            <a:r>
              <a:rPr lang="en-US" sz="2000" i="1" dirty="0" err="1">
                <a:latin typeface="Cambria" panose="02040503050406030204" pitchFamily="18" charset="0"/>
                <a:ea typeface="Cambria" panose="02040503050406030204" pitchFamily="18" charset="0"/>
              </a:rPr>
              <a:t>psychroerythrus</a:t>
            </a:r>
            <a:r>
              <a:rPr lang="en-US" sz="2000" i="1" dirty="0">
                <a:latin typeface="Cambria" panose="02040503050406030204" pitchFamily="18" charset="0"/>
                <a:ea typeface="Cambria" panose="02040503050406030204" pitchFamily="18" charset="0"/>
              </a:rPr>
              <a:t>, vibrio marinus, </a:t>
            </a:r>
            <a:r>
              <a:rPr lang="en-US" sz="2000" i="1" dirty="0" err="1">
                <a:latin typeface="Cambria" panose="02040503050406030204" pitchFamily="18" charset="0"/>
                <a:ea typeface="Cambria" panose="02040503050406030204" pitchFamily="18" charset="0"/>
              </a:rPr>
              <a:t>Polaromonasvaculata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Psychroflexus</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Psychrotrops</a:t>
            </a:r>
            <a:r>
              <a:rPr lang="en-US" sz="2000" b="1" dirty="0">
                <a:solidFill>
                  <a:srgbClr val="002060"/>
                </a:solidFill>
                <a:latin typeface="Cambria" panose="02040503050406030204" pitchFamily="18" charset="0"/>
                <a:ea typeface="Cambria" panose="02040503050406030204" pitchFamily="18" charset="0"/>
              </a:rPr>
              <a:t> (facultative psychrophiles):</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can grow even at 0°C but optimum temperature for growth is (20-30)°C</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3. </a:t>
            </a:r>
            <a:r>
              <a:rPr lang="en-US" sz="2000" b="1" dirty="0" err="1">
                <a:solidFill>
                  <a:srgbClr val="002060"/>
                </a:solidFill>
                <a:latin typeface="Cambria" panose="02040503050406030204" pitchFamily="18" charset="0"/>
                <a:ea typeface="Cambria" panose="02040503050406030204" pitchFamily="18" charset="0"/>
              </a:rPr>
              <a:t>Mesophiles</a:t>
            </a:r>
            <a:r>
              <a:rPr lang="en-US" sz="2000" b="1" dirty="0">
                <a:solidFill>
                  <a:srgbClr val="002060"/>
                </a:solidFill>
                <a:latin typeface="Cambria" panose="02040503050406030204" pitchFamily="18" charset="0"/>
                <a:ea typeface="Cambria" panose="02040503050406030204" pitchFamily="18" charset="0"/>
              </a:rPr>
              <a:t>:</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can grow best between (25-40)C but optimum temperature for growth is 37C</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Most of the human pathogens are mesophilic in nature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E.</a:t>
            </a:r>
            <a:r>
              <a:rPr lang="en-US" sz="2000" i="1" dirty="0">
                <a:latin typeface="Cambria" panose="02040503050406030204" pitchFamily="18" charset="0"/>
                <a:ea typeface="Cambria" panose="02040503050406030204" pitchFamily="18" charset="0"/>
              </a:rPr>
              <a:t>coli, Salmonella, Klebsiella, </a:t>
            </a:r>
            <a:r>
              <a:rPr lang="en-US" sz="2000" i="1" dirty="0" err="1">
                <a:latin typeface="Cambria" panose="02040503050406030204" pitchFamily="18" charset="0"/>
                <a:ea typeface="Cambria" panose="02040503050406030204" pitchFamily="18" charset="0"/>
              </a:rPr>
              <a:t>Staphulococci</a:t>
            </a:r>
            <a:br>
              <a:rPr lang="en-US" sz="2000" i="1" dirty="0">
                <a:latin typeface="Cambria" panose="02040503050406030204" pitchFamily="18" charset="0"/>
                <a:ea typeface="Cambria" panose="02040503050406030204" pitchFamily="18" charset="0"/>
              </a:rPr>
            </a:br>
            <a:br>
              <a:rPr lang="en-US" sz="2000" i="1" dirty="0">
                <a:latin typeface="Cambria" panose="02040503050406030204" pitchFamily="18" charset="0"/>
                <a:ea typeface="Cambria" panose="02040503050406030204" pitchFamily="18" charset="0"/>
              </a:rPr>
            </a:br>
            <a:br>
              <a:rPr lang="en-US" sz="2000" i="1" dirty="0">
                <a:latin typeface="Cambria" panose="02040503050406030204" pitchFamily="18" charset="0"/>
                <a:ea typeface="Cambria" panose="02040503050406030204" pitchFamily="18" charset="0"/>
              </a:rPr>
            </a:br>
            <a:endParaRPr lang="en-IN" sz="1800" dirty="0">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15C3C270-55A3-4CB9-A327-4FCEC4333E18}"/>
              </a:ext>
            </a:extLst>
          </p:cNvPr>
          <p:cNvSpPr/>
          <p:nvPr/>
        </p:nvSpPr>
        <p:spPr>
          <a:xfrm>
            <a:off x="3048000" y="-11082312"/>
            <a:ext cx="6096000" cy="5748048"/>
          </a:xfrm>
          <a:prstGeom prst="rect">
            <a:avLst/>
          </a:prstGeom>
        </p:spPr>
        <p:txBody>
          <a:bodyPr>
            <a:spAutoFit/>
          </a:bodyPr>
          <a:lstStyle/>
          <a:p>
            <a:pPr fontAlgn="base">
              <a:lnSpc>
                <a:spcPct val="115000"/>
              </a:lnSpc>
              <a:spcAft>
                <a:spcPts val="1000"/>
              </a:spcAft>
            </a:pP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I</a:t>
            </a:r>
            <a:r>
              <a:rPr lang="en-US" b="1" u="sng"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Classification of bacteria on the basis of Spore</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inherit"/>
                <a:ea typeface="Times New Roman" panose="02020603050405020304" pitchFamily="18" charset="0"/>
                <a:cs typeface="Helvetica" panose="020B0604020202020204" pitchFamily="34" charset="0"/>
              </a:rPr>
              <a:t>1. 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Those bacteria that produce spore during unfavorable condition.</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These are further divided into two group</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err="1">
                <a:solidFill>
                  <a:srgbClr val="000000"/>
                </a:solidFill>
                <a:latin typeface="inherit"/>
                <a:ea typeface="Times New Roman" panose="02020603050405020304" pitchFamily="18" charset="0"/>
                <a:cs typeface="Helvetica" panose="020B0604020202020204" pitchFamily="34" charset="0"/>
              </a:rPr>
              <a:t>i</a:t>
            </a:r>
            <a:r>
              <a:rPr lang="en-US" b="1" dirty="0">
                <a:solidFill>
                  <a:srgbClr val="000000"/>
                </a:solidFill>
                <a:latin typeface="inherit"/>
                <a:ea typeface="Times New Roman" panose="02020603050405020304" pitchFamily="18" charset="0"/>
                <a:cs typeface="Helvetica" panose="020B0604020202020204" pitchFamily="34" charset="0"/>
              </a:rPr>
              <a:t>) Endospore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Spore produced within the bacterial cell.</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0"/>
              </a:spcAft>
              <a:tabLst>
                <a:tab pos="457200" algn="l"/>
              </a:tabLst>
            </a:pPr>
            <a:r>
              <a:rPr lang="en-US" i="1" u="sng" dirty="0">
                <a:solidFill>
                  <a:srgbClr val="000000"/>
                </a:solidFill>
                <a:latin typeface="inherit"/>
                <a:ea typeface="Times New Roman" panose="02020603050405020304" pitchFamily="18" charset="0"/>
                <a:cs typeface="Helvetica" panose="020B0604020202020204" pitchFamily="34" charset="0"/>
              </a:rPr>
              <a:t>Bacillus</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Clostridium</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err="1">
                <a:solidFill>
                  <a:srgbClr val="000000"/>
                </a:solidFill>
                <a:latin typeface="inherit"/>
                <a:ea typeface="Times New Roman" panose="02020603050405020304" pitchFamily="18" charset="0"/>
                <a:cs typeface="Helvetica" panose="020B0604020202020204" pitchFamily="34" charset="0"/>
              </a:rPr>
              <a:t>Sporosarcina</a:t>
            </a:r>
            <a:r>
              <a:rPr lang="en-US" u="sng" dirty="0">
                <a:solidFill>
                  <a:srgbClr val="000000"/>
                </a:solidFill>
                <a:latin typeface="inherit"/>
                <a:ea typeface="Times New Roman" panose="02020603050405020304" pitchFamily="18" charset="0"/>
                <a:cs typeface="Helvetica" panose="020B0604020202020204" pitchFamily="34" charset="0"/>
              </a:rPr>
              <a:t> </a:t>
            </a:r>
            <a:r>
              <a:rPr lang="en-US" dirty="0" err="1">
                <a:solidFill>
                  <a:srgbClr val="000000"/>
                </a:solidFill>
                <a:latin typeface="inherit"/>
                <a:ea typeface="Times New Roman" panose="02020603050405020304" pitchFamily="18" charset="0"/>
                <a:cs typeface="Helvetica" panose="020B0604020202020204" pitchFamily="34" charset="0"/>
              </a:rPr>
              <a:t>etc</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inherit"/>
                <a:ea typeface="Times New Roman" panose="02020603050405020304" pitchFamily="18" charset="0"/>
                <a:cs typeface="Helvetica" panose="020B0604020202020204" pitchFamily="34" charset="0"/>
              </a:rPr>
              <a:t>ii) Exospore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Spore produced outside the cell</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i="1" u="sng" dirty="0" err="1">
                <a:solidFill>
                  <a:srgbClr val="000000"/>
                </a:solidFill>
                <a:latin typeface="inherit"/>
                <a:ea typeface="Times New Roman" panose="02020603050405020304" pitchFamily="18" charset="0"/>
                <a:cs typeface="Helvetica" panose="020B0604020202020204" pitchFamily="34" charset="0"/>
              </a:rPr>
              <a:t>Methylosinus</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2. Non </a:t>
            </a:r>
            <a:r>
              <a:rPr lang="en-US" b="1" dirty="0" err="1">
                <a:solidFill>
                  <a:srgbClr val="000000"/>
                </a:solidFill>
                <a:latin typeface="Helvetica" panose="020B0604020202020204" pitchFamily="34" charset="0"/>
                <a:ea typeface="Times New Roman" panose="02020603050405020304" pitchFamily="18" charset="0"/>
                <a:cs typeface="Helvetica" panose="020B0604020202020204" pitchFamily="34" charset="0"/>
              </a:rPr>
              <a:t>sporing</a:t>
            </a: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those bacteria which do not produce spore.</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dirty="0" err="1">
                <a:solidFill>
                  <a:srgbClr val="000000"/>
                </a:solidFill>
                <a:latin typeface="inherit"/>
                <a:ea typeface="Times New Roman" panose="02020603050405020304" pitchFamily="18" charset="0"/>
                <a:cs typeface="Helvetica" panose="020B0604020202020204" pitchFamily="34" charset="0"/>
              </a:rPr>
              <a:t>Eg</a:t>
            </a:r>
            <a:r>
              <a:rPr lang="en-US" u="sng" dirty="0" err="1">
                <a:solidFill>
                  <a:srgbClr val="000000"/>
                </a:solidFill>
                <a:latin typeface="inherit"/>
                <a:ea typeface="Times New Roman" panose="02020603050405020304" pitchFamily="18" charset="0"/>
                <a:cs typeface="Helvetica" panose="020B0604020202020204" pitchFamily="34" charset="0"/>
              </a:rPr>
              <a:t>.</a:t>
            </a:r>
            <a:r>
              <a:rPr lang="en-US" u="sng"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E. coli</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Salmonella</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34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9F3C-3D20-4935-8F10-A665F04BAF40}"/>
              </a:ext>
            </a:extLst>
          </p:cNvPr>
          <p:cNvSpPr>
            <a:spLocks noGrp="1"/>
          </p:cNvSpPr>
          <p:nvPr>
            <p:ph type="title"/>
          </p:nvPr>
        </p:nvSpPr>
        <p:spPr>
          <a:xfrm>
            <a:off x="509427" y="2766218"/>
            <a:ext cx="11162016" cy="1325563"/>
          </a:xfrm>
        </p:spPr>
        <p:txBody>
          <a:bodyPr>
            <a:normAutofit fontScale="90000"/>
          </a:bodyPr>
          <a:lstStyle/>
          <a:p>
            <a:pPr>
              <a:lnSpc>
                <a:spcPct val="150000"/>
              </a:lnSpc>
            </a:pPr>
            <a:r>
              <a:rPr lang="en-US" sz="2000" b="1" dirty="0">
                <a:solidFill>
                  <a:srgbClr val="002060"/>
                </a:solidFill>
              </a:rPr>
              <a:t>4</a:t>
            </a:r>
            <a:r>
              <a:rPr lang="en-US" sz="2200" b="1" dirty="0">
                <a:solidFill>
                  <a:srgbClr val="002060"/>
                </a:solidFill>
                <a:latin typeface="Cambria" panose="02040503050406030204" pitchFamily="18" charset="0"/>
                <a:ea typeface="Cambria" panose="02040503050406030204" pitchFamily="18" charset="0"/>
              </a:rPr>
              <a:t>.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Bacteria that can best grow above 45C.</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Thermophiles capable of growing in mesophilic range are called facultative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True thermophiles are called as Steno thermophiles, they are obligate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Thermophiles contains saturated fatty acids in their cell membrane so their cell membrane does not become too fluid even at higher temperature.</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Examples: </a:t>
            </a:r>
            <a:r>
              <a:rPr lang="en-US" sz="2200" i="1" dirty="0">
                <a:latin typeface="Cambria" panose="02040503050406030204" pitchFamily="18" charset="0"/>
                <a:ea typeface="Cambria" panose="02040503050406030204" pitchFamily="18" charset="0"/>
              </a:rPr>
              <a:t>Streptococcus thermophiles, Bacillus stearothermophilus, </a:t>
            </a:r>
            <a:r>
              <a:rPr lang="en-US" sz="2200" i="1" dirty="0" err="1">
                <a:latin typeface="Cambria" panose="02040503050406030204" pitchFamily="18" charset="0"/>
                <a:ea typeface="Cambria" panose="02040503050406030204" pitchFamily="18" charset="0"/>
              </a:rPr>
              <a:t>Thermusaquaticus</a:t>
            </a:r>
            <a:r>
              <a:rPr lang="en-US" sz="2200" i="1" dirty="0">
                <a:latin typeface="Cambria" panose="02040503050406030204" pitchFamily="18" charset="0"/>
                <a:ea typeface="Cambria" panose="02040503050406030204" pitchFamily="18" charset="0"/>
              </a:rPr>
              <a:t>,</a:t>
            </a:r>
            <a:br>
              <a:rPr lang="en-IN" sz="2200" dirty="0">
                <a:latin typeface="Cambria" panose="02040503050406030204" pitchFamily="18" charset="0"/>
                <a:ea typeface="Cambria" panose="02040503050406030204" pitchFamily="18" charset="0"/>
              </a:rPr>
            </a:br>
            <a:r>
              <a:rPr lang="en-US" sz="2200" b="1" dirty="0">
                <a:solidFill>
                  <a:srgbClr val="002060"/>
                </a:solidFill>
                <a:latin typeface="Cambria" panose="02040503050406030204" pitchFamily="18" charset="0"/>
                <a:ea typeface="Cambria" panose="02040503050406030204" pitchFamily="18" charset="0"/>
              </a:rPr>
              <a:t>5. Hyperthermophiles: </a:t>
            </a:r>
            <a:r>
              <a:rPr lang="en-US" sz="2200" dirty="0">
                <a:latin typeface="Cambria" panose="02040503050406030204" pitchFamily="18" charset="0"/>
                <a:ea typeface="Cambria" panose="02040503050406030204" pitchFamily="18" charset="0"/>
              </a:rPr>
              <a:t>Those bacteria that have optimum temperature of growth above 80C.</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Mostly Archaebacteria are hyperthermophiles.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Monolayer cell membrane of Archaebacteria is more resistant to heat and they adopt to grow in higher temperature.</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Examples: </a:t>
            </a:r>
            <a:r>
              <a:rPr lang="en-US" sz="2200" i="1" dirty="0">
                <a:latin typeface="Cambria" panose="02040503050406030204" pitchFamily="18" charset="0"/>
                <a:ea typeface="Cambria" panose="02040503050406030204" pitchFamily="18" charset="0"/>
              </a:rPr>
              <a:t>Thermodesulfobacterium, </a:t>
            </a:r>
            <a:r>
              <a:rPr lang="en-US" sz="2200" i="1" dirty="0" err="1">
                <a:latin typeface="Cambria" panose="02040503050406030204" pitchFamily="18" charset="0"/>
                <a:ea typeface="Cambria" panose="02040503050406030204" pitchFamily="18" charset="0"/>
              </a:rPr>
              <a:t>Aquifex</a:t>
            </a:r>
            <a:r>
              <a:rPr lang="en-US" sz="2200" i="1" dirty="0">
                <a:latin typeface="Cambria" panose="02040503050406030204" pitchFamily="18" charset="0"/>
                <a:ea typeface="Cambria" panose="02040503050406030204" pitchFamily="18" charset="0"/>
              </a:rPr>
              <a:t>, </a:t>
            </a:r>
            <a:r>
              <a:rPr lang="en-US" sz="2200" i="1" dirty="0" err="1">
                <a:latin typeface="Cambria" panose="02040503050406030204" pitchFamily="18" charset="0"/>
                <a:ea typeface="Cambria" panose="02040503050406030204" pitchFamily="18" charset="0"/>
              </a:rPr>
              <a:t>Pyrolobusfumari</a:t>
            </a:r>
            <a:r>
              <a:rPr lang="en-US" sz="2200" i="1" dirty="0">
                <a:latin typeface="Cambria" panose="02040503050406030204" pitchFamily="18" charset="0"/>
                <a:ea typeface="Cambria" panose="02040503050406030204" pitchFamily="18" charset="0"/>
              </a:rPr>
              <a:t>, </a:t>
            </a:r>
            <a:r>
              <a:rPr lang="en-US" sz="2200" i="1" dirty="0" err="1">
                <a:latin typeface="Cambria" panose="02040503050406030204" pitchFamily="18" charset="0"/>
                <a:ea typeface="Cambria" panose="02040503050406030204" pitchFamily="18" charset="0"/>
              </a:rPr>
              <a:t>Thermotoga</a:t>
            </a:r>
            <a:br>
              <a:rPr lang="en-IN" sz="2200" dirty="0">
                <a:latin typeface="Cambria" panose="02040503050406030204" pitchFamily="18" charset="0"/>
                <a:ea typeface="Cambria" panose="02040503050406030204" pitchFamily="18" charset="0"/>
              </a:rPr>
            </a:br>
            <a:br>
              <a:rPr lang="en-IN" sz="2200" dirty="0">
                <a:latin typeface="Cambria" panose="02040503050406030204" pitchFamily="18" charset="0"/>
                <a:ea typeface="Cambria" panose="02040503050406030204" pitchFamily="18" charset="0"/>
              </a:rPr>
            </a:br>
            <a:endParaRPr lang="en-IN"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9569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ACB2-DBED-46F8-AD64-2D0EB33348B6}"/>
              </a:ext>
            </a:extLst>
          </p:cNvPr>
          <p:cNvSpPr>
            <a:spLocks noGrp="1"/>
          </p:cNvSpPr>
          <p:nvPr>
            <p:ph type="title"/>
          </p:nvPr>
        </p:nvSpPr>
        <p:spPr>
          <a:xfrm>
            <a:off x="365588" y="2841197"/>
            <a:ext cx="10515600" cy="1325563"/>
          </a:xfrm>
        </p:spPr>
        <p:txBody>
          <a:bodyPr>
            <a:normAutofit fontScale="90000"/>
          </a:bodyPr>
          <a:lstStyle/>
          <a:p>
            <a:pPr fontAlgn="base"/>
            <a:r>
              <a:rPr lang="en-US" sz="3600" b="1" dirty="0">
                <a:solidFill>
                  <a:srgbClr val="002060"/>
                </a:solidFill>
                <a:latin typeface="Cambria" panose="02040503050406030204" pitchFamily="18" charset="0"/>
                <a:ea typeface="Cambria" panose="02040503050406030204" pitchFamily="18" charset="0"/>
              </a:rPr>
              <a:t>VIII] </a:t>
            </a:r>
            <a:r>
              <a:rPr lang="en-US" sz="3600" dirty="0">
                <a:solidFill>
                  <a:srgbClr val="0070C0"/>
                </a:solidFill>
                <a:latin typeface="Cambria" panose="02040503050406030204" pitchFamily="18" charset="0"/>
                <a:ea typeface="Cambria" panose="02040503050406030204" pitchFamily="18" charset="0"/>
              </a:rPr>
              <a:t>Classification of bacteria on the basis of optimum Ph of growth</a:t>
            </a:r>
            <a:br>
              <a:rPr lang="en-IN" sz="2700" dirty="0">
                <a:solidFill>
                  <a:srgbClr val="0070C0"/>
                </a:solidFill>
              </a:rPr>
            </a:br>
            <a:br>
              <a:rPr lang="en-IN" sz="2700" dirty="0">
                <a:solidFill>
                  <a:srgbClr val="0070C0"/>
                </a:solidFill>
              </a:rPr>
            </a:br>
            <a:r>
              <a:rPr lang="en-US" sz="2700" b="1" dirty="0"/>
              <a:t>1</a:t>
            </a:r>
            <a:r>
              <a:rPr lang="en-US" sz="2700" b="1" dirty="0">
                <a:latin typeface="Cambria" panose="02040503050406030204" pitchFamily="18" charset="0"/>
                <a:ea typeface="Cambria" panose="02040503050406030204" pitchFamily="18" charset="0"/>
              </a:rPr>
              <a:t>. Acidophiles: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acidic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The cytoplasm of these bacteria are acidic in nature.</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Some acidophiles are thermophilic in nature, such bacteria are called Thermoacidophiles.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Examples: </a:t>
            </a:r>
            <a:r>
              <a:rPr lang="en-US" sz="2700" i="1" dirty="0">
                <a:latin typeface="Cambria" panose="02040503050406030204" pitchFamily="18" charset="0"/>
                <a:ea typeface="Cambria" panose="02040503050406030204" pitchFamily="18" charset="0"/>
              </a:rPr>
              <a:t>Thiobacillusthioxidans</a:t>
            </a:r>
            <a:r>
              <a:rPr lang="en-US" sz="2700" dirty="0">
                <a:latin typeface="Cambria" panose="02040503050406030204" pitchFamily="18" charset="0"/>
                <a:ea typeface="Cambria" panose="02040503050406030204" pitchFamily="18" charset="0"/>
              </a:rPr>
              <a:t>, </a:t>
            </a:r>
            <a:r>
              <a:rPr lang="en-US" sz="2700" i="1" dirty="0">
                <a:latin typeface="Cambria" panose="02040503050406030204" pitchFamily="18" charset="0"/>
                <a:ea typeface="Cambria" panose="02040503050406030204" pitchFamily="18" charset="0"/>
              </a:rPr>
              <a:t>Thiobacillus, ferroxidans, Thermoplasma, Sulfolobus</a:t>
            </a:r>
            <a:br>
              <a:rPr lang="en-IN" sz="2700" dirty="0">
                <a:latin typeface="Cambria" panose="02040503050406030204" pitchFamily="18" charset="0"/>
                <a:ea typeface="Cambria" panose="02040503050406030204" pitchFamily="18" charset="0"/>
              </a:rPr>
            </a:br>
            <a:r>
              <a:rPr lang="en-US" sz="2700" b="1" dirty="0">
                <a:latin typeface="Cambria" panose="02040503050406030204" pitchFamily="18" charset="0"/>
                <a:ea typeface="Cambria" panose="02040503050406030204" pitchFamily="18" charset="0"/>
              </a:rPr>
              <a:t>2. Alkaliphiles: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alkaline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 </a:t>
            </a:r>
            <a:r>
              <a:rPr lang="en-US" sz="2700" i="1" u="sng" dirty="0">
                <a:latin typeface="Cambria" panose="02040503050406030204" pitchFamily="18" charset="0"/>
                <a:ea typeface="Cambria" panose="02040503050406030204" pitchFamily="18" charset="0"/>
              </a:rPr>
              <a:t>vibrio cholerae</a:t>
            </a:r>
            <a:r>
              <a:rPr lang="en-US" sz="2700" dirty="0">
                <a:latin typeface="Cambria" panose="02040503050406030204" pitchFamily="18" charset="0"/>
                <a:ea typeface="Cambria" panose="02040503050406030204" pitchFamily="18" charset="0"/>
              </a:rPr>
              <a:t>: optimum pH of growth is 8.2</a:t>
            </a:r>
            <a:br>
              <a:rPr lang="en-IN" sz="2700" dirty="0">
                <a:latin typeface="Cambria" panose="02040503050406030204" pitchFamily="18" charset="0"/>
                <a:ea typeface="Cambria" panose="02040503050406030204" pitchFamily="18" charset="0"/>
              </a:rPr>
            </a:br>
            <a:r>
              <a:rPr lang="en-US" sz="2700" b="1" dirty="0">
                <a:latin typeface="Cambria" panose="02040503050406030204" pitchFamily="18" charset="0"/>
                <a:ea typeface="Cambria" panose="02040503050406030204" pitchFamily="18" charset="0"/>
              </a:rPr>
              <a:t>3. </a:t>
            </a:r>
            <a:r>
              <a:rPr lang="en-US" sz="2700" b="1" dirty="0" err="1">
                <a:latin typeface="Cambria" panose="02040503050406030204" pitchFamily="18" charset="0"/>
                <a:ea typeface="Cambria" panose="02040503050406030204" pitchFamily="18" charset="0"/>
              </a:rPr>
              <a:t>Neutriphiles</a:t>
            </a:r>
            <a:r>
              <a:rPr lang="en-US" sz="2700" b="1" dirty="0">
                <a:latin typeface="Cambria" panose="02040503050406030204" pitchFamily="18" charset="0"/>
                <a:ea typeface="Cambria" panose="02040503050406030204" pitchFamily="18" charset="0"/>
              </a:rPr>
              <a:t>:</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neutral pH (6.5-7.5)</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Most of the bacteria grow at neutral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a:t>
            </a:r>
            <a:r>
              <a:rPr lang="en-US" sz="2700" u="sng" dirty="0">
                <a:latin typeface="Cambria" panose="02040503050406030204" pitchFamily="18" charset="0"/>
                <a:ea typeface="Cambria" panose="02040503050406030204" pitchFamily="18" charset="0"/>
              </a:rPr>
              <a:t>: E. coli</a:t>
            </a:r>
            <a:br>
              <a:rPr lang="en-IN" dirty="0">
                <a:latin typeface="Cambria" panose="02040503050406030204" pitchFamily="18" charset="0"/>
                <a:ea typeface="Cambria" panose="02040503050406030204" pitchFamily="18" charset="0"/>
              </a:rPr>
            </a:b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51465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39DE-8E96-407F-AF20-F079237459F8}"/>
              </a:ext>
            </a:extLst>
          </p:cNvPr>
          <p:cNvSpPr>
            <a:spLocks noGrp="1"/>
          </p:cNvSpPr>
          <p:nvPr>
            <p:ph type="title"/>
          </p:nvPr>
        </p:nvSpPr>
        <p:spPr>
          <a:xfrm>
            <a:off x="591620" y="3221341"/>
            <a:ext cx="10515600" cy="1325563"/>
          </a:xfrm>
        </p:spPr>
        <p:txBody>
          <a:bodyPr>
            <a:normAutofit fontScale="90000"/>
          </a:bodyPr>
          <a:lstStyle/>
          <a:p>
            <a:pPr fontAlgn="base"/>
            <a:r>
              <a:rPr lang="en-US" sz="3600" b="1" dirty="0">
                <a:solidFill>
                  <a:srgbClr val="0070C0"/>
                </a:solidFill>
                <a:latin typeface="Cambria" panose="02040503050406030204" pitchFamily="18" charset="0"/>
                <a:ea typeface="Cambria" panose="02040503050406030204" pitchFamily="18" charset="0"/>
              </a:rPr>
              <a:t>ix Classification of bacteria on the basis of Spore</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1. 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Those bacteria that produce spore during unfavorable condition.</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These are further divided into two group</a:t>
            </a:r>
            <a:br>
              <a:rPr lang="en-IN" sz="3600" dirty="0">
                <a:latin typeface="Cambria" panose="02040503050406030204" pitchFamily="18" charset="0"/>
                <a:ea typeface="Cambria" panose="02040503050406030204" pitchFamily="18" charset="0"/>
              </a:rPr>
            </a:br>
            <a:r>
              <a:rPr lang="en-US" sz="3600" b="1" dirty="0" err="1">
                <a:latin typeface="Cambria" panose="02040503050406030204" pitchFamily="18" charset="0"/>
                <a:ea typeface="Cambria" panose="02040503050406030204" pitchFamily="18" charset="0"/>
              </a:rPr>
              <a:t>i</a:t>
            </a:r>
            <a:r>
              <a:rPr lang="en-US" sz="3600" b="1" dirty="0">
                <a:latin typeface="Cambria" panose="02040503050406030204" pitchFamily="18" charset="0"/>
                <a:ea typeface="Cambria" panose="02040503050406030204" pitchFamily="18" charset="0"/>
              </a:rPr>
              <a:t>) Endospore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Spore produced within the bacterial cell.</a:t>
            </a:r>
            <a:br>
              <a:rPr lang="en-IN" sz="3600" dirty="0">
                <a:latin typeface="Cambria" panose="02040503050406030204" pitchFamily="18" charset="0"/>
                <a:ea typeface="Cambria" panose="02040503050406030204" pitchFamily="18" charset="0"/>
              </a:rPr>
            </a:br>
            <a:r>
              <a:rPr lang="en-US" sz="3600" i="1" u="sng" dirty="0">
                <a:latin typeface="Cambria" panose="02040503050406030204" pitchFamily="18" charset="0"/>
                <a:ea typeface="Cambria" panose="02040503050406030204" pitchFamily="18" charset="0"/>
              </a:rPr>
              <a:t>Bacillus</a:t>
            </a:r>
            <a:r>
              <a:rPr lang="en-US" sz="3600" i="1"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Clostridium</a:t>
            </a:r>
            <a:r>
              <a:rPr lang="en-US" sz="3600" i="1" dirty="0">
                <a:latin typeface="Cambria" panose="02040503050406030204" pitchFamily="18" charset="0"/>
                <a:ea typeface="Cambria" panose="02040503050406030204" pitchFamily="18" charset="0"/>
              </a:rPr>
              <a:t>, </a:t>
            </a:r>
            <a:r>
              <a:rPr lang="en-US" sz="3600" i="1" u="sng" dirty="0" err="1">
                <a:latin typeface="Cambria" panose="02040503050406030204" pitchFamily="18" charset="0"/>
                <a:ea typeface="Cambria" panose="02040503050406030204" pitchFamily="18" charset="0"/>
              </a:rPr>
              <a:t>Sporosarcina</a:t>
            </a:r>
            <a:r>
              <a:rPr lang="en-US" sz="3600" u="sng"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etc</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ii) Exospore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Spore produced outside the cell</a:t>
            </a:r>
            <a:br>
              <a:rPr lang="en-IN" sz="3600" dirty="0">
                <a:latin typeface="Cambria" panose="02040503050406030204" pitchFamily="18" charset="0"/>
                <a:ea typeface="Cambria" panose="02040503050406030204" pitchFamily="18" charset="0"/>
              </a:rPr>
            </a:br>
            <a:r>
              <a:rPr lang="en-US" sz="3600" i="1" u="sng" dirty="0" err="1">
                <a:latin typeface="Cambria" panose="02040503050406030204" pitchFamily="18" charset="0"/>
                <a:ea typeface="Cambria" panose="02040503050406030204" pitchFamily="18" charset="0"/>
              </a:rPr>
              <a:t>Methylosinus</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2. Non </a:t>
            </a:r>
            <a:r>
              <a:rPr lang="en-US" sz="3600" b="1" dirty="0" err="1">
                <a:latin typeface="Cambria" panose="02040503050406030204" pitchFamily="18" charset="0"/>
                <a:ea typeface="Cambria" panose="02040503050406030204" pitchFamily="18" charset="0"/>
              </a:rPr>
              <a:t>sporing</a:t>
            </a:r>
            <a:r>
              <a:rPr lang="en-US" sz="3600" b="1" dirty="0">
                <a:latin typeface="Cambria" panose="02040503050406030204" pitchFamily="18" charset="0"/>
                <a:ea typeface="Cambria" panose="02040503050406030204" pitchFamily="18" charset="0"/>
              </a:rPr>
              <a:t>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those bacteria which do not produce spore.</a:t>
            </a:r>
            <a:br>
              <a:rPr lang="en-IN" sz="3600" dirty="0">
                <a:latin typeface="Cambria" panose="02040503050406030204" pitchFamily="18" charset="0"/>
                <a:ea typeface="Cambria" panose="02040503050406030204" pitchFamily="18" charset="0"/>
              </a:rPr>
            </a:br>
            <a:r>
              <a:rPr lang="en-US" sz="3600" dirty="0" err="1">
                <a:latin typeface="Cambria" panose="02040503050406030204" pitchFamily="18" charset="0"/>
                <a:ea typeface="Cambria" panose="02040503050406030204" pitchFamily="18" charset="0"/>
              </a:rPr>
              <a:t>Eg</a:t>
            </a:r>
            <a:r>
              <a:rPr lang="en-US" sz="3600" u="sng" dirty="0" err="1">
                <a:latin typeface="Cambria" panose="02040503050406030204" pitchFamily="18" charset="0"/>
                <a:ea typeface="Cambria" panose="02040503050406030204" pitchFamily="18" charset="0"/>
              </a:rPr>
              <a:t>.</a:t>
            </a:r>
            <a:r>
              <a:rPr lang="en-US" sz="3600" u="sng"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E. coli</a:t>
            </a:r>
            <a:r>
              <a:rPr lang="en-US" sz="3600" i="1"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Salmonella</a:t>
            </a:r>
            <a:br>
              <a:rPr lang="en-IN" dirty="0"/>
            </a:br>
            <a:r>
              <a:rPr lang="en-US" dirty="0"/>
              <a:t> </a:t>
            </a:r>
            <a:br>
              <a:rPr lang="en-IN" dirty="0"/>
            </a:br>
            <a:endParaRPr lang="en-IN" dirty="0"/>
          </a:p>
        </p:txBody>
      </p:sp>
    </p:spTree>
    <p:extLst>
      <p:ext uri="{BB962C8B-B14F-4D97-AF65-F5344CB8AC3E}">
        <p14:creationId xmlns:p14="http://schemas.microsoft.com/office/powerpoint/2010/main" val="84913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371A71-65B9-4675-8E52-68A41B0F9202}"/>
              </a:ext>
            </a:extLst>
          </p:cNvPr>
          <p:cNvPicPr>
            <a:picLocks noChangeAspect="1"/>
          </p:cNvPicPr>
          <p:nvPr/>
        </p:nvPicPr>
        <p:blipFill>
          <a:blip r:embed="rId2"/>
          <a:stretch>
            <a:fillRect/>
          </a:stretch>
        </p:blipFill>
        <p:spPr>
          <a:xfrm>
            <a:off x="733425" y="387315"/>
            <a:ext cx="10725150" cy="5734050"/>
          </a:xfrm>
          <a:prstGeom prst="rect">
            <a:avLst/>
          </a:prstGeom>
        </p:spPr>
      </p:pic>
      <p:sp>
        <p:nvSpPr>
          <p:cNvPr id="7" name="TextBox 6">
            <a:extLst>
              <a:ext uri="{FF2B5EF4-FFF2-40B4-BE49-F238E27FC236}">
                <a16:creationId xmlns:a16="http://schemas.microsoft.com/office/drawing/2014/main" id="{C51E9EBC-7A22-4F26-88F4-E84A44B5D0AF}"/>
              </a:ext>
            </a:extLst>
          </p:cNvPr>
          <p:cNvSpPr txBox="1"/>
          <p:nvPr/>
        </p:nvSpPr>
        <p:spPr>
          <a:xfrm>
            <a:off x="4695290" y="6150155"/>
            <a:ext cx="2054831" cy="369332"/>
          </a:xfrm>
          <a:prstGeom prst="rect">
            <a:avLst/>
          </a:prstGeom>
          <a:noFill/>
        </p:spPr>
        <p:txBody>
          <a:bodyPr wrap="square" rtlCol="0">
            <a:spAutoFit/>
          </a:bodyPr>
          <a:lstStyle/>
          <a:p>
            <a:r>
              <a:rPr lang="en-IN" b="1" dirty="0">
                <a:latin typeface="Arial Black" panose="020B0A04020102020204" pitchFamily="34" charset="0"/>
              </a:rPr>
              <a:t>Temperature</a:t>
            </a:r>
          </a:p>
        </p:txBody>
      </p:sp>
    </p:spTree>
    <p:extLst>
      <p:ext uri="{BB962C8B-B14F-4D97-AF65-F5344CB8AC3E}">
        <p14:creationId xmlns:p14="http://schemas.microsoft.com/office/powerpoint/2010/main" val="8573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C2BE70-A55F-4C0F-A2E3-F557F34390CC}"/>
              </a:ext>
            </a:extLst>
          </p:cNvPr>
          <p:cNvPicPr>
            <a:picLocks noChangeAspect="1"/>
          </p:cNvPicPr>
          <p:nvPr/>
        </p:nvPicPr>
        <p:blipFill>
          <a:blip r:embed="rId2"/>
          <a:stretch>
            <a:fillRect/>
          </a:stretch>
        </p:blipFill>
        <p:spPr>
          <a:xfrm>
            <a:off x="3979523" y="0"/>
            <a:ext cx="8212477" cy="6858000"/>
          </a:xfrm>
          <a:prstGeom prst="rect">
            <a:avLst/>
          </a:prstGeom>
        </p:spPr>
      </p:pic>
      <p:sp>
        <p:nvSpPr>
          <p:cNvPr id="5" name="Text Placeholder 4">
            <a:extLst>
              <a:ext uri="{FF2B5EF4-FFF2-40B4-BE49-F238E27FC236}">
                <a16:creationId xmlns:a16="http://schemas.microsoft.com/office/drawing/2014/main" id="{BBE91535-3E20-4328-AED4-F61C35A5CFDB}"/>
              </a:ext>
            </a:extLst>
          </p:cNvPr>
          <p:cNvSpPr>
            <a:spLocks noGrp="1"/>
          </p:cNvSpPr>
          <p:nvPr>
            <p:ph type="body" sz="half" idx="2"/>
          </p:nvPr>
        </p:nvSpPr>
        <p:spPr>
          <a:xfrm>
            <a:off x="102742" y="395555"/>
            <a:ext cx="3780889" cy="6241551"/>
          </a:xfrm>
        </p:spPr>
        <p:txBody>
          <a:bodyPr>
            <a:normAutofit/>
          </a:bodyPr>
          <a:lstStyle/>
          <a:p>
            <a:r>
              <a:rPr lang="en-IN" sz="3200" b="1" dirty="0">
                <a:latin typeface="Arial Black" panose="020B0A04020102020204" pitchFamily="34" charset="0"/>
              </a:rPr>
              <a:t>TEMPERATURE GROWTH RANGES AND FOOD SAFETY</a:t>
            </a:r>
          </a:p>
        </p:txBody>
      </p:sp>
    </p:spTree>
    <p:extLst>
      <p:ext uri="{BB962C8B-B14F-4D97-AF65-F5344CB8AC3E}">
        <p14:creationId xmlns:p14="http://schemas.microsoft.com/office/powerpoint/2010/main" val="193298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DC1817-3449-42EE-AF37-66859E0D0ADC}"/>
              </a:ext>
            </a:extLst>
          </p:cNvPr>
          <p:cNvPicPr>
            <a:picLocks noChangeAspect="1"/>
          </p:cNvPicPr>
          <p:nvPr/>
        </p:nvPicPr>
        <p:blipFill>
          <a:blip r:embed="rId2"/>
          <a:stretch>
            <a:fillRect/>
          </a:stretch>
        </p:blipFill>
        <p:spPr>
          <a:xfrm>
            <a:off x="2788846" y="835097"/>
            <a:ext cx="6899686" cy="4057650"/>
          </a:xfrm>
          <a:prstGeom prst="rect">
            <a:avLst/>
          </a:prstGeom>
        </p:spPr>
      </p:pic>
    </p:spTree>
    <p:extLst>
      <p:ext uri="{BB962C8B-B14F-4D97-AF65-F5344CB8AC3E}">
        <p14:creationId xmlns:p14="http://schemas.microsoft.com/office/powerpoint/2010/main" val="174543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39ADE-DE15-4997-898D-C9324B9DB0FC}"/>
              </a:ext>
            </a:extLst>
          </p:cNvPr>
          <p:cNvSpPr>
            <a:spLocks noGrp="1"/>
          </p:cNvSpPr>
          <p:nvPr>
            <p:ph type="ctrTitle"/>
          </p:nvPr>
        </p:nvSpPr>
        <p:spPr>
          <a:xfrm>
            <a:off x="1870869" y="981084"/>
            <a:ext cx="8061789" cy="121202"/>
          </a:xfrm>
        </p:spPr>
        <p:txBody>
          <a:bodyPr>
            <a:noAutofit/>
          </a:bodyPr>
          <a:lstStyle/>
          <a:p>
            <a:r>
              <a:rPr lang="en-IN" sz="3200" b="1" dirty="0">
                <a:solidFill>
                  <a:schemeClr val="tx2">
                    <a:lumMod val="75000"/>
                  </a:schemeClr>
                </a:solidFill>
                <a:latin typeface="Cambria" panose="02040503050406030204" pitchFamily="18" charset="0"/>
                <a:ea typeface="Cambria" panose="02040503050406030204" pitchFamily="18" charset="0"/>
              </a:rPr>
              <a:t>MICROBIAL GROWTH REQUIREMENTS</a:t>
            </a:r>
          </a:p>
        </p:txBody>
      </p:sp>
      <p:sp>
        <p:nvSpPr>
          <p:cNvPr id="8" name="Content Placeholder 7">
            <a:extLst>
              <a:ext uri="{FF2B5EF4-FFF2-40B4-BE49-F238E27FC236}">
                <a16:creationId xmlns:a16="http://schemas.microsoft.com/office/drawing/2014/main" id="{7D1B9D46-596A-4A4F-A73F-4B4E0169FC04}"/>
              </a:ext>
            </a:extLst>
          </p:cNvPr>
          <p:cNvSpPr>
            <a:spLocks noGrp="1"/>
          </p:cNvSpPr>
          <p:nvPr>
            <p:ph type="subTitle" idx="1"/>
          </p:nvPr>
        </p:nvSpPr>
        <p:spPr>
          <a:xfrm>
            <a:off x="4792036" y="4221154"/>
            <a:ext cx="4215829" cy="1655762"/>
          </a:xfrm>
        </p:spPr>
        <p:txBody>
          <a:bodyPr>
            <a:normAutofit fontScale="92500" lnSpcReduction="20000"/>
          </a:bodyPr>
          <a:lstStyle/>
          <a:p>
            <a:pPr algn="l"/>
            <a:r>
              <a:rPr lang="en-IN" b="1" dirty="0">
                <a:solidFill>
                  <a:schemeClr val="accent2">
                    <a:lumMod val="50000"/>
                  </a:schemeClr>
                </a:solidFill>
                <a:latin typeface="Cambria" panose="02040503050406030204" pitchFamily="18" charset="0"/>
                <a:ea typeface="Cambria" panose="02040503050406030204" pitchFamily="18" charset="0"/>
              </a:rPr>
              <a:t>PHYSICAL REQUIREMENTS OF MICROBES </a:t>
            </a:r>
          </a:p>
          <a:p>
            <a:pPr marL="0" indent="0" algn="l">
              <a:buNone/>
            </a:pPr>
            <a:r>
              <a:rPr lang="en-IN" dirty="0">
                <a:latin typeface="Cambria" panose="02040503050406030204" pitchFamily="18" charset="0"/>
                <a:ea typeface="Cambria" panose="02040503050406030204" pitchFamily="18" charset="0"/>
              </a:rPr>
              <a:t>1)Temperature</a:t>
            </a:r>
          </a:p>
          <a:p>
            <a:pPr marL="0" indent="0" algn="l">
              <a:buNone/>
            </a:pPr>
            <a:r>
              <a:rPr lang="en-IN" dirty="0">
                <a:latin typeface="Cambria" panose="02040503050406030204" pitchFamily="18" charset="0"/>
                <a:ea typeface="Cambria" panose="02040503050406030204" pitchFamily="18" charset="0"/>
              </a:rPr>
              <a:t>2)Ph</a:t>
            </a:r>
          </a:p>
          <a:p>
            <a:pPr marL="0" indent="0" algn="l">
              <a:buNone/>
            </a:pPr>
            <a:r>
              <a:rPr lang="en-IN" dirty="0">
                <a:latin typeface="Cambria" panose="02040503050406030204" pitchFamily="18" charset="0"/>
                <a:ea typeface="Cambria" panose="02040503050406030204" pitchFamily="18" charset="0"/>
              </a:rPr>
              <a:t>3)Buffers</a:t>
            </a:r>
          </a:p>
          <a:p>
            <a:pPr marL="0" indent="0">
              <a:buNone/>
            </a:pPr>
            <a:endParaRPr lang="en-IN" dirty="0"/>
          </a:p>
        </p:txBody>
      </p:sp>
      <p:sp>
        <p:nvSpPr>
          <p:cNvPr id="9" name="Content Placeholder 8">
            <a:extLst>
              <a:ext uri="{FF2B5EF4-FFF2-40B4-BE49-F238E27FC236}">
                <a16:creationId xmlns:a16="http://schemas.microsoft.com/office/drawing/2014/main" id="{A64BF1EA-7D6B-48DE-93FF-12AEA74A46B1}"/>
              </a:ext>
            </a:extLst>
          </p:cNvPr>
          <p:cNvSpPr>
            <a:spLocks noGrp="1"/>
          </p:cNvSpPr>
          <p:nvPr>
            <p:ph sz="half" idx="4294967295"/>
          </p:nvPr>
        </p:nvSpPr>
        <p:spPr>
          <a:xfrm>
            <a:off x="0" y="1300163"/>
            <a:ext cx="3741738" cy="2128837"/>
          </a:xfrm>
        </p:spPr>
        <p:txBody>
          <a:bodyPr/>
          <a:lstStyle/>
          <a:p>
            <a:r>
              <a:rPr lang="en-IN" sz="2000" b="1" dirty="0">
                <a:solidFill>
                  <a:schemeClr val="accent2">
                    <a:lumMod val="50000"/>
                  </a:schemeClr>
                </a:solidFill>
                <a:latin typeface="Cambria" panose="02040503050406030204" pitchFamily="18" charset="0"/>
                <a:ea typeface="Cambria" panose="02040503050406030204" pitchFamily="18" charset="0"/>
              </a:rPr>
              <a:t>CHEMICAL REQUIREMENTS</a:t>
            </a:r>
          </a:p>
          <a:p>
            <a:pPr marL="0" indent="0">
              <a:buNone/>
            </a:pPr>
            <a:r>
              <a:rPr lang="en-IN" sz="2000" dirty="0">
                <a:latin typeface="Cambria" panose="02040503050406030204" pitchFamily="18" charset="0"/>
                <a:ea typeface="Cambria" panose="02040503050406030204" pitchFamily="18" charset="0"/>
              </a:rPr>
              <a:t>1)Carbon Source in medium</a:t>
            </a:r>
          </a:p>
          <a:p>
            <a:pPr marL="0" indent="0">
              <a:buNone/>
            </a:pPr>
            <a:r>
              <a:rPr lang="en-IN" sz="2000" dirty="0">
                <a:latin typeface="Cambria" panose="02040503050406030204" pitchFamily="18" charset="0"/>
                <a:ea typeface="Cambria" panose="02040503050406030204" pitchFamily="18" charset="0"/>
              </a:rPr>
              <a:t>2)Nitrogen, Sulphur, Phosphorous, trace elements</a:t>
            </a:r>
          </a:p>
          <a:p>
            <a:pPr marL="0" indent="0">
              <a:buNone/>
            </a:pPr>
            <a:r>
              <a:rPr lang="en-IN" sz="2000" dirty="0">
                <a:latin typeface="Cambria" panose="02040503050406030204" pitchFamily="18" charset="0"/>
                <a:ea typeface="Cambria" panose="02040503050406030204" pitchFamily="18" charset="0"/>
              </a:rPr>
              <a:t>3)Oxygen Requirement</a:t>
            </a:r>
          </a:p>
          <a:p>
            <a:pPr marL="0" indent="0">
              <a:buNone/>
            </a:pPr>
            <a:endParaRPr lang="en-IN" dirty="0"/>
          </a:p>
        </p:txBody>
      </p:sp>
      <p:sp>
        <p:nvSpPr>
          <p:cNvPr id="10" name="Content Placeholder 8">
            <a:extLst>
              <a:ext uri="{FF2B5EF4-FFF2-40B4-BE49-F238E27FC236}">
                <a16:creationId xmlns:a16="http://schemas.microsoft.com/office/drawing/2014/main" id="{3F45433E-CE0B-4121-8E51-FAF31B62F70D}"/>
              </a:ext>
            </a:extLst>
          </p:cNvPr>
          <p:cNvSpPr txBox="1">
            <a:spLocks/>
          </p:cNvSpPr>
          <p:nvPr/>
        </p:nvSpPr>
        <p:spPr>
          <a:xfrm>
            <a:off x="4591692" y="1300162"/>
            <a:ext cx="5045468" cy="2235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2000" b="1" dirty="0">
                <a:solidFill>
                  <a:schemeClr val="accent2">
                    <a:lumMod val="50000"/>
                  </a:schemeClr>
                </a:solidFill>
                <a:latin typeface="Cambria" panose="02040503050406030204" pitchFamily="18" charset="0"/>
                <a:ea typeface="Cambria" panose="02040503050406030204" pitchFamily="18" charset="0"/>
              </a:rPr>
              <a:t>CULTURE MEDIA FOR MICROBES</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1)Chemically defined Vs Complex media</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2) Media types –Selective,</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Differential</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Enriched,</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Enrichment</a:t>
            </a:r>
          </a:p>
        </p:txBody>
      </p:sp>
      <p:sp>
        <p:nvSpPr>
          <p:cNvPr id="11" name="Content Placeholder 7">
            <a:extLst>
              <a:ext uri="{FF2B5EF4-FFF2-40B4-BE49-F238E27FC236}">
                <a16:creationId xmlns:a16="http://schemas.microsoft.com/office/drawing/2014/main" id="{EF7CBB00-505E-4832-97E3-AD98599A5EB8}"/>
              </a:ext>
            </a:extLst>
          </p:cNvPr>
          <p:cNvSpPr txBox="1">
            <a:spLocks/>
          </p:cNvSpPr>
          <p:nvPr/>
        </p:nvSpPr>
        <p:spPr>
          <a:xfrm>
            <a:off x="657546" y="4238339"/>
            <a:ext cx="3528317" cy="2129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800" b="1" dirty="0">
                <a:solidFill>
                  <a:schemeClr val="accent2">
                    <a:lumMod val="50000"/>
                  </a:schemeClr>
                </a:solidFill>
                <a:latin typeface="Cambria" panose="02040503050406030204" pitchFamily="18" charset="0"/>
                <a:ea typeface="Cambria" panose="02040503050406030204" pitchFamily="18" charset="0"/>
              </a:rPr>
              <a:t> </a:t>
            </a:r>
            <a:r>
              <a:rPr lang="en-IN" sz="2000" b="1" dirty="0">
                <a:solidFill>
                  <a:schemeClr val="accent2">
                    <a:lumMod val="50000"/>
                  </a:schemeClr>
                </a:solidFill>
                <a:latin typeface="Cambria" panose="02040503050406030204" pitchFamily="18" charset="0"/>
                <a:ea typeface="Cambria" panose="02040503050406030204" pitchFamily="18" charset="0"/>
              </a:rPr>
              <a:t>BACTERIAL POPULATION GROWTH</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 Growth Curve-lag, log, Stationary ,     Decline.</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Quantifying Growth</a:t>
            </a:r>
          </a:p>
          <a:p>
            <a:pPr marL="0" indent="0">
              <a:buFont typeface="Arial" panose="020B0604020202020204" pitchFamily="34" charset="0"/>
              <a:buNone/>
            </a:pPr>
            <a:endParaRPr lang="en-IN" dirty="0"/>
          </a:p>
        </p:txBody>
      </p:sp>
    </p:spTree>
    <p:extLst>
      <p:ext uri="{BB962C8B-B14F-4D97-AF65-F5344CB8AC3E}">
        <p14:creationId xmlns:p14="http://schemas.microsoft.com/office/powerpoint/2010/main" val="276363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A356A8-44DE-482D-BBEE-BE4C373BEC5C}"/>
              </a:ext>
            </a:extLst>
          </p:cNvPr>
          <p:cNvSpPr/>
          <p:nvPr/>
        </p:nvSpPr>
        <p:spPr>
          <a:xfrm>
            <a:off x="452063" y="313980"/>
            <a:ext cx="11126912" cy="5055102"/>
          </a:xfrm>
          <a:prstGeom prst="rect">
            <a:avLst/>
          </a:prstGeom>
        </p:spPr>
        <p:txBody>
          <a:bodyPr wrap="square">
            <a:spAutoFit/>
          </a:bodyPr>
          <a:lstStyle/>
          <a:p>
            <a:pPr fontAlgn="base">
              <a:lnSpc>
                <a:spcPct val="115000"/>
              </a:lnSpc>
              <a:spcAft>
                <a:spcPts val="1000"/>
              </a:spcAft>
            </a:pPr>
            <a:r>
              <a:rPr lang="en-US" sz="2800" b="1" kern="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Classification of bacteria</a:t>
            </a:r>
            <a:endParaRPr lang="en-IN"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800" dirty="0">
                <a:solidFill>
                  <a:srgbClr val="000000"/>
                </a:solidFill>
                <a:latin typeface="Cambria" panose="02040503050406030204" pitchFamily="18" charset="0"/>
                <a:ea typeface="Cambria" panose="02040503050406030204" pitchFamily="18" charset="0"/>
                <a:cs typeface="Helvetica" panose="020B0604020202020204" pitchFamily="34" charset="0"/>
              </a:rPr>
              <a:t>1.</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salt concentration</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2.On the basis of mode of nutrition</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3.</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morphology</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4.On the basis of flagella</a:t>
            </a: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5. On the basis of gaseous requirement</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IN" sz="2400" dirty="0">
                <a:solidFill>
                  <a:schemeClr val="bg1"/>
                </a:solidFill>
                <a:latin typeface="Cambria" panose="02040503050406030204" pitchFamily="18" charset="0"/>
                <a:ea typeface="Cambria" panose="02040503050406030204" pitchFamily="18" charset="0"/>
                <a:cs typeface="Times New Roman" panose="02020603050405020304" pitchFamily="18" charset="0"/>
              </a:rPr>
              <a:t>6.</a:t>
            </a:r>
            <a:r>
              <a:rPr lang="en-US" sz="2400" dirty="0">
                <a:solidFill>
                  <a:schemeClr val="bg1"/>
                </a:solidFill>
                <a:latin typeface="Cambria" panose="02040503050406030204" pitchFamily="18" charset="0"/>
                <a:ea typeface="Cambria" panose="02040503050406030204" pitchFamily="18" charset="0"/>
                <a:cs typeface="Helvetica" panose="020B0604020202020204" pitchFamily="34" charset="0"/>
              </a:rPr>
              <a:t> </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On the basis of gram staining</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on the basis of optimum temperature requirement for growth</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7.</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optimal pH for growth</a:t>
            </a:r>
            <a:endParaRPr lang="en-IN" sz="24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2266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ACDD-6F01-416D-8BB6-192C7370249B}"/>
              </a:ext>
            </a:extLst>
          </p:cNvPr>
          <p:cNvSpPr>
            <a:spLocks noGrp="1"/>
          </p:cNvSpPr>
          <p:nvPr>
            <p:ph type="title"/>
          </p:nvPr>
        </p:nvSpPr>
        <p:spPr>
          <a:xfrm>
            <a:off x="838200" y="4001330"/>
            <a:ext cx="10515600" cy="1993184"/>
          </a:xfrm>
        </p:spPr>
        <p:txBody>
          <a:bodyPr>
            <a:normAutofit fontScale="90000"/>
          </a:bodyPr>
          <a:lstStyle/>
          <a:p>
            <a:pPr fontAlgn="base">
              <a:lnSpc>
                <a:spcPct val="150000"/>
              </a:lnSpc>
            </a:pPr>
            <a:r>
              <a:rPr lang="en-US" sz="2700" b="1" dirty="0">
                <a:solidFill>
                  <a:srgbClr val="002060"/>
                </a:solidFill>
                <a:latin typeface="Cambria" panose="02040503050406030204" pitchFamily="18" charset="0"/>
                <a:ea typeface="Cambria" panose="02040503050406030204" pitchFamily="18" charset="0"/>
              </a:rPr>
              <a:t>I] </a:t>
            </a:r>
            <a:r>
              <a:rPr lang="en-US" sz="2700" b="1" u="sng" dirty="0">
                <a:solidFill>
                  <a:srgbClr val="002060"/>
                </a:solidFill>
                <a:latin typeface="Cambria" panose="02040503050406030204" pitchFamily="18" charset="0"/>
                <a:ea typeface="Cambria" panose="02040503050406030204" pitchFamily="18" charset="0"/>
              </a:rPr>
              <a:t>Classification of bacteria on the basis of salt requirement</a:t>
            </a:r>
            <a:br>
              <a:rPr lang="en-IN" sz="2700" dirty="0">
                <a:solidFill>
                  <a:srgbClr val="002060"/>
                </a:solidFill>
                <a:latin typeface="Cambria" panose="02040503050406030204" pitchFamily="18" charset="0"/>
                <a:ea typeface="Cambria" panose="02040503050406030204" pitchFamily="18" charset="0"/>
              </a:rPr>
            </a:br>
            <a:r>
              <a:rPr lang="en-US" sz="2700" b="1" dirty="0">
                <a:solidFill>
                  <a:srgbClr val="002060"/>
                </a:solidFill>
                <a:latin typeface="Cambria" panose="02040503050406030204" pitchFamily="18" charset="0"/>
                <a:ea typeface="Cambria" panose="02040503050406030204" pitchFamily="18" charset="0"/>
              </a:rPr>
              <a:t>1. Halophiles:</a:t>
            </a:r>
            <a:br>
              <a:rPr lang="en-IN" sz="2700" dirty="0">
                <a:solidFill>
                  <a:srgbClr val="002060"/>
                </a:solidFill>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require high concentration of NaCl for growth.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Cell membrane of halophilic bacteria is made up of glycoprotein with high content of negatively (-</a:t>
            </a:r>
            <a:r>
              <a:rPr lang="en-US" sz="2700" dirty="0" err="1">
                <a:latin typeface="Cambria" panose="02040503050406030204" pitchFamily="18" charset="0"/>
                <a:ea typeface="Cambria" panose="02040503050406030204" pitchFamily="18" charset="0"/>
              </a:rPr>
              <a:t>Ve</a:t>
            </a:r>
            <a:r>
              <a:rPr lang="en-US" sz="2700" dirty="0">
                <a:latin typeface="Cambria" panose="02040503050406030204" pitchFamily="18" charset="0"/>
                <a:ea typeface="Cambria" panose="02040503050406030204" pitchFamily="18" charset="0"/>
              </a:rPr>
              <a:t>) charged glutamic acid and aspartic acids. So high concentration of Na+ ion concentration is required to shield the –</a:t>
            </a:r>
            <a:r>
              <a:rPr lang="en-US" sz="2700" dirty="0" err="1">
                <a:latin typeface="Cambria" panose="02040503050406030204" pitchFamily="18" charset="0"/>
                <a:ea typeface="Cambria" panose="02040503050406030204" pitchFamily="18" charset="0"/>
              </a:rPr>
              <a:t>ve</a:t>
            </a:r>
            <a:r>
              <a:rPr lang="en-US" sz="2700" dirty="0">
                <a:latin typeface="Cambria" panose="02040503050406030204" pitchFamily="18" charset="0"/>
                <a:ea typeface="Cambria" panose="02040503050406030204" pitchFamily="18" charset="0"/>
              </a:rPr>
              <a:t> charge.</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a:t>
            </a:r>
            <a:r>
              <a:rPr lang="en-US" sz="2700" i="1" dirty="0">
                <a:latin typeface="Cambria" panose="02040503050406030204" pitchFamily="18" charset="0"/>
                <a:ea typeface="Cambria" panose="02040503050406030204" pitchFamily="18" charset="0"/>
              </a:rPr>
              <a:t> </a:t>
            </a:r>
            <a:r>
              <a:rPr lang="en-US" sz="2700" i="1" u="sng" dirty="0" err="1">
                <a:latin typeface="Cambria" panose="02040503050406030204" pitchFamily="18" charset="0"/>
                <a:ea typeface="Cambria" panose="02040503050406030204" pitchFamily="18" charset="0"/>
              </a:rPr>
              <a:t>Archeobacteria</a:t>
            </a:r>
            <a:r>
              <a:rPr lang="en-US" sz="2700" i="1" u="sng" dirty="0">
                <a:latin typeface="Cambria" panose="02040503050406030204" pitchFamily="18" charset="0"/>
                <a:ea typeface="Cambria" panose="02040503050406030204" pitchFamily="18" charset="0"/>
              </a:rPr>
              <a:t>, Halobacterium, </a:t>
            </a:r>
            <a:r>
              <a:rPr lang="en-US" sz="2700" i="1" u="sng" dirty="0" err="1">
                <a:latin typeface="Cambria" panose="02040503050406030204" pitchFamily="18" charset="0"/>
                <a:ea typeface="Cambria" panose="02040503050406030204" pitchFamily="18" charset="0"/>
              </a:rPr>
              <a:t>Halococcus</a:t>
            </a:r>
            <a:br>
              <a:rPr lang="en-IN" sz="2700" dirty="0">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r>
              <a:rPr lang="en-US" sz="2700" b="1" dirty="0">
                <a:solidFill>
                  <a:srgbClr val="002060"/>
                </a:solidFill>
                <a:latin typeface="Cambria" panose="02040503050406030204" pitchFamily="18" charset="0"/>
                <a:ea typeface="Cambria" panose="02040503050406030204" pitchFamily="18" charset="0"/>
              </a:rPr>
              <a:t>2. Halotolerant:</a:t>
            </a:r>
            <a:br>
              <a:rPr lang="en-IN" sz="2700" dirty="0">
                <a:solidFill>
                  <a:srgbClr val="002060"/>
                </a:solidFill>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Most of the bacteria do not require NaCl but can tolerate low concentration of NaCl in growth media are called halotolerant</a:t>
            </a:r>
            <a:br>
              <a:rPr lang="en-IN" sz="2700" dirty="0">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br>
              <a:rPr lang="en-IN" dirty="0"/>
            </a:br>
            <a:br>
              <a:rPr lang="en-IN" dirty="0"/>
            </a:br>
            <a:endParaRPr lang="en-IN" dirty="0"/>
          </a:p>
        </p:txBody>
      </p:sp>
    </p:spTree>
    <p:extLst>
      <p:ext uri="{BB962C8B-B14F-4D97-AF65-F5344CB8AC3E}">
        <p14:creationId xmlns:p14="http://schemas.microsoft.com/office/powerpoint/2010/main" val="38530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C0CF5B-642D-424A-AA9C-F48BBC8A5EDE}"/>
              </a:ext>
            </a:extLst>
          </p:cNvPr>
          <p:cNvSpPr/>
          <p:nvPr/>
        </p:nvSpPr>
        <p:spPr>
          <a:xfrm>
            <a:off x="357883" y="389372"/>
            <a:ext cx="11476233" cy="6417783"/>
          </a:xfrm>
          <a:prstGeom prst="rect">
            <a:avLst/>
          </a:prstGeom>
        </p:spPr>
        <p:txBody>
          <a:bodyPr wrap="square">
            <a:spAutoFit/>
          </a:bodyPr>
          <a:lstStyle/>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II</a:t>
            </a:r>
            <a:r>
              <a:rPr lang="en-US" sz="2000" b="1" dirty="0">
                <a:solidFill>
                  <a:srgbClr val="002060"/>
                </a:solidFill>
                <a:latin typeface="Cambria" panose="02040503050406030204" pitchFamily="18" charset="0"/>
                <a:ea typeface="Cambria" panose="02040503050406030204" pitchFamily="18" charset="0"/>
                <a:cs typeface="Helvetica" panose="020B0604020202020204" pitchFamily="34" charset="0"/>
              </a:rPr>
              <a:t>] </a:t>
            </a:r>
            <a:r>
              <a:rPr lang="en-US" sz="2000" b="1" u="sng" dirty="0">
                <a:solidFill>
                  <a:srgbClr val="002060"/>
                </a:solidFill>
                <a:latin typeface="Cambria" panose="02040503050406030204" pitchFamily="18" charset="0"/>
                <a:ea typeface="Cambria" panose="02040503050406030204" pitchFamily="18" charset="0"/>
                <a:cs typeface="Helvetica" panose="020B0604020202020204" pitchFamily="34" charset="0"/>
              </a:rPr>
              <a:t>Classification of bacteria on the basis of mode of nutrition</a:t>
            </a:r>
            <a:endParaRPr lang="en-IN" sz="20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1. Phototrophs: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which gain energy from light</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Phototrophs are further divided into two groups on the basis of source of electron.</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Photolithotrophs: these bacteria gain energy from light and uses reduced inorganic compounds such as H2S as electron source.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Chromatiumokenii</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375"/>
              </a:spcAft>
              <a:buSzPts val="1000"/>
              <a:buFont typeface="Wingdings" panose="05000000000000000000" pitchFamily="2" charset="2"/>
              <a:buChar char=""/>
              <a:tabLst>
                <a:tab pos="914400" algn="l"/>
              </a:tabLst>
            </a:pP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Photoorganotrophs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these bacteria gain energy from light and uses organic compounds such as succinate as electron source.</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2. Chemotrophs: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gain energy from chemical compounds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They cannot carry out photosynthesis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Chemotrophs are further divided into two groups on the basis of source of electron.</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Chemolithotrophs: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they gain energy from oxidation of chemical compound and reduces inorganic compounds such as NH3 as electron source.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a:solidFill>
                  <a:srgbClr val="000000"/>
                </a:solidFill>
                <a:latin typeface="Cambria" panose="02040503050406030204" pitchFamily="18" charset="0"/>
                <a:ea typeface="Cambria" panose="02040503050406030204" pitchFamily="18" charset="0"/>
                <a:cs typeface="Helvetica" panose="020B0604020202020204" pitchFamily="34" charset="0"/>
              </a:rPr>
              <a:t>Nitrosomonas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Chemoorganotrophs: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they gain energy from chemical compounds and uses organic compound such as glucose and amino acids as source of electron.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a:solidFill>
                  <a:srgbClr val="000000"/>
                </a:solidFill>
                <a:latin typeface="Cambria" panose="02040503050406030204" pitchFamily="18" charset="0"/>
                <a:ea typeface="Cambria" panose="02040503050406030204" pitchFamily="18" charset="0"/>
                <a:cs typeface="Helvetica" panose="020B0604020202020204" pitchFamily="34" charset="0"/>
              </a:rPr>
              <a:t>Pseudomonas </a:t>
            </a:r>
            <a:r>
              <a:rPr lang="en-US" sz="20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pseudoflava</a:t>
            </a:r>
            <a:endParaRPr lang="en-IN" sz="20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9723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FA9C-B2A1-4845-A941-35BE2BC74E14}"/>
              </a:ext>
            </a:extLst>
          </p:cNvPr>
          <p:cNvSpPr>
            <a:spLocks noGrp="1"/>
          </p:cNvSpPr>
          <p:nvPr>
            <p:ph type="title"/>
          </p:nvPr>
        </p:nvSpPr>
        <p:spPr>
          <a:xfrm>
            <a:off x="438878" y="1869718"/>
            <a:ext cx="10515600" cy="1325563"/>
          </a:xfrm>
        </p:spPr>
        <p:txBody>
          <a:bodyPr>
            <a:noAutofit/>
          </a:bodyPr>
          <a:lstStyle/>
          <a:p>
            <a:pPr lvl="1" fontAlgn="base"/>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3. Autotrophs:</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which uses carbon dioxide as sole source of carbon to prepare its own food.</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Autotrophs are divide into two types on the basis of energy utilized to assimilate carbon dioxide.  Photoautotrophs and chemoautotrophs</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b="1" dirty="0" err="1">
                <a:latin typeface="Cambria" panose="02040503050406030204" pitchFamily="18" charset="0"/>
                <a:ea typeface="Cambria" panose="02040503050406030204" pitchFamily="18" charset="0"/>
              </a:rPr>
              <a:t>Photoautotrops</a:t>
            </a:r>
            <a:r>
              <a:rPr lang="en-US" sz="2400" b="1"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they utilized light to assimilate CO2. They are further divided into two group on the basis of electron sources. </a:t>
            </a:r>
            <a:r>
              <a:rPr lang="en-US" sz="2400" dirty="0" err="1">
                <a:latin typeface="Cambria" panose="02040503050406030204" pitchFamily="18" charset="0"/>
                <a:ea typeface="Cambria" panose="02040503050406030204" pitchFamily="18" charset="0"/>
              </a:rPr>
              <a:t>Ie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Photolithotropicautotrops</a:t>
            </a:r>
            <a:r>
              <a:rPr lang="en-US" sz="2400" dirty="0">
                <a:latin typeface="Cambria" panose="02040503050406030204" pitchFamily="18" charset="0"/>
                <a:ea typeface="Cambria" panose="02040503050406030204" pitchFamily="18" charset="0"/>
              </a:rPr>
              <a:t> and </a:t>
            </a:r>
            <a:br>
              <a:rPr lang="en-IN" sz="2400" dirty="0">
                <a:latin typeface="Cambria" panose="02040503050406030204" pitchFamily="18" charset="0"/>
                <a:ea typeface="Cambria" panose="02040503050406030204" pitchFamily="18" charset="0"/>
              </a:rPr>
            </a:br>
            <a:r>
              <a:rPr lang="en-US" sz="2400" dirty="0" err="1">
                <a:latin typeface="Cambria" panose="02040503050406030204" pitchFamily="18" charset="0"/>
                <a:ea typeface="Cambria" panose="02040503050406030204" pitchFamily="18" charset="0"/>
              </a:rPr>
              <a:t>Photoorganotropicautotrops</a:t>
            </a:r>
            <a:br>
              <a:rPr lang="en-IN" sz="2400" dirty="0">
                <a:latin typeface="Cambria" panose="02040503050406030204" pitchFamily="18" charset="0"/>
                <a:ea typeface="Cambria" panose="02040503050406030204" pitchFamily="18" charset="0"/>
              </a:rPr>
            </a:br>
            <a:r>
              <a:rPr lang="en-US" sz="2400" b="1" dirty="0" err="1">
                <a:latin typeface="Cambria" panose="02040503050406030204" pitchFamily="18" charset="0"/>
                <a:ea typeface="Cambria" panose="02040503050406030204" pitchFamily="18" charset="0"/>
              </a:rPr>
              <a:t>Chemoautotrops</a:t>
            </a:r>
            <a:r>
              <a:rPr lang="en-US" sz="2400" b="1"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they utilize chemical energy for assimilation of CO2</a:t>
            </a:r>
            <a:br>
              <a:rPr lang="en-IN" sz="2400" dirty="0">
                <a:latin typeface="Cambria" panose="02040503050406030204" pitchFamily="18" charset="0"/>
                <a:ea typeface="Cambria" panose="02040503050406030204" pitchFamily="18" charset="0"/>
              </a:rPr>
            </a:br>
            <a:endParaRPr lang="en-I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128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B7AA-6065-4137-BCAB-669503535C64}"/>
              </a:ext>
            </a:extLst>
          </p:cNvPr>
          <p:cNvSpPr>
            <a:spLocks noGrp="1"/>
          </p:cNvSpPr>
          <p:nvPr>
            <p:ph type="title"/>
          </p:nvPr>
        </p:nvSpPr>
        <p:spPr>
          <a:xfrm>
            <a:off x="601893" y="2378859"/>
            <a:ext cx="11408597" cy="2049303"/>
          </a:xfrm>
        </p:spPr>
        <p:txBody>
          <a:bodyPr>
            <a:noAutofit/>
          </a:bodyPr>
          <a:lstStyle/>
          <a:p>
            <a:pPr fontAlgn="base">
              <a:lnSpc>
                <a:spcPct val="150000"/>
              </a:lnSpc>
              <a:spcAft>
                <a:spcPts val="1000"/>
              </a:spcAft>
            </a:pP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III] </a:t>
            </a:r>
            <a:r>
              <a:rPr lang="en-US" sz="2400" b="1" u="sng" dirty="0">
                <a:solidFill>
                  <a:srgbClr val="002060"/>
                </a:solidFill>
                <a:latin typeface="Cambria" panose="02040503050406030204" pitchFamily="18" charset="0"/>
                <a:ea typeface="Cambria" panose="02040503050406030204" pitchFamily="18" charset="0"/>
                <a:cs typeface="Helvetica" panose="020B0604020202020204" pitchFamily="34" charset="0"/>
              </a:rPr>
              <a:t>Classification of bacteria on the basis of Flagella</a:t>
            </a:r>
            <a:br>
              <a:rPr lang="en-IN" sz="24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1</a:t>
            </a: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 Monotrichous bacteria:</a:t>
            </a:r>
            <a:br>
              <a:rPr lang="en-IN" sz="24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single flagella in one end of cell.</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u="sng" dirty="0">
                <a:solidFill>
                  <a:srgbClr val="000000"/>
                </a:solidFill>
                <a:latin typeface="Cambria" panose="02040503050406030204" pitchFamily="18" charset="0"/>
                <a:ea typeface="Cambria" panose="02040503050406030204" pitchFamily="18" charset="0"/>
                <a:cs typeface="Helvetica" panose="020B0604020202020204" pitchFamily="34" charset="0"/>
              </a:rPr>
              <a:t>Vibrio</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u="sng" dirty="0">
                <a:solidFill>
                  <a:srgbClr val="000000"/>
                </a:solidFill>
                <a:latin typeface="Cambria" panose="02040503050406030204" pitchFamily="18" charset="0"/>
                <a:ea typeface="Cambria" panose="02040503050406030204" pitchFamily="18" charset="0"/>
                <a:cs typeface="Helvetica" panose="020B0604020202020204" pitchFamily="34" charset="0"/>
              </a:rPr>
              <a:t>cholera</a:t>
            </a:r>
            <a:r>
              <a:rPr lang="en-US" sz="2400" i="1" u="sng"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u="sng" dirty="0">
                <a:solidFill>
                  <a:srgbClr val="000000"/>
                </a:solidFill>
                <a:latin typeface="Cambria" panose="02040503050406030204" pitchFamily="18" charset="0"/>
                <a:ea typeface="Cambria" panose="02040503050406030204" pitchFamily="18" charset="0"/>
                <a:cs typeface="Helvetica" panose="020B0604020202020204" pitchFamily="34" charset="0"/>
              </a:rPr>
              <a:t>Pseudomonas</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u="sng" dirty="0">
                <a:solidFill>
                  <a:srgbClr val="000000"/>
                </a:solidFill>
                <a:latin typeface="Cambria" panose="02040503050406030204" pitchFamily="18" charset="0"/>
                <a:ea typeface="Cambria" panose="02040503050406030204" pitchFamily="18" charset="0"/>
                <a:cs typeface="Helvetica" panose="020B0604020202020204" pitchFamily="34" charset="0"/>
              </a:rPr>
              <a:t>aeruginosa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2. Lophotrichous bacteria: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bundle of flagella in one end of cell.</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400" i="1"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u="sng" dirty="0">
                <a:solidFill>
                  <a:srgbClr val="000000"/>
                </a:solidFill>
                <a:latin typeface="Cambria" panose="02040503050406030204" pitchFamily="18" charset="0"/>
                <a:ea typeface="Cambria" panose="02040503050406030204" pitchFamily="18" charset="0"/>
                <a:cs typeface="Helvetica" panose="020B0604020202020204" pitchFamily="34" charset="0"/>
              </a:rPr>
              <a:t>Pseudomanas </a:t>
            </a:r>
            <a:r>
              <a:rPr lang="en-US" sz="2400" i="1"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i="1" u="sng" dirty="0">
                <a:solidFill>
                  <a:srgbClr val="000000"/>
                </a:solidFill>
                <a:latin typeface="Cambria" panose="02040503050406030204" pitchFamily="18" charset="0"/>
                <a:ea typeface="Cambria" panose="02040503050406030204" pitchFamily="18" charset="0"/>
                <a:cs typeface="Helvetica" panose="020B0604020202020204" pitchFamily="34" charset="0"/>
              </a:rPr>
              <a:t>fluroscence</a:t>
            </a:r>
            <a:br>
              <a:rPr lang="en-IN" sz="2400" u="sng" dirty="0">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3. Amphitrichous bacteria:</a:t>
            </a:r>
            <a:br>
              <a:rPr lang="en-IN" sz="24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single or cluster of flagella at both end of cell.</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400" i="1" dirty="0">
                <a:solidFill>
                  <a:srgbClr val="000000"/>
                </a:solidFill>
                <a:latin typeface="Cambria" panose="02040503050406030204" pitchFamily="18" charset="0"/>
                <a:ea typeface="Cambria" panose="02040503050406030204" pitchFamily="18" charset="0"/>
                <a:cs typeface="Helvetica" panose="020B0604020202020204" pitchFamily="34" charset="0"/>
              </a:rPr>
              <a:t> Aquaspirillium</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4. Peritrichous bacteria: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flagella all over the cell surface.</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4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a:t>
            </a:r>
            <a:r>
              <a:rPr lang="en-US" sz="2400" i="1" dirty="0">
                <a:solidFill>
                  <a:srgbClr val="000000"/>
                </a:solidFill>
                <a:latin typeface="Cambria" panose="02040503050406030204" pitchFamily="18" charset="0"/>
                <a:ea typeface="Cambria" panose="02040503050406030204" pitchFamily="18" charset="0"/>
                <a:cs typeface="Helvetica" panose="020B0604020202020204" pitchFamily="34" charset="0"/>
              </a:rPr>
              <a:t> E.coli, Salmonella, Klebsiella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5. Atrichous bacteria: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without flagella.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4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a:t>
            </a:r>
            <a:r>
              <a:rPr lang="en-US" sz="2400" i="1" dirty="0">
                <a:solidFill>
                  <a:srgbClr val="000000"/>
                </a:solidFill>
                <a:latin typeface="Cambria" panose="02040503050406030204" pitchFamily="18" charset="0"/>
                <a:ea typeface="Cambria" panose="02040503050406030204" pitchFamily="18" charset="0"/>
                <a:cs typeface="Helvetica" panose="020B0604020202020204" pitchFamily="34" charset="0"/>
              </a:rPr>
              <a:t> Shigella</a:t>
            </a:r>
            <a:br>
              <a:rPr lang="en-IN" sz="2400" dirty="0">
                <a:latin typeface="Cambria" panose="02040503050406030204" pitchFamily="18" charset="0"/>
                <a:ea typeface="Cambria" panose="02040503050406030204" pitchFamily="18" charset="0"/>
                <a:cs typeface="Times New Roman" panose="02020603050405020304" pitchFamily="18" charset="0"/>
              </a:rPr>
            </a:br>
            <a:endParaRPr lang="en-IN" sz="24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4966947-1E90-44EC-BB55-E479EB73C025}"/>
              </a:ext>
            </a:extLst>
          </p:cNvPr>
          <p:cNvPicPr>
            <a:picLocks noChangeAspect="1"/>
          </p:cNvPicPr>
          <p:nvPr/>
        </p:nvPicPr>
        <p:blipFill>
          <a:blip r:embed="rId2"/>
          <a:stretch>
            <a:fillRect/>
          </a:stretch>
        </p:blipFill>
        <p:spPr>
          <a:xfrm>
            <a:off x="6719298" y="624208"/>
            <a:ext cx="5472701" cy="5095875"/>
          </a:xfrm>
          <a:prstGeom prst="rect">
            <a:avLst/>
          </a:prstGeom>
        </p:spPr>
      </p:pic>
    </p:spTree>
    <p:extLst>
      <p:ext uri="{BB962C8B-B14F-4D97-AF65-F5344CB8AC3E}">
        <p14:creationId xmlns:p14="http://schemas.microsoft.com/office/powerpoint/2010/main" val="130605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4E3F-5773-4143-9FFB-A63389B57CE3}"/>
              </a:ext>
            </a:extLst>
          </p:cNvPr>
          <p:cNvSpPr>
            <a:spLocks noGrp="1"/>
          </p:cNvSpPr>
          <p:nvPr>
            <p:ph type="title"/>
          </p:nvPr>
        </p:nvSpPr>
        <p:spPr>
          <a:xfrm>
            <a:off x="365589" y="159642"/>
            <a:ext cx="10515600" cy="5953482"/>
          </a:xfrm>
        </p:spPr>
        <p:txBody>
          <a:bodyPr>
            <a:normAutofit fontScale="90000"/>
          </a:bodyPr>
          <a:lstStyle/>
          <a:p>
            <a:pPr fontAlgn="base">
              <a:lnSpc>
                <a:spcPct val="115000"/>
              </a:lnSpc>
              <a:spcAft>
                <a:spcPts val="1000"/>
              </a:spcAft>
            </a:pPr>
            <a:r>
              <a:rPr lang="en-US" sz="2000" b="1" dirty="0">
                <a:solidFill>
                  <a:srgbClr val="002060"/>
                </a:solidFill>
                <a:latin typeface="Cambria" panose="02040503050406030204" pitchFamily="18" charset="0"/>
                <a:ea typeface="Cambria" panose="02040503050406030204" pitchFamily="18" charset="0"/>
                <a:cs typeface="Helvetica" panose="020B0604020202020204" pitchFamily="34" charset="0"/>
              </a:rPr>
              <a:t>3</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 Mycoplasma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cell wall lacking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Also known as PPLO (Pleuropneumonia like organism)</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t>Mycoplasma pneumoniae</a:t>
            </a:r>
            <a:b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4.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Spirochaetes</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spiral shaped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err="1">
                <a:solidFill>
                  <a:srgbClr val="000000"/>
                </a:solidFill>
                <a:latin typeface="Cambria" panose="02040503050406030204" pitchFamily="18" charset="0"/>
                <a:ea typeface="Cambria" panose="02040503050406030204" pitchFamily="18" charset="0"/>
                <a:cs typeface="Helvetica" panose="020B0604020202020204" pitchFamily="34" charset="0"/>
              </a:rPr>
              <a:t>Spirochaetes</a:t>
            </a:r>
            <a:br>
              <a:rPr lang="en-IN" sz="2200" dirty="0">
                <a:latin typeface="Cambria" panose="02040503050406030204" pitchFamily="18" charset="0"/>
                <a:ea typeface="Cambria" panose="02040503050406030204" pitchFamily="18" charset="0"/>
                <a:cs typeface="Times New Roman" panose="02020603050405020304" pitchFamily="18"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5.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Rickettsiae</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 and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Chlamydiae</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obligate intracellular parasites resemble more closely to viruses than bacteria</a:t>
            </a:r>
            <a:br>
              <a:rPr lang="en-IN" sz="2200" dirty="0">
                <a:latin typeface="Cambria" panose="02040503050406030204" pitchFamily="18" charset="0"/>
                <a:ea typeface="Cambria" panose="02040503050406030204" pitchFamily="18" charset="0"/>
                <a:cs typeface="Times New Roman" panose="02020603050405020304" pitchFamily="18"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6. Actinomycetes</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have filamentous or branching structure</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resemble more closely to Fungi than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Example: </a:t>
            </a:r>
            <a: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t>Streptomyces</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endParaRPr lang="en-IN" sz="2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04300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5E06-AE0B-48B7-8241-B6A29BAC8345}"/>
              </a:ext>
            </a:extLst>
          </p:cNvPr>
          <p:cNvSpPr>
            <a:spLocks noGrp="1"/>
          </p:cNvSpPr>
          <p:nvPr>
            <p:ph type="title"/>
          </p:nvPr>
        </p:nvSpPr>
        <p:spPr>
          <a:xfrm>
            <a:off x="407483" y="904240"/>
            <a:ext cx="10515600" cy="5384800"/>
          </a:xfrm>
        </p:spPr>
        <p:txBody>
          <a:bodyPr>
            <a:noAutofit/>
          </a:bodyPr>
          <a:lstStyle/>
          <a:p>
            <a:pPr fontAlgn="base">
              <a:lnSpc>
                <a:spcPct val="150000"/>
              </a:lnSpc>
              <a:spcAft>
                <a:spcPts val="1000"/>
              </a:spcAft>
            </a:pP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IV Classification of bacteria on the basis of Morphological </a:t>
            </a:r>
            <a:r>
              <a:rPr lang="en-US" sz="16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Chracteristics</a:t>
            </a:r>
            <a:b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b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Bacteria can be classified according to their </a:t>
            </a:r>
            <a:r>
              <a:rPr lang="en-US" sz="16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morpholoicalical</a:t>
            </a: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 characteristics like their cell shape ,size and structures and developmental forms, staining reactions, motility.</a:t>
            </a:r>
            <a:br>
              <a:rPr lang="en-IN"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002060"/>
                </a:solidFill>
                <a:latin typeface="+mn-lt"/>
                <a:ea typeface="Times New Roman" panose="02020603050405020304" pitchFamily="18" charset="0"/>
                <a:cs typeface="Helvetica" panose="020B0604020202020204" pitchFamily="34" charset="0"/>
              </a:rPr>
              <a:t>1. Coccus:</a:t>
            </a:r>
            <a:br>
              <a:rPr lang="en-IN" sz="1600" dirty="0">
                <a:solidFill>
                  <a:srgbClr val="002060"/>
                </a:solidFill>
                <a:latin typeface="+mn-lt"/>
                <a:ea typeface="Calibri" panose="020F0502020204030204" pitchFamily="34"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These bacteria are spherical or oval in shape</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On the basis of arrangement, cocci are further classified as-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 Diplococcus: coccus in pair.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Neissseriagonorrhoae</a:t>
            </a:r>
            <a:r>
              <a:rPr lang="en-US" sz="1600" i="1" dirty="0">
                <a:solidFill>
                  <a:srgbClr val="000000"/>
                </a:solidFill>
                <a:latin typeface="+mn-lt"/>
                <a:ea typeface="Cambria" panose="02040503050406030204" pitchFamily="18" charset="0"/>
                <a:cs typeface="Helvetica" panose="020B0604020202020204" pitchFamily="34" charset="0"/>
              </a:rPr>
              <a:t>, Pneumococcus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 Streptococcus: coccus in chain.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Streptococcus </a:t>
            </a:r>
            <a:r>
              <a:rPr lang="en-US" sz="1600" i="1" dirty="0" err="1">
                <a:solidFill>
                  <a:srgbClr val="000000"/>
                </a:solidFill>
                <a:latin typeface="+mn-lt"/>
                <a:ea typeface="Cambria" panose="02040503050406030204" pitchFamily="18" charset="0"/>
                <a:cs typeface="Helvetica" panose="020B0604020202020204" pitchFamily="34" charset="0"/>
              </a:rPr>
              <a:t>salivarius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iii) Staphylococcus: coccus in bunch.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Staphylococcus aureus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iv) Tetrad: Coccus in group of four.</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v) </a:t>
            </a:r>
            <a:r>
              <a:rPr lang="en-US" sz="1600" dirty="0" err="1">
                <a:solidFill>
                  <a:srgbClr val="000000"/>
                </a:solidFill>
                <a:latin typeface="+mn-lt"/>
                <a:ea typeface="Cambria" panose="02040503050406030204" pitchFamily="18" charset="0"/>
                <a:cs typeface="Helvetica" panose="020B0604020202020204" pitchFamily="34" charset="0"/>
              </a:rPr>
              <a:t>Sarcina</a:t>
            </a:r>
            <a:r>
              <a:rPr lang="en-US" sz="1600" dirty="0">
                <a:solidFill>
                  <a:srgbClr val="000000"/>
                </a:solidFill>
                <a:latin typeface="+mn-lt"/>
                <a:ea typeface="Cambria" panose="02040503050406030204" pitchFamily="18" charset="0"/>
                <a:cs typeface="Helvetica" panose="020B0604020202020204" pitchFamily="34" charset="0"/>
              </a:rPr>
              <a:t>: </a:t>
            </a:r>
            <a:r>
              <a:rPr lang="en-US" sz="1600" dirty="0" err="1">
                <a:solidFill>
                  <a:srgbClr val="000000"/>
                </a:solidFill>
                <a:latin typeface="+mn-lt"/>
                <a:ea typeface="Cambria" panose="02040503050406030204" pitchFamily="18" charset="0"/>
                <a:cs typeface="Helvetica" panose="020B0604020202020204" pitchFamily="34" charset="0"/>
              </a:rPr>
              <a:t>Cocus</a:t>
            </a:r>
            <a:r>
              <a:rPr lang="en-US" sz="1600" dirty="0">
                <a:solidFill>
                  <a:srgbClr val="000000"/>
                </a:solidFill>
                <a:latin typeface="+mn-lt"/>
                <a:ea typeface="Cambria" panose="02040503050406030204" pitchFamily="18" charset="0"/>
                <a:cs typeface="Helvetica" panose="020B0604020202020204" pitchFamily="34" charset="0"/>
              </a:rPr>
              <a:t> in cubical arrangement of cell.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Sporosarcina</a:t>
            </a:r>
            <a:br>
              <a:rPr lang="en-IN" sz="1600" dirty="0">
                <a:latin typeface="+mn-lt"/>
                <a:ea typeface="Cambria" panose="02040503050406030204" pitchFamily="18" charset="0"/>
                <a:cs typeface="Times New Roman" panose="02020603050405020304" pitchFamily="18" charset="0"/>
              </a:rPr>
            </a:br>
            <a:r>
              <a:rPr lang="en-US" sz="1600" b="1" dirty="0">
                <a:solidFill>
                  <a:srgbClr val="002060"/>
                </a:solidFill>
                <a:latin typeface="+mn-lt"/>
                <a:ea typeface="Cambria" panose="02040503050406030204" pitchFamily="18" charset="0"/>
                <a:cs typeface="Helvetica" panose="020B0604020202020204" pitchFamily="34" charset="0"/>
              </a:rPr>
              <a:t>2. Bacilli:</a:t>
            </a:r>
            <a:br>
              <a:rPr lang="en-IN" sz="1600" dirty="0">
                <a:solidFill>
                  <a:srgbClr val="002060"/>
                </a:solidFill>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These are rod </a:t>
            </a:r>
            <a:r>
              <a:rPr lang="en-US" sz="1600" dirty="0">
                <a:solidFill>
                  <a:srgbClr val="002060"/>
                </a:solidFill>
                <a:latin typeface="+mn-lt"/>
                <a:ea typeface="Cambria" panose="02040503050406030204" pitchFamily="18" charset="0"/>
                <a:cs typeface="Helvetica" panose="020B0604020202020204" pitchFamily="34" charset="0"/>
              </a:rPr>
              <a:t>shaped</a:t>
            </a:r>
            <a:r>
              <a:rPr lang="en-US" sz="1600" dirty="0">
                <a:solidFill>
                  <a:srgbClr val="000000"/>
                </a:solidFill>
                <a:latin typeface="+mn-lt"/>
                <a:ea typeface="Cambria" panose="02040503050406030204" pitchFamily="18" charset="0"/>
                <a:cs typeface="Helvetica" panose="020B0604020202020204" pitchFamily="34" charset="0"/>
              </a:rPr>
              <a:t> bacteria</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On the basis of arrangement, bacilli are further classified as-</a:t>
            </a:r>
            <a:br>
              <a:rPr lang="en-IN" sz="1600" dirty="0">
                <a:latin typeface="+mn-lt"/>
                <a:ea typeface="Cambria" panose="02040503050406030204" pitchFamily="18" charset="0"/>
                <a:cs typeface="Times New Roman" panose="02020603050405020304" pitchFamily="18" charset="0"/>
              </a:rPr>
            </a:br>
            <a:r>
              <a:rPr lang="en-US" sz="1600" dirty="0" err="1">
                <a:solidFill>
                  <a:srgbClr val="000000"/>
                </a:solidFill>
                <a:latin typeface="+mn-lt"/>
                <a:ea typeface="Cambria" panose="02040503050406030204" pitchFamily="18" charset="0"/>
                <a:cs typeface="Helvetica" panose="020B0604020202020204" pitchFamily="34" charset="0"/>
              </a:rPr>
              <a:t>i</a:t>
            </a:r>
            <a:r>
              <a:rPr lang="en-US" sz="1600" dirty="0">
                <a:solidFill>
                  <a:srgbClr val="000000"/>
                </a:solidFill>
                <a:latin typeface="+mn-lt"/>
                <a:ea typeface="Cambria" panose="02040503050406030204" pitchFamily="18" charset="0"/>
                <a:cs typeface="Helvetica" panose="020B0604020202020204" pitchFamily="34" charset="0"/>
              </a:rPr>
              <a:t>) Coccobacilli: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Brucella</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 Streptobacilli: chain of rod shape bacteria: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Bacillus subtilis,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iii) Comma shaped: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Vibrio </a:t>
            </a:r>
            <a:r>
              <a:rPr lang="en-US" sz="1600" i="1" dirty="0" err="1">
                <a:solidFill>
                  <a:srgbClr val="000000"/>
                </a:solidFill>
                <a:latin typeface="+mn-lt"/>
                <a:ea typeface="Cambria" panose="02040503050406030204" pitchFamily="18" charset="0"/>
                <a:cs typeface="Helvetica" panose="020B0604020202020204" pitchFamily="34" charset="0"/>
              </a:rPr>
              <a:t>cholarae</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iv) Chinese letter shaped</a:t>
            </a:r>
            <a:r>
              <a:rPr lang="en-US" sz="1600" i="1"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Corynebacteriumdephtherae</a:t>
            </a:r>
            <a:br>
              <a:rPr lang="en-IN" sz="1600" dirty="0">
                <a:latin typeface="+mn-lt"/>
                <a:ea typeface="Cambria" panose="02040503050406030204" pitchFamily="18" charset="0"/>
                <a:cs typeface="Times New Roman" panose="02020603050405020304" pitchFamily="18" charset="0"/>
              </a:rPr>
            </a:br>
            <a:endParaRPr lang="en-IN" sz="1600" dirty="0">
              <a:latin typeface="+mn-lt"/>
              <a:ea typeface="Cambria" panose="02040503050406030204" pitchFamily="18" charset="0"/>
            </a:endParaRPr>
          </a:p>
        </p:txBody>
      </p:sp>
    </p:spTree>
    <p:extLst>
      <p:ext uri="{BB962C8B-B14F-4D97-AF65-F5344CB8AC3E}">
        <p14:creationId xmlns:p14="http://schemas.microsoft.com/office/powerpoint/2010/main" val="366995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2CBF-B384-4657-A383-9EFBC82EB642}"/>
              </a:ext>
            </a:extLst>
          </p:cNvPr>
          <p:cNvSpPr>
            <a:spLocks noGrp="1"/>
          </p:cNvSpPr>
          <p:nvPr>
            <p:ph type="title"/>
          </p:nvPr>
        </p:nvSpPr>
        <p:spPr>
          <a:xfrm>
            <a:off x="478606" y="2050087"/>
            <a:ext cx="10515600" cy="6045949"/>
          </a:xfrm>
        </p:spPr>
        <p:txBody>
          <a:bodyPr>
            <a:normAutofit fontScale="90000"/>
          </a:bodyPr>
          <a:lstStyle/>
          <a:p>
            <a:pPr fontAlgn="base">
              <a:lnSpc>
                <a:spcPct val="150000"/>
              </a:lnSpc>
            </a:pPr>
            <a:r>
              <a:rPr lang="en-US" sz="1800" b="1" dirty="0">
                <a:solidFill>
                  <a:schemeClr val="accent1">
                    <a:lumMod val="50000"/>
                  </a:schemeClr>
                </a:solidFill>
                <a:latin typeface="Cambria" panose="02040503050406030204" pitchFamily="18" charset="0"/>
                <a:ea typeface="Cambria" panose="02040503050406030204" pitchFamily="18" charset="0"/>
              </a:rPr>
              <a:t>V</a:t>
            </a:r>
            <a:r>
              <a:rPr lang="en-US" sz="2000" b="1" dirty="0">
                <a:solidFill>
                  <a:schemeClr val="accent1">
                    <a:lumMod val="50000"/>
                  </a:schemeClr>
                </a:solidFill>
                <a:latin typeface="Cambria" panose="02040503050406030204" pitchFamily="18" charset="0"/>
                <a:ea typeface="Cambria" panose="02040503050406030204" pitchFamily="18" charset="0"/>
              </a:rPr>
              <a:t>] Classification of bacteria on the basis of gaseous requirement</a:t>
            </a:r>
            <a:br>
              <a:rPr lang="en-IN" sz="2000" dirty="0">
                <a:solidFill>
                  <a:schemeClr val="accent1">
                    <a:lumMod val="50000"/>
                  </a:schemeClr>
                </a:solidFill>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1. </a:t>
            </a:r>
            <a:r>
              <a:rPr lang="en-US" sz="2000" b="1" dirty="0">
                <a:solidFill>
                  <a:srgbClr val="002060"/>
                </a:solidFill>
                <a:latin typeface="Cambria" panose="02040503050406030204" pitchFamily="18" charset="0"/>
                <a:ea typeface="Cambria" panose="02040503050406030204" pitchFamily="18" charset="0"/>
              </a:rPr>
              <a:t>Obligate aerobes</a:t>
            </a:r>
            <a:r>
              <a:rPr lang="en-US" sz="2000" b="1" dirty="0">
                <a:latin typeface="Cambria" panose="02040503050406030204" pitchFamily="18" charset="0"/>
                <a:ea typeface="Cambria" panose="02040503050406030204" pitchFamily="18" charset="0"/>
              </a:rPr>
              <a:t>:</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require oxygen and cannot grow in the absence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These bacteria carryout only oxidative type of </a:t>
            </a:r>
            <a:r>
              <a:rPr lang="en-US" sz="2000" dirty="0" err="1">
                <a:latin typeface="Cambria" panose="02040503050406030204" pitchFamily="18" charset="0"/>
                <a:ea typeface="Cambria" panose="02040503050406030204" pitchFamily="18" charset="0"/>
              </a:rPr>
              <a:t>metabolism..Examples</a:t>
            </a:r>
            <a:r>
              <a:rPr lang="en-US" sz="2000"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Mycobacterium, Bacillus</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2. Facultative anaerobes: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do not require O2 but can use it if available.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Growth of these bacteria become batter in presence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These bacteria carryout both oxidative and fermentative type of metabolism</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a:t>
            </a:r>
            <a:r>
              <a:rPr lang="en-US" sz="2000" i="1" dirty="0">
                <a:latin typeface="Cambria" panose="02040503050406030204" pitchFamily="18" charset="0"/>
                <a:ea typeface="Cambria" panose="02040503050406030204" pitchFamily="18" charset="0"/>
              </a:rPr>
              <a:t>coli, Klebsiella, Salmonella</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3. Aerotolerant anaerobes;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do not require O2 for growth but can tolerate the presence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Growth of these bacteria is not affected by the presence of O2.</a:t>
            </a:r>
            <a:br>
              <a:rPr lang="en-US" sz="2000" dirty="0">
                <a:latin typeface="Cambria" panose="02040503050406030204" pitchFamily="18" charset="0"/>
                <a:ea typeface="Cambria" panose="02040503050406030204" pitchFamily="18" charset="0"/>
              </a:rPr>
            </a:br>
            <a:br>
              <a:rPr lang="en-US" sz="2200" dirty="0">
                <a:latin typeface="Cambria" panose="02040503050406030204" pitchFamily="18" charset="0"/>
                <a:ea typeface="Cambria" panose="02040503050406030204" pitchFamily="18" charset="0"/>
              </a:rPr>
            </a:br>
            <a:br>
              <a:rPr lang="en-US" sz="22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endParaRPr lang="en-IN"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1130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3377</TotalTime>
  <Words>1751</Words>
  <Application>Microsoft Office PowerPoint</Application>
  <PresentationFormat>Widescreen</PresentationFormat>
  <Paragraphs>83</Paragraphs>
  <Slides>18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Arial Black</vt:lpstr>
      <vt:lpstr>Calibri</vt:lpstr>
      <vt:lpstr>Cambria</vt:lpstr>
      <vt:lpstr>Century Gothic</vt:lpstr>
      <vt:lpstr>Helvetica</vt:lpstr>
      <vt:lpstr>inherit</vt:lpstr>
      <vt:lpstr>Times New Roman</vt:lpstr>
      <vt:lpstr>Wingdings</vt:lpstr>
      <vt:lpstr>Wingdings 3</vt:lpstr>
      <vt:lpstr>Ion</vt:lpstr>
      <vt:lpstr>MORPHOLOGY OF BACTERIA</vt:lpstr>
      <vt:lpstr>PowerPoint Presentation</vt:lpstr>
      <vt:lpstr>I] Classification of bacteria on the basis of salt requirement 1. Halophiles: Those bacteria that require high concentration of NaCl for growth. Cell membrane of halophilic bacteria is made up of glycoprotein with high content of negatively (-Ve) charged glutamic acid and aspartic acids. So high concentration of Na+ ion concentration is required to shield the –ve charge. Example: Archeobacteria, Halobacterium, Halococcus  2. Halotolerant: Most of the bacteria do not require NaCl but can tolerate low concentration of NaCl in growth media are called halotolerant    </vt:lpstr>
      <vt:lpstr>PowerPoint Presentation</vt:lpstr>
      <vt:lpstr>3. Autotrophs: Those bacteria which uses carbon dioxide as sole source of carbon to prepare its own food. Autotrophs are divide into two types on the basis of energy utilized to assimilate carbon dioxide.  Photoautotrophs and chemoautotrophs Photoautotrops: they utilized light to assimilate CO2. They are further divided into two group on the basis of electron sources. Ie. Photolithotropicautotrops and  Photoorganotropicautotrops Chemoautotrops: they utilize chemical energy for assimilation of CO2 </vt:lpstr>
      <vt:lpstr>III] Classification of bacteria on the basis of Flagella 1. Monotrichous bacteria: bacteria having single flagella in one end of cell. eg. Vibrio cholera, Pseudomonas aeruginosa 2. Lophotrichous bacteria: bacteria having bundle of flagella in one end of cell. eg. Pseudomanas  fluroscence 3. Amphitrichous bacteria: bacteria having single or cluster of flagella at both end of cell. eg. Aquaspirillium 4. Peritrichous bacteria: bacteria having flagella all over the cell surface. Eg. E.coli, Salmonella, Klebsiella 5. Atrichous bacteria: bacteria without flagella. Eg. Shigella </vt:lpstr>
      <vt:lpstr>3. Mycoplasma They are cell wall lacking bacteria Also known as PPLO (Pleuropneumonia like organism) Mycoplasma pneumoniae  4. Spirochaetes: They are spiral shaped bacteria Spirochaetes  5. Rickettsiae and Chlamydiae; They are obligate intracellular parasites resemble more closely to viruses than bacteria  6. Actinomycetes They have filamentous or branching structure They resemble more closely to Fungi than bacteria Example: Streptomyces  </vt:lpstr>
      <vt:lpstr>IV Classification of bacteria on the basis of Morphological Chracteristics Bacteria can be classified according to their morpholoicalical characteristics like their cell shape ,size and structures and developmental forms, staining reactions, motility. 1. Coccus: These bacteria are spherical or oval in shape On the basis of arrangement, cocci are further classified as- i) Diplococcus: coccus in pair. Eg, Neissseriagonorrhoae, Pneumococcus ii) Streptococcus: coccus in chain. Eg. Streptococcus salivarius iii) Staphylococcus: coccus in bunch. Eg. Staphylococcus aureus iv) Tetrad: Coccus in group of four. v) Sarcina: Cocus in cubical arrangement of cell. Eg. Sporosarcina 2. Bacilli: These are rod shaped bacteria On the basis of arrangement, bacilli are further classified as- i) Coccobacilli: Eg. Brucella ii) Streptobacilli: chain of rod shape bacteria: Eg. Bacillus subtilis, iii) Comma shaped: Eg. Vibrio cholarae iv) Chinese letter shaped: Corynebacteriumdephtherae </vt:lpstr>
      <vt:lpstr>V] Classification of bacteria on the basis of gaseous requirement 1. Obligate aerobes: Those bacteria that require oxygen and cannot grow in the absence of O2. These bacteria carryout only oxidative type of metabolism..Examples; Mycobacterium, Bacillus  2. Facultative anaerobes: Those bacteria that do not require O2 but can use it if available. Growth of these bacteria become batter in presence of O2 These bacteria carryout both oxidative and fermentative type of metabolism Examples: coli, Klebsiella, Salmonella  3. Aerotolerant anaerobes; Those bacteria do not require O2 for growth but can tolerate the presence of O2. Growth of these bacteria is not affected by the presence of O2.          </vt:lpstr>
      <vt:lpstr>PowerPoint Presentation</vt:lpstr>
      <vt:lpstr>VII] Classification of bacteria on the basis of optimum temperature of growth 1. Psychrophiles: Bacteria that can grow at 0°C or below but the optimum temperature of growth is 15 °C or below and maximum temperature is 20°C are called psychrophiles Psychrophiles have polyunsaturated fatty acids in their cell membrane which gives fluid nature to the cell membrane even at lower temperature. Examples: Vibrio psychroerythrus, vibrio marinus, Polaromonasvaculata, Psychroflexus  2. Psychrotrops (facultative psychrophiles): Those bacteria that can grow even at 0°C but optimum temperature for growth is (20-30)°C  3. Mesophiles: Those bacteria that can grow best between (25-40)C but optimum temperature for growth is 37C Most of the human pathogens are mesophilic in nature Examples: E.coli, Salmonella, Klebsiella, Staphulococci   </vt:lpstr>
      <vt:lpstr>4. Thermophiles: Bacteria that can best grow above 45C. Thermophiles capable of growing in mesophilic range are called facultative thermophiles. True thermophiles are called as Steno thermophiles, they are obligate thermophiles, Thermophiles contains saturated fatty acids in their cell membrane so their cell membrane does not become too fluid even at higher temperature. Examples: Streptococcus thermophiles, Bacillus stearothermophilus, Thermusaquaticus, 5. Hyperthermophiles: Those bacteria that have optimum temperature of growth above 80C. Mostly Archaebacteria are hyperthermophiles. Monolayer cell membrane of Archaebacteria is more resistant to heat and they adopt to grow in higher temperature. Examples: Thermodesulfobacterium, Aquifex, Pyrolobusfumari, Thermotoga  </vt:lpstr>
      <vt:lpstr>VIII] Classification of bacteria on the basis of optimum Ph of growth  1. Acidophiles: Those bacteria that grow best at acidic pH The cytoplasm of these bacteria are acidic in nature. Some acidophiles are thermophilic in nature, such bacteria are called Thermoacidophiles. Examples: Thiobacillusthioxidans, Thiobacillus, ferroxidans, Thermoplasma, Sulfolobus 2. Alkaliphiles: Those bacteria that grow best at alkaline pH Example: vibrio cholerae: optimum pH of growth is 8.2 3. Neutriphiles: Those bacteria that grow best at neutral pH (6.5-7.5) Most of the bacteria grow at neutral pH Example: E. coli </vt:lpstr>
      <vt:lpstr>ix Classification of bacteria on the basis of Spore 1. Spore forming bacteria: Those bacteria that produce spore during unfavorable condition. These are further divided into two group i) Endospore forming bacteria: Spore produced within the bacterial cell. Bacillus, Clostridium, Sporosarcina etc ii) Exospore forming bacteria: Spore produced outside the cell Methylosinus 2. Non sporing bacteria: those bacteria which do not produce spore. Eg. E. coli, Salmonella   </vt:lpstr>
      <vt:lpstr>PowerPoint Presentation</vt:lpstr>
      <vt:lpstr>PowerPoint Presentation</vt:lpstr>
      <vt:lpstr>PowerPoint Presentation</vt:lpstr>
      <vt:lpstr>MICROBIAL GROWTH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pooja chavan</dc:creator>
  <cp:lastModifiedBy>pooja chavan</cp:lastModifiedBy>
  <cp:revision>55</cp:revision>
  <dcterms:created xsi:type="dcterms:W3CDTF">2019-12-13T08:21:30Z</dcterms:created>
  <dcterms:modified xsi:type="dcterms:W3CDTF">2020-08-18T04:24:03Z</dcterms:modified>
</cp:coreProperties>
</file>