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2" r:id="rId7"/>
    <p:sldId id="260"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540"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8A1C14A-F2A1-4020-8CC7-4F72F84FC83D}" type="datetimeFigureOut">
              <a:rPr lang="en-US" smtClean="0"/>
              <a:t>6/25/2018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0F6B3E-A61D-493D-A049-C972780AFD9B}" type="slidenum">
              <a:rPr lang="en-US" smtClean="0"/>
              <a:t>‹#›</a:t>
            </a:fld>
            <a:endParaRPr lang="en-US"/>
          </a:p>
        </p:txBody>
      </p:sp>
    </p:spTree>
    <p:extLst>
      <p:ext uri="{BB962C8B-B14F-4D97-AF65-F5344CB8AC3E}">
        <p14:creationId xmlns:p14="http://schemas.microsoft.com/office/powerpoint/2010/main" val="4625832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8A1C14A-F2A1-4020-8CC7-4F72F84FC83D}" type="datetimeFigureOut">
              <a:rPr lang="en-US" smtClean="0"/>
              <a:t>6/25/2018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0F6B3E-A61D-493D-A049-C972780AFD9B}" type="slidenum">
              <a:rPr lang="en-US" smtClean="0"/>
              <a:t>‹#›</a:t>
            </a:fld>
            <a:endParaRPr lang="en-US"/>
          </a:p>
        </p:txBody>
      </p:sp>
    </p:spTree>
    <p:extLst>
      <p:ext uri="{BB962C8B-B14F-4D97-AF65-F5344CB8AC3E}">
        <p14:creationId xmlns:p14="http://schemas.microsoft.com/office/powerpoint/2010/main" val="15291003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8A1C14A-F2A1-4020-8CC7-4F72F84FC83D}" type="datetimeFigureOut">
              <a:rPr lang="en-US" smtClean="0"/>
              <a:t>6/25/2018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0F6B3E-A61D-493D-A049-C972780AFD9B}" type="slidenum">
              <a:rPr lang="en-US" smtClean="0"/>
              <a:t>‹#›</a:t>
            </a:fld>
            <a:endParaRPr lang="en-US"/>
          </a:p>
        </p:txBody>
      </p:sp>
    </p:spTree>
    <p:extLst>
      <p:ext uri="{BB962C8B-B14F-4D97-AF65-F5344CB8AC3E}">
        <p14:creationId xmlns:p14="http://schemas.microsoft.com/office/powerpoint/2010/main" val="41324971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8A1C14A-F2A1-4020-8CC7-4F72F84FC83D}" type="datetimeFigureOut">
              <a:rPr lang="en-US" smtClean="0"/>
              <a:t>6/25/2018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0F6B3E-A61D-493D-A049-C972780AFD9B}" type="slidenum">
              <a:rPr lang="en-US" smtClean="0"/>
              <a:t>‹#›</a:t>
            </a:fld>
            <a:endParaRPr lang="en-US"/>
          </a:p>
        </p:txBody>
      </p:sp>
    </p:spTree>
    <p:extLst>
      <p:ext uri="{BB962C8B-B14F-4D97-AF65-F5344CB8AC3E}">
        <p14:creationId xmlns:p14="http://schemas.microsoft.com/office/powerpoint/2010/main" val="16886919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8A1C14A-F2A1-4020-8CC7-4F72F84FC83D}" type="datetimeFigureOut">
              <a:rPr lang="en-US" smtClean="0"/>
              <a:t>6/25/2018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0F6B3E-A61D-493D-A049-C972780AFD9B}" type="slidenum">
              <a:rPr lang="en-US" smtClean="0"/>
              <a:t>‹#›</a:t>
            </a:fld>
            <a:endParaRPr lang="en-US"/>
          </a:p>
        </p:txBody>
      </p:sp>
    </p:spTree>
    <p:extLst>
      <p:ext uri="{BB962C8B-B14F-4D97-AF65-F5344CB8AC3E}">
        <p14:creationId xmlns:p14="http://schemas.microsoft.com/office/powerpoint/2010/main" val="1983808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8A1C14A-F2A1-4020-8CC7-4F72F84FC83D}" type="datetimeFigureOut">
              <a:rPr lang="en-US" smtClean="0"/>
              <a:t>6/25/2018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0F6B3E-A61D-493D-A049-C972780AFD9B}" type="slidenum">
              <a:rPr lang="en-US" smtClean="0"/>
              <a:t>‹#›</a:t>
            </a:fld>
            <a:endParaRPr lang="en-US"/>
          </a:p>
        </p:txBody>
      </p:sp>
    </p:spTree>
    <p:extLst>
      <p:ext uri="{BB962C8B-B14F-4D97-AF65-F5344CB8AC3E}">
        <p14:creationId xmlns:p14="http://schemas.microsoft.com/office/powerpoint/2010/main" val="6361744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8A1C14A-F2A1-4020-8CC7-4F72F84FC83D}" type="datetimeFigureOut">
              <a:rPr lang="en-US" smtClean="0"/>
              <a:t>6/25/2018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00F6B3E-A61D-493D-A049-C972780AFD9B}" type="slidenum">
              <a:rPr lang="en-US" smtClean="0"/>
              <a:t>‹#›</a:t>
            </a:fld>
            <a:endParaRPr lang="en-US"/>
          </a:p>
        </p:txBody>
      </p:sp>
    </p:spTree>
    <p:extLst>
      <p:ext uri="{BB962C8B-B14F-4D97-AF65-F5344CB8AC3E}">
        <p14:creationId xmlns:p14="http://schemas.microsoft.com/office/powerpoint/2010/main" val="38622106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8A1C14A-F2A1-4020-8CC7-4F72F84FC83D}" type="datetimeFigureOut">
              <a:rPr lang="en-US" smtClean="0"/>
              <a:t>6/25/2018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00F6B3E-A61D-493D-A049-C972780AFD9B}" type="slidenum">
              <a:rPr lang="en-US" smtClean="0"/>
              <a:t>‹#›</a:t>
            </a:fld>
            <a:endParaRPr lang="en-US"/>
          </a:p>
        </p:txBody>
      </p:sp>
    </p:spTree>
    <p:extLst>
      <p:ext uri="{BB962C8B-B14F-4D97-AF65-F5344CB8AC3E}">
        <p14:creationId xmlns:p14="http://schemas.microsoft.com/office/powerpoint/2010/main" val="30842204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A1C14A-F2A1-4020-8CC7-4F72F84FC83D}" type="datetimeFigureOut">
              <a:rPr lang="en-US" smtClean="0"/>
              <a:t>6/25/2018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00F6B3E-A61D-493D-A049-C972780AFD9B}" type="slidenum">
              <a:rPr lang="en-US" smtClean="0"/>
              <a:t>‹#›</a:t>
            </a:fld>
            <a:endParaRPr lang="en-US"/>
          </a:p>
        </p:txBody>
      </p:sp>
    </p:spTree>
    <p:extLst>
      <p:ext uri="{BB962C8B-B14F-4D97-AF65-F5344CB8AC3E}">
        <p14:creationId xmlns:p14="http://schemas.microsoft.com/office/powerpoint/2010/main" val="32838956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8A1C14A-F2A1-4020-8CC7-4F72F84FC83D}" type="datetimeFigureOut">
              <a:rPr lang="en-US" smtClean="0"/>
              <a:t>6/25/2018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0F6B3E-A61D-493D-A049-C972780AFD9B}" type="slidenum">
              <a:rPr lang="en-US" smtClean="0"/>
              <a:t>‹#›</a:t>
            </a:fld>
            <a:endParaRPr lang="en-US"/>
          </a:p>
        </p:txBody>
      </p:sp>
    </p:spTree>
    <p:extLst>
      <p:ext uri="{BB962C8B-B14F-4D97-AF65-F5344CB8AC3E}">
        <p14:creationId xmlns:p14="http://schemas.microsoft.com/office/powerpoint/2010/main" val="27170906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8A1C14A-F2A1-4020-8CC7-4F72F84FC83D}" type="datetimeFigureOut">
              <a:rPr lang="en-US" smtClean="0"/>
              <a:t>6/25/2018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0F6B3E-A61D-493D-A049-C972780AFD9B}" type="slidenum">
              <a:rPr lang="en-US" smtClean="0"/>
              <a:t>‹#›</a:t>
            </a:fld>
            <a:endParaRPr lang="en-US"/>
          </a:p>
        </p:txBody>
      </p:sp>
    </p:spTree>
    <p:extLst>
      <p:ext uri="{BB962C8B-B14F-4D97-AF65-F5344CB8AC3E}">
        <p14:creationId xmlns:p14="http://schemas.microsoft.com/office/powerpoint/2010/main" val="378807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A1C14A-F2A1-4020-8CC7-4F72F84FC83D}" type="datetimeFigureOut">
              <a:rPr lang="en-US" smtClean="0"/>
              <a:t>6/25/2018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0F6B3E-A61D-493D-A049-C972780AFD9B}" type="slidenum">
              <a:rPr lang="en-US" smtClean="0"/>
              <a:t>‹#›</a:t>
            </a:fld>
            <a:endParaRPr lang="en-US"/>
          </a:p>
        </p:txBody>
      </p:sp>
    </p:spTree>
    <p:extLst>
      <p:ext uri="{BB962C8B-B14F-4D97-AF65-F5344CB8AC3E}">
        <p14:creationId xmlns:p14="http://schemas.microsoft.com/office/powerpoint/2010/main" val="31993978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en.wikipedia.org/wiki/Cell_(biology)" TargetMode="External"/><Relationship Id="rId2" Type="http://schemas.openxmlformats.org/officeDocument/2006/relationships/hyperlink" Target="https://en.wikipedia.org/wiki/Host_(biology)" TargetMode="Externa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hyperlink" Target="https://en.wikipedia.org/wiki/Animal_virus" TargetMode="External"/><Relationship Id="rId7" Type="http://schemas.openxmlformats.org/officeDocument/2006/relationships/hyperlink" Target="https://en.wikipedia.org/wiki/Bacterium" TargetMode="External"/><Relationship Id="rId2" Type="http://schemas.openxmlformats.org/officeDocument/2006/relationships/hyperlink" Target="https://en.wikipedia.org/wiki/Virus_classification" TargetMode="External"/><Relationship Id="rId1" Type="http://schemas.openxmlformats.org/officeDocument/2006/relationships/slideLayout" Target="../slideLayouts/slideLayout6.xml"/><Relationship Id="rId6" Type="http://schemas.openxmlformats.org/officeDocument/2006/relationships/hyperlink" Target="https://en.wikipedia.org/wiki/Bacteriophage" TargetMode="External"/><Relationship Id="rId5" Type="http://schemas.openxmlformats.org/officeDocument/2006/relationships/hyperlink" Target="https://en.wikipedia.org/wiki/Fungus" TargetMode="External"/><Relationship Id="rId4" Type="http://schemas.openxmlformats.org/officeDocument/2006/relationships/hyperlink" Target="https://en.wikipedia.org/wiki/Plant_virus"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rgbClr val="002060"/>
                </a:solidFill>
              </a:rPr>
              <a:t>VIROLOGY</a:t>
            </a:r>
            <a:endParaRPr lang="en-US" dirty="0">
              <a:solidFill>
                <a:srgbClr val="002060"/>
              </a:solidFill>
            </a:endParaRPr>
          </a:p>
        </p:txBody>
      </p:sp>
      <p:sp>
        <p:nvSpPr>
          <p:cNvPr id="3" name="Subtitle 2"/>
          <p:cNvSpPr>
            <a:spLocks noGrp="1"/>
          </p:cNvSpPr>
          <p:nvPr>
            <p:ph type="subTitle" idx="1"/>
          </p:nvPr>
        </p:nvSpPr>
        <p:spPr>
          <a:xfrm>
            <a:off x="228600" y="3733800"/>
            <a:ext cx="8610600" cy="2812473"/>
          </a:xfrm>
        </p:spPr>
        <p:txBody>
          <a:bodyPr>
            <a:normAutofit/>
          </a:bodyPr>
          <a:lstStyle/>
          <a:p>
            <a:r>
              <a:rPr lang="en-US" sz="2000" dirty="0">
                <a:solidFill>
                  <a:schemeClr val="tx1"/>
                </a:solidFill>
                <a:latin typeface="Comic Sans MS" pitchFamily="66" charset="0"/>
                <a:ea typeface="Arial Unicode MS" pitchFamily="34" charset="-128"/>
                <a:cs typeface="Arial Unicode MS" pitchFamily="34" charset="-128"/>
              </a:rPr>
              <a:t>is the study of </a:t>
            </a:r>
            <a:r>
              <a:rPr lang="en-US" sz="2000" dirty="0" smtClean="0">
                <a:solidFill>
                  <a:schemeClr val="tx1"/>
                </a:solidFill>
                <a:latin typeface="Comic Sans MS" pitchFamily="66" charset="0"/>
                <a:ea typeface="Arial Unicode MS" pitchFamily="34" charset="-128"/>
                <a:cs typeface="Arial Unicode MS" pitchFamily="34" charset="-128"/>
              </a:rPr>
              <a:t>viruses– submicroscopic, parasitic </a:t>
            </a:r>
            <a:r>
              <a:rPr lang="en-US" sz="2000" dirty="0">
                <a:solidFill>
                  <a:schemeClr val="tx1"/>
                </a:solidFill>
                <a:latin typeface="Comic Sans MS" pitchFamily="66" charset="0"/>
                <a:ea typeface="Arial Unicode MS" pitchFamily="34" charset="-128"/>
                <a:cs typeface="Arial Unicode MS" pitchFamily="34" charset="-128"/>
              </a:rPr>
              <a:t>particles of genetic material contained in a protein </a:t>
            </a:r>
            <a:r>
              <a:rPr lang="en-US" sz="2000" dirty="0" smtClean="0">
                <a:solidFill>
                  <a:schemeClr val="tx1"/>
                </a:solidFill>
                <a:latin typeface="Comic Sans MS" pitchFamily="66" charset="0"/>
                <a:ea typeface="Arial Unicode MS" pitchFamily="34" charset="-128"/>
                <a:cs typeface="Arial Unicode MS" pitchFamily="34" charset="-128"/>
              </a:rPr>
              <a:t>coat</a:t>
            </a:r>
            <a:r>
              <a:rPr lang="en-US" sz="2000" dirty="0">
                <a:solidFill>
                  <a:schemeClr val="tx1"/>
                </a:solidFill>
                <a:latin typeface="Comic Sans MS" pitchFamily="66" charset="0"/>
                <a:ea typeface="Arial Unicode MS" pitchFamily="34" charset="-128"/>
                <a:cs typeface="Arial Unicode MS" pitchFamily="34" charset="-128"/>
              </a:rPr>
              <a:t> – and virus-like agents. </a:t>
            </a:r>
          </a:p>
        </p:txBody>
      </p:sp>
    </p:spTree>
    <p:extLst>
      <p:ext uri="{BB962C8B-B14F-4D97-AF65-F5344CB8AC3E}">
        <p14:creationId xmlns:p14="http://schemas.microsoft.com/office/powerpoint/2010/main" val="12079956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4800" y="304800"/>
            <a:ext cx="8534400" cy="6324600"/>
          </a:xfrm>
        </p:spPr>
        <p:txBody>
          <a:bodyPr>
            <a:normAutofit/>
          </a:bodyPr>
          <a:lstStyle/>
          <a:p>
            <a:pPr marL="342900" indent="-342900" algn="just">
              <a:buFont typeface="Wingdings" pitchFamily="2" charset="2"/>
              <a:buChar char="q"/>
            </a:pPr>
            <a:r>
              <a:rPr lang="en-US" sz="2000" dirty="0">
                <a:latin typeface="Comic Sans MS" pitchFamily="66" charset="0"/>
              </a:rPr>
              <a:t>It focuses on the following aspects of viruses: their structure, classification and evolution, their ways to infect and exploit </a:t>
            </a:r>
            <a:r>
              <a:rPr lang="en-US" sz="2000" dirty="0">
                <a:latin typeface="Comic Sans MS" pitchFamily="66" charset="0"/>
                <a:hlinkClick r:id="rId2" tooltip="Host (biology)"/>
              </a:rPr>
              <a:t>host</a:t>
            </a:r>
            <a:r>
              <a:rPr lang="en-US" sz="2000" dirty="0">
                <a:latin typeface="Comic Sans MS" pitchFamily="66" charset="0"/>
              </a:rPr>
              <a:t> </a:t>
            </a:r>
            <a:r>
              <a:rPr lang="en-US" sz="2000" dirty="0">
                <a:latin typeface="Comic Sans MS" pitchFamily="66" charset="0"/>
                <a:hlinkClick r:id="rId3" tooltip="Cell (biology)"/>
              </a:rPr>
              <a:t>cells</a:t>
            </a:r>
            <a:r>
              <a:rPr lang="en-US" sz="2000" dirty="0">
                <a:latin typeface="Comic Sans MS" pitchFamily="66" charset="0"/>
              </a:rPr>
              <a:t> for reproduction, their interaction with host organism physiology and immunity, the diseases they cause, the techniques to isolate and culture them, and their use in research and therapy. </a:t>
            </a:r>
          </a:p>
        </p:txBody>
      </p:sp>
    </p:spTree>
    <p:extLst>
      <p:ext uri="{BB962C8B-B14F-4D97-AF65-F5344CB8AC3E}">
        <p14:creationId xmlns:p14="http://schemas.microsoft.com/office/powerpoint/2010/main" val="41704599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590800"/>
            <a:ext cx="8229600" cy="1143000"/>
          </a:xfrm>
        </p:spPr>
        <p:txBody>
          <a:bodyPr>
            <a:noAutofit/>
          </a:bodyPr>
          <a:lstStyle/>
          <a:p>
            <a:pPr marL="571500" indent="-571500" algn="l">
              <a:buFont typeface="Wingdings" pitchFamily="2" charset="2"/>
              <a:buChar char="Ø"/>
            </a:pPr>
            <a:r>
              <a:rPr lang="en-US" sz="1800" dirty="0">
                <a:latin typeface="Comic Sans MS" pitchFamily="66" charset="0"/>
              </a:rPr>
              <a:t>A major branch of virology is </a:t>
            </a:r>
            <a:r>
              <a:rPr lang="en-US" sz="1800" dirty="0">
                <a:latin typeface="Comic Sans MS" pitchFamily="66" charset="0"/>
                <a:hlinkClick r:id="rId2" tooltip="Virus classification"/>
              </a:rPr>
              <a:t>virus classification</a:t>
            </a:r>
            <a:r>
              <a:rPr lang="en-US" sz="1800" dirty="0">
                <a:latin typeface="Comic Sans MS" pitchFamily="66" charset="0"/>
              </a:rPr>
              <a:t>. </a:t>
            </a:r>
            <a:r>
              <a:rPr lang="en-US" sz="1800" dirty="0" smtClean="0">
                <a:latin typeface="Comic Sans MS" pitchFamily="66" charset="0"/>
              </a:rPr>
              <a:t/>
            </a:r>
            <a:br>
              <a:rPr lang="en-US" sz="1800" dirty="0" smtClean="0">
                <a:latin typeface="Comic Sans MS" pitchFamily="66" charset="0"/>
              </a:rPr>
            </a:br>
            <a:r>
              <a:rPr lang="en-US" sz="1800" dirty="0" smtClean="0">
                <a:latin typeface="Comic Sans MS" pitchFamily="66" charset="0"/>
              </a:rPr>
              <a:t>Viruses </a:t>
            </a:r>
            <a:r>
              <a:rPr lang="en-US" sz="1800" dirty="0">
                <a:latin typeface="Comic Sans MS" pitchFamily="66" charset="0"/>
              </a:rPr>
              <a:t>can be classified according to the host cell </a:t>
            </a:r>
            <a:r>
              <a:rPr lang="en-US" sz="1800" dirty="0" smtClean="0">
                <a:latin typeface="Comic Sans MS" pitchFamily="66" charset="0"/>
              </a:rPr>
              <a:t>they infect</a:t>
            </a:r>
            <a:r>
              <a:rPr lang="en-US" sz="1800" dirty="0">
                <a:latin typeface="Comic Sans MS" pitchFamily="66" charset="0"/>
              </a:rPr>
              <a:t>: </a:t>
            </a:r>
            <a:r>
              <a:rPr lang="en-US" sz="1800" dirty="0" smtClean="0">
                <a:latin typeface="Comic Sans MS" pitchFamily="66" charset="0"/>
              </a:rPr>
              <a:t/>
            </a:r>
            <a:br>
              <a:rPr lang="en-US" sz="1800" dirty="0" smtClean="0">
                <a:latin typeface="Comic Sans MS" pitchFamily="66" charset="0"/>
              </a:rPr>
            </a:br>
            <a:r>
              <a:rPr lang="en-US" sz="1800" dirty="0" smtClean="0">
                <a:latin typeface="Comic Sans MS" pitchFamily="66" charset="0"/>
              </a:rPr>
              <a:t> 1. A</a:t>
            </a:r>
            <a:r>
              <a:rPr lang="en-US" sz="1800" dirty="0" smtClean="0">
                <a:latin typeface="Comic Sans MS" pitchFamily="66" charset="0"/>
                <a:hlinkClick r:id="rId3" tooltip="Animal virus"/>
              </a:rPr>
              <a:t>nimal </a:t>
            </a:r>
            <a:r>
              <a:rPr lang="en-US" sz="1800" dirty="0">
                <a:latin typeface="Comic Sans MS" pitchFamily="66" charset="0"/>
                <a:hlinkClick r:id="rId3" tooltip="Animal virus"/>
              </a:rPr>
              <a:t>viruses</a:t>
            </a:r>
            <a:r>
              <a:rPr lang="en-US" sz="1800" dirty="0" smtClean="0">
                <a:latin typeface="Comic Sans MS" pitchFamily="66" charset="0"/>
              </a:rPr>
              <a:t>,</a:t>
            </a:r>
            <a:r>
              <a:rPr lang="en-US" sz="1800" dirty="0">
                <a:latin typeface="Comic Sans MS" pitchFamily="66" charset="0"/>
              </a:rPr>
              <a:t/>
            </a:r>
            <a:br>
              <a:rPr lang="en-US" sz="1800" dirty="0">
                <a:latin typeface="Comic Sans MS" pitchFamily="66" charset="0"/>
              </a:rPr>
            </a:br>
            <a:r>
              <a:rPr lang="en-US" sz="1800" dirty="0" smtClean="0">
                <a:latin typeface="Comic Sans MS" pitchFamily="66" charset="0"/>
              </a:rPr>
              <a:t> 2.</a:t>
            </a:r>
            <a:r>
              <a:rPr lang="en-US" sz="1800" dirty="0">
                <a:latin typeface="Comic Sans MS" pitchFamily="66" charset="0"/>
              </a:rPr>
              <a:t>P</a:t>
            </a:r>
            <a:r>
              <a:rPr lang="en-US" sz="1800" dirty="0" smtClean="0">
                <a:latin typeface="Comic Sans MS" pitchFamily="66" charset="0"/>
                <a:hlinkClick r:id="rId4" tooltip="Plant virus"/>
              </a:rPr>
              <a:t>lant </a:t>
            </a:r>
            <a:r>
              <a:rPr lang="en-US" sz="1800" dirty="0">
                <a:latin typeface="Comic Sans MS" pitchFamily="66" charset="0"/>
                <a:hlinkClick r:id="rId4" tooltip="Plant virus"/>
              </a:rPr>
              <a:t>viruses</a:t>
            </a:r>
            <a:r>
              <a:rPr lang="en-US" sz="1800" dirty="0">
                <a:latin typeface="Comic Sans MS" pitchFamily="66" charset="0"/>
              </a:rPr>
              <a:t>, </a:t>
            </a:r>
            <a:r>
              <a:rPr lang="en-US" sz="1800" dirty="0" smtClean="0">
                <a:latin typeface="Comic Sans MS" pitchFamily="66" charset="0"/>
              </a:rPr>
              <a:t/>
            </a:r>
            <a:br>
              <a:rPr lang="en-US" sz="1800" dirty="0" smtClean="0">
                <a:latin typeface="Comic Sans MS" pitchFamily="66" charset="0"/>
              </a:rPr>
            </a:br>
            <a:r>
              <a:rPr lang="en-US" sz="1800" dirty="0" smtClean="0">
                <a:latin typeface="Comic Sans MS" pitchFamily="66" charset="0"/>
              </a:rPr>
              <a:t> 3.</a:t>
            </a:r>
            <a:r>
              <a:rPr lang="en-US" sz="1800" dirty="0" smtClean="0">
                <a:latin typeface="Comic Sans MS" pitchFamily="66" charset="0"/>
                <a:hlinkClick r:id="rId5" tooltip="Fungus"/>
              </a:rPr>
              <a:t>fungal</a:t>
            </a:r>
            <a:r>
              <a:rPr lang="en-US" sz="1800" dirty="0">
                <a:latin typeface="Comic Sans MS" pitchFamily="66" charset="0"/>
              </a:rPr>
              <a:t> viruses, and </a:t>
            </a:r>
            <a:r>
              <a:rPr lang="en-US" sz="1800" dirty="0" smtClean="0">
                <a:latin typeface="Comic Sans MS" pitchFamily="66" charset="0"/>
                <a:hlinkClick r:id="rId6" tooltip="Bacteriophage"/>
              </a:rPr>
              <a:t>bacteriophages</a:t>
            </a:r>
            <a:r>
              <a:rPr lang="en-US" sz="1800" dirty="0" smtClean="0">
                <a:latin typeface="Comic Sans MS" pitchFamily="66" charset="0"/>
              </a:rPr>
              <a:t> viruses </a:t>
            </a:r>
            <a:r>
              <a:rPr lang="en-US" sz="1800" dirty="0">
                <a:latin typeface="Comic Sans MS" pitchFamily="66" charset="0"/>
              </a:rPr>
              <a:t>infecting </a:t>
            </a:r>
            <a:r>
              <a:rPr lang="en-US" sz="1800" dirty="0">
                <a:latin typeface="Comic Sans MS" pitchFamily="66" charset="0"/>
                <a:hlinkClick r:id="rId7" tooltip="Bacterium"/>
              </a:rPr>
              <a:t>bacterium</a:t>
            </a:r>
            <a:r>
              <a:rPr lang="en-US" sz="1800" dirty="0">
                <a:latin typeface="Comic Sans MS" pitchFamily="66" charset="0"/>
              </a:rPr>
              <a:t>, which include the most complex viruses)</a:t>
            </a:r>
          </a:p>
        </p:txBody>
      </p:sp>
    </p:spTree>
    <p:extLst>
      <p:ext uri="{BB962C8B-B14F-4D97-AF65-F5344CB8AC3E}">
        <p14:creationId xmlns:p14="http://schemas.microsoft.com/office/powerpoint/2010/main" val="12659946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fontScale="90000"/>
          </a:bodyPr>
          <a:lstStyle/>
          <a:p>
            <a:r>
              <a:rPr lang="en-US" dirty="0" err="1" smtClean="0">
                <a:solidFill>
                  <a:schemeClr val="accent3">
                    <a:lumMod val="50000"/>
                  </a:schemeClr>
                </a:solidFill>
              </a:rPr>
              <a:t>Physico</a:t>
            </a:r>
            <a:r>
              <a:rPr lang="en-US" dirty="0" smtClean="0">
                <a:solidFill>
                  <a:schemeClr val="accent3">
                    <a:lumMod val="50000"/>
                  </a:schemeClr>
                </a:solidFill>
              </a:rPr>
              <a:t> Chemical Properties</a:t>
            </a:r>
            <a:br>
              <a:rPr lang="en-US" dirty="0" smtClean="0">
                <a:solidFill>
                  <a:schemeClr val="accent3">
                    <a:lumMod val="50000"/>
                  </a:schemeClr>
                </a:solidFill>
              </a:rPr>
            </a:br>
            <a:endParaRPr lang="en-US" dirty="0">
              <a:solidFill>
                <a:schemeClr val="accent3">
                  <a:lumMod val="50000"/>
                </a:schemeClr>
              </a:solidFill>
            </a:endParaRPr>
          </a:p>
        </p:txBody>
      </p:sp>
      <p:sp>
        <p:nvSpPr>
          <p:cNvPr id="3" name="Rectangle 1"/>
          <p:cNvSpPr>
            <a:spLocks noChangeArrowheads="1"/>
          </p:cNvSpPr>
          <p:nvPr/>
        </p:nvSpPr>
        <p:spPr bwMode="auto">
          <a:xfrm>
            <a:off x="443345" y="2209800"/>
            <a:ext cx="8201892" cy="4243733"/>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68203" tIns="0" rIns="0" bIns="179331"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0000"/>
                </a:solidFill>
                <a:effectLst/>
                <a:latin typeface="Comic Sans MS" pitchFamily="66" charset="0"/>
                <a:cs typeface="Arial" pitchFamily="34" charset="0"/>
              </a:rPr>
              <a:t>1. Size:</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400" b="0" i="0" u="none" strike="noStrike" cap="none" normalizeH="0" baseline="0" dirty="0" smtClean="0">
                <a:ln>
                  <a:noFill/>
                </a:ln>
                <a:solidFill>
                  <a:srgbClr val="000000"/>
                </a:solidFill>
                <a:effectLst/>
                <a:latin typeface="Comic Sans MS" pitchFamily="66" charset="0"/>
                <a:cs typeface="Arial" pitchFamily="34" charset="0"/>
              </a:rPr>
              <a:t>The size of virus ranges from (20-300) nm in diameter.</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400" b="0" i="0" u="none" strike="noStrike" cap="none" normalizeH="0" baseline="0" dirty="0" smtClean="0">
                <a:ln>
                  <a:noFill/>
                </a:ln>
                <a:solidFill>
                  <a:srgbClr val="000000"/>
                </a:solidFill>
                <a:effectLst/>
                <a:latin typeface="Comic Sans MS" pitchFamily="66" charset="0"/>
                <a:cs typeface="Arial" pitchFamily="34" charset="0"/>
              </a:rPr>
              <a:t>Parvovirus is the smallest virus with size 20nm whereas Poxvirus is largest being 400nm.</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0000"/>
                </a:solidFill>
                <a:effectLst/>
                <a:latin typeface="Comic Sans MS" pitchFamily="66" charset="0"/>
                <a:cs typeface="Arial" pitchFamily="34" charset="0"/>
              </a:rPr>
              <a:t>2. Shape:</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400" b="0" i="0" u="none" strike="noStrike" cap="none" normalizeH="0" baseline="0" dirty="0" smtClean="0">
                <a:ln>
                  <a:noFill/>
                </a:ln>
                <a:solidFill>
                  <a:srgbClr val="000000"/>
                </a:solidFill>
                <a:effectLst/>
                <a:latin typeface="Comic Sans MS" pitchFamily="66" charset="0"/>
                <a:cs typeface="Arial" pitchFamily="34" charset="0"/>
              </a:rPr>
              <a:t>The overall shape of virus varies in different groups of virus.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400" b="0" i="0" u="none" strike="noStrike" cap="none" normalizeH="0" baseline="0" dirty="0" smtClean="0">
                <a:ln>
                  <a:noFill/>
                </a:ln>
                <a:solidFill>
                  <a:srgbClr val="000000"/>
                </a:solidFill>
                <a:effectLst/>
                <a:latin typeface="Comic Sans MS" pitchFamily="66" charset="0"/>
                <a:cs typeface="Arial" pitchFamily="34" charset="0"/>
              </a:rPr>
              <a:t>Most of animal viruses are spherical shape, Pox virus is rectangular shape, TMV is rod shape, Poliovirus is bullet shape etc</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400" b="0" i="0" u="none" strike="noStrike" cap="none" normalizeH="0" baseline="0" dirty="0" smtClean="0">
                <a:ln>
                  <a:noFill/>
                </a:ln>
                <a:solidFill>
                  <a:srgbClr val="000000"/>
                </a:solidFill>
                <a:effectLst/>
                <a:latin typeface="Comic Sans MS" pitchFamily="66" charset="0"/>
                <a:cs typeface="Arial" pitchFamily="34" charset="0"/>
              </a:rPr>
              <a:t>Some virus are irregular and pleomorphic in shape.</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0000"/>
                </a:solidFill>
                <a:effectLst/>
                <a:latin typeface="Comic Sans MS" pitchFamily="66" charset="0"/>
                <a:cs typeface="Arial" pitchFamily="34" charset="0"/>
              </a:rPr>
              <a:t>3. Symmetry:</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400" b="0" i="0" u="none" strike="noStrike" cap="none" normalizeH="0" baseline="0" dirty="0" smtClean="0">
                <a:ln>
                  <a:noFill/>
                </a:ln>
                <a:solidFill>
                  <a:srgbClr val="000000"/>
                </a:solidFill>
                <a:effectLst/>
                <a:latin typeface="Comic Sans MS" pitchFamily="66" charset="0"/>
                <a:cs typeface="Arial" pitchFamily="34" charset="0"/>
              </a:rPr>
              <a:t>Morphological protein subunits of capsid are arranged together to from a symmetrical structure of the virus.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400" b="0" i="0" u="none" strike="noStrike" cap="none" normalizeH="0" baseline="0" dirty="0" smtClean="0">
                <a:ln>
                  <a:noFill/>
                </a:ln>
                <a:solidFill>
                  <a:srgbClr val="000000"/>
                </a:solidFill>
                <a:effectLst/>
                <a:latin typeface="Comic Sans MS" pitchFamily="66" charset="0"/>
                <a:cs typeface="Arial" pitchFamily="34" charset="0"/>
              </a:rPr>
              <a:t>Two basic symmetry are recognized in virus, they are helical symmetry and icosahedral symmetry.</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400" b="0" i="0" u="none" strike="noStrike" cap="none" normalizeH="0" baseline="0" dirty="0" smtClean="0">
                <a:ln>
                  <a:noFill/>
                </a:ln>
                <a:solidFill>
                  <a:srgbClr val="000000"/>
                </a:solidFill>
                <a:effectLst/>
                <a:latin typeface="Comic Sans MS" pitchFamily="66" charset="0"/>
                <a:cs typeface="Arial" pitchFamily="34" charset="0"/>
              </a:rPr>
              <a:t>In some virus, symmetry is more complex, which is other than helical or icosahedral.</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0000"/>
                </a:solidFill>
                <a:effectLst/>
                <a:latin typeface="Comic Sans MS" pitchFamily="66" charset="0"/>
                <a:cs typeface="Arial" pitchFamily="34" charset="0"/>
              </a:rPr>
              <a:t>Viral replication:</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400" b="0" i="0" u="none" strike="noStrike" cap="none" normalizeH="0" baseline="0" dirty="0" smtClean="0">
                <a:ln>
                  <a:noFill/>
                </a:ln>
                <a:solidFill>
                  <a:srgbClr val="000000"/>
                </a:solidFill>
                <a:effectLst/>
                <a:latin typeface="Comic Sans MS" pitchFamily="66" charset="0"/>
                <a:cs typeface="Arial" pitchFamily="34" charset="0"/>
              </a:rPr>
              <a:t>Virus only replicates inside host cell</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0000"/>
                </a:solidFill>
                <a:effectLst/>
                <a:latin typeface="Comic Sans MS" pitchFamily="66" charset="0"/>
                <a:cs typeface="Arial" pitchFamily="34" charset="0"/>
              </a:rPr>
              <a:t>Properties of virus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pitchFamily="34" charset="0"/>
                <a:cs typeface="Arial" pitchFamily="34" charset="0"/>
              </a:rPr>
              <a:t/>
            </a:r>
            <a:br>
              <a:rPr kumimoji="0" lang="en-US" sz="800" b="0" i="0" u="none" strike="noStrike" cap="none" normalizeH="0" baseline="0" dirty="0" smtClean="0">
                <a:ln>
                  <a:noFill/>
                </a:ln>
                <a:solidFill>
                  <a:schemeClr val="tx1"/>
                </a:solidFill>
                <a:effectLst/>
                <a:latin typeface="Arial" pitchFamily="34" charset="0"/>
                <a:cs typeface="Arial" pitchFamily="34" charset="0"/>
              </a:rPr>
            </a:b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1847637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62200"/>
            <a:ext cx="8229600" cy="1143000"/>
          </a:xfrm>
        </p:spPr>
        <p:txBody>
          <a:bodyPr>
            <a:noAutofit/>
          </a:bodyPr>
          <a:lstStyle/>
          <a:p>
            <a:pPr lvl="0" algn="l" eaLnBrk="0" fontAlgn="base" hangingPunct="0">
              <a:spcAft>
                <a:spcPct val="0"/>
              </a:spcAft>
            </a:pPr>
            <a:r>
              <a:rPr kumimoji="0" lang="en-US" sz="1400" b="1" i="0" u="none" strike="noStrike" cap="none" normalizeH="0" baseline="0" dirty="0" smtClean="0">
                <a:ln>
                  <a:noFill/>
                </a:ln>
                <a:solidFill>
                  <a:srgbClr val="000000"/>
                </a:solidFill>
                <a:effectLst/>
                <a:latin typeface="Comic Sans MS" pitchFamily="66" charset="0"/>
                <a:cs typeface="Arial" pitchFamily="34" charset="0"/>
              </a:rPr>
              <a:t>4. Structure and Chemical composition:</a:t>
            </a:r>
            <a:br>
              <a:rPr kumimoji="0" lang="en-US" sz="1400" b="1" i="0" u="none" strike="noStrike" cap="none" normalizeH="0" baseline="0" dirty="0" smtClean="0">
                <a:ln>
                  <a:noFill/>
                </a:ln>
                <a:solidFill>
                  <a:srgbClr val="000000"/>
                </a:solidFill>
                <a:effectLst/>
                <a:latin typeface="Comic Sans MS" pitchFamily="66" charset="0"/>
                <a:cs typeface="Arial" pitchFamily="34" charset="0"/>
              </a:rPr>
            </a:br>
            <a:r>
              <a:rPr kumimoji="0" lang="en-US" sz="1400" b="1" i="0" u="none" strike="noStrike" cap="none" normalizeH="0" baseline="0" dirty="0" smtClean="0">
                <a:ln>
                  <a:noFill/>
                </a:ln>
                <a:solidFill>
                  <a:srgbClr val="000000"/>
                </a:solidFill>
                <a:effectLst/>
                <a:latin typeface="Comic Sans MS" pitchFamily="66" charset="0"/>
                <a:cs typeface="Arial" pitchFamily="34" charset="0"/>
              </a:rPr>
              <a:t>i. Genome:</a:t>
            </a:r>
            <a:br>
              <a:rPr kumimoji="0" lang="en-US" sz="1400" b="1" i="0" u="none" strike="noStrike" cap="none" normalizeH="0" baseline="0" dirty="0" smtClean="0">
                <a:ln>
                  <a:noFill/>
                </a:ln>
                <a:solidFill>
                  <a:srgbClr val="000000"/>
                </a:solidFill>
                <a:effectLst/>
                <a:latin typeface="Comic Sans MS" pitchFamily="66" charset="0"/>
                <a:cs typeface="Arial" pitchFamily="34" charset="0"/>
              </a:rPr>
            </a:br>
            <a:r>
              <a:rPr kumimoji="0" lang="en-US" sz="1400" b="0" i="0" u="none" strike="noStrike" cap="none" normalizeH="0" baseline="0" dirty="0" smtClean="0">
                <a:ln>
                  <a:noFill/>
                </a:ln>
                <a:solidFill>
                  <a:srgbClr val="000000"/>
                </a:solidFill>
                <a:effectLst/>
                <a:latin typeface="Comic Sans MS" pitchFamily="66" charset="0"/>
                <a:cs typeface="Arial" pitchFamily="34" charset="0"/>
              </a:rPr>
              <a:t>Viral genome or nucleic acid  contains either DNA or RNA but not both.</a:t>
            </a:r>
            <a:br>
              <a:rPr kumimoji="0" lang="en-US" sz="1400" b="0" i="0" u="none" strike="noStrike" cap="none" normalizeH="0" baseline="0" dirty="0" smtClean="0">
                <a:ln>
                  <a:noFill/>
                </a:ln>
                <a:solidFill>
                  <a:srgbClr val="000000"/>
                </a:solidFill>
                <a:effectLst/>
                <a:latin typeface="Comic Sans MS" pitchFamily="66" charset="0"/>
                <a:cs typeface="Arial" pitchFamily="34" charset="0"/>
              </a:rPr>
            </a:br>
            <a:r>
              <a:rPr kumimoji="0" lang="en-US" sz="1400" b="0" i="0" u="none" strike="noStrike" cap="none" normalizeH="0" baseline="0" dirty="0" smtClean="0">
                <a:ln>
                  <a:noFill/>
                </a:ln>
                <a:solidFill>
                  <a:srgbClr val="000000"/>
                </a:solidFill>
                <a:effectLst/>
                <a:latin typeface="Comic Sans MS" pitchFamily="66" charset="0"/>
                <a:cs typeface="Arial" pitchFamily="34" charset="0"/>
              </a:rPr>
              <a:t>The genome can be either ds DNA or </a:t>
            </a:r>
            <a:r>
              <a:rPr kumimoji="0" lang="en-US" sz="1400" b="0" i="0" u="none" strike="noStrike" cap="none" normalizeH="0" baseline="0" dirty="0" err="1" smtClean="0">
                <a:ln>
                  <a:noFill/>
                </a:ln>
                <a:solidFill>
                  <a:srgbClr val="000000"/>
                </a:solidFill>
                <a:effectLst/>
                <a:latin typeface="Comic Sans MS" pitchFamily="66" charset="0"/>
                <a:cs typeface="Arial" pitchFamily="34" charset="0"/>
              </a:rPr>
              <a:t>ss</a:t>
            </a:r>
            <a:r>
              <a:rPr kumimoji="0" lang="en-US" sz="1400" b="0" i="0" u="none" strike="noStrike" cap="none" normalizeH="0" baseline="0" dirty="0" smtClean="0">
                <a:ln>
                  <a:noFill/>
                </a:ln>
                <a:solidFill>
                  <a:srgbClr val="000000"/>
                </a:solidFill>
                <a:effectLst/>
                <a:latin typeface="Comic Sans MS" pitchFamily="66" charset="0"/>
                <a:cs typeface="Arial" pitchFamily="34" charset="0"/>
              </a:rPr>
              <a:t> DNA or ds RNA or </a:t>
            </a:r>
            <a:r>
              <a:rPr kumimoji="0" lang="en-US" sz="1400" b="0" i="0" u="none" strike="noStrike" cap="none" normalizeH="0" baseline="0" dirty="0" err="1" smtClean="0">
                <a:ln>
                  <a:noFill/>
                </a:ln>
                <a:solidFill>
                  <a:srgbClr val="000000"/>
                </a:solidFill>
                <a:effectLst/>
                <a:latin typeface="Comic Sans MS" pitchFamily="66" charset="0"/>
                <a:cs typeface="Arial" pitchFamily="34" charset="0"/>
              </a:rPr>
              <a:t>ss</a:t>
            </a:r>
            <a:r>
              <a:rPr kumimoji="0" lang="en-US" sz="1400" b="0" i="0" u="none" strike="noStrike" cap="none" normalizeH="0" baseline="0" dirty="0" smtClean="0">
                <a:ln>
                  <a:noFill/>
                </a:ln>
                <a:solidFill>
                  <a:srgbClr val="000000"/>
                </a:solidFill>
                <a:effectLst/>
                <a:latin typeface="Comic Sans MS" pitchFamily="66" charset="0"/>
                <a:cs typeface="Arial" pitchFamily="34" charset="0"/>
              </a:rPr>
              <a:t> RNA</a:t>
            </a:r>
            <a:br>
              <a:rPr kumimoji="0" lang="en-US" sz="1400" b="0" i="0" u="none" strike="noStrike" cap="none" normalizeH="0" baseline="0" dirty="0" smtClean="0">
                <a:ln>
                  <a:noFill/>
                </a:ln>
                <a:solidFill>
                  <a:srgbClr val="000000"/>
                </a:solidFill>
                <a:effectLst/>
                <a:latin typeface="Comic Sans MS" pitchFamily="66" charset="0"/>
                <a:cs typeface="Arial" pitchFamily="34" charset="0"/>
              </a:rPr>
            </a:br>
            <a:r>
              <a:rPr kumimoji="0" lang="en-US" sz="1400" b="0" i="0" u="none" strike="noStrike" cap="none" normalizeH="0" baseline="0" dirty="0" smtClean="0">
                <a:ln>
                  <a:noFill/>
                </a:ln>
                <a:solidFill>
                  <a:srgbClr val="000000"/>
                </a:solidFill>
                <a:effectLst/>
                <a:latin typeface="Comic Sans MS" pitchFamily="66" charset="0"/>
                <a:cs typeface="Arial" pitchFamily="34" charset="0"/>
              </a:rPr>
              <a:t>The genome can exist as single piece or segmented. </a:t>
            </a:r>
            <a:r>
              <a:rPr kumimoji="0" lang="en-US" sz="1400" b="0" i="0" u="none" strike="noStrike" cap="none" normalizeH="0" baseline="0" dirty="0" err="1" smtClean="0">
                <a:ln>
                  <a:noFill/>
                </a:ln>
                <a:solidFill>
                  <a:srgbClr val="000000"/>
                </a:solidFill>
                <a:effectLst/>
                <a:latin typeface="Comic Sans MS" pitchFamily="66" charset="0"/>
                <a:cs typeface="Arial" pitchFamily="34" charset="0"/>
              </a:rPr>
              <a:t>Eg</a:t>
            </a:r>
            <a:r>
              <a:rPr kumimoji="0" lang="en-US" sz="1400" b="0" i="0" u="none" strike="noStrike" cap="none" normalizeH="0" baseline="0" dirty="0" smtClean="0">
                <a:ln>
                  <a:noFill/>
                </a:ln>
                <a:solidFill>
                  <a:srgbClr val="000000"/>
                </a:solidFill>
                <a:effectLst/>
                <a:latin typeface="Comic Sans MS" pitchFamily="66" charset="0"/>
                <a:cs typeface="Arial" pitchFamily="34" charset="0"/>
              </a:rPr>
              <a:t>, Influenza virus contains 8 segments of </a:t>
            </a:r>
            <a:r>
              <a:rPr kumimoji="0" lang="en-US" sz="1400" b="0" i="0" u="none" strike="noStrike" cap="none" normalizeH="0" baseline="0" dirty="0" err="1" smtClean="0">
                <a:ln>
                  <a:noFill/>
                </a:ln>
                <a:solidFill>
                  <a:srgbClr val="000000"/>
                </a:solidFill>
                <a:effectLst/>
                <a:latin typeface="Comic Sans MS" pitchFamily="66" charset="0"/>
                <a:cs typeface="Arial" pitchFamily="34" charset="0"/>
              </a:rPr>
              <a:t>ss</a:t>
            </a:r>
            <a:r>
              <a:rPr kumimoji="0" lang="en-US" sz="1400" b="0" i="0" u="none" strike="noStrike" cap="none" normalizeH="0" baseline="0" dirty="0" smtClean="0">
                <a:ln>
                  <a:noFill/>
                </a:ln>
                <a:solidFill>
                  <a:srgbClr val="000000"/>
                </a:solidFill>
                <a:effectLst/>
                <a:latin typeface="Comic Sans MS" pitchFamily="66" charset="0"/>
                <a:cs typeface="Arial" pitchFamily="34" charset="0"/>
              </a:rPr>
              <a:t> RNA genome.</a:t>
            </a:r>
            <a:br>
              <a:rPr kumimoji="0" lang="en-US" sz="1400" b="0" i="0" u="none" strike="noStrike" cap="none" normalizeH="0" baseline="0" dirty="0" smtClean="0">
                <a:ln>
                  <a:noFill/>
                </a:ln>
                <a:solidFill>
                  <a:srgbClr val="000000"/>
                </a:solidFill>
                <a:effectLst/>
                <a:latin typeface="Comic Sans MS" pitchFamily="66" charset="0"/>
                <a:cs typeface="Arial" pitchFamily="34" charset="0"/>
              </a:rPr>
            </a:br>
            <a:r>
              <a:rPr kumimoji="0" lang="en-US" sz="1400" b="0" i="0" u="none" strike="noStrike" cap="none" normalizeH="0" baseline="0" dirty="0" smtClean="0">
                <a:ln>
                  <a:noFill/>
                </a:ln>
                <a:solidFill>
                  <a:srgbClr val="000000"/>
                </a:solidFill>
                <a:effectLst/>
                <a:latin typeface="Comic Sans MS" pitchFamily="66" charset="0"/>
                <a:cs typeface="Arial" pitchFamily="34" charset="0"/>
              </a:rPr>
              <a:t>The genome may be linear or circular. Most virus possess linear genome except </a:t>
            </a:r>
            <a:r>
              <a:rPr kumimoji="0" lang="en-US" sz="1400" b="0" i="0" u="none" strike="noStrike" cap="none" normalizeH="0" baseline="0" dirty="0" err="1" smtClean="0">
                <a:ln>
                  <a:noFill/>
                </a:ln>
                <a:solidFill>
                  <a:srgbClr val="000000"/>
                </a:solidFill>
                <a:effectLst/>
                <a:latin typeface="Comic Sans MS" pitchFamily="66" charset="0"/>
                <a:cs typeface="Arial" pitchFamily="34" charset="0"/>
              </a:rPr>
              <a:t>Papova</a:t>
            </a:r>
            <a:r>
              <a:rPr kumimoji="0" lang="en-US" sz="1400" b="0" i="0" u="none" strike="noStrike" cap="none" normalizeH="0" baseline="0" dirty="0" smtClean="0">
                <a:ln>
                  <a:noFill/>
                </a:ln>
                <a:solidFill>
                  <a:srgbClr val="000000"/>
                </a:solidFill>
                <a:effectLst/>
                <a:latin typeface="Comic Sans MS" pitchFamily="66" charset="0"/>
                <a:cs typeface="Arial" pitchFamily="34" charset="0"/>
              </a:rPr>
              <a:t> virus which contains circular </a:t>
            </a:r>
            <a:r>
              <a:rPr kumimoji="0" lang="en-US" sz="1400" b="0" i="0" u="none" strike="noStrike" cap="none" normalizeH="0" baseline="0" dirty="0" err="1" smtClean="0">
                <a:ln>
                  <a:noFill/>
                </a:ln>
                <a:solidFill>
                  <a:srgbClr val="000000"/>
                </a:solidFill>
                <a:effectLst/>
                <a:latin typeface="Comic Sans MS" pitchFamily="66" charset="0"/>
                <a:cs typeface="Arial" pitchFamily="34" charset="0"/>
              </a:rPr>
              <a:t>ss</a:t>
            </a:r>
            <a:r>
              <a:rPr kumimoji="0" lang="en-US" sz="1400" b="0" i="0" u="none" strike="noStrike" cap="none" normalizeH="0" baseline="0" dirty="0" smtClean="0">
                <a:ln>
                  <a:noFill/>
                </a:ln>
                <a:solidFill>
                  <a:srgbClr val="000000"/>
                </a:solidFill>
                <a:effectLst/>
                <a:latin typeface="Comic Sans MS" pitchFamily="66" charset="0"/>
                <a:cs typeface="Arial" pitchFamily="34" charset="0"/>
              </a:rPr>
              <a:t> DNA.</a:t>
            </a:r>
            <a:br>
              <a:rPr kumimoji="0" lang="en-US" sz="1400" b="0" i="0" u="none" strike="noStrike" cap="none" normalizeH="0" baseline="0" dirty="0" smtClean="0">
                <a:ln>
                  <a:noFill/>
                </a:ln>
                <a:solidFill>
                  <a:srgbClr val="000000"/>
                </a:solidFill>
                <a:effectLst/>
                <a:latin typeface="Comic Sans MS" pitchFamily="66" charset="0"/>
                <a:cs typeface="Arial" pitchFamily="34" charset="0"/>
              </a:rPr>
            </a:br>
            <a:r>
              <a:rPr kumimoji="0" lang="en-US" sz="1400" b="0" i="0" u="none" strike="noStrike" cap="none" normalizeH="0" baseline="0" dirty="0" smtClean="0">
                <a:ln>
                  <a:noFill/>
                </a:ln>
                <a:solidFill>
                  <a:srgbClr val="000000"/>
                </a:solidFill>
                <a:effectLst/>
                <a:latin typeface="Comic Sans MS" pitchFamily="66" charset="0"/>
                <a:cs typeface="Arial" pitchFamily="34" charset="0"/>
              </a:rPr>
              <a:t>Genome helps replication of virus in host cell.</a:t>
            </a:r>
            <a:br>
              <a:rPr kumimoji="0" lang="en-US" sz="1400" b="0" i="0" u="none" strike="noStrike" cap="none" normalizeH="0" baseline="0" dirty="0" smtClean="0">
                <a:ln>
                  <a:noFill/>
                </a:ln>
                <a:solidFill>
                  <a:srgbClr val="000000"/>
                </a:solidFill>
                <a:effectLst/>
                <a:latin typeface="Comic Sans MS" pitchFamily="66" charset="0"/>
                <a:cs typeface="Arial" pitchFamily="34" charset="0"/>
              </a:rPr>
            </a:br>
            <a:r>
              <a:rPr kumimoji="0" lang="en-US" sz="1400" b="1" i="0" u="none" strike="noStrike" cap="none" normalizeH="0" baseline="0" dirty="0" smtClean="0">
                <a:ln>
                  <a:noFill/>
                </a:ln>
                <a:solidFill>
                  <a:srgbClr val="000000"/>
                </a:solidFill>
                <a:effectLst/>
                <a:latin typeface="Comic Sans MS" pitchFamily="66" charset="0"/>
                <a:cs typeface="Arial" pitchFamily="34" charset="0"/>
              </a:rPr>
              <a:t>ii. Capsid:</a:t>
            </a:r>
            <a:br>
              <a:rPr kumimoji="0" lang="en-US" sz="1400" b="1" i="0" u="none" strike="noStrike" cap="none" normalizeH="0" baseline="0" dirty="0" smtClean="0">
                <a:ln>
                  <a:noFill/>
                </a:ln>
                <a:solidFill>
                  <a:srgbClr val="000000"/>
                </a:solidFill>
                <a:effectLst/>
                <a:latin typeface="Comic Sans MS" pitchFamily="66" charset="0"/>
                <a:cs typeface="Arial" pitchFamily="34" charset="0"/>
              </a:rPr>
            </a:br>
            <a:r>
              <a:rPr kumimoji="0" lang="en-US" sz="1400" b="0" i="0" u="none" strike="noStrike" cap="none" normalizeH="0" baseline="0" dirty="0" smtClean="0">
                <a:ln>
                  <a:noFill/>
                </a:ln>
                <a:solidFill>
                  <a:srgbClr val="000000"/>
                </a:solidFill>
                <a:effectLst/>
                <a:latin typeface="Comic Sans MS" pitchFamily="66" charset="0"/>
                <a:cs typeface="Arial" pitchFamily="34" charset="0"/>
              </a:rPr>
              <a:t>Capsid is the outer shell of a virus.</a:t>
            </a:r>
            <a:br>
              <a:rPr kumimoji="0" lang="en-US" sz="1400" b="0" i="0" u="none" strike="noStrike" cap="none" normalizeH="0" baseline="0" dirty="0" smtClean="0">
                <a:ln>
                  <a:noFill/>
                </a:ln>
                <a:solidFill>
                  <a:srgbClr val="000000"/>
                </a:solidFill>
                <a:effectLst/>
                <a:latin typeface="Comic Sans MS" pitchFamily="66" charset="0"/>
                <a:cs typeface="Arial" pitchFamily="34" charset="0"/>
              </a:rPr>
            </a:br>
            <a:r>
              <a:rPr kumimoji="0" lang="en-US" sz="1400" b="0" i="0" u="none" strike="noStrike" cap="none" normalizeH="0" baseline="0" dirty="0" smtClean="0">
                <a:ln>
                  <a:noFill/>
                </a:ln>
                <a:solidFill>
                  <a:srgbClr val="000000"/>
                </a:solidFill>
                <a:effectLst/>
                <a:latin typeface="Comic Sans MS" pitchFamily="66" charset="0"/>
                <a:cs typeface="Arial" pitchFamily="34" charset="0"/>
              </a:rPr>
              <a:t>It is chemically a viral protein.</a:t>
            </a:r>
            <a:br>
              <a:rPr kumimoji="0" lang="en-US" sz="1400" b="0" i="0" u="none" strike="noStrike" cap="none" normalizeH="0" baseline="0" dirty="0" smtClean="0">
                <a:ln>
                  <a:noFill/>
                </a:ln>
                <a:solidFill>
                  <a:srgbClr val="000000"/>
                </a:solidFill>
                <a:effectLst/>
                <a:latin typeface="Comic Sans MS" pitchFamily="66" charset="0"/>
                <a:cs typeface="Arial" pitchFamily="34" charset="0"/>
              </a:rPr>
            </a:br>
            <a:r>
              <a:rPr kumimoji="0" lang="en-US" sz="1400" b="0" i="0" u="none" strike="noStrike" cap="none" normalizeH="0" baseline="0" dirty="0" smtClean="0">
                <a:ln>
                  <a:noFill/>
                </a:ln>
                <a:solidFill>
                  <a:srgbClr val="000000"/>
                </a:solidFill>
                <a:effectLst/>
                <a:latin typeface="Comic Sans MS" pitchFamily="66" charset="0"/>
                <a:cs typeface="Arial" pitchFamily="34" charset="0"/>
              </a:rPr>
              <a:t>Capsid is composed of </a:t>
            </a:r>
            <a:r>
              <a:rPr kumimoji="0" lang="en-US" sz="1400" b="0" i="0" u="none" strike="noStrike" cap="none" normalizeH="0" baseline="0" dirty="0" err="1" smtClean="0">
                <a:ln>
                  <a:noFill/>
                </a:ln>
                <a:solidFill>
                  <a:srgbClr val="000000"/>
                </a:solidFill>
                <a:effectLst/>
                <a:latin typeface="Comic Sans MS" pitchFamily="66" charset="0"/>
                <a:cs typeface="Arial" pitchFamily="34" charset="0"/>
              </a:rPr>
              <a:t>capsomere</a:t>
            </a:r>
            <a:r>
              <a:rPr kumimoji="0" lang="en-US" sz="1400" b="0" i="0" u="none" strike="noStrike" cap="none" normalizeH="0" baseline="0" dirty="0" smtClean="0">
                <a:ln>
                  <a:noFill/>
                </a:ln>
                <a:solidFill>
                  <a:srgbClr val="000000"/>
                </a:solidFill>
                <a:effectLst/>
                <a:latin typeface="Comic Sans MS" pitchFamily="66" charset="0"/>
                <a:cs typeface="Arial" pitchFamily="34" charset="0"/>
              </a:rPr>
              <a:t>.</a:t>
            </a:r>
            <a:br>
              <a:rPr kumimoji="0" lang="en-US" sz="1400" b="0" i="0" u="none" strike="noStrike" cap="none" normalizeH="0" baseline="0" dirty="0" smtClean="0">
                <a:ln>
                  <a:noFill/>
                </a:ln>
                <a:solidFill>
                  <a:srgbClr val="000000"/>
                </a:solidFill>
                <a:effectLst/>
                <a:latin typeface="Comic Sans MS" pitchFamily="66" charset="0"/>
                <a:cs typeface="Arial" pitchFamily="34" charset="0"/>
              </a:rPr>
            </a:br>
            <a:r>
              <a:rPr kumimoji="0" lang="en-US" sz="1400" b="0" i="0" u="none" strike="noStrike" cap="none" normalizeH="0" baseline="0" dirty="0" smtClean="0">
                <a:ln>
                  <a:noFill/>
                </a:ln>
                <a:solidFill>
                  <a:srgbClr val="000000"/>
                </a:solidFill>
                <a:effectLst/>
                <a:latin typeface="Comic Sans MS" pitchFamily="66" charset="0"/>
                <a:cs typeface="Arial" pitchFamily="34" charset="0"/>
              </a:rPr>
              <a:t>Structure of capsid gives the symmetry of virus.</a:t>
            </a:r>
            <a:br>
              <a:rPr kumimoji="0" lang="en-US" sz="1400" b="0" i="0" u="none" strike="noStrike" cap="none" normalizeH="0" baseline="0" dirty="0" smtClean="0">
                <a:ln>
                  <a:noFill/>
                </a:ln>
                <a:solidFill>
                  <a:srgbClr val="000000"/>
                </a:solidFill>
                <a:effectLst/>
                <a:latin typeface="Comic Sans MS" pitchFamily="66" charset="0"/>
                <a:cs typeface="Arial" pitchFamily="34" charset="0"/>
              </a:rPr>
            </a:br>
            <a:r>
              <a:rPr kumimoji="0" lang="en-US" sz="1400" b="0" i="0" u="none" strike="noStrike" cap="none" normalizeH="0" baseline="0" dirty="0" smtClean="0">
                <a:ln>
                  <a:noFill/>
                </a:ln>
                <a:solidFill>
                  <a:srgbClr val="000000"/>
                </a:solidFill>
                <a:effectLst/>
                <a:latin typeface="Comic Sans MS" pitchFamily="66" charset="0"/>
                <a:cs typeface="Arial" pitchFamily="34" charset="0"/>
              </a:rPr>
              <a:t>Capsid protects the </a:t>
            </a:r>
            <a:r>
              <a:rPr kumimoji="0" lang="en-US" sz="1400" b="0" i="0" u="none" strike="noStrike" cap="none" normalizeH="0" baseline="0" dirty="0" err="1" smtClean="0">
                <a:ln>
                  <a:noFill/>
                </a:ln>
                <a:solidFill>
                  <a:srgbClr val="000000"/>
                </a:solidFill>
                <a:effectLst/>
                <a:latin typeface="Comic Sans MS" pitchFamily="66" charset="0"/>
                <a:cs typeface="Arial" pitchFamily="34" charset="0"/>
              </a:rPr>
              <a:t>nuceic</a:t>
            </a:r>
            <a:r>
              <a:rPr kumimoji="0" lang="en-US" sz="1400" b="0" i="0" u="none" strike="noStrike" cap="none" normalizeH="0" baseline="0" dirty="0" smtClean="0">
                <a:ln>
                  <a:noFill/>
                </a:ln>
                <a:solidFill>
                  <a:srgbClr val="000000"/>
                </a:solidFill>
                <a:effectLst/>
                <a:latin typeface="Comic Sans MS" pitchFamily="66" charset="0"/>
                <a:cs typeface="Arial" pitchFamily="34" charset="0"/>
              </a:rPr>
              <a:t> acid and also helps in attachments on host cell surface during infection.</a:t>
            </a:r>
            <a:br>
              <a:rPr kumimoji="0" lang="en-US" sz="1400" b="0" i="0" u="none" strike="noStrike" cap="none" normalizeH="0" baseline="0" dirty="0" smtClean="0">
                <a:ln>
                  <a:noFill/>
                </a:ln>
                <a:solidFill>
                  <a:srgbClr val="000000"/>
                </a:solidFill>
                <a:effectLst/>
                <a:latin typeface="Comic Sans MS" pitchFamily="66" charset="0"/>
                <a:cs typeface="Arial" pitchFamily="34" charset="0"/>
              </a:rPr>
            </a:br>
            <a:r>
              <a:rPr kumimoji="0" lang="en-US" sz="1400" b="1" i="0" u="none" strike="noStrike" cap="none" normalizeH="0" baseline="0" dirty="0" smtClean="0">
                <a:ln>
                  <a:noFill/>
                </a:ln>
                <a:solidFill>
                  <a:srgbClr val="000000"/>
                </a:solidFill>
                <a:effectLst/>
                <a:latin typeface="Comic Sans MS" pitchFamily="66" charset="0"/>
                <a:cs typeface="Arial" pitchFamily="34" charset="0"/>
              </a:rPr>
              <a:t>.</a:t>
            </a:r>
            <a:endParaRPr lang="en-US" sz="1400" dirty="0">
              <a:latin typeface="Comic Sans MS" pitchFamily="66" charset="0"/>
            </a:endParaRPr>
          </a:p>
        </p:txBody>
      </p:sp>
    </p:spTree>
    <p:extLst>
      <p:ext uri="{BB962C8B-B14F-4D97-AF65-F5344CB8AC3E}">
        <p14:creationId xmlns:p14="http://schemas.microsoft.com/office/powerpoint/2010/main" val="2236090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066800"/>
            <a:ext cx="8229600" cy="4419600"/>
          </a:xfrm>
        </p:spPr>
        <p:txBody>
          <a:bodyPr>
            <a:noAutofit/>
          </a:bodyPr>
          <a:lstStyle/>
          <a:p>
            <a:pPr algn="l"/>
            <a:r>
              <a:rPr kumimoji="0" lang="en-US" sz="1400" b="1" i="0" u="none" strike="noStrike" cap="none" normalizeH="0" baseline="0" dirty="0" smtClean="0">
                <a:ln>
                  <a:noFill/>
                </a:ln>
                <a:solidFill>
                  <a:srgbClr val="000000"/>
                </a:solidFill>
                <a:effectLst/>
                <a:latin typeface="Comic Sans MS" pitchFamily="66" charset="0"/>
                <a:cs typeface="Arial" pitchFamily="34" charset="0"/>
              </a:rPr>
              <a:t>iii. Envelope:</a:t>
            </a:r>
            <a:br>
              <a:rPr kumimoji="0" lang="en-US" sz="1400" b="1" i="0" u="none" strike="noStrike" cap="none" normalizeH="0" baseline="0" dirty="0" smtClean="0">
                <a:ln>
                  <a:noFill/>
                </a:ln>
                <a:solidFill>
                  <a:srgbClr val="000000"/>
                </a:solidFill>
                <a:effectLst/>
                <a:latin typeface="Comic Sans MS" pitchFamily="66" charset="0"/>
                <a:cs typeface="Arial" pitchFamily="34" charset="0"/>
              </a:rPr>
            </a:br>
            <a:r>
              <a:rPr kumimoji="0" lang="en-US" sz="1400" b="0" i="0" u="none" strike="noStrike" cap="none" normalizeH="0" baseline="0" dirty="0" smtClean="0">
                <a:ln>
                  <a:noFill/>
                </a:ln>
                <a:solidFill>
                  <a:srgbClr val="000000"/>
                </a:solidFill>
                <a:effectLst/>
                <a:latin typeface="Comic Sans MS" pitchFamily="66" charset="0"/>
                <a:cs typeface="Arial" pitchFamily="34" charset="0"/>
              </a:rPr>
              <a:t>Some virus contains phospholipid bilayer known as envelope.</a:t>
            </a:r>
            <a:br>
              <a:rPr kumimoji="0" lang="en-US" sz="1400" b="0" i="0" u="none" strike="noStrike" cap="none" normalizeH="0" baseline="0" dirty="0" smtClean="0">
                <a:ln>
                  <a:noFill/>
                </a:ln>
                <a:solidFill>
                  <a:srgbClr val="000000"/>
                </a:solidFill>
                <a:effectLst/>
                <a:latin typeface="Comic Sans MS" pitchFamily="66" charset="0"/>
                <a:cs typeface="Arial" pitchFamily="34" charset="0"/>
              </a:rPr>
            </a:br>
            <a:r>
              <a:rPr kumimoji="0" lang="en-US" sz="1400" b="0" i="0" u="none" strike="noStrike" cap="none" normalizeH="0" baseline="0" dirty="0" smtClean="0">
                <a:ln>
                  <a:noFill/>
                </a:ln>
                <a:solidFill>
                  <a:srgbClr val="000000"/>
                </a:solidFill>
                <a:effectLst/>
                <a:latin typeface="Comic Sans MS" pitchFamily="66" charset="0"/>
                <a:cs typeface="Arial" pitchFamily="34" charset="0"/>
              </a:rPr>
              <a:t>Virus lacking envelope is called naked virus.</a:t>
            </a:r>
            <a:br>
              <a:rPr kumimoji="0" lang="en-US" sz="1400" b="0" i="0" u="none" strike="noStrike" cap="none" normalizeH="0" baseline="0" dirty="0" smtClean="0">
                <a:ln>
                  <a:noFill/>
                </a:ln>
                <a:solidFill>
                  <a:srgbClr val="000000"/>
                </a:solidFill>
                <a:effectLst/>
                <a:latin typeface="Comic Sans MS" pitchFamily="66" charset="0"/>
                <a:cs typeface="Arial" pitchFamily="34" charset="0"/>
              </a:rPr>
            </a:br>
            <a:r>
              <a:rPr kumimoji="0" lang="en-US" sz="1400" b="0" i="0" u="none" strike="noStrike" cap="none" normalizeH="0" baseline="0" dirty="0" smtClean="0">
                <a:ln>
                  <a:noFill/>
                </a:ln>
                <a:solidFill>
                  <a:srgbClr val="000000"/>
                </a:solidFill>
                <a:effectLst/>
                <a:latin typeface="Comic Sans MS" pitchFamily="66" charset="0"/>
                <a:cs typeface="Arial" pitchFamily="34" charset="0"/>
              </a:rPr>
              <a:t>Envelope is a lipid bilayer which is acquired from host cell membrane</a:t>
            </a:r>
            <a:br>
              <a:rPr kumimoji="0" lang="en-US" sz="1400" b="0" i="0" u="none" strike="noStrike" cap="none" normalizeH="0" baseline="0" dirty="0" smtClean="0">
                <a:ln>
                  <a:noFill/>
                </a:ln>
                <a:solidFill>
                  <a:srgbClr val="000000"/>
                </a:solidFill>
                <a:effectLst/>
                <a:latin typeface="Comic Sans MS" pitchFamily="66" charset="0"/>
                <a:cs typeface="Arial" pitchFamily="34" charset="0"/>
              </a:rPr>
            </a:br>
            <a:r>
              <a:rPr kumimoji="0" lang="en-US" sz="1400" b="1" i="0" u="none" strike="noStrike" cap="none" normalizeH="0" baseline="0" dirty="0" smtClean="0">
                <a:ln>
                  <a:noFill/>
                </a:ln>
                <a:solidFill>
                  <a:srgbClr val="000000"/>
                </a:solidFill>
                <a:effectLst/>
                <a:latin typeface="Comic Sans MS" pitchFamily="66" charset="0"/>
                <a:cs typeface="Arial" pitchFamily="34" charset="0"/>
              </a:rPr>
              <a:t>iv. Glycoprotein spike:</a:t>
            </a:r>
            <a:br>
              <a:rPr kumimoji="0" lang="en-US" sz="1400" b="1" i="0" u="none" strike="noStrike" cap="none" normalizeH="0" baseline="0" dirty="0" smtClean="0">
                <a:ln>
                  <a:noFill/>
                </a:ln>
                <a:solidFill>
                  <a:srgbClr val="000000"/>
                </a:solidFill>
                <a:effectLst/>
                <a:latin typeface="Comic Sans MS" pitchFamily="66" charset="0"/>
                <a:cs typeface="Arial" pitchFamily="34" charset="0"/>
              </a:rPr>
            </a:br>
            <a:r>
              <a:rPr kumimoji="0" lang="en-US" sz="1400" b="0" i="0" u="none" strike="noStrike" cap="none" normalizeH="0" baseline="0" dirty="0" smtClean="0">
                <a:ln>
                  <a:noFill/>
                </a:ln>
                <a:solidFill>
                  <a:srgbClr val="000000"/>
                </a:solidFill>
                <a:effectLst/>
                <a:latin typeface="Comic Sans MS" pitchFamily="66" charset="0"/>
                <a:cs typeface="Arial" pitchFamily="34" charset="0"/>
              </a:rPr>
              <a:t>Envelope of some virus contains viral coded spike projected outside the envelope called glycoprotein spike or </a:t>
            </a:r>
            <a:r>
              <a:rPr kumimoji="0" lang="en-US" sz="1400" b="0" i="0" u="none" strike="noStrike" cap="none" normalizeH="0" baseline="0" dirty="0" err="1" smtClean="0">
                <a:ln>
                  <a:noFill/>
                </a:ln>
                <a:solidFill>
                  <a:srgbClr val="000000"/>
                </a:solidFill>
                <a:effectLst/>
                <a:latin typeface="Comic Sans MS" pitchFamily="66" charset="0"/>
                <a:cs typeface="Arial" pitchFamily="34" charset="0"/>
              </a:rPr>
              <a:t>peplomers</a:t>
            </a:r>
            <a:r>
              <a:rPr kumimoji="0" lang="en-US" sz="1400" b="0" i="0" u="none" strike="noStrike" cap="none" normalizeH="0" baseline="0" dirty="0" smtClean="0">
                <a:ln>
                  <a:noFill/>
                </a:ln>
                <a:solidFill>
                  <a:srgbClr val="000000"/>
                </a:solidFill>
                <a:effectLst/>
                <a:latin typeface="Comic Sans MS" pitchFamily="66" charset="0"/>
                <a:cs typeface="Arial" pitchFamily="34" charset="0"/>
              </a:rPr>
              <a:t>.</a:t>
            </a:r>
            <a:br>
              <a:rPr kumimoji="0" lang="en-US" sz="1400" b="0" i="0" u="none" strike="noStrike" cap="none" normalizeH="0" baseline="0" dirty="0" smtClean="0">
                <a:ln>
                  <a:noFill/>
                </a:ln>
                <a:solidFill>
                  <a:srgbClr val="000000"/>
                </a:solidFill>
                <a:effectLst/>
                <a:latin typeface="Comic Sans MS" pitchFamily="66" charset="0"/>
                <a:cs typeface="Arial" pitchFamily="34" charset="0"/>
              </a:rPr>
            </a:br>
            <a:r>
              <a:rPr kumimoji="0" lang="en-US" sz="1400" b="0" i="0" u="none" strike="noStrike" cap="none" normalizeH="0" baseline="0" dirty="0" smtClean="0">
                <a:ln>
                  <a:noFill/>
                </a:ln>
                <a:solidFill>
                  <a:srgbClr val="000000"/>
                </a:solidFill>
                <a:effectLst/>
                <a:latin typeface="Comic Sans MS" pitchFamily="66" charset="0"/>
                <a:cs typeface="Arial" pitchFamily="34" charset="0"/>
              </a:rPr>
              <a:t>Glycoprotein spike are viral coded protein with carbohydrate head.</a:t>
            </a:r>
            <a:br>
              <a:rPr kumimoji="0" lang="en-US" sz="1400" b="0" i="0" u="none" strike="noStrike" cap="none" normalizeH="0" baseline="0" dirty="0" smtClean="0">
                <a:ln>
                  <a:noFill/>
                </a:ln>
                <a:solidFill>
                  <a:srgbClr val="000000"/>
                </a:solidFill>
                <a:effectLst/>
                <a:latin typeface="Comic Sans MS" pitchFamily="66" charset="0"/>
                <a:cs typeface="Arial" pitchFamily="34" charset="0"/>
              </a:rPr>
            </a:br>
            <a:r>
              <a:rPr kumimoji="0" lang="en-US" sz="1400" b="0" i="0" u="none" strike="noStrike" cap="none" normalizeH="0" baseline="0" dirty="0" smtClean="0">
                <a:ln>
                  <a:noFill/>
                </a:ln>
                <a:solidFill>
                  <a:srgbClr val="000000"/>
                </a:solidFill>
                <a:effectLst/>
                <a:latin typeface="Comic Sans MS" pitchFamily="66" charset="0"/>
                <a:cs typeface="Arial" pitchFamily="34" charset="0"/>
              </a:rPr>
              <a:t>Glycoprotein spikes is an important antigenic structure.</a:t>
            </a:r>
            <a:br>
              <a:rPr kumimoji="0" lang="en-US" sz="1400" b="0" i="0" u="none" strike="noStrike" cap="none" normalizeH="0" baseline="0" dirty="0" smtClean="0">
                <a:ln>
                  <a:noFill/>
                </a:ln>
                <a:solidFill>
                  <a:srgbClr val="000000"/>
                </a:solidFill>
                <a:effectLst/>
                <a:latin typeface="Comic Sans MS" pitchFamily="66" charset="0"/>
                <a:cs typeface="Arial" pitchFamily="34" charset="0"/>
              </a:rPr>
            </a:br>
            <a:r>
              <a:rPr kumimoji="0" lang="en-US" sz="1400" b="0" i="0" u="none" strike="noStrike" cap="none" normalizeH="0" baseline="0" dirty="0" smtClean="0">
                <a:ln>
                  <a:noFill/>
                </a:ln>
                <a:solidFill>
                  <a:srgbClr val="000000"/>
                </a:solidFill>
                <a:effectLst/>
                <a:latin typeface="Comic Sans MS" pitchFamily="66" charset="0"/>
                <a:cs typeface="Arial" pitchFamily="34" charset="0"/>
              </a:rPr>
              <a:t>Neuraminidase and </a:t>
            </a:r>
            <a:r>
              <a:rPr kumimoji="0" lang="en-US" sz="1400" b="0" i="0" u="none" strike="noStrike" cap="none" normalizeH="0" baseline="0" dirty="0" err="1" smtClean="0">
                <a:ln>
                  <a:noFill/>
                </a:ln>
                <a:solidFill>
                  <a:srgbClr val="000000"/>
                </a:solidFill>
                <a:effectLst/>
                <a:latin typeface="Comic Sans MS" pitchFamily="66" charset="0"/>
                <a:cs typeface="Arial" pitchFamily="34" charset="0"/>
              </a:rPr>
              <a:t>Haemagglutinin</a:t>
            </a:r>
            <a:r>
              <a:rPr kumimoji="0" lang="en-US" sz="1400" b="0" i="0" u="none" strike="noStrike" cap="none" normalizeH="0" baseline="0" dirty="0" smtClean="0">
                <a:ln>
                  <a:noFill/>
                </a:ln>
                <a:solidFill>
                  <a:srgbClr val="000000"/>
                </a:solidFill>
                <a:effectLst/>
                <a:latin typeface="Comic Sans MS" pitchFamily="66" charset="0"/>
                <a:cs typeface="Arial" pitchFamily="34" charset="0"/>
              </a:rPr>
              <a:t> are glycoprotein spikes which helps in virus attachment to cellular receptor on host cell to establish infection.</a:t>
            </a:r>
            <a:br>
              <a:rPr kumimoji="0" lang="en-US" sz="1400" b="0" i="0" u="none" strike="noStrike" cap="none" normalizeH="0" baseline="0" dirty="0" smtClean="0">
                <a:ln>
                  <a:noFill/>
                </a:ln>
                <a:solidFill>
                  <a:srgbClr val="000000"/>
                </a:solidFill>
                <a:effectLst/>
                <a:latin typeface="Comic Sans MS" pitchFamily="66" charset="0"/>
                <a:cs typeface="Arial" pitchFamily="34" charset="0"/>
              </a:rPr>
            </a:br>
            <a:r>
              <a:rPr kumimoji="0" lang="en-US" sz="1400" b="1" i="0" u="none" strike="noStrike" cap="none" normalizeH="0" baseline="0" dirty="0" smtClean="0">
                <a:ln>
                  <a:noFill/>
                </a:ln>
                <a:solidFill>
                  <a:srgbClr val="000000"/>
                </a:solidFill>
                <a:effectLst/>
                <a:latin typeface="Comic Sans MS" pitchFamily="66" charset="0"/>
                <a:cs typeface="Arial" pitchFamily="34" charset="0"/>
              </a:rPr>
              <a:t>v. Enzymes:</a:t>
            </a:r>
            <a:br>
              <a:rPr kumimoji="0" lang="en-US" sz="1400" b="1" i="0" u="none" strike="noStrike" cap="none" normalizeH="0" baseline="0" dirty="0" smtClean="0">
                <a:ln>
                  <a:noFill/>
                </a:ln>
                <a:solidFill>
                  <a:srgbClr val="000000"/>
                </a:solidFill>
                <a:effectLst/>
                <a:latin typeface="Comic Sans MS" pitchFamily="66" charset="0"/>
                <a:cs typeface="Arial" pitchFamily="34" charset="0"/>
              </a:rPr>
            </a:br>
            <a:r>
              <a:rPr kumimoji="0" lang="en-US" sz="1400" b="0" i="0" u="none" strike="noStrike" cap="none" normalizeH="0" baseline="0" dirty="0" smtClean="0">
                <a:ln>
                  <a:noFill/>
                </a:ln>
                <a:solidFill>
                  <a:srgbClr val="000000"/>
                </a:solidFill>
                <a:effectLst/>
                <a:latin typeface="Comic Sans MS" pitchFamily="66" charset="0"/>
                <a:cs typeface="Arial" pitchFamily="34" charset="0"/>
              </a:rPr>
              <a:t>Some virus possess their own enzymes.</a:t>
            </a:r>
            <a:br>
              <a:rPr kumimoji="0" lang="en-US" sz="1400" b="0" i="0" u="none" strike="noStrike" cap="none" normalizeH="0" baseline="0" dirty="0" smtClean="0">
                <a:ln>
                  <a:noFill/>
                </a:ln>
                <a:solidFill>
                  <a:srgbClr val="000000"/>
                </a:solidFill>
                <a:effectLst/>
                <a:latin typeface="Comic Sans MS" pitchFamily="66" charset="0"/>
                <a:cs typeface="Arial" pitchFamily="34" charset="0"/>
              </a:rPr>
            </a:br>
            <a:r>
              <a:rPr kumimoji="0" lang="en-US" sz="1400" b="0" i="0" u="none" strike="noStrike" cap="none" normalizeH="0" baseline="0" dirty="0" smtClean="0">
                <a:ln>
                  <a:noFill/>
                </a:ln>
                <a:solidFill>
                  <a:srgbClr val="000000"/>
                </a:solidFill>
                <a:effectLst/>
                <a:latin typeface="Comic Sans MS" pitchFamily="66" charset="0"/>
                <a:cs typeface="Arial" pitchFamily="34" charset="0"/>
              </a:rPr>
              <a:t>Retrovirus possess reverse transcriptase</a:t>
            </a:r>
            <a:br>
              <a:rPr kumimoji="0" lang="en-US" sz="1400" b="0" i="0" u="none" strike="noStrike" cap="none" normalizeH="0" baseline="0" dirty="0" smtClean="0">
                <a:ln>
                  <a:noFill/>
                </a:ln>
                <a:solidFill>
                  <a:srgbClr val="000000"/>
                </a:solidFill>
                <a:effectLst/>
                <a:latin typeface="Comic Sans MS" pitchFamily="66" charset="0"/>
                <a:cs typeface="Arial" pitchFamily="34" charset="0"/>
              </a:rPr>
            </a:br>
            <a:endParaRPr lang="en-US" sz="1400" dirty="0"/>
          </a:p>
        </p:txBody>
      </p:sp>
    </p:spTree>
    <p:extLst>
      <p:ext uri="{BB962C8B-B14F-4D97-AF65-F5344CB8AC3E}">
        <p14:creationId xmlns:p14="http://schemas.microsoft.com/office/powerpoint/2010/main" val="31513244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3653" y="2672834"/>
            <a:ext cx="8229600" cy="1143000"/>
          </a:xfrm>
        </p:spPr>
        <p:txBody>
          <a:bodyPr>
            <a:noAutofit/>
          </a:bodyPr>
          <a:lstStyle/>
          <a:p>
            <a:pPr lvl="0" algn="l" eaLnBrk="0" fontAlgn="base" hangingPunct="0">
              <a:spcAft>
                <a:spcPct val="0"/>
              </a:spcAft>
            </a:pPr>
            <a:r>
              <a:rPr kumimoji="0" lang="en-US" sz="1400" b="1" i="0" u="none" strike="noStrike" cap="none" normalizeH="0" baseline="0" dirty="0" smtClean="0">
                <a:ln>
                  <a:noFill/>
                </a:ln>
                <a:solidFill>
                  <a:srgbClr val="000000"/>
                </a:solidFill>
                <a:effectLst/>
                <a:latin typeface="Comic Sans MS" pitchFamily="66" charset="0"/>
                <a:cs typeface="Arial" pitchFamily="34" charset="0"/>
              </a:rPr>
              <a:t>6. Metabolism:</a:t>
            </a:r>
            <a:br>
              <a:rPr kumimoji="0" lang="en-US" sz="1400" b="1" i="0" u="none" strike="noStrike" cap="none" normalizeH="0" baseline="0" dirty="0" smtClean="0">
                <a:ln>
                  <a:noFill/>
                </a:ln>
                <a:solidFill>
                  <a:srgbClr val="000000"/>
                </a:solidFill>
                <a:effectLst/>
                <a:latin typeface="Comic Sans MS" pitchFamily="66" charset="0"/>
                <a:cs typeface="Arial" pitchFamily="34" charset="0"/>
              </a:rPr>
            </a:br>
            <a:r>
              <a:rPr kumimoji="0" lang="en-US" sz="1400" b="0" i="0" u="none" strike="noStrike" cap="none" normalizeH="0" baseline="0" dirty="0" smtClean="0">
                <a:ln>
                  <a:noFill/>
                </a:ln>
                <a:solidFill>
                  <a:srgbClr val="000000"/>
                </a:solidFill>
                <a:effectLst/>
                <a:latin typeface="Comic Sans MS" pitchFamily="66" charset="0"/>
                <a:cs typeface="Arial" pitchFamily="34" charset="0"/>
              </a:rPr>
              <a:t>Viruses are metabolically inert outside host cell.</a:t>
            </a:r>
            <a:br>
              <a:rPr kumimoji="0" lang="en-US" sz="1400" b="0" i="0" u="none" strike="noStrike" cap="none" normalizeH="0" baseline="0" dirty="0" smtClean="0">
                <a:ln>
                  <a:noFill/>
                </a:ln>
                <a:solidFill>
                  <a:srgbClr val="000000"/>
                </a:solidFill>
                <a:effectLst/>
                <a:latin typeface="Comic Sans MS" pitchFamily="66" charset="0"/>
                <a:cs typeface="Arial" pitchFamily="34" charset="0"/>
              </a:rPr>
            </a:br>
            <a:r>
              <a:rPr kumimoji="0" lang="en-US" sz="1400" b="0" i="0" u="none" strike="noStrike" cap="none" normalizeH="0" baseline="0" dirty="0" smtClean="0">
                <a:ln>
                  <a:noFill/>
                </a:ln>
                <a:solidFill>
                  <a:srgbClr val="000000"/>
                </a:solidFill>
                <a:effectLst/>
                <a:latin typeface="Comic Sans MS" pitchFamily="66" charset="0"/>
                <a:cs typeface="Arial" pitchFamily="34" charset="0"/>
              </a:rPr>
              <a:t>They are also called as obligate intracellular parasite</a:t>
            </a:r>
            <a:br>
              <a:rPr kumimoji="0" lang="en-US" sz="1400" b="0" i="0" u="none" strike="noStrike" cap="none" normalizeH="0" baseline="0" dirty="0" smtClean="0">
                <a:ln>
                  <a:noFill/>
                </a:ln>
                <a:solidFill>
                  <a:srgbClr val="000000"/>
                </a:solidFill>
                <a:effectLst/>
                <a:latin typeface="Comic Sans MS" pitchFamily="66" charset="0"/>
                <a:cs typeface="Arial" pitchFamily="34" charset="0"/>
              </a:rPr>
            </a:br>
            <a:r>
              <a:rPr kumimoji="0" lang="en-US" sz="1400" b="1" i="0" u="none" strike="noStrike" cap="none" normalizeH="0" baseline="0" dirty="0" smtClean="0">
                <a:ln>
                  <a:noFill/>
                </a:ln>
                <a:solidFill>
                  <a:srgbClr val="000000"/>
                </a:solidFill>
                <a:effectLst/>
                <a:latin typeface="Comic Sans MS" pitchFamily="66" charset="0"/>
                <a:cs typeface="Arial" pitchFamily="34" charset="0"/>
              </a:rPr>
              <a:t>7. Resistance:</a:t>
            </a:r>
            <a:br>
              <a:rPr kumimoji="0" lang="en-US" sz="1400" b="1" i="0" u="none" strike="noStrike" cap="none" normalizeH="0" baseline="0" dirty="0" smtClean="0">
                <a:ln>
                  <a:noFill/>
                </a:ln>
                <a:solidFill>
                  <a:srgbClr val="000000"/>
                </a:solidFill>
                <a:effectLst/>
                <a:latin typeface="Comic Sans MS" pitchFamily="66" charset="0"/>
                <a:cs typeface="Arial" pitchFamily="34" charset="0"/>
              </a:rPr>
            </a:br>
            <a:r>
              <a:rPr kumimoji="0" lang="en-US" sz="1400" b="1" i="0" u="none" strike="noStrike" cap="none" normalizeH="0" baseline="0" dirty="0" smtClean="0">
                <a:ln>
                  <a:noFill/>
                </a:ln>
                <a:solidFill>
                  <a:srgbClr val="000000"/>
                </a:solidFill>
                <a:effectLst/>
                <a:latin typeface="Comic Sans MS" pitchFamily="66" charset="0"/>
                <a:cs typeface="Arial" pitchFamily="34" charset="0"/>
              </a:rPr>
              <a:t>i. Temperature:</a:t>
            </a:r>
            <a:br>
              <a:rPr kumimoji="0" lang="en-US" sz="1400" b="1" i="0" u="none" strike="noStrike" cap="none" normalizeH="0" baseline="0" dirty="0" smtClean="0">
                <a:ln>
                  <a:noFill/>
                </a:ln>
                <a:solidFill>
                  <a:srgbClr val="000000"/>
                </a:solidFill>
                <a:effectLst/>
                <a:latin typeface="Comic Sans MS" pitchFamily="66" charset="0"/>
                <a:cs typeface="Arial" pitchFamily="34" charset="0"/>
              </a:rPr>
            </a:br>
            <a:r>
              <a:rPr kumimoji="0" lang="en-US" sz="1400" b="0" i="0" u="none" strike="noStrike" cap="none" normalizeH="0" baseline="0" dirty="0" smtClean="0">
                <a:ln>
                  <a:noFill/>
                </a:ln>
                <a:solidFill>
                  <a:srgbClr val="000000"/>
                </a:solidFill>
                <a:effectLst/>
                <a:latin typeface="Comic Sans MS" pitchFamily="66" charset="0"/>
                <a:cs typeface="Arial" pitchFamily="34" charset="0"/>
              </a:rPr>
              <a:t>Most viruses are heat labile.</a:t>
            </a:r>
            <a:br>
              <a:rPr kumimoji="0" lang="en-US" sz="1400" b="0" i="0" u="none" strike="noStrike" cap="none" normalizeH="0" baseline="0" dirty="0" smtClean="0">
                <a:ln>
                  <a:noFill/>
                </a:ln>
                <a:solidFill>
                  <a:srgbClr val="000000"/>
                </a:solidFill>
                <a:effectLst/>
                <a:latin typeface="Comic Sans MS" pitchFamily="66" charset="0"/>
                <a:cs typeface="Arial" pitchFamily="34" charset="0"/>
              </a:rPr>
            </a:br>
            <a:r>
              <a:rPr kumimoji="0" lang="en-US" sz="1400" b="0" i="0" u="none" strike="noStrike" cap="none" normalizeH="0" baseline="0" dirty="0" smtClean="0">
                <a:ln>
                  <a:noFill/>
                </a:ln>
                <a:solidFill>
                  <a:srgbClr val="000000"/>
                </a:solidFill>
                <a:effectLst/>
                <a:latin typeface="Comic Sans MS" pitchFamily="66" charset="0"/>
                <a:cs typeface="Arial" pitchFamily="34" charset="0"/>
              </a:rPr>
              <a:t>Viruses are inactivated by heating at 60°C for 30 minutes or 100°C for few seconds.</a:t>
            </a:r>
            <a:br>
              <a:rPr kumimoji="0" lang="en-US" sz="1400" b="0" i="0" u="none" strike="noStrike" cap="none" normalizeH="0" baseline="0" dirty="0" smtClean="0">
                <a:ln>
                  <a:noFill/>
                </a:ln>
                <a:solidFill>
                  <a:srgbClr val="000000"/>
                </a:solidFill>
                <a:effectLst/>
                <a:latin typeface="Comic Sans MS" pitchFamily="66" charset="0"/>
                <a:cs typeface="Arial" pitchFamily="34" charset="0"/>
              </a:rPr>
            </a:br>
            <a:r>
              <a:rPr kumimoji="0" lang="en-US" sz="1400" b="1" i="0" u="none" strike="noStrike" cap="none" normalizeH="0" baseline="0" dirty="0" smtClean="0">
                <a:ln>
                  <a:noFill/>
                </a:ln>
                <a:solidFill>
                  <a:srgbClr val="000000"/>
                </a:solidFill>
                <a:effectLst/>
                <a:latin typeface="Comic Sans MS" pitchFamily="66" charset="0"/>
                <a:cs typeface="Arial" pitchFamily="34" charset="0"/>
              </a:rPr>
              <a:t>ii. Cold:</a:t>
            </a:r>
            <a:br>
              <a:rPr kumimoji="0" lang="en-US" sz="1400" b="1" i="0" u="none" strike="noStrike" cap="none" normalizeH="0" baseline="0" dirty="0" smtClean="0">
                <a:ln>
                  <a:noFill/>
                </a:ln>
                <a:solidFill>
                  <a:srgbClr val="000000"/>
                </a:solidFill>
                <a:effectLst/>
                <a:latin typeface="Comic Sans MS" pitchFamily="66" charset="0"/>
                <a:cs typeface="Arial" pitchFamily="34" charset="0"/>
              </a:rPr>
            </a:br>
            <a:r>
              <a:rPr kumimoji="0" lang="en-US" sz="1400" b="0" i="0" u="none" strike="noStrike" cap="none" normalizeH="0" baseline="0" dirty="0" smtClean="0">
                <a:ln>
                  <a:noFill/>
                </a:ln>
                <a:solidFill>
                  <a:srgbClr val="000000"/>
                </a:solidFill>
                <a:effectLst/>
                <a:latin typeface="Comic Sans MS" pitchFamily="66" charset="0"/>
                <a:cs typeface="Arial" pitchFamily="34" charset="0"/>
              </a:rPr>
              <a:t>Viruses are stable and resistant to cooling.</a:t>
            </a:r>
            <a:br>
              <a:rPr kumimoji="0" lang="en-US" sz="1400" b="0" i="0" u="none" strike="noStrike" cap="none" normalizeH="0" baseline="0" dirty="0" smtClean="0">
                <a:ln>
                  <a:noFill/>
                </a:ln>
                <a:solidFill>
                  <a:srgbClr val="000000"/>
                </a:solidFill>
                <a:effectLst/>
                <a:latin typeface="Comic Sans MS" pitchFamily="66" charset="0"/>
                <a:cs typeface="Arial" pitchFamily="34" charset="0"/>
              </a:rPr>
            </a:br>
            <a:r>
              <a:rPr kumimoji="0" lang="en-US" sz="1400" b="0" i="0" u="none" strike="noStrike" cap="none" normalizeH="0" baseline="0" dirty="0" smtClean="0">
                <a:ln>
                  <a:noFill/>
                </a:ln>
                <a:solidFill>
                  <a:srgbClr val="000000"/>
                </a:solidFill>
                <a:effectLst/>
                <a:latin typeface="Comic Sans MS" pitchFamily="66" charset="0"/>
                <a:cs typeface="Arial" pitchFamily="34" charset="0"/>
              </a:rPr>
              <a:t>Virus can be stored for long duration at -40°C to -70°C by </a:t>
            </a:r>
            <a:r>
              <a:rPr kumimoji="0" lang="en-US" sz="1400" b="0" i="0" u="none" strike="noStrike" cap="none" normalizeH="0" baseline="0" dirty="0" err="1" smtClean="0">
                <a:ln>
                  <a:noFill/>
                </a:ln>
                <a:solidFill>
                  <a:srgbClr val="000000"/>
                </a:solidFill>
                <a:effectLst/>
                <a:latin typeface="Comic Sans MS" pitchFamily="66" charset="0"/>
                <a:cs typeface="Arial" pitchFamily="34" charset="0"/>
              </a:rPr>
              <a:t>lyophilization</a:t>
            </a:r>
            <a:r>
              <a:rPr kumimoji="0" lang="en-US" sz="1400" b="0" i="0" u="none" strike="noStrike" cap="none" normalizeH="0" baseline="0" dirty="0" smtClean="0">
                <a:ln>
                  <a:noFill/>
                </a:ln>
                <a:solidFill>
                  <a:srgbClr val="000000"/>
                </a:solidFill>
                <a:effectLst/>
                <a:latin typeface="Comic Sans MS" pitchFamily="66" charset="0"/>
                <a:cs typeface="Arial" pitchFamily="34" charset="0"/>
              </a:rPr>
              <a:t> or freeze drying.</a:t>
            </a:r>
            <a:br>
              <a:rPr kumimoji="0" lang="en-US" sz="1400" b="0" i="0" u="none" strike="noStrike" cap="none" normalizeH="0" baseline="0" dirty="0" smtClean="0">
                <a:ln>
                  <a:noFill/>
                </a:ln>
                <a:solidFill>
                  <a:srgbClr val="000000"/>
                </a:solidFill>
                <a:effectLst/>
                <a:latin typeface="Comic Sans MS" pitchFamily="66" charset="0"/>
                <a:cs typeface="Arial" pitchFamily="34" charset="0"/>
              </a:rPr>
            </a:br>
            <a:r>
              <a:rPr kumimoji="0" lang="en-US" sz="1400" b="1" i="0" u="none" strike="noStrike" cap="none" normalizeH="0" baseline="0" dirty="0" smtClean="0">
                <a:ln>
                  <a:noFill/>
                </a:ln>
                <a:solidFill>
                  <a:srgbClr val="000000"/>
                </a:solidFill>
                <a:effectLst/>
                <a:latin typeface="Comic Sans MS" pitchFamily="66" charset="0"/>
                <a:cs typeface="Arial" pitchFamily="34" charset="0"/>
              </a:rPr>
              <a:t>iii. Radiation:</a:t>
            </a:r>
            <a:br>
              <a:rPr kumimoji="0" lang="en-US" sz="1400" b="1" i="0" u="none" strike="noStrike" cap="none" normalizeH="0" baseline="0" dirty="0" smtClean="0">
                <a:ln>
                  <a:noFill/>
                </a:ln>
                <a:solidFill>
                  <a:srgbClr val="000000"/>
                </a:solidFill>
                <a:effectLst/>
                <a:latin typeface="Comic Sans MS" pitchFamily="66" charset="0"/>
                <a:cs typeface="Arial" pitchFamily="34" charset="0"/>
              </a:rPr>
            </a:br>
            <a:r>
              <a:rPr kumimoji="0" lang="en-US" sz="1400" b="0" i="0" u="none" strike="noStrike" cap="none" normalizeH="0" baseline="0" dirty="0" smtClean="0">
                <a:ln>
                  <a:noFill/>
                </a:ln>
                <a:solidFill>
                  <a:srgbClr val="000000"/>
                </a:solidFill>
                <a:effectLst/>
                <a:latin typeface="Comic Sans MS" pitchFamily="66" charset="0"/>
                <a:cs typeface="Arial" pitchFamily="34" charset="0"/>
              </a:rPr>
              <a:t>Both non-ionizing and ionizing radiation can kill virus.</a:t>
            </a:r>
            <a:br>
              <a:rPr kumimoji="0" lang="en-US" sz="1400" b="0" i="0" u="none" strike="noStrike" cap="none" normalizeH="0" baseline="0" dirty="0" smtClean="0">
                <a:ln>
                  <a:noFill/>
                </a:ln>
                <a:solidFill>
                  <a:srgbClr val="000000"/>
                </a:solidFill>
                <a:effectLst/>
                <a:latin typeface="Comic Sans MS" pitchFamily="66" charset="0"/>
                <a:cs typeface="Arial" pitchFamily="34" charset="0"/>
              </a:rPr>
            </a:br>
            <a:r>
              <a:rPr kumimoji="0" lang="en-US" sz="1400" b="0" i="0" u="none" strike="noStrike" cap="none" normalizeH="0" baseline="0" dirty="0" smtClean="0">
                <a:ln>
                  <a:noFill/>
                </a:ln>
                <a:solidFill>
                  <a:srgbClr val="000000"/>
                </a:solidFill>
                <a:effectLst/>
                <a:latin typeface="Comic Sans MS" pitchFamily="66" charset="0"/>
                <a:cs typeface="Arial" pitchFamily="34" charset="0"/>
              </a:rPr>
              <a:t>UV rays causes pyrimidine dimer formation while ionizing radiation </a:t>
            </a:r>
            <a:r>
              <a:rPr kumimoji="0" lang="en-US" sz="1400" b="0" i="0" u="none" strike="noStrike" cap="none" normalizeH="0" baseline="0" dirty="0" err="1" smtClean="0">
                <a:ln>
                  <a:noFill/>
                </a:ln>
                <a:solidFill>
                  <a:srgbClr val="000000"/>
                </a:solidFill>
                <a:effectLst/>
                <a:latin typeface="Comic Sans MS" pitchFamily="66" charset="0"/>
                <a:cs typeface="Arial" pitchFamily="34" charset="0"/>
              </a:rPr>
              <a:t>eg</a:t>
            </a:r>
            <a:r>
              <a:rPr kumimoji="0" lang="en-US" sz="1400" b="0" i="0" u="none" strike="noStrike" cap="none" normalizeH="0" baseline="0" dirty="0" smtClean="0">
                <a:ln>
                  <a:noFill/>
                </a:ln>
                <a:solidFill>
                  <a:srgbClr val="000000"/>
                </a:solidFill>
                <a:effectLst/>
                <a:latin typeface="Comic Sans MS" pitchFamily="66" charset="0"/>
                <a:cs typeface="Arial" pitchFamily="34" charset="0"/>
              </a:rPr>
              <a:t>, X-rays causes lethal break of viral genome.</a:t>
            </a:r>
            <a:br>
              <a:rPr kumimoji="0" lang="en-US" sz="1400" b="0" i="0" u="none" strike="noStrike" cap="none" normalizeH="0" baseline="0" dirty="0" smtClean="0">
                <a:ln>
                  <a:noFill/>
                </a:ln>
                <a:solidFill>
                  <a:srgbClr val="000000"/>
                </a:solidFill>
                <a:effectLst/>
                <a:latin typeface="Comic Sans MS" pitchFamily="66" charset="0"/>
                <a:cs typeface="Arial" pitchFamily="34" charset="0"/>
              </a:rPr>
            </a:br>
            <a:r>
              <a:rPr kumimoji="0" lang="en-US" sz="1400" b="1" i="0" u="none" strike="noStrike" cap="none" normalizeH="0" baseline="0" dirty="0" smtClean="0">
                <a:ln>
                  <a:noFill/>
                </a:ln>
                <a:solidFill>
                  <a:srgbClr val="000000"/>
                </a:solidFill>
                <a:effectLst/>
                <a:latin typeface="Comic Sans MS" pitchFamily="66" charset="0"/>
                <a:cs typeface="Arial" pitchFamily="34" charset="0"/>
              </a:rPr>
              <a:t>iv. Organic solvent:</a:t>
            </a:r>
            <a:br>
              <a:rPr kumimoji="0" lang="en-US" sz="1400" b="1" i="0" u="none" strike="noStrike" cap="none" normalizeH="0" baseline="0" dirty="0" smtClean="0">
                <a:ln>
                  <a:noFill/>
                </a:ln>
                <a:solidFill>
                  <a:srgbClr val="000000"/>
                </a:solidFill>
                <a:effectLst/>
                <a:latin typeface="Comic Sans MS" pitchFamily="66" charset="0"/>
                <a:cs typeface="Arial" pitchFamily="34" charset="0"/>
              </a:rPr>
            </a:br>
            <a:r>
              <a:rPr kumimoji="0" lang="en-US" sz="1400" b="0" i="0" u="none" strike="noStrike" cap="none" normalizeH="0" baseline="0" dirty="0" smtClean="0">
                <a:ln>
                  <a:noFill/>
                </a:ln>
                <a:solidFill>
                  <a:srgbClr val="000000"/>
                </a:solidFill>
                <a:effectLst/>
                <a:latin typeface="Comic Sans MS" pitchFamily="66" charset="0"/>
                <a:cs typeface="Arial" pitchFamily="34" charset="0"/>
              </a:rPr>
              <a:t>Chloroform, ether and bile salt can destroy all viruses by lipid </a:t>
            </a:r>
            <a:r>
              <a:rPr kumimoji="0" lang="en-US" sz="1400" b="0" i="0" u="none" strike="noStrike" cap="none" normalizeH="0" baseline="0" dirty="0" err="1" smtClean="0">
                <a:ln>
                  <a:noFill/>
                </a:ln>
                <a:solidFill>
                  <a:srgbClr val="000000"/>
                </a:solidFill>
                <a:effectLst/>
                <a:latin typeface="Comic Sans MS" pitchFamily="66" charset="0"/>
                <a:cs typeface="Arial" pitchFamily="34" charset="0"/>
              </a:rPr>
              <a:t>solubiliation</a:t>
            </a:r>
            <a:r>
              <a:rPr kumimoji="0" lang="en-US" sz="1400" b="0" i="0" u="none" strike="noStrike" cap="none" normalizeH="0" baseline="0" dirty="0" smtClean="0">
                <a:ln>
                  <a:noFill/>
                </a:ln>
                <a:solidFill>
                  <a:srgbClr val="000000"/>
                </a:solidFill>
                <a:effectLst/>
                <a:latin typeface="Comic Sans MS" pitchFamily="66" charset="0"/>
                <a:cs typeface="Arial" pitchFamily="34" charset="0"/>
              </a:rPr>
              <a:t>.</a:t>
            </a:r>
            <a:br>
              <a:rPr kumimoji="0" lang="en-US" sz="1400" b="0" i="0" u="none" strike="noStrike" cap="none" normalizeH="0" baseline="0" dirty="0" smtClean="0">
                <a:ln>
                  <a:noFill/>
                </a:ln>
                <a:solidFill>
                  <a:srgbClr val="000000"/>
                </a:solidFill>
                <a:effectLst/>
                <a:latin typeface="Comic Sans MS" pitchFamily="66" charset="0"/>
                <a:cs typeface="Arial" pitchFamily="34" charset="0"/>
              </a:rPr>
            </a:br>
            <a:r>
              <a:rPr kumimoji="0" lang="en-US" sz="1400" b="1" i="0" u="none" strike="noStrike" cap="none" normalizeH="0" baseline="0" dirty="0" smtClean="0">
                <a:ln>
                  <a:noFill/>
                </a:ln>
                <a:solidFill>
                  <a:srgbClr val="000000"/>
                </a:solidFill>
                <a:effectLst/>
                <a:latin typeface="Comic Sans MS" pitchFamily="66" charset="0"/>
                <a:cs typeface="Arial" pitchFamily="34" charset="0"/>
              </a:rPr>
              <a:t>v. Disinfectant:</a:t>
            </a:r>
            <a:br>
              <a:rPr kumimoji="0" lang="en-US" sz="1400" b="1" i="0" u="none" strike="noStrike" cap="none" normalizeH="0" baseline="0" dirty="0" smtClean="0">
                <a:ln>
                  <a:noFill/>
                </a:ln>
                <a:solidFill>
                  <a:srgbClr val="000000"/>
                </a:solidFill>
                <a:effectLst/>
                <a:latin typeface="Comic Sans MS" pitchFamily="66" charset="0"/>
                <a:cs typeface="Arial" pitchFamily="34" charset="0"/>
              </a:rPr>
            </a:br>
            <a:r>
              <a:rPr kumimoji="0" lang="en-US" sz="1400" b="0" i="0" u="none" strike="noStrike" cap="none" normalizeH="0" baseline="0" dirty="0" smtClean="0">
                <a:ln>
                  <a:noFill/>
                </a:ln>
                <a:solidFill>
                  <a:srgbClr val="000000"/>
                </a:solidFill>
                <a:effectLst/>
                <a:latin typeface="Comic Sans MS" pitchFamily="66" charset="0"/>
                <a:cs typeface="Arial" pitchFamily="34" charset="0"/>
              </a:rPr>
              <a:t>Most viruses are destroyed by oxidizing agents such as chlorine, H2O2, iodine etc.</a:t>
            </a:r>
            <a:br>
              <a:rPr kumimoji="0" lang="en-US" sz="1400" b="0" i="0" u="none" strike="noStrike" cap="none" normalizeH="0" baseline="0" dirty="0" smtClean="0">
                <a:ln>
                  <a:noFill/>
                </a:ln>
                <a:solidFill>
                  <a:srgbClr val="000000"/>
                </a:solidFill>
                <a:effectLst/>
                <a:latin typeface="Comic Sans MS" pitchFamily="66" charset="0"/>
                <a:cs typeface="Arial" pitchFamily="34" charset="0"/>
              </a:rPr>
            </a:br>
            <a:r>
              <a:rPr kumimoji="0" lang="en-US" sz="1400" b="0" i="0" u="none" strike="noStrike" cap="none" normalizeH="0" baseline="0" dirty="0" smtClean="0">
                <a:ln>
                  <a:noFill/>
                </a:ln>
                <a:solidFill>
                  <a:srgbClr val="000000"/>
                </a:solidFill>
                <a:effectLst/>
                <a:latin typeface="Comic Sans MS" pitchFamily="66" charset="0"/>
                <a:cs typeface="Arial" pitchFamily="34" charset="0"/>
              </a:rPr>
              <a:t>Many viruses are resistant to phenol and chlorination. The phenol and chlorine do not always inactivates </a:t>
            </a:r>
            <a:r>
              <a:rPr kumimoji="0" lang="en-US" sz="1400" b="0" i="0" u="none" strike="noStrike" cap="none" normalizeH="0" baseline="0" dirty="0" err="1" smtClean="0">
                <a:ln>
                  <a:noFill/>
                </a:ln>
                <a:solidFill>
                  <a:srgbClr val="000000"/>
                </a:solidFill>
                <a:effectLst/>
                <a:latin typeface="Comic Sans MS" pitchFamily="66" charset="0"/>
                <a:cs typeface="Arial" pitchFamily="34" charset="0"/>
              </a:rPr>
              <a:t>enterovirus</a:t>
            </a:r>
            <a:r>
              <a:rPr kumimoji="0" lang="en-US" sz="1400" b="0" i="0" u="none" strike="noStrike" cap="none" normalizeH="0" baseline="0" dirty="0" smtClean="0">
                <a:ln>
                  <a:noFill/>
                </a:ln>
                <a:solidFill>
                  <a:srgbClr val="000000"/>
                </a:solidFill>
                <a:effectLst/>
                <a:latin typeface="Comic Sans MS" pitchFamily="66" charset="0"/>
                <a:cs typeface="Arial" pitchFamily="34" charset="0"/>
              </a:rPr>
              <a:t>, particularly if they are present in </a:t>
            </a:r>
            <a:r>
              <a:rPr kumimoji="0" lang="en-US" sz="1400" b="0" i="0" u="none" strike="noStrike" cap="none" normalizeH="0" baseline="0" dirty="0" err="1" smtClean="0">
                <a:ln>
                  <a:noFill/>
                </a:ln>
                <a:solidFill>
                  <a:srgbClr val="000000"/>
                </a:solidFill>
                <a:effectLst/>
                <a:latin typeface="Comic Sans MS" pitchFamily="66" charset="0"/>
                <a:cs typeface="Arial" pitchFamily="34" charset="0"/>
              </a:rPr>
              <a:t>faecal</a:t>
            </a:r>
            <a:r>
              <a:rPr kumimoji="0" lang="en-US" sz="1400" b="0" i="0" u="none" strike="noStrike" cap="none" normalizeH="0" baseline="0" dirty="0" smtClean="0">
                <a:ln>
                  <a:noFill/>
                </a:ln>
                <a:solidFill>
                  <a:srgbClr val="000000"/>
                </a:solidFill>
                <a:effectLst/>
                <a:latin typeface="Comic Sans MS" pitchFamily="66" charset="0"/>
                <a:cs typeface="Arial" pitchFamily="34" charset="0"/>
              </a:rPr>
              <a:t> materials.</a:t>
            </a:r>
            <a:br>
              <a:rPr kumimoji="0" lang="en-US" sz="1400" b="0" i="0" u="none" strike="noStrike" cap="none" normalizeH="0" baseline="0" dirty="0" smtClean="0">
                <a:ln>
                  <a:noFill/>
                </a:ln>
                <a:solidFill>
                  <a:srgbClr val="000000"/>
                </a:solidFill>
                <a:effectLst/>
                <a:latin typeface="Comic Sans MS" pitchFamily="66" charset="0"/>
                <a:cs typeface="Arial" pitchFamily="34" charset="0"/>
              </a:rPr>
            </a:br>
            <a:r>
              <a:rPr kumimoji="0" lang="en-US" sz="1400" b="1" i="0" u="none" strike="noStrike" cap="none" normalizeH="0" baseline="0" dirty="0" smtClean="0">
                <a:ln>
                  <a:noFill/>
                </a:ln>
                <a:solidFill>
                  <a:srgbClr val="000000"/>
                </a:solidFill>
                <a:effectLst/>
                <a:latin typeface="Comic Sans MS" pitchFamily="66" charset="0"/>
                <a:cs typeface="Arial" pitchFamily="34" charset="0"/>
              </a:rPr>
              <a:t>vi. Antibiotics:</a:t>
            </a:r>
            <a:br>
              <a:rPr kumimoji="0" lang="en-US" sz="1400" b="1" i="0" u="none" strike="noStrike" cap="none" normalizeH="0" baseline="0" dirty="0" smtClean="0">
                <a:ln>
                  <a:noFill/>
                </a:ln>
                <a:solidFill>
                  <a:srgbClr val="000000"/>
                </a:solidFill>
                <a:effectLst/>
                <a:latin typeface="Comic Sans MS" pitchFamily="66" charset="0"/>
                <a:cs typeface="Arial" pitchFamily="34" charset="0"/>
              </a:rPr>
            </a:br>
            <a:r>
              <a:rPr kumimoji="0" lang="en-US" sz="1400" b="0" i="0" u="none" strike="noStrike" cap="none" normalizeH="0" baseline="0" dirty="0" smtClean="0">
                <a:ln>
                  <a:noFill/>
                </a:ln>
                <a:solidFill>
                  <a:srgbClr val="000000"/>
                </a:solidFill>
                <a:effectLst/>
                <a:latin typeface="Comic Sans MS" pitchFamily="66" charset="0"/>
                <a:cs typeface="Arial" pitchFamily="34" charset="0"/>
              </a:rPr>
              <a:t>Viruses are resistant to antibiotics.</a:t>
            </a:r>
            <a:br>
              <a:rPr kumimoji="0" lang="en-US" sz="1400" b="0" i="0" u="none" strike="noStrike" cap="none" normalizeH="0" baseline="0" dirty="0" smtClean="0">
                <a:ln>
                  <a:noFill/>
                </a:ln>
                <a:solidFill>
                  <a:srgbClr val="000000"/>
                </a:solidFill>
                <a:effectLst/>
                <a:latin typeface="Comic Sans MS" pitchFamily="66" charset="0"/>
                <a:cs typeface="Arial" pitchFamily="34" charset="0"/>
              </a:rPr>
            </a:br>
            <a:endParaRPr lang="en-US" sz="1400" dirty="0">
              <a:latin typeface="Comic Sans MS" pitchFamily="66" charset="0"/>
            </a:endParaRPr>
          </a:p>
        </p:txBody>
      </p:sp>
      <p:sp>
        <p:nvSpPr>
          <p:cNvPr id="3" name="Rectangle 2"/>
          <p:cNvSpPr/>
          <p:nvPr/>
        </p:nvSpPr>
        <p:spPr>
          <a:xfrm>
            <a:off x="4415547" y="3244334"/>
            <a:ext cx="312906" cy="369332"/>
          </a:xfrm>
          <a:prstGeom prst="rect">
            <a:avLst/>
          </a:prstGeom>
        </p:spPr>
        <p:txBody>
          <a:bodyPr wrap="none">
            <a:spAutoFit/>
          </a:bodyPr>
          <a:lstStyle/>
          <a:p>
            <a:r>
              <a:rPr kumimoji="0" lang="en-US" b="1" i="0" u="none" strike="noStrike" cap="none" normalizeH="0" baseline="0" dirty="0" smtClean="0">
                <a:ln>
                  <a:noFill/>
                </a:ln>
                <a:solidFill>
                  <a:srgbClr val="000000"/>
                </a:solidFill>
                <a:effectLst/>
                <a:latin typeface="Open Sans"/>
                <a:cs typeface="Arial" pitchFamily="34" charset="0"/>
              </a:rPr>
              <a:t>5</a:t>
            </a:r>
            <a:endParaRPr lang="en-US" dirty="0"/>
          </a:p>
        </p:txBody>
      </p:sp>
    </p:spTree>
    <p:extLst>
      <p:ext uri="{BB962C8B-B14F-4D97-AF65-F5344CB8AC3E}">
        <p14:creationId xmlns:p14="http://schemas.microsoft.com/office/powerpoint/2010/main" val="55511655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102</TotalTime>
  <Words>199</Words>
  <Application>Microsoft Office PowerPoint</Application>
  <PresentationFormat>On-screen Show (4:3)</PresentationFormat>
  <Paragraphs>24</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VIROLOGY</vt:lpstr>
      <vt:lpstr>It focuses on the following aspects of viruses: their structure, classification and evolution, their ways to infect and exploit host cells for reproduction, their interaction with host organism physiology and immunity, the diseases they cause, the techniques to isolate and culture them, and their use in research and therapy. </vt:lpstr>
      <vt:lpstr>A major branch of virology is virus classification.  Viruses can be classified according to the host cell they infect:   1. Animal viruses,  2.Plant viruses,   3.fungal viruses, and bacteriophages viruses infecting bacterium, which include the most complex viruses)</vt:lpstr>
      <vt:lpstr>Physico Chemical Properties </vt:lpstr>
      <vt:lpstr>4. Structure and Chemical composition: i. Genome: Viral genome or nucleic acid  contains either DNA or RNA but not both. The genome can be either ds DNA or ss DNA or ds RNA or ss RNA The genome can exist as single piece or segmented. Eg, Influenza virus contains 8 segments of ss RNA genome. The genome may be linear or circular. Most virus possess linear genome except Papova virus which contains circular ss DNA. Genome helps replication of virus in host cell. ii. Capsid: Capsid is the outer shell of a virus. It is chemically a viral protein. Capsid is composed of capsomere. Structure of capsid gives the symmetry of virus. Capsid protects the nuceic acid and also helps in attachments on host cell surface during infection. .</vt:lpstr>
      <vt:lpstr>iii. Envelope: Some virus contains phospholipid bilayer known as envelope. Virus lacking envelope is called naked virus. Envelope is a lipid bilayer which is acquired from host cell membrane iv. Glycoprotein spike: Envelope of some virus contains viral coded spike projected outside the envelope called glycoprotein spike or peplomers. Glycoprotein spike are viral coded protein with carbohydrate head. Glycoprotein spikes is an important antigenic structure. Neuraminidase and Haemagglutinin are glycoprotein spikes which helps in virus attachment to cellular receptor on host cell to establish infection. v. Enzymes: Some virus possess their own enzymes. Retrovirus possess reverse transcriptase </vt:lpstr>
      <vt:lpstr>6. Metabolism: Viruses are metabolically inert outside host cell. They are also called as obligate intracellular parasite 7. Resistance: i. Temperature: Most viruses are heat labile. Viruses are inactivated by heating at 60°C for 30 minutes or 100°C for few seconds. ii. Cold: Viruses are stable and resistant to cooling. Virus can be stored for long duration at -40°C to -70°C by lyophilization or freeze drying. iii. Radiation: Both non-ionizing and ionizing radiation can kill virus. UV rays causes pyrimidine dimer formation while ionizing radiation eg, X-rays causes lethal break of viral genome. iv. Organic solvent: Chloroform, ether and bile salt can destroy all viruses by lipid solubiliation. v. Disinfectant: Most viruses are destroyed by oxidizing agents such as chlorine, H2O2, iodine etc. Many viruses are resistant to phenol and chlorination. The phenol and chlorine do not always inactivates enterovirus, particularly if they are present in faecal materials. vi. Antibiotics: Viruses are resistant to antibiotics.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VIROLOGY</dc:title>
  <dc:creator>Admin</dc:creator>
  <cp:lastModifiedBy>Admin</cp:lastModifiedBy>
  <cp:revision>7</cp:revision>
  <dcterms:created xsi:type="dcterms:W3CDTF">2018-06-25T08:48:35Z</dcterms:created>
  <dcterms:modified xsi:type="dcterms:W3CDTF">2018-06-25T10:31:14Z</dcterms:modified>
</cp:coreProperties>
</file>