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89" r:id="rId4"/>
    <p:sldId id="297" r:id="rId5"/>
    <p:sldId id="298" r:id="rId6"/>
    <p:sldId id="301" r:id="rId7"/>
    <p:sldId id="302" r:id="rId8"/>
    <p:sldId id="300" r:id="rId9"/>
    <p:sldId id="270" r:id="rId10"/>
    <p:sldId id="273" r:id="rId11"/>
    <p:sldId id="296" r:id="rId12"/>
    <p:sldId id="271" r:id="rId13"/>
    <p:sldId id="287" r:id="rId14"/>
    <p:sldId id="286" r:id="rId15"/>
    <p:sldId id="305" r:id="rId16"/>
    <p:sldId id="280" r:id="rId17"/>
    <p:sldId id="281" r:id="rId18"/>
    <p:sldId id="304" r:id="rId19"/>
    <p:sldId id="283" r:id="rId20"/>
    <p:sldId id="282" r:id="rId21"/>
    <p:sldId id="272" r:id="rId22"/>
    <p:sldId id="288" r:id="rId23"/>
    <p:sldId id="306" r:id="rId24"/>
    <p:sldId id="307" r:id="rId25"/>
    <p:sldId id="308" r:id="rId26"/>
    <p:sldId id="309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72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451335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321870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057400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u="sng" dirty="0" smtClean="0"/>
          </a:p>
          <a:p>
            <a:pPr algn="ctr"/>
            <a:r>
              <a:rPr lang="en-US" sz="4000" b="1" u="sng" dirty="0" smtClean="0"/>
              <a:t>KERATOCONUS</a:t>
            </a:r>
          </a:p>
          <a:p>
            <a:pPr algn="ctr"/>
            <a:r>
              <a:rPr lang="en-US" sz="4000" b="1" u="sng" dirty="0" smtClean="0"/>
              <a:t>BY DR. </a:t>
            </a:r>
            <a:r>
              <a:rPr lang="en-US" sz="4000" b="1" u="sng" smtClean="0"/>
              <a:t>DIPAK PATEL</a:t>
            </a:r>
          </a:p>
          <a:p>
            <a:pPr algn="ctr"/>
            <a:endParaRPr lang="en-US" sz="4000" b="1" u="sng" dirty="0" smtClean="0"/>
          </a:p>
          <a:p>
            <a:pPr algn="ctr"/>
            <a:endParaRPr lang="en-US" sz="3200" b="1" u="sng" dirty="0" smtClean="0"/>
          </a:p>
          <a:p>
            <a:pPr algn="ctr"/>
            <a:endParaRPr lang="en-US" sz="3200" b="1" u="sng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b="1" dirty="0" smtClean="0"/>
          </a:p>
          <a:p>
            <a:r>
              <a:rPr lang="en-US" dirty="0" smtClean="0"/>
              <a:t>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KERATOSCOPY : </a:t>
            </a:r>
            <a:r>
              <a:rPr lang="en-US" sz="2800" b="1" dirty="0" smtClean="0"/>
              <a:t>USING HANDHELD PLACIDO’S DISC</a:t>
            </a:r>
          </a:p>
          <a:p>
            <a:endParaRPr lang="en-US" sz="2800" b="1" u="sng" dirty="0" smtClean="0"/>
          </a:p>
          <a:p>
            <a:endParaRPr lang="en-US" sz="2800" b="1" u="sng" dirty="0" smtClean="0"/>
          </a:p>
          <a:p>
            <a:endParaRPr lang="en-US" sz="2800" b="1" u="sng" dirty="0" smtClean="0"/>
          </a:p>
          <a:p>
            <a:endParaRPr lang="en-US" sz="2800" b="1" u="sng" dirty="0" smtClean="0"/>
          </a:p>
          <a:p>
            <a:r>
              <a:rPr lang="en-US" sz="2800" b="1" u="sng" dirty="0" smtClean="0"/>
              <a:t> </a:t>
            </a:r>
            <a:endParaRPr lang="en-IN" sz="2800" dirty="0"/>
          </a:p>
        </p:txBody>
      </p:sp>
      <p:pic>
        <p:nvPicPr>
          <p:cNvPr id="5" name="Picture 4" descr="placido dis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772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924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ORBSCAN</a:t>
            </a:r>
            <a:r>
              <a:rPr lang="en-US" sz="2800" b="1" dirty="0" smtClean="0"/>
              <a:t> : OPTICAL BEAM SCANNING SLIT  TOPOGRAPHY, MEASURES THE POSTERIOR SURFACE OF CORNEA</a:t>
            </a:r>
          </a:p>
          <a:p>
            <a:endParaRPr lang="en-US" sz="2800" b="1" dirty="0" smtClean="0"/>
          </a:p>
          <a:p>
            <a:r>
              <a:rPr lang="en-US" sz="2800" b="1" u="sng" dirty="0" smtClean="0"/>
              <a:t>PENTACAM</a:t>
            </a:r>
            <a:r>
              <a:rPr lang="en-US" sz="2800" b="1" dirty="0" smtClean="0"/>
              <a:t> : IMAGES THE ANTERIOR SEGMENT OF THE EYE USING A ROTATING SCHEIMPFLUG CAMERA</a:t>
            </a:r>
          </a:p>
          <a:p>
            <a:endParaRPr lang="en-US" sz="2800" b="1" dirty="0" smtClean="0"/>
          </a:p>
          <a:p>
            <a:r>
              <a:rPr lang="en-US" sz="2800" b="1" u="sng" dirty="0" smtClean="0"/>
              <a:t>DIGITAL RASTERSTEREOGRAPHY BASED TOPOGRAPHY </a:t>
            </a:r>
            <a:r>
              <a:rPr lang="en-US" sz="2800" b="1" dirty="0" smtClean="0"/>
              <a:t>: WHOLE CORNEA AND PARTS OF SCLERA</a:t>
            </a:r>
          </a:p>
          <a:p>
            <a:endParaRPr lang="en-US" sz="2800" b="1" u="sng" dirty="0" smtClean="0"/>
          </a:p>
          <a:p>
            <a:r>
              <a:rPr lang="en-US" sz="2800" b="1" u="sng" dirty="0" smtClean="0"/>
              <a:t>LASER HALOGRAPHIC INTERFEROMETRY </a:t>
            </a:r>
            <a:r>
              <a:rPr lang="en-US" sz="2800" b="1" dirty="0" smtClean="0"/>
              <a:t>: 3 D IMAGES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MANAGEMENT</a:t>
            </a:r>
          </a:p>
          <a:p>
            <a:endParaRPr lang="en-US" sz="2800" b="1" u="sng" dirty="0" smtClean="0"/>
          </a:p>
          <a:p>
            <a:r>
              <a:rPr lang="en-US" sz="2800" b="1" u="sng" dirty="0" smtClean="0"/>
              <a:t>CONSERVATIVE : </a:t>
            </a:r>
          </a:p>
          <a:p>
            <a:endParaRPr lang="en-US" dirty="0" smtClean="0"/>
          </a:p>
          <a:p>
            <a:r>
              <a:rPr lang="en-US" sz="2400" b="1" dirty="0" smtClean="0"/>
              <a:t>1) SPECTACLES CORRECTION  TILL TOLERATED</a:t>
            </a:r>
          </a:p>
          <a:p>
            <a:endParaRPr lang="en-US" sz="2400" dirty="0" smtClean="0"/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2) CONTACT LENSES : SOFT </a:t>
            </a:r>
            <a:r>
              <a:rPr lang="en-US" sz="2800" b="1" dirty="0" smtClean="0">
                <a:sym typeface="Wingdings" pitchFamily="2" charset="2"/>
              </a:rPr>
              <a:t> HARD  PIGGYBACK CONTACT LENSES SCLERAL FIXATOR CONTACT LENSES  </a:t>
            </a:r>
          </a:p>
          <a:p>
            <a:endParaRPr lang="en-US" sz="2800" b="1" dirty="0" smtClean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3- POINT TOUCH TECHNIQUE : LIGHT CENTRAL TOUCH 2-3MM AT THE APEX , ANOTHER TOUCH AT 3-9 ‘O CLOCK POSITION</a:t>
            </a:r>
          </a:p>
        </p:txBody>
      </p:sp>
      <p:pic>
        <p:nvPicPr>
          <p:cNvPr id="3" name="Picture 2" descr="cl use pro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4038600" cy="2971800"/>
          </a:xfrm>
          <a:prstGeom prst="rect">
            <a:avLst/>
          </a:prstGeom>
        </p:spPr>
      </p:pic>
      <p:pic>
        <p:nvPicPr>
          <p:cNvPr id="4" name="Picture 3" descr="c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4114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ss linki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143000"/>
            <a:ext cx="4572000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304800"/>
            <a:ext cx="7198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 CORNEAL COLLAGEN CROSS LINKING/C3R/CCR/KXL/CXL</a:t>
            </a: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733800"/>
            <a:ext cx="2286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12192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EPITHELIUM REMOVED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ONE TIME APPLICATION OF RIBOFLAVIN 0.1% </a:t>
            </a:r>
            <a:r>
              <a:rPr lang="en-US" sz="2400" dirty="0" smtClean="0">
                <a:sym typeface="Wingdings" pitchFamily="2" charset="2"/>
              </a:rPr>
              <a:t> ACTIVATED BY UV RAYS OF 370 NMFOR 30 MINUTES  NEW BONDS ARE FORMED IN STROMA  STABILITY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"/>
          <a:ext cx="8915400" cy="704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83"/>
                <a:gridCol w="2082890"/>
                <a:gridCol w="1341255"/>
                <a:gridCol w="1893536"/>
                <a:gridCol w="18935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IN" dirty="0"/>
                    </a:p>
                  </a:txBody>
                  <a:tcPr/>
                </a:tc>
              </a:tr>
              <a:tr h="5725160"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Canadian journal of ophthalmology. Journal canadien d'ophtalmologie."/>
                        </a:rPr>
                        <a:t>Can J 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Canadian journal of ophthalmology. Journal canadien d'ophtalmologie."/>
                        </a:rPr>
                        <a:t>Ophthalmol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Canadian journal of ophthalmology. Journal canadien d'ophtalmologie.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2014 Feb;49(1):54-9.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10.1016/j.jcjo.2013.09.002.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assess the long-term effects of treatment of progressive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keratoconus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with ultraviolet A-riboflavin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collagencross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-linking (CXL).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prospective clinical study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UCVA and BCVA were unchanged. Steepest meridian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keratometry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(D) and mean cylinder (D) did not show significant change compared with pretreatment values but showed a slight increase as compared with the 24-month time point. No significant change was observed in ECD, corneal hysteresis and corneal resistance factor, MCT, or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foveal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thickness.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3-year results after CXL show stable visual acuity, corneal thickness, and corneal biomechanical parameters. The decreasing trend in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keratometry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values that was observed during the first 2 years after CXL was no longer evident. Longer follow-up is needed to decide whether it is a first sign of loss of achieved stability and resumption of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keratoconus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progression.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07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SURGICAL MANAGEMENT :</a:t>
            </a:r>
          </a:p>
          <a:p>
            <a:endParaRPr lang="en-US" sz="2800" u="sng" dirty="0" smtClean="0"/>
          </a:p>
          <a:p>
            <a:pPr marL="514350" indent="-514350">
              <a:buAutoNum type="arabicParenR"/>
            </a:pPr>
            <a:r>
              <a:rPr lang="en-US" sz="2800" dirty="0" smtClean="0"/>
              <a:t>SUPERFISCIAL KERATECTOMY WITH BLADE OR EXCIMER LASER PHOTOTHERAPEUTIC KERATECTOMY FOR CENTRAL NODULAR SCARS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 INTRASOMAL CORNEAL RINGS ( INTACS) FOR MODERATE CASES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 LAMELLAR KERATOPLASTY – DEEP ANTERIOR LAMELLAR KERATOPLASTY – BIG BUBBLE TECHNIQUE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PENETRATING KERATOPLASTY – ADVANCED CASES – GOOD VISUAL RESULTS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PHAKIC IOL - HIGH MYOPIA</a:t>
            </a:r>
          </a:p>
          <a:p>
            <a:pPr marL="514350" indent="-514350">
              <a:buAutoNum type="arabicParenR"/>
            </a:pPr>
            <a:endParaRPr lang="en-IN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5715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INTACS : INTRASOMAL CORNEAL RINGS</a:t>
            </a:r>
          </a:p>
          <a:p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3" name="Picture 2" descr="INTAC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04800"/>
            <a:ext cx="1924050" cy="1752600"/>
          </a:xfrm>
          <a:prstGeom prst="rect">
            <a:avLst/>
          </a:prstGeom>
        </p:spPr>
      </p:pic>
      <p:pic>
        <p:nvPicPr>
          <p:cNvPr id="4" name="Picture 3" descr="INTACS PRINCI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0"/>
            <a:ext cx="3733800" cy="1981200"/>
          </a:xfrm>
          <a:prstGeom prst="rect">
            <a:avLst/>
          </a:prstGeom>
        </p:spPr>
      </p:pic>
      <p:pic>
        <p:nvPicPr>
          <p:cNvPr id="5" name="Picture 4" descr="INTACS PROCED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800600"/>
            <a:ext cx="39624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971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PRINCIPLE</a:t>
            </a:r>
            <a:endParaRPr lang="en-IN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486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PROCEDURE</a:t>
            </a:r>
            <a:endParaRPr lang="en-I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"/>
          <a:ext cx="8915400" cy="728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83"/>
                <a:gridCol w="2082890"/>
                <a:gridCol w="1341255"/>
                <a:gridCol w="1893536"/>
                <a:gridCol w="18935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IN" dirty="0"/>
                    </a:p>
                  </a:txBody>
                  <a:tcPr/>
                </a:tc>
              </a:tr>
              <a:tr h="5725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American journal of ophthalmology."/>
                        </a:rPr>
                        <a:t>Am J </a:t>
                      </a:r>
                      <a:r>
                        <a:rPr lang="en-US" sz="180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American journal of ophthalmology."/>
                        </a:rPr>
                        <a:t>Ophthalmol</a:t>
                      </a:r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tooltip="American journal of ophthalmology.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2013 Mar;155(3):575-584.e1.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10.1016/j.ajo.2012.08.020.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Epub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2012 Dec 4.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analyze the outcomes of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intracorneal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ring segment (ICRS) implantation for the treatment of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keratoconus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based on preoperative visual impairment.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Multicenter, retrospective, nonrandomized study.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Significant improvement after the procedure  in UCVA(P &lt; .05). CDVA significantly decreased in grade I (P &lt; .01) but significantly increased in all other grades (P &lt; .05). Spherical equivalent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keratometry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readings showed a significant reduction in all grades (P ≤ .02). Corneal higher-order aberrations did not change after the procedure (P ≥ .05).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Based on preoperative visual impairment, ICRS implantation provides significantly better results in patients with a severe form of the disease. A notable loss of CDVA lines can be expected in patients with a milder form of 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keratoconus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DALK</a:t>
            </a:r>
            <a:endParaRPr lang="en-IN" sz="4000" b="1" u="sng" dirty="0"/>
          </a:p>
        </p:txBody>
      </p:sp>
      <p:pic>
        <p:nvPicPr>
          <p:cNvPr id="3" name="Picture 2" descr="DALK PROCED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1"/>
            <a:ext cx="7162800" cy="2514600"/>
          </a:xfrm>
          <a:prstGeom prst="rect">
            <a:avLst/>
          </a:prstGeom>
        </p:spPr>
      </p:pic>
      <p:pic>
        <p:nvPicPr>
          <p:cNvPr id="4" name="Picture 3" descr="DALK RES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86200"/>
            <a:ext cx="4419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u="sng" dirty="0" smtClean="0"/>
          </a:p>
          <a:p>
            <a:pPr algn="ctr"/>
            <a:r>
              <a:rPr lang="en-US" sz="3200" b="1" u="sng" dirty="0" smtClean="0"/>
              <a:t>DEFINITION </a:t>
            </a:r>
          </a:p>
          <a:p>
            <a:pPr algn="ctr"/>
            <a:endParaRPr lang="en-US" sz="3200" b="1" u="sng" dirty="0" smtClean="0"/>
          </a:p>
          <a:p>
            <a:pPr algn="ctr"/>
            <a:endParaRPr lang="en-US" b="1" u="sng" dirty="0" smtClean="0"/>
          </a:p>
          <a:p>
            <a:r>
              <a:rPr lang="en-US" sz="2800" dirty="0" err="1" smtClean="0"/>
              <a:t>Keratoconus</a:t>
            </a:r>
            <a:r>
              <a:rPr lang="en-US" sz="2800" dirty="0" smtClean="0"/>
              <a:t> is a bilateral, </a:t>
            </a:r>
            <a:r>
              <a:rPr lang="en-US" sz="2800" dirty="0" err="1" smtClean="0"/>
              <a:t>ectatic</a:t>
            </a:r>
            <a:r>
              <a:rPr lang="en-US" sz="2800" dirty="0" smtClean="0"/>
              <a:t> condition in which the cornea assumes a conical shape due to its congenital weakness, though it only manifests itself after puberty.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algn="ctr"/>
            <a:endParaRPr lang="en-US" dirty="0" smtClean="0"/>
          </a:p>
          <a:p>
            <a:endParaRPr lang="en-IN" dirty="0"/>
          </a:p>
        </p:txBody>
      </p:sp>
      <p:pic>
        <p:nvPicPr>
          <p:cNvPr id="3" name="Picture 2" descr="keratoconu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886200"/>
            <a:ext cx="33528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PENETRATING KERATOPLASTY</a:t>
            </a:r>
            <a:endParaRPr lang="en-IN" sz="2000" b="1" u="sng" dirty="0"/>
          </a:p>
        </p:txBody>
      </p:sp>
      <p:pic>
        <p:nvPicPr>
          <p:cNvPr id="3" name="Picture 2" descr="DALK PRO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4953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8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DIFFERENTIAL DIAGNOSIS</a:t>
            </a:r>
          </a:p>
          <a:p>
            <a:endParaRPr lang="en-US" sz="2800" b="1" u="sng" dirty="0" smtClean="0"/>
          </a:p>
          <a:p>
            <a:pPr marL="342900" indent="-342900">
              <a:buAutoNum type="arabicParenR"/>
            </a:pPr>
            <a:r>
              <a:rPr lang="en-US" sz="2800" dirty="0" smtClean="0"/>
              <a:t>KERATOGLOBUS – THINNING OF THE WHOLE CORNEA FROM LIMBUS TO LIMBUS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867400" y="22860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DEVELOPMENTAL ANOMALY 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PRESENTS SOON AFTER BIRTH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48768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/>
              <a:t>2) POSTERIOR KERATOCONUS -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NON- PROGRESSIVE DOME SHAPED POSTERIOR EXCAVATION OF CORNEA, MAY BE SMALL, CIRCUMSCRIBED</a:t>
            </a:r>
          </a:p>
          <a:p>
            <a:pPr marL="342900" indent="-342900"/>
            <a:r>
              <a:rPr lang="en-US" dirty="0" smtClean="0"/>
              <a:t>USUALLY FOLLOWING TRAUMA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/>
            <a:r>
              <a:rPr lang="en-US" sz="2800" dirty="0" smtClean="0"/>
              <a:t>3) PELLUCID MARGINAL DEGENERATION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THINNING IN THE INFERIOR PART ONLY</a:t>
            </a:r>
          </a:p>
          <a:p>
            <a:pPr marL="342900" indent="-342900"/>
            <a:r>
              <a:rPr lang="en-US" dirty="0" smtClean="0"/>
              <a:t>OCCURS IN 2</a:t>
            </a:r>
            <a:r>
              <a:rPr lang="en-US" baseline="30000" dirty="0" smtClean="0"/>
              <a:t>ND</a:t>
            </a:r>
            <a:r>
              <a:rPr lang="en-US" dirty="0" smtClean="0"/>
              <a:t> TO 5</a:t>
            </a:r>
            <a:r>
              <a:rPr lang="en-US" baseline="30000" dirty="0" smtClean="0"/>
              <a:t>TH</a:t>
            </a:r>
            <a:r>
              <a:rPr lang="en-US" dirty="0" smtClean="0"/>
              <a:t> DECADE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sz="2000" b="1" dirty="0" smtClean="0"/>
              <a:t>4) CONTACT LENS WARPAGE</a:t>
            </a:r>
          </a:p>
          <a:p>
            <a:pPr marL="342900" indent="-342900"/>
            <a:r>
              <a:rPr lang="en-US" sz="2000" b="1" dirty="0" smtClean="0"/>
              <a:t>5) POST LASIK ECTASIA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76600"/>
            <a:ext cx="43433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4953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5" name="Picture 4" descr="post keratocon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04800"/>
            <a:ext cx="342872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Keratoconus</a:t>
            </a:r>
            <a:r>
              <a:rPr lang="en-US" dirty="0" smtClean="0"/>
              <a:t> is?</a:t>
            </a:r>
          </a:p>
          <a:p>
            <a:pPr>
              <a:buFontTx/>
              <a:buChar char="-"/>
            </a:pPr>
            <a:r>
              <a:rPr lang="en-US" dirty="0" smtClean="0"/>
              <a:t>Thinning in axial part</a:t>
            </a:r>
          </a:p>
          <a:p>
            <a:pPr>
              <a:buFontTx/>
              <a:buChar char="-"/>
            </a:pPr>
            <a:r>
              <a:rPr lang="en-US" dirty="0" smtClean="0"/>
              <a:t>Thinning in horizontal part</a:t>
            </a:r>
          </a:p>
          <a:p>
            <a:pPr>
              <a:buFontTx/>
              <a:buChar char="-"/>
            </a:pPr>
            <a:r>
              <a:rPr lang="en-US" dirty="0" smtClean="0"/>
              <a:t>Both</a:t>
            </a:r>
          </a:p>
          <a:p>
            <a:pPr>
              <a:buFontTx/>
              <a:buChar char="-"/>
            </a:pPr>
            <a:r>
              <a:rPr lang="en-US" dirty="0" smtClean="0"/>
              <a:t>None of above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2) Features of </a:t>
            </a:r>
            <a:r>
              <a:rPr lang="en-US" dirty="0" err="1" smtClean="0"/>
              <a:t>keratoconus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err="1" smtClean="0"/>
              <a:t>Munsons</a:t>
            </a:r>
            <a:r>
              <a:rPr lang="en-US" dirty="0" smtClean="0"/>
              <a:t> sign</a:t>
            </a:r>
          </a:p>
          <a:p>
            <a:pPr>
              <a:buFontTx/>
              <a:buChar char="-"/>
            </a:pPr>
            <a:r>
              <a:rPr lang="en-US" dirty="0" smtClean="0"/>
              <a:t>Irregular mires</a:t>
            </a:r>
          </a:p>
          <a:p>
            <a:pPr>
              <a:buFontTx/>
              <a:buChar char="-"/>
            </a:pPr>
            <a:r>
              <a:rPr lang="en-US" dirty="0" smtClean="0"/>
              <a:t>Irregular circles</a:t>
            </a:r>
          </a:p>
          <a:p>
            <a:pPr>
              <a:buFontTx/>
              <a:buChar char="-"/>
            </a:pPr>
            <a:r>
              <a:rPr lang="en-US" dirty="0" smtClean="0"/>
              <a:t>All of above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3) </a:t>
            </a:r>
            <a:r>
              <a:rPr lang="en-US" dirty="0" err="1" smtClean="0"/>
              <a:t>Treament</a:t>
            </a:r>
            <a:r>
              <a:rPr lang="en-US" dirty="0" smtClean="0"/>
              <a:t> for </a:t>
            </a:r>
            <a:r>
              <a:rPr lang="en-US" dirty="0" err="1" smtClean="0"/>
              <a:t>keratoconus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err="1" smtClean="0"/>
              <a:t>Intacs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Laser</a:t>
            </a:r>
          </a:p>
          <a:p>
            <a:pPr>
              <a:buFontTx/>
              <a:buChar char="-"/>
            </a:pPr>
            <a:r>
              <a:rPr lang="en-US" dirty="0" smtClean="0"/>
              <a:t>Both</a:t>
            </a:r>
          </a:p>
          <a:p>
            <a:pPr>
              <a:buFontTx/>
              <a:buChar char="-"/>
            </a:pPr>
            <a:r>
              <a:rPr lang="en-US" dirty="0" smtClean="0"/>
              <a:t>None of above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4) Complication of </a:t>
            </a:r>
            <a:r>
              <a:rPr lang="en-US" dirty="0" err="1" smtClean="0"/>
              <a:t>keratocnus</a:t>
            </a:r>
            <a:r>
              <a:rPr lang="en-US" dirty="0" smtClean="0"/>
              <a:t>?</a:t>
            </a:r>
          </a:p>
          <a:p>
            <a:pPr>
              <a:buFontTx/>
              <a:buChar char="-"/>
            </a:pPr>
            <a:r>
              <a:rPr lang="en-US" dirty="0" smtClean="0"/>
              <a:t>Acute </a:t>
            </a:r>
            <a:r>
              <a:rPr lang="en-US" dirty="0" err="1" smtClean="0"/>
              <a:t>hydrops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Cataract</a:t>
            </a:r>
          </a:p>
          <a:p>
            <a:pPr>
              <a:buFontTx/>
              <a:buChar char="-"/>
            </a:pPr>
            <a:r>
              <a:rPr lang="en-US" dirty="0" err="1" smtClean="0"/>
              <a:t>Papillitis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conjunctivitis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5) </a:t>
            </a:r>
            <a:r>
              <a:rPr lang="en-US" dirty="0" err="1" smtClean="0"/>
              <a:t>Keratoconus</a:t>
            </a:r>
            <a:r>
              <a:rPr lang="en-US" dirty="0" smtClean="0"/>
              <a:t> is ?</a:t>
            </a:r>
          </a:p>
          <a:p>
            <a:pPr>
              <a:buNone/>
            </a:pPr>
            <a:r>
              <a:rPr lang="en-US" dirty="0" smtClean="0"/>
              <a:t>-unilateral</a:t>
            </a:r>
          </a:p>
          <a:p>
            <a:pPr>
              <a:buNone/>
            </a:pPr>
            <a:r>
              <a:rPr lang="en-US" dirty="0" smtClean="0"/>
              <a:t>Bilateral</a:t>
            </a:r>
          </a:p>
          <a:p>
            <a:pPr>
              <a:buFontTx/>
              <a:buChar char="-"/>
            </a:pPr>
            <a:r>
              <a:rPr lang="en-US" dirty="0" smtClean="0"/>
              <a:t>Both</a:t>
            </a:r>
          </a:p>
          <a:p>
            <a:pPr>
              <a:buFontTx/>
              <a:buChar char="-"/>
            </a:pPr>
            <a:r>
              <a:rPr lang="en-US" dirty="0" smtClean="0"/>
              <a:t>None </a:t>
            </a:r>
            <a:r>
              <a:rPr lang="en-US" smtClean="0"/>
              <a:t>of above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u="sng" dirty="0" smtClean="0"/>
          </a:p>
          <a:p>
            <a:pPr algn="ctr"/>
            <a:r>
              <a:rPr lang="en-US" sz="3200" b="1" u="sng" dirty="0" smtClean="0"/>
              <a:t>EPIDEMIOLOGY </a:t>
            </a:r>
          </a:p>
          <a:p>
            <a:pPr algn="ctr"/>
            <a:endParaRPr lang="en-US" sz="3200" b="1" u="sng" dirty="0" smtClean="0"/>
          </a:p>
          <a:p>
            <a:pPr algn="ctr"/>
            <a:endParaRPr lang="en-US" b="1" u="sng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 1 IN 2000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ALL ETHNIC GROUPS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NO SEX PREPONDERANCE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 SPORADIC – IF GENETIC THEN AD TRANSMISSION – CONTROVERSIAL 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ETIOPATHOGENESIS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NOT KNOWN </a:t>
            </a:r>
          </a:p>
          <a:p>
            <a:pPr>
              <a:buFont typeface="Wingdings" pitchFamily="2" charset="2"/>
              <a:buChar char="v"/>
            </a:pPr>
            <a:r>
              <a:rPr lang="en-US" sz="2800" b="1" u="sng" dirty="0" smtClean="0"/>
              <a:t>ENZYME THEORY </a:t>
            </a:r>
          </a:p>
          <a:p>
            <a:r>
              <a:rPr lang="en-US" sz="2800" dirty="0" smtClean="0"/>
              <a:t>INCRESED EPITHELIAL LYSOSOMAL ENZYMES</a:t>
            </a:r>
          </a:p>
          <a:p>
            <a:r>
              <a:rPr lang="en-US" sz="2800" dirty="0" smtClean="0"/>
              <a:t>DECREASED ALPHA-1 PROTEASE INHIBITOR</a:t>
            </a:r>
          </a:p>
          <a:p>
            <a:r>
              <a:rPr lang="en-US" sz="2800" dirty="0" smtClean="0"/>
              <a:t>DECREASED GLUCOSE – 6 PHOSPHATE DEHYDROGENASE LEVELS</a:t>
            </a:r>
          </a:p>
          <a:p>
            <a:pPr>
              <a:buFont typeface="Wingdings" pitchFamily="2" charset="2"/>
              <a:buChar char="v"/>
            </a:pPr>
            <a:r>
              <a:rPr lang="en-US" sz="2800" b="1" u="sng" dirty="0" smtClean="0"/>
              <a:t>CONNECTIVE TISSUE ABNORMALITY</a:t>
            </a:r>
          </a:p>
          <a:p>
            <a:pPr>
              <a:buFont typeface="Wingdings" pitchFamily="2" charset="2"/>
              <a:buChar char="v"/>
            </a:pPr>
            <a:r>
              <a:rPr lang="en-US" sz="2800" b="1" u="sng" dirty="0" smtClean="0"/>
              <a:t>GENETIC THEORY </a:t>
            </a:r>
            <a:r>
              <a:rPr lang="en-US" sz="2800" dirty="0" smtClean="0"/>
              <a:t>– ASSOC WITH TRISOMY 21</a:t>
            </a:r>
          </a:p>
          <a:p>
            <a:pPr>
              <a:buFont typeface="Wingdings" pitchFamily="2" charset="2"/>
              <a:buChar char="v"/>
            </a:pPr>
            <a:r>
              <a:rPr lang="en-US" sz="2800" b="1" u="sng" dirty="0" smtClean="0"/>
              <a:t>HORMONAL THEORY </a:t>
            </a:r>
            <a:r>
              <a:rPr lang="en-US" sz="2800" dirty="0" smtClean="0"/>
              <a:t>– ADOLESCENCE</a:t>
            </a:r>
          </a:p>
          <a:p>
            <a:pPr>
              <a:buFont typeface="Wingdings" pitchFamily="2" charset="2"/>
              <a:buChar char="v"/>
            </a:pPr>
            <a:r>
              <a:rPr lang="en-US" sz="2800" b="1" u="sng" dirty="0" smtClean="0"/>
              <a:t>EYE RUBBING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95400"/>
            <a:ext cx="7696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HISTOPATHOLOGY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THINNING OF CORNEAL STROMA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BREAKS IN BOWMAN’S LAYER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DEPOSITION OF IRON IN BASAL LAYERS OF EPITHELIUM</a:t>
            </a:r>
            <a:endParaRPr lang="en-IN" sz="2800" dirty="0"/>
          </a:p>
        </p:txBody>
      </p:sp>
      <p:pic>
        <p:nvPicPr>
          <p:cNvPr id="4" name="Picture 3" descr="histo pat h fin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10000"/>
            <a:ext cx="4495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0533" y="3886201"/>
            <a:ext cx="283492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867" y="3886200"/>
            <a:ext cx="257386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0533" y="1066800"/>
            <a:ext cx="284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5733" y="1066800"/>
            <a:ext cx="284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867" y="1066800"/>
            <a:ext cx="25738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5733" y="3886200"/>
            <a:ext cx="284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777066" y="-31750"/>
            <a:ext cx="402340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dirty="0"/>
              <a:t>Signs of </a:t>
            </a:r>
            <a:r>
              <a:rPr lang="en-US" sz="3600" dirty="0" err="1"/>
              <a:t>keratoconus</a:t>
            </a:r>
            <a:endParaRPr lang="en-US" sz="4000" dirty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476501" y="501650"/>
            <a:ext cx="4754443" cy="49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600"/>
              <a:t>Bilateral in 85% but asymmetrical</a:t>
            </a:r>
            <a:r>
              <a:rPr lang="en-US"/>
              <a:t> </a:t>
            </a:r>
            <a:endParaRPr lang="en-US" sz="3200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541867" y="3505200"/>
            <a:ext cx="8263467" cy="381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812801" y="3459164"/>
            <a:ext cx="193745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Oil droplet reflex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25445" y="3459164"/>
            <a:ext cx="287508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Prominent corneal nerves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818467" y="3459164"/>
            <a:ext cx="130170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Vogt striae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541867" y="6172200"/>
            <a:ext cx="8263467" cy="381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502400" y="6226175"/>
            <a:ext cx="176106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/>
              <a:t>Acute hydrops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657601" y="6126164"/>
            <a:ext cx="163346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 Munson sign 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30578" y="6172201"/>
            <a:ext cx="269092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Fleischer ring &amp; scarring</a:t>
            </a:r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3115733" y="1066800"/>
            <a:ext cx="0" cy="5562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5960533" y="1066800"/>
            <a:ext cx="0" cy="5562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541867" y="3505200"/>
            <a:ext cx="8263467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41867" y="1066800"/>
            <a:ext cx="8263467" cy="5562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541867" y="3886200"/>
            <a:ext cx="8263467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541867" y="6172200"/>
            <a:ext cx="8263467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3475567" y="5246689"/>
            <a:ext cx="228453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Bulging of lower lids</a:t>
            </a:r>
          </a:p>
          <a:p>
            <a:pPr algn="ctr"/>
            <a:r>
              <a:rPr lang="en-US" sz="2000"/>
              <a:t> on downgaze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3115733" y="5105400"/>
            <a:ext cx="28448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667" y="609600"/>
            <a:ext cx="223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33" y="4114800"/>
            <a:ext cx="264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9867" y="609600"/>
            <a:ext cx="189653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151467" y="-76200"/>
            <a:ext cx="707520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dirty="0"/>
              <a:t>Systemic associations of </a:t>
            </a:r>
            <a:r>
              <a:rPr lang="en-US" sz="3600" dirty="0" err="1"/>
              <a:t>keratoconus</a:t>
            </a:r>
            <a:endParaRPr lang="en-US" sz="3600" dirty="0"/>
          </a:p>
        </p:txBody>
      </p:sp>
      <p:pic>
        <p:nvPicPr>
          <p:cNvPr id="9234" name="Picture 1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0960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6" name="Picture 2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5734" y="4114800"/>
            <a:ext cx="29224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8" name="Picture 2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28267" y="4114800"/>
            <a:ext cx="2506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3386667" y="6019801"/>
            <a:ext cx="2134367" cy="400752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Crouzon syndrome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12800" y="6019801"/>
            <a:ext cx="2042932" cy="400752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Marfan syndrome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028267" y="6096000"/>
            <a:ext cx="2762295" cy="308419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/>
              <a:t>Osteogenesis imperfecta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354667" y="3429000"/>
            <a:ext cx="5960533" cy="533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33689" y="3489326"/>
            <a:ext cx="19795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Atopic dermatitis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591278" y="3489326"/>
            <a:ext cx="18866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Down syndrome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554133" y="3505201"/>
            <a:ext cx="1665969" cy="523862"/>
          </a:xfrm>
          <a:prstGeom prst="rect">
            <a:avLst/>
          </a:prstGeom>
          <a:solidFill>
            <a:schemeClr val="bg1"/>
          </a:solidFill>
          <a:ln w="38100" cmpd="dbl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/>
              <a:t>Ehlers-Danlos </a:t>
            </a:r>
          </a:p>
          <a:p>
            <a:pPr>
              <a:lnSpc>
                <a:spcPct val="70000"/>
              </a:lnSpc>
            </a:pPr>
            <a:r>
              <a:rPr lang="en-US" sz="2000"/>
              <a:t>syndrome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354667" y="609600"/>
            <a:ext cx="5960533" cy="3505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3589867" y="609600"/>
            <a:ext cx="0" cy="3505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5486400" y="609600"/>
            <a:ext cx="0" cy="3505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74133" y="4114800"/>
            <a:ext cx="8060267" cy="2514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3115733" y="4114800"/>
            <a:ext cx="0" cy="2514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6028267" y="4114800"/>
            <a:ext cx="0" cy="25146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474133" y="5943600"/>
            <a:ext cx="8060267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1354667" y="3429000"/>
            <a:ext cx="596053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5638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STAGING</a:t>
            </a:r>
          </a:p>
          <a:p>
            <a:endParaRPr lang="en-US" dirty="0" smtClean="0"/>
          </a:p>
          <a:p>
            <a:r>
              <a:rPr lang="en-US" b="1" u="sng" dirty="0" smtClean="0"/>
              <a:t>STAGE I</a:t>
            </a:r>
          </a:p>
          <a:p>
            <a:r>
              <a:rPr lang="en-US" b="1" dirty="0" smtClean="0"/>
              <a:t>MYOPIA/ASTIGMATISM - &lt;5D</a:t>
            </a:r>
          </a:p>
          <a:p>
            <a:r>
              <a:rPr lang="en-US" b="1" dirty="0" smtClean="0"/>
              <a:t>CORNEAL RADIUS &lt;= 48D</a:t>
            </a:r>
          </a:p>
          <a:p>
            <a:r>
              <a:rPr lang="en-US" b="1" dirty="0" smtClean="0"/>
              <a:t>VOGT STRAIE </a:t>
            </a:r>
          </a:p>
          <a:p>
            <a:endParaRPr lang="en-US" b="1" dirty="0" smtClean="0"/>
          </a:p>
          <a:p>
            <a:r>
              <a:rPr lang="en-US" b="1" u="sng" dirty="0" smtClean="0"/>
              <a:t>STAGE  II</a:t>
            </a:r>
          </a:p>
          <a:p>
            <a:r>
              <a:rPr lang="en-US" b="1" dirty="0" smtClean="0"/>
              <a:t>MYOPIA/ ASTIGMATISM 5-8 D</a:t>
            </a:r>
          </a:p>
          <a:p>
            <a:r>
              <a:rPr lang="en-US" b="1" dirty="0" smtClean="0"/>
              <a:t>CORNEAL RADIUS &lt;=53D</a:t>
            </a:r>
          </a:p>
          <a:p>
            <a:r>
              <a:rPr lang="en-US" b="1" dirty="0" smtClean="0"/>
              <a:t>CORNEAL THICKNESS &gt;=400 MICRONS</a:t>
            </a:r>
          </a:p>
          <a:p>
            <a:endParaRPr lang="en-US" b="1" dirty="0" smtClean="0"/>
          </a:p>
          <a:p>
            <a:r>
              <a:rPr lang="en-US" b="1" u="sng" dirty="0" smtClean="0"/>
              <a:t>STAGE III</a:t>
            </a:r>
          </a:p>
          <a:p>
            <a:r>
              <a:rPr lang="en-US" b="1" dirty="0" smtClean="0"/>
              <a:t>MYOPIA/ASTIGMATISM 8-10D</a:t>
            </a:r>
          </a:p>
          <a:p>
            <a:r>
              <a:rPr lang="en-US" b="1" dirty="0" smtClean="0"/>
              <a:t>CORNEAL RADIUS &gt;53D</a:t>
            </a:r>
          </a:p>
          <a:p>
            <a:r>
              <a:rPr lang="en-US" b="1" dirty="0" smtClean="0"/>
              <a:t>CORNEAL THICKNESS 200-400MICRONS</a:t>
            </a:r>
          </a:p>
          <a:p>
            <a:endParaRPr lang="en-US" b="1" dirty="0" smtClean="0"/>
          </a:p>
          <a:p>
            <a:r>
              <a:rPr lang="en-US" sz="2000" b="1" u="sng" dirty="0" smtClean="0"/>
              <a:t>STAGE IV</a:t>
            </a:r>
          </a:p>
          <a:p>
            <a:r>
              <a:rPr lang="en-US" b="1" dirty="0" smtClean="0"/>
              <a:t>REFRACTIVE ERROR NOT MEASURABLE</a:t>
            </a:r>
          </a:p>
          <a:p>
            <a:r>
              <a:rPr lang="en-US" b="1" dirty="0" smtClean="0"/>
              <a:t>CORNEAL RADIUS &gt;55D</a:t>
            </a:r>
          </a:p>
          <a:p>
            <a:r>
              <a:rPr lang="en-US" b="1" dirty="0" smtClean="0"/>
              <a:t>CORNEAL SCAR/PERFORATION</a:t>
            </a:r>
          </a:p>
          <a:p>
            <a:r>
              <a:rPr lang="en-US" b="1" dirty="0" smtClean="0"/>
              <a:t>CORNEAL THICKNESS 200MICRONS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u="sng" dirty="0" smtClean="0"/>
          </a:p>
          <a:p>
            <a:r>
              <a:rPr lang="en-US" sz="2800" b="1" u="sng" dirty="0" smtClean="0"/>
              <a:t>INVESTIGATIONS</a:t>
            </a:r>
          </a:p>
          <a:p>
            <a:endParaRPr lang="en-US" sz="2800" b="1" u="sng" dirty="0" smtClean="0"/>
          </a:p>
          <a:p>
            <a:r>
              <a:rPr lang="en-US" sz="2800" b="1" u="sng" dirty="0" smtClean="0"/>
              <a:t> DIRECT OPHTHALMOSCOPY : </a:t>
            </a:r>
            <a:r>
              <a:rPr lang="en-US" sz="2800" dirty="0" smtClean="0"/>
              <a:t>OIL DROPLET SIGN NOTED IN BOTH EYES</a:t>
            </a:r>
          </a:p>
          <a:p>
            <a:endParaRPr lang="en-US" sz="2800" dirty="0" smtClean="0"/>
          </a:p>
          <a:p>
            <a:r>
              <a:rPr lang="en-US" sz="2800" dirty="0" smtClean="0"/>
              <a:t>THIS IS DUE TO THE PHENOMENON OF TOTAL INTERNAL REFLECTION OF THE LIGHT SURROUNDING THE CENTRAL BRIGHT RED FUNDUS REFLEX AND SEPERATING IT FROM THE NORMAL PERIPHERAL REFLEX.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b="1" u="sng" dirty="0" smtClean="0"/>
          </a:p>
          <a:p>
            <a:endParaRPr lang="en-US" sz="2800" b="1" u="sng" dirty="0" smtClean="0"/>
          </a:p>
          <a:p>
            <a:endParaRPr lang="en-US" sz="2800" b="1" u="sng" dirty="0" smtClean="0"/>
          </a:p>
          <a:p>
            <a:endParaRPr lang="en-US" sz="2800" b="1" u="sng" dirty="0" smtClean="0"/>
          </a:p>
          <a:p>
            <a:endParaRPr lang="en-US" sz="2400" b="1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867</Words>
  <Application>Microsoft Office PowerPoint</Application>
  <PresentationFormat>On-screen Show (4:3)</PresentationFormat>
  <Paragraphs>212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109</cp:revision>
  <dcterms:created xsi:type="dcterms:W3CDTF">2006-08-16T00:00:00Z</dcterms:created>
  <dcterms:modified xsi:type="dcterms:W3CDTF">2020-08-17T04:24:27Z</dcterms:modified>
</cp:coreProperties>
</file>