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65" r:id="rId5"/>
    <p:sldId id="266" r:id="rId6"/>
    <p:sldId id="259" r:id="rId7"/>
    <p:sldId id="260" r:id="rId8"/>
    <p:sldId id="261" r:id="rId9"/>
    <p:sldId id="262" r:id="rId10"/>
    <p:sldId id="263" r:id="rId11"/>
    <p:sldId id="267" r:id="rId12"/>
    <p:sldId id="268" r:id="rId13"/>
    <p:sldId id="264" r:id="rId14"/>
    <p:sldId id="269" r:id="rId15"/>
    <p:sldId id="270" r:id="rId16"/>
    <p:sldId id="271" r:id="rId17"/>
    <p:sldId id="272" r:id="rId18"/>
    <p:sldId id="273" r:id="rId19"/>
    <p:sldId id="275" r:id="rId20"/>
    <p:sldId id="276" r:id="rId21"/>
    <p:sldId id="277" r:id="rId22"/>
    <p:sldId id="278" r:id="rId23"/>
    <p:sldId id="279"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7C2CA6-50C7-406D-B299-C90F8D996C05}" type="datetimeFigureOut">
              <a:rPr lang="en-US" smtClean="0"/>
              <a:pPr/>
              <a:t>06/05/2014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7DCBFF-090E-4AAB-8FB6-15CFE45DA25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7DCBFF-090E-4AAB-8FB6-15CFE45DA25B}"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C875D92-1413-48C6-B345-6232080B7001}" type="datetimeFigureOut">
              <a:rPr lang="en-US" smtClean="0"/>
              <a:pPr/>
              <a:t>06/05/2014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75E995E-7DE3-4B6F-9F4E-6EF3BD89C70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875D92-1413-48C6-B345-6232080B7001}" type="datetimeFigureOut">
              <a:rPr lang="en-US" smtClean="0"/>
              <a:pPr/>
              <a:t>06/05/2014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E995E-7DE3-4B6F-9F4E-6EF3BD89C7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875D92-1413-48C6-B345-6232080B7001}" type="datetimeFigureOut">
              <a:rPr lang="en-US" smtClean="0"/>
              <a:pPr/>
              <a:t>06/05/2014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E995E-7DE3-4B6F-9F4E-6EF3BD89C7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875D92-1413-48C6-B345-6232080B7001}" type="datetimeFigureOut">
              <a:rPr lang="en-US" smtClean="0"/>
              <a:pPr/>
              <a:t>06/05/2014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E995E-7DE3-4B6F-9F4E-6EF3BD89C7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C875D92-1413-48C6-B345-6232080B7001}" type="datetimeFigureOut">
              <a:rPr lang="en-US" smtClean="0"/>
              <a:pPr/>
              <a:t>06/05/2014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E995E-7DE3-4B6F-9F4E-6EF3BD89C70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875D92-1413-48C6-B345-6232080B7001}" type="datetimeFigureOut">
              <a:rPr lang="en-US" smtClean="0"/>
              <a:pPr/>
              <a:t>06/05/2014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E995E-7DE3-4B6F-9F4E-6EF3BD89C7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C875D92-1413-48C6-B345-6232080B7001}" type="datetimeFigureOut">
              <a:rPr lang="en-US" smtClean="0"/>
              <a:pPr/>
              <a:t>06/05/2014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5E995E-7DE3-4B6F-9F4E-6EF3BD89C7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C875D92-1413-48C6-B345-6232080B7001}" type="datetimeFigureOut">
              <a:rPr lang="en-US" smtClean="0"/>
              <a:pPr/>
              <a:t>06/05/2014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5E995E-7DE3-4B6F-9F4E-6EF3BD89C7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875D92-1413-48C6-B345-6232080B7001}" type="datetimeFigureOut">
              <a:rPr lang="en-US" smtClean="0"/>
              <a:pPr/>
              <a:t>06/05/2014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5E995E-7DE3-4B6F-9F4E-6EF3BD89C7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875D92-1413-48C6-B345-6232080B7001}" type="datetimeFigureOut">
              <a:rPr lang="en-US" smtClean="0"/>
              <a:pPr/>
              <a:t>06/05/2014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E995E-7DE3-4B6F-9F4E-6EF3BD89C7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C875D92-1413-48C6-B345-6232080B7001}" type="datetimeFigureOut">
              <a:rPr lang="en-US" smtClean="0"/>
              <a:pPr/>
              <a:t>06/05/2014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75E995E-7DE3-4B6F-9F4E-6EF3BD89C70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C875D92-1413-48C6-B345-6232080B7001}" type="datetimeFigureOut">
              <a:rPr lang="en-US" smtClean="0"/>
              <a:pPr/>
              <a:t>06/05/2014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75E995E-7DE3-4B6F-9F4E-6EF3BD89C70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Trachoma</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Treatments and drugs</a:t>
            </a:r>
            <a:endParaRPr lang="en-US" dirty="0"/>
          </a:p>
        </p:txBody>
      </p:sp>
      <p:sp>
        <p:nvSpPr>
          <p:cNvPr id="3" name="Content Placeholder 2"/>
          <p:cNvSpPr>
            <a:spLocks noGrp="1"/>
          </p:cNvSpPr>
          <p:nvPr>
            <p:ph idx="1"/>
          </p:nvPr>
        </p:nvSpPr>
        <p:spPr/>
        <p:txBody>
          <a:bodyPr>
            <a:normAutofit fontScale="85000" lnSpcReduction="10000"/>
          </a:bodyPr>
          <a:lstStyle/>
          <a:p>
            <a:r>
              <a:rPr lang="en-IN" dirty="0" smtClean="0">
                <a:latin typeface="Times New Roman" pitchFamily="18" charset="0"/>
                <a:cs typeface="Times New Roman" pitchFamily="18" charset="0"/>
              </a:rPr>
              <a:t>Trachoma treatment options depend on the stage of the disease. </a:t>
            </a:r>
          </a:p>
          <a:p>
            <a:r>
              <a:rPr lang="en-IN" b="1" dirty="0" smtClean="0">
                <a:latin typeface="Times New Roman" pitchFamily="18" charset="0"/>
                <a:cs typeface="Times New Roman" pitchFamily="18" charset="0"/>
              </a:rPr>
              <a:t>Medications</a:t>
            </a:r>
          </a:p>
          <a:p>
            <a:r>
              <a:rPr lang="en-IN" dirty="0" smtClean="0">
                <a:latin typeface="Times New Roman" pitchFamily="18" charset="0"/>
                <a:cs typeface="Times New Roman" pitchFamily="18" charset="0"/>
              </a:rPr>
              <a:t>In the early stages of trachoma, treatment with antibiotics alone may be enough to eliminate the infection. The two drugs currently in use include a tetracycline eye ointment and oral </a:t>
            </a:r>
            <a:r>
              <a:rPr lang="en-IN" dirty="0" err="1" smtClean="0">
                <a:latin typeface="Times New Roman" pitchFamily="18" charset="0"/>
                <a:cs typeface="Times New Roman" pitchFamily="18" charset="0"/>
              </a:rPr>
              <a:t>azithromycin</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Zithromax</a:t>
            </a:r>
            <a:r>
              <a:rPr lang="en-IN" dirty="0" smtClean="0">
                <a:latin typeface="Times New Roman" pitchFamily="18" charset="0"/>
                <a:cs typeface="Times New Roman" pitchFamily="18" charset="0"/>
              </a:rPr>
              <a:t>). Although </a:t>
            </a:r>
            <a:r>
              <a:rPr lang="en-IN" dirty="0" err="1" smtClean="0">
                <a:latin typeface="Times New Roman" pitchFamily="18" charset="0"/>
                <a:cs typeface="Times New Roman" pitchFamily="18" charset="0"/>
              </a:rPr>
              <a:t>azithromycin</a:t>
            </a:r>
            <a:r>
              <a:rPr lang="en-IN" dirty="0" smtClean="0">
                <a:latin typeface="Times New Roman" pitchFamily="18" charset="0"/>
                <a:cs typeface="Times New Roman" pitchFamily="18" charset="0"/>
              </a:rPr>
              <a:t> appears to be more effective than tetracycline, </a:t>
            </a:r>
            <a:r>
              <a:rPr lang="en-IN" dirty="0" err="1" smtClean="0">
                <a:latin typeface="Times New Roman" pitchFamily="18" charset="0"/>
                <a:cs typeface="Times New Roman" pitchFamily="18" charset="0"/>
              </a:rPr>
              <a:t>azithromycin</a:t>
            </a:r>
            <a:r>
              <a:rPr lang="en-IN" dirty="0" smtClean="0">
                <a:latin typeface="Times New Roman" pitchFamily="18" charset="0"/>
                <a:cs typeface="Times New Roman" pitchFamily="18" charset="0"/>
              </a:rPr>
              <a:t> is more expensive. In poor communities, the drug used often depends on which one is available and affordable. </a:t>
            </a:r>
          </a:p>
          <a:p>
            <a:r>
              <a:rPr lang="en-IN" dirty="0" smtClean="0">
                <a:latin typeface="Times New Roman" pitchFamily="18" charset="0"/>
                <a:cs typeface="Times New Roman" pitchFamily="18" charset="0"/>
              </a:rPr>
              <a:t>The World Health Organization (WHO) guidelines recommend giving antibiotics to an entire community when more than 10 percent of children have been affected by trachoma, to treat anyone who has been exposed to trachoma and reduce the spread of trachoma.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Autofit/>
          </a:bodyPr>
          <a:lstStyle/>
          <a:p>
            <a:r>
              <a:rPr lang="en-IN" sz="2000" b="1" dirty="0" smtClean="0">
                <a:latin typeface="Times New Roman" pitchFamily="18" charset="0"/>
                <a:cs typeface="Times New Roman" pitchFamily="18" charset="0"/>
              </a:rPr>
              <a:t>Surgery**</a:t>
            </a:r>
          </a:p>
          <a:p>
            <a:r>
              <a:rPr lang="en-IN" sz="2000" dirty="0" smtClean="0">
                <a:latin typeface="Times New Roman" pitchFamily="18" charset="0"/>
                <a:cs typeface="Times New Roman" pitchFamily="18" charset="0"/>
              </a:rPr>
              <a:t>Treatment of later stages of trachoma — including painful eyelid deformities — may require surgery. WHO guidelines recommend surgery for people with the advanced stage of trachoma. </a:t>
            </a:r>
          </a:p>
          <a:p>
            <a:r>
              <a:rPr lang="en-IN" sz="2000" dirty="0" smtClean="0">
                <a:latin typeface="Times New Roman" pitchFamily="18" charset="0"/>
                <a:cs typeface="Times New Roman" pitchFamily="18" charset="0"/>
              </a:rPr>
              <a:t>In eyelid rotation surgery (</a:t>
            </a:r>
            <a:r>
              <a:rPr lang="en-IN" sz="2000" dirty="0" err="1" smtClean="0">
                <a:latin typeface="Times New Roman" pitchFamily="18" charset="0"/>
                <a:cs typeface="Times New Roman" pitchFamily="18" charset="0"/>
              </a:rPr>
              <a:t>bilamellar</a:t>
            </a:r>
            <a:r>
              <a:rPr lang="en-IN" sz="2000" dirty="0" smtClean="0">
                <a:latin typeface="Times New Roman" pitchFamily="18" charset="0"/>
                <a:cs typeface="Times New Roman" pitchFamily="18" charset="0"/>
              </a:rPr>
              <a:t> tarsal rotation), incision is made in scarred lid and rotated  eyelashes away from your cornea. The procedure limits the progression of corneal scarring and can help prevent further loss of vision. Generally, this procedure can be performed on an outpatient basis and often significantly reduces the chances of trachoma returning. </a:t>
            </a:r>
          </a:p>
          <a:p>
            <a:r>
              <a:rPr lang="en-IN" sz="2000" dirty="0" smtClean="0">
                <a:latin typeface="Times New Roman" pitchFamily="18" charset="0"/>
                <a:cs typeface="Times New Roman" pitchFamily="18" charset="0"/>
              </a:rPr>
              <a:t>If cornea has become clouded enough to seriously impair your vision, corneal transplantation may be an option that may improve vision. Frequently, however, with trachoma, this procedure doesn't have good results.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539552" y="1628800"/>
            <a:ext cx="8136904" cy="1908215"/>
          </a:xfrm>
          <a:prstGeom prst="rect">
            <a:avLst/>
          </a:prstGeom>
        </p:spPr>
        <p:txBody>
          <a:bodyPr wrap="square">
            <a:spAutoFit/>
          </a:bodyPr>
          <a:lstStyle/>
          <a:p>
            <a:r>
              <a:rPr lang="en-IN" sz="2000" dirty="0" smtClean="0">
                <a:latin typeface="Times New Roman" pitchFamily="18" charset="0"/>
                <a:cs typeface="Times New Roman" pitchFamily="18" charset="0"/>
              </a:rPr>
              <a:t> a procedure to remove eyelashes (</a:t>
            </a:r>
            <a:r>
              <a:rPr lang="en-IN" sz="2000" dirty="0" err="1" smtClean="0">
                <a:latin typeface="Times New Roman" pitchFamily="18" charset="0"/>
                <a:cs typeface="Times New Roman" pitchFamily="18" charset="0"/>
              </a:rPr>
              <a:t>epilation</a:t>
            </a:r>
            <a:r>
              <a:rPr lang="en-IN" sz="2000" dirty="0" smtClean="0">
                <a:latin typeface="Times New Roman" pitchFamily="18" charset="0"/>
                <a:cs typeface="Times New Roman" pitchFamily="18" charset="0"/>
              </a:rPr>
              <a:t>) in some cases. However, this procedure may need </a:t>
            </a:r>
            <a:r>
              <a:rPr lang="en-IN" sz="2000" dirty="0" err="1" smtClean="0">
                <a:latin typeface="Times New Roman" pitchFamily="18" charset="0"/>
                <a:cs typeface="Times New Roman" pitchFamily="18" charset="0"/>
              </a:rPr>
              <a:t>tobe</a:t>
            </a:r>
            <a:r>
              <a:rPr lang="en-IN" sz="2000" dirty="0" smtClean="0">
                <a:latin typeface="Times New Roman" pitchFamily="18" charset="0"/>
                <a:cs typeface="Times New Roman" pitchFamily="18" charset="0"/>
              </a:rPr>
              <a:t>  done repeatedly. Another temporary option, if surgery isn't an available option, is to place an adhesive bandage over  eyelashes to keep them from touching  the eye. </a:t>
            </a:r>
          </a:p>
          <a:p>
            <a:r>
              <a:rPr lang="en-IN" sz="2000"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noAutofit/>
          </a:bodyPr>
          <a:lstStyle/>
          <a:p>
            <a:r>
              <a:rPr lang="en-IN" sz="2000" dirty="0" smtClean="0">
                <a:latin typeface="Times New Roman" pitchFamily="18" charset="0"/>
                <a:cs typeface="Times New Roman" pitchFamily="18" charset="0"/>
              </a:rPr>
              <a:t>f you're </a:t>
            </a:r>
            <a:r>
              <a:rPr lang="en-IN" sz="2000" dirty="0" err="1" smtClean="0">
                <a:latin typeface="Times New Roman" pitchFamily="18" charset="0"/>
                <a:cs typeface="Times New Roman" pitchFamily="18" charset="0"/>
              </a:rPr>
              <a:t>traveling</a:t>
            </a:r>
            <a:r>
              <a:rPr lang="en-IN" sz="2000" dirty="0" smtClean="0">
                <a:latin typeface="Times New Roman" pitchFamily="18" charset="0"/>
                <a:cs typeface="Times New Roman" pitchFamily="18" charset="0"/>
              </a:rPr>
              <a:t> to parts of the world where trachoma is common, be sure to practice good hygiene to prevent infection. </a:t>
            </a:r>
          </a:p>
          <a:p>
            <a:r>
              <a:rPr lang="en-IN" sz="2000" dirty="0" smtClean="0">
                <a:latin typeface="Times New Roman" pitchFamily="18" charset="0"/>
                <a:cs typeface="Times New Roman" pitchFamily="18" charset="0"/>
              </a:rPr>
              <a:t>If you've been treated for trachoma with antibiotics or surgery, </a:t>
            </a:r>
            <a:r>
              <a:rPr lang="en-IN" sz="2000" dirty="0" err="1" smtClean="0">
                <a:latin typeface="Times New Roman" pitchFamily="18" charset="0"/>
                <a:cs typeface="Times New Roman" pitchFamily="18" charset="0"/>
              </a:rPr>
              <a:t>reinfection</a:t>
            </a:r>
            <a:r>
              <a:rPr lang="en-IN" sz="2000" dirty="0" smtClean="0">
                <a:latin typeface="Times New Roman" pitchFamily="18" charset="0"/>
                <a:cs typeface="Times New Roman" pitchFamily="18" charset="0"/>
              </a:rPr>
              <a:t> is always a concern. For your protection and for the safety of others, be sure that family members or others you live with are screened and, if necessary, treated for trachoma. </a:t>
            </a:r>
          </a:p>
          <a:p>
            <a:r>
              <a:rPr lang="en-IN" sz="2000" dirty="0" smtClean="0">
                <a:latin typeface="Times New Roman" pitchFamily="18" charset="0"/>
                <a:cs typeface="Times New Roman" pitchFamily="18" charset="0"/>
              </a:rPr>
              <a:t>Proper hygiene practices include: </a:t>
            </a:r>
          </a:p>
          <a:p>
            <a:r>
              <a:rPr lang="en-IN" sz="2000" b="1" dirty="0" smtClean="0">
                <a:latin typeface="Times New Roman" pitchFamily="18" charset="0"/>
                <a:cs typeface="Times New Roman" pitchFamily="18" charset="0"/>
              </a:rPr>
              <a:t>Face washing and hand-washing.</a:t>
            </a:r>
            <a:r>
              <a:rPr lang="en-IN" sz="2000" dirty="0" smtClean="0">
                <a:latin typeface="Times New Roman" pitchFamily="18" charset="0"/>
                <a:cs typeface="Times New Roman" pitchFamily="18" charset="0"/>
              </a:rPr>
              <a:t> Keeping faces clean, especially children's, can help break the cycle of </a:t>
            </a:r>
            <a:r>
              <a:rPr lang="en-IN" sz="2000" dirty="0" err="1" smtClean="0">
                <a:latin typeface="Times New Roman" pitchFamily="18" charset="0"/>
                <a:cs typeface="Times New Roman" pitchFamily="18" charset="0"/>
              </a:rPr>
              <a:t>reinfection</a:t>
            </a:r>
            <a:r>
              <a:rPr lang="en-IN" sz="2000" dirty="0" smtClean="0">
                <a:latin typeface="Times New Roman" pitchFamily="18" charset="0"/>
                <a:cs typeface="Times New Roman" pitchFamily="18" charset="0"/>
              </a:rPr>
              <a:t>. </a:t>
            </a:r>
          </a:p>
          <a:p>
            <a:r>
              <a:rPr lang="en-IN" sz="2000" b="1" dirty="0" smtClean="0">
                <a:latin typeface="Times New Roman" pitchFamily="18" charset="0"/>
                <a:cs typeface="Times New Roman" pitchFamily="18" charset="0"/>
              </a:rPr>
              <a:t>Controlling flies.</a:t>
            </a:r>
            <a:r>
              <a:rPr lang="en-IN" sz="2000" dirty="0" smtClean="0">
                <a:latin typeface="Times New Roman" pitchFamily="18" charset="0"/>
                <a:cs typeface="Times New Roman" pitchFamily="18" charset="0"/>
              </a:rPr>
              <a:t> Reducing fly populations can help eliminate a major source of transmission. </a:t>
            </a:r>
          </a:p>
          <a:p>
            <a:r>
              <a:rPr lang="en-IN" sz="2000" b="1" dirty="0" smtClean="0">
                <a:latin typeface="Times New Roman" pitchFamily="18" charset="0"/>
                <a:cs typeface="Times New Roman" pitchFamily="18" charset="0"/>
              </a:rPr>
              <a:t>Proper waste management.</a:t>
            </a:r>
            <a:r>
              <a:rPr lang="en-IN" sz="2000" dirty="0" smtClean="0">
                <a:latin typeface="Times New Roman" pitchFamily="18" charset="0"/>
                <a:cs typeface="Times New Roman" pitchFamily="18" charset="0"/>
              </a:rPr>
              <a:t> Properly disposing of animal and human waste can reduce breeding grounds for flies.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US" dirty="0" smtClean="0"/>
              <a:t>Clean water supply- to have clean source of water supply.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 </a:t>
            </a:r>
            <a:endParaRPr lang="en-US" dirty="0"/>
          </a:p>
        </p:txBody>
      </p:sp>
      <p:sp>
        <p:nvSpPr>
          <p:cNvPr id="3" name="Content Placeholder 2"/>
          <p:cNvSpPr>
            <a:spLocks noGrp="1"/>
          </p:cNvSpPr>
          <p:nvPr>
            <p:ph idx="1"/>
          </p:nvPr>
        </p:nvSpPr>
        <p:spPr/>
        <p:txBody>
          <a:bodyPr>
            <a:normAutofit fontScale="92500" lnSpcReduction="10000"/>
          </a:bodyPr>
          <a:lstStyle/>
          <a:p>
            <a:r>
              <a:rPr lang="en-IN" dirty="0" smtClean="0">
                <a:latin typeface="Times New Roman" pitchFamily="18" charset="0"/>
                <a:cs typeface="Times New Roman" pitchFamily="18" charset="0"/>
              </a:rPr>
              <a:t>Although no vaccine is available, trachoma prevention is possible. The World Health Organization (WHO) has developed a health strategy to prevent trachoma, with the goal of eliminating trachoma in the world by 2020. The strategy is titled SAFE, which includes: </a:t>
            </a:r>
          </a:p>
          <a:p>
            <a:r>
              <a:rPr lang="en-IN" b="1" dirty="0" smtClean="0">
                <a:latin typeface="Times New Roman" pitchFamily="18" charset="0"/>
                <a:cs typeface="Times New Roman" pitchFamily="18" charset="0"/>
              </a:rPr>
              <a:t>S</a:t>
            </a:r>
            <a:r>
              <a:rPr lang="en-IN" dirty="0" smtClean="0">
                <a:latin typeface="Times New Roman" pitchFamily="18" charset="0"/>
                <a:cs typeface="Times New Roman" pitchFamily="18" charset="0"/>
              </a:rPr>
              <a:t>urgery to treat advanced forms of trachoma </a:t>
            </a:r>
          </a:p>
          <a:p>
            <a:r>
              <a:rPr lang="en-IN" b="1" dirty="0" smtClean="0">
                <a:latin typeface="Times New Roman" pitchFamily="18" charset="0"/>
                <a:cs typeface="Times New Roman" pitchFamily="18" charset="0"/>
              </a:rPr>
              <a:t>A</a:t>
            </a:r>
            <a:r>
              <a:rPr lang="en-IN" dirty="0" smtClean="0">
                <a:latin typeface="Times New Roman" pitchFamily="18" charset="0"/>
                <a:cs typeface="Times New Roman" pitchFamily="18" charset="0"/>
              </a:rPr>
              <a:t>ntibiotics to treat the infection and prevent further spread of infection </a:t>
            </a:r>
          </a:p>
          <a:p>
            <a:r>
              <a:rPr lang="en-IN" b="1" dirty="0" smtClean="0">
                <a:latin typeface="Times New Roman" pitchFamily="18" charset="0"/>
                <a:cs typeface="Times New Roman" pitchFamily="18" charset="0"/>
              </a:rPr>
              <a:t>F</a:t>
            </a:r>
            <a:r>
              <a:rPr lang="en-IN" dirty="0" smtClean="0">
                <a:latin typeface="Times New Roman" pitchFamily="18" charset="0"/>
                <a:cs typeface="Times New Roman" pitchFamily="18" charset="0"/>
              </a:rPr>
              <a:t>acial cleanliness </a:t>
            </a:r>
          </a:p>
          <a:p>
            <a:r>
              <a:rPr lang="en-IN" b="1" dirty="0" smtClean="0">
                <a:latin typeface="Times New Roman" pitchFamily="18" charset="0"/>
                <a:cs typeface="Times New Roman" pitchFamily="18" charset="0"/>
              </a:rPr>
              <a:t>E</a:t>
            </a:r>
            <a:r>
              <a:rPr lang="en-IN" dirty="0" smtClean="0">
                <a:latin typeface="Times New Roman" pitchFamily="18" charset="0"/>
                <a:cs typeface="Times New Roman" pitchFamily="18" charset="0"/>
              </a:rPr>
              <a:t>nvironmental improvements, particularly in water, sanitation and fly control, to lower disease transmission </a:t>
            </a:r>
          </a:p>
          <a:p>
            <a:endParaRPr lang="en-IN"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 Dr. J N </a:t>
            </a:r>
            <a:r>
              <a:rPr lang="en-US" dirty="0" err="1" smtClean="0"/>
              <a:t>Brahhatt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3" name="Table 2"/>
          <p:cNvGraphicFramePr>
            <a:graphicFrameLocks noGrp="1"/>
          </p:cNvGraphicFramePr>
          <p:nvPr/>
        </p:nvGraphicFramePr>
        <p:xfrm>
          <a:off x="467546" y="692696"/>
          <a:ext cx="8280920" cy="6223000"/>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370840">
                <a:tc>
                  <a:txBody>
                    <a:bodyPr/>
                    <a:lstStyle/>
                    <a:p>
                      <a:r>
                        <a:rPr lang="en-US" dirty="0" smtClean="0"/>
                        <a:t>Citation</a:t>
                      </a:r>
                      <a:endParaRPr lang="en-US" dirty="0"/>
                    </a:p>
                  </a:txBody>
                  <a:tcPr/>
                </a:tc>
                <a:tc>
                  <a:txBody>
                    <a:bodyPr/>
                    <a:lstStyle/>
                    <a:p>
                      <a:r>
                        <a:rPr lang="en-US" dirty="0" smtClean="0"/>
                        <a:t>Objective</a:t>
                      </a:r>
                      <a:endParaRPr lang="en-US" dirty="0"/>
                    </a:p>
                  </a:txBody>
                  <a:tcPr/>
                </a:tc>
                <a:tc>
                  <a:txBody>
                    <a:bodyPr/>
                    <a:lstStyle/>
                    <a:p>
                      <a:r>
                        <a:rPr lang="en-US" dirty="0" smtClean="0"/>
                        <a:t>Method</a:t>
                      </a:r>
                      <a:endParaRPr lang="en-US" dirty="0"/>
                    </a:p>
                  </a:txBody>
                  <a:tcPr/>
                </a:tc>
                <a:tc>
                  <a:txBody>
                    <a:bodyPr/>
                    <a:lstStyle/>
                    <a:p>
                      <a:r>
                        <a:rPr lang="en-US" dirty="0" smtClean="0"/>
                        <a:t>Results</a:t>
                      </a:r>
                      <a:endParaRPr lang="en-US" dirty="0"/>
                    </a:p>
                  </a:txBody>
                  <a:tcPr/>
                </a:tc>
                <a:tc>
                  <a:txBody>
                    <a:bodyPr/>
                    <a:lstStyle/>
                    <a:p>
                      <a:r>
                        <a:rPr lang="en-US" dirty="0" smtClean="0"/>
                        <a:t>Conclusion</a:t>
                      </a:r>
                      <a:endParaRPr lang="en-US" dirty="0"/>
                    </a:p>
                  </a:txBody>
                  <a:tcPr/>
                </a:tc>
              </a:tr>
              <a:tr h="5533816">
                <a:tc>
                  <a:txBody>
                    <a:bodyPr/>
                    <a:lstStyle/>
                    <a:p>
                      <a:r>
                        <a:rPr kumimoji="0" lang="en-IN" sz="1800" i="1" kern="1200" baseline="0" dirty="0" smtClean="0">
                          <a:solidFill>
                            <a:schemeClr val="dk1"/>
                          </a:solidFill>
                          <a:latin typeface="+mn-lt"/>
                          <a:ea typeface="+mn-ea"/>
                          <a:cs typeface="+mn-cs"/>
                        </a:rPr>
                        <a:t>*Dana </a:t>
                      </a:r>
                      <a:r>
                        <a:rPr kumimoji="0" lang="en-IN" sz="1800" i="1" kern="1200" baseline="0" dirty="0" err="1" smtClean="0">
                          <a:solidFill>
                            <a:schemeClr val="dk1"/>
                          </a:solidFill>
                          <a:latin typeface="+mn-lt"/>
                          <a:ea typeface="+mn-ea"/>
                          <a:cs typeface="+mn-cs"/>
                        </a:rPr>
                        <a:t>Center</a:t>
                      </a:r>
                      <a:r>
                        <a:rPr kumimoji="0" lang="en-IN" sz="1800" i="1" kern="1200" baseline="0" dirty="0" smtClean="0">
                          <a:solidFill>
                            <a:schemeClr val="dk1"/>
                          </a:solidFill>
                          <a:latin typeface="+mn-lt"/>
                          <a:ea typeface="+mn-ea"/>
                          <a:cs typeface="+mn-cs"/>
                        </a:rPr>
                        <a:t> for Preventive Ophthalmology Johns Hopkins School of Medicine, Baltimore, Maryland</a:t>
                      </a:r>
                      <a:endParaRPr lang="en-US" dirty="0"/>
                    </a:p>
                  </a:txBody>
                  <a:tcPr/>
                </a:tc>
                <a:tc>
                  <a:txBody>
                    <a:bodyPr/>
                    <a:lstStyle/>
                    <a:p>
                      <a:r>
                        <a:rPr kumimoji="0" lang="en-IN" sz="1800" kern="1200" baseline="0" dirty="0" smtClean="0">
                          <a:solidFill>
                            <a:schemeClr val="dk1"/>
                          </a:solidFill>
                          <a:latin typeface="+mn-lt"/>
                          <a:ea typeface="+mn-ea"/>
                          <a:cs typeface="+mn-cs"/>
                        </a:rPr>
                        <a:t>BLINDING TRACHOMA: PREVENTION WITH THE SAFE STRATEGY</a:t>
                      </a:r>
                      <a:endParaRPr lang="en-US" dirty="0"/>
                    </a:p>
                  </a:txBody>
                  <a:tcPr/>
                </a:tc>
                <a:tc>
                  <a:txBody>
                    <a:bodyPr/>
                    <a:lstStyle/>
                    <a:p>
                      <a:r>
                        <a:rPr kumimoji="0" lang="en-IN" sz="1800" kern="1200" baseline="0" dirty="0" smtClean="0">
                          <a:solidFill>
                            <a:schemeClr val="dk1"/>
                          </a:solidFill>
                          <a:latin typeface="+mn-lt"/>
                          <a:ea typeface="+mn-ea"/>
                          <a:cs typeface="+mn-cs"/>
                        </a:rPr>
                        <a:t>Trachoma, the second leading cause of blindness worldwide, differentially affects the poorest communities,</a:t>
                      </a:r>
                    </a:p>
                    <a:p>
                      <a:r>
                        <a:rPr kumimoji="0" lang="en-IN" sz="1800" kern="1200" baseline="0" dirty="0" smtClean="0">
                          <a:solidFill>
                            <a:schemeClr val="dk1"/>
                          </a:solidFill>
                          <a:latin typeface="+mn-lt"/>
                          <a:ea typeface="+mn-ea"/>
                          <a:cs typeface="+mn-cs"/>
                        </a:rPr>
                        <a:t>which may have the least access to resources. With the establishment of the Global Elimination of Blinding Trachoma</a:t>
                      </a:r>
                    </a:p>
                    <a:p>
                      <a:r>
                        <a:rPr kumimoji="0" lang="en-IN" sz="1800" kern="1200" baseline="0" dirty="0" smtClean="0">
                          <a:solidFill>
                            <a:schemeClr val="dk1"/>
                          </a:solidFill>
                          <a:latin typeface="+mn-lt"/>
                          <a:ea typeface="+mn-ea"/>
                          <a:cs typeface="+mn-cs"/>
                        </a:rPr>
                        <a:t>by 2020 (GET 2020) goal, </a:t>
                      </a:r>
                      <a:endParaRPr lang="en-US" dirty="0"/>
                    </a:p>
                  </a:txBody>
                  <a:tcPr/>
                </a:tc>
                <a:tc>
                  <a:txBody>
                    <a:bodyPr/>
                    <a:lstStyle/>
                    <a:p>
                      <a:r>
                        <a:rPr kumimoji="0" lang="en-US" sz="1800" kern="1200" baseline="0" dirty="0" smtClean="0">
                          <a:solidFill>
                            <a:schemeClr val="dk1"/>
                          </a:solidFill>
                          <a:latin typeface="+mn-lt"/>
                          <a:ea typeface="+mn-ea"/>
                          <a:cs typeface="+mn-cs"/>
                        </a:rPr>
                        <a:t>poor hygienic conditions favor</a:t>
                      </a:r>
                    </a:p>
                    <a:p>
                      <a:r>
                        <a:rPr kumimoji="0" lang="en-IN" sz="1800" kern="1200" baseline="0" dirty="0" smtClean="0">
                          <a:solidFill>
                            <a:schemeClr val="dk1"/>
                          </a:solidFill>
                          <a:latin typeface="+mn-lt"/>
                          <a:ea typeface="+mn-ea"/>
                          <a:cs typeface="+mn-cs"/>
                        </a:rPr>
                        <a:t>the transmission of </a:t>
                      </a:r>
                      <a:r>
                        <a:rPr kumimoji="0" lang="en-IN" sz="1800" i="1" kern="1200" baseline="0" dirty="0" smtClean="0">
                          <a:solidFill>
                            <a:schemeClr val="dk1"/>
                          </a:solidFill>
                          <a:latin typeface="+mn-lt"/>
                          <a:ea typeface="+mn-ea"/>
                          <a:cs typeface="+mn-cs"/>
                        </a:rPr>
                        <a:t>C. </a:t>
                      </a:r>
                      <a:r>
                        <a:rPr kumimoji="0" lang="en-IN" sz="1800" i="1" kern="1200" baseline="0" dirty="0" err="1" smtClean="0">
                          <a:solidFill>
                            <a:schemeClr val="dk1"/>
                          </a:solidFill>
                          <a:latin typeface="+mn-lt"/>
                          <a:ea typeface="+mn-ea"/>
                          <a:cs typeface="+mn-cs"/>
                        </a:rPr>
                        <a:t>trachomatis</a:t>
                      </a:r>
                      <a:r>
                        <a:rPr kumimoji="0" lang="en-IN" sz="1800" i="1" kern="1200" baseline="0" dirty="0" smtClean="0">
                          <a:solidFill>
                            <a:schemeClr val="dk1"/>
                          </a:solidFill>
                          <a:latin typeface="+mn-lt"/>
                          <a:ea typeface="+mn-ea"/>
                          <a:cs typeface="+mn-cs"/>
                        </a:rPr>
                        <a:t> through contact with infectious</a:t>
                      </a:r>
                    </a:p>
                    <a:p>
                      <a:r>
                        <a:rPr kumimoji="0" lang="en-IN" sz="1800" kern="1200" baseline="0" dirty="0" smtClean="0">
                          <a:solidFill>
                            <a:schemeClr val="dk1"/>
                          </a:solidFill>
                          <a:latin typeface="+mn-lt"/>
                          <a:ea typeface="+mn-ea"/>
                          <a:cs typeface="+mn-cs"/>
                        </a:rPr>
                        <a:t>secretions,42 with exposure to the ocular and nasal secretions</a:t>
                      </a:r>
                    </a:p>
                    <a:p>
                      <a:r>
                        <a:rPr kumimoji="0" lang="en-IN" sz="1800" kern="1200" baseline="0" dirty="0" smtClean="0">
                          <a:solidFill>
                            <a:schemeClr val="dk1"/>
                          </a:solidFill>
                          <a:latin typeface="+mn-lt"/>
                          <a:ea typeface="+mn-ea"/>
                          <a:cs typeface="+mn-cs"/>
                        </a:rPr>
                        <a:t>of pre-school children clearly a potential source of</a:t>
                      </a:r>
                    </a:p>
                    <a:p>
                      <a:r>
                        <a:rPr kumimoji="0" lang="en-US" sz="1800" kern="1200" baseline="0" dirty="0" smtClean="0">
                          <a:solidFill>
                            <a:schemeClr val="dk1"/>
                          </a:solidFill>
                          <a:latin typeface="+mn-lt"/>
                          <a:ea typeface="+mn-ea"/>
                          <a:cs typeface="+mn-cs"/>
                        </a:rPr>
                        <a:t>infection.</a:t>
                      </a:r>
                      <a:endParaRPr lang="en-US" dirty="0"/>
                    </a:p>
                  </a:txBody>
                  <a:tcPr/>
                </a:tc>
                <a:tc>
                  <a:txBody>
                    <a:bodyPr/>
                    <a:lstStyle/>
                    <a:p>
                      <a:r>
                        <a:rPr kumimoji="0" lang="en-IN" sz="1800" kern="1200" baseline="0" dirty="0" smtClean="0">
                          <a:solidFill>
                            <a:schemeClr val="dk1"/>
                          </a:solidFill>
                          <a:latin typeface="+mn-lt"/>
                          <a:ea typeface="+mn-ea"/>
                          <a:cs typeface="+mn-cs"/>
                        </a:rPr>
                        <a:t>A longitudinal study of children at two</a:t>
                      </a:r>
                    </a:p>
                    <a:p>
                      <a:r>
                        <a:rPr kumimoji="0" lang="en-IN" sz="1800" kern="1200" baseline="0" dirty="0" smtClean="0">
                          <a:solidFill>
                            <a:schemeClr val="dk1"/>
                          </a:solidFill>
                          <a:latin typeface="+mn-lt"/>
                          <a:ea typeface="+mn-ea"/>
                          <a:cs typeface="+mn-cs"/>
                        </a:rPr>
                        <a:t>time points six years apart found that children with unclean</a:t>
                      </a:r>
                    </a:p>
                    <a:p>
                      <a:r>
                        <a:rPr kumimoji="0" lang="en-IN" sz="1800" kern="1200" baseline="0" dirty="0" smtClean="0">
                          <a:solidFill>
                            <a:schemeClr val="dk1"/>
                          </a:solidFill>
                          <a:latin typeface="+mn-lt"/>
                          <a:ea typeface="+mn-ea"/>
                          <a:cs typeface="+mn-cs"/>
                        </a:rPr>
                        <a:t>faces who had clean faces at follow up were less likely to have</a:t>
                      </a:r>
                    </a:p>
                    <a:p>
                      <a:r>
                        <a:rPr kumimoji="0" lang="en-IN" sz="1800" kern="1200" baseline="0" dirty="0" smtClean="0">
                          <a:solidFill>
                            <a:schemeClr val="dk1"/>
                          </a:solidFill>
                          <a:latin typeface="+mn-lt"/>
                          <a:ea typeface="+mn-ea"/>
                          <a:cs typeface="+mn-cs"/>
                        </a:rPr>
                        <a:t>severe trachoma at follow up (odds ratio  0.21)</a:t>
                      </a:r>
                      <a:endParaRPr lang="en-US"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3" name="Table 2"/>
          <p:cNvGraphicFramePr>
            <a:graphicFrameLocks noGrp="1"/>
          </p:cNvGraphicFramePr>
          <p:nvPr/>
        </p:nvGraphicFramePr>
        <p:xfrm>
          <a:off x="251520" y="332656"/>
          <a:ext cx="8640960" cy="18567400"/>
        </p:xfrm>
        <a:graphic>
          <a:graphicData uri="http://schemas.openxmlformats.org/drawingml/2006/table">
            <a:tbl>
              <a:tblPr firstRow="1" bandRow="1">
                <a:tableStyleId>{5C22544A-7EE6-4342-B048-85BDC9FD1C3A}</a:tableStyleId>
              </a:tblPr>
              <a:tblGrid>
                <a:gridCol w="1728192"/>
                <a:gridCol w="1728192"/>
                <a:gridCol w="1728192"/>
                <a:gridCol w="1728192"/>
                <a:gridCol w="1728192"/>
              </a:tblGrid>
              <a:tr h="370840">
                <a:tc>
                  <a:txBody>
                    <a:bodyPr/>
                    <a:lstStyle/>
                    <a:p>
                      <a:r>
                        <a:rPr lang="en-US" dirty="0" smtClean="0"/>
                        <a:t>Citation</a:t>
                      </a:r>
                      <a:endParaRPr lang="en-US" dirty="0"/>
                    </a:p>
                  </a:txBody>
                  <a:tcPr/>
                </a:tc>
                <a:tc>
                  <a:txBody>
                    <a:bodyPr/>
                    <a:lstStyle/>
                    <a:p>
                      <a:r>
                        <a:rPr lang="en-US" dirty="0" smtClean="0"/>
                        <a:t>Objective</a:t>
                      </a:r>
                      <a:endParaRPr lang="en-US" dirty="0"/>
                    </a:p>
                  </a:txBody>
                  <a:tcPr/>
                </a:tc>
                <a:tc>
                  <a:txBody>
                    <a:bodyPr/>
                    <a:lstStyle/>
                    <a:p>
                      <a:r>
                        <a:rPr lang="en-US" dirty="0" smtClean="0"/>
                        <a:t>Method</a:t>
                      </a:r>
                      <a:endParaRPr lang="en-US" dirty="0"/>
                    </a:p>
                  </a:txBody>
                  <a:tcPr/>
                </a:tc>
                <a:tc>
                  <a:txBody>
                    <a:bodyPr/>
                    <a:lstStyle/>
                    <a:p>
                      <a:r>
                        <a:rPr lang="en-US" dirty="0" smtClean="0"/>
                        <a:t>Result</a:t>
                      </a:r>
                      <a:endParaRPr lang="en-US" dirty="0"/>
                    </a:p>
                  </a:txBody>
                  <a:tcPr/>
                </a:tc>
                <a:tc>
                  <a:txBody>
                    <a:bodyPr/>
                    <a:lstStyle/>
                    <a:p>
                      <a:r>
                        <a:rPr lang="en-US" dirty="0" smtClean="0"/>
                        <a:t>Conclusion</a:t>
                      </a:r>
                      <a:endParaRPr lang="en-US" dirty="0"/>
                    </a:p>
                  </a:txBody>
                  <a:tcPr/>
                </a:tc>
              </a:tr>
              <a:tr h="5749840">
                <a:tc>
                  <a:txBody>
                    <a:bodyPr/>
                    <a:lstStyle/>
                    <a:p>
                      <a:r>
                        <a:rPr kumimoji="0" lang="en-IN" sz="1800" i="1" kern="1200" baseline="0" smtClean="0">
                          <a:solidFill>
                            <a:schemeClr val="dk1"/>
                          </a:solidFill>
                          <a:latin typeface="+mn-lt"/>
                          <a:ea typeface="+mn-ea"/>
                          <a:cs typeface="+mn-cs"/>
                        </a:rPr>
                        <a:t>**Dana </a:t>
                      </a:r>
                      <a:r>
                        <a:rPr kumimoji="0" lang="en-IN" sz="1800" i="1" kern="1200" baseline="0" dirty="0" err="1" smtClean="0">
                          <a:solidFill>
                            <a:schemeClr val="dk1"/>
                          </a:solidFill>
                          <a:latin typeface="+mn-lt"/>
                          <a:ea typeface="+mn-ea"/>
                          <a:cs typeface="+mn-cs"/>
                        </a:rPr>
                        <a:t>Center</a:t>
                      </a:r>
                      <a:r>
                        <a:rPr kumimoji="0" lang="en-IN" sz="1800" i="1" kern="1200" baseline="0" dirty="0" smtClean="0">
                          <a:solidFill>
                            <a:schemeClr val="dk1"/>
                          </a:solidFill>
                          <a:latin typeface="+mn-lt"/>
                          <a:ea typeface="+mn-ea"/>
                          <a:cs typeface="+mn-cs"/>
                        </a:rPr>
                        <a:t> for Preventive Ophthalmology Johns Hopkins School of Medicine, Baltimore, Maryland</a:t>
                      </a:r>
                      <a:endParaRPr lang="en-US" dirty="0"/>
                    </a:p>
                  </a:txBody>
                  <a:tcPr/>
                </a:tc>
                <a:tc>
                  <a:txBody>
                    <a:bodyPr/>
                    <a:lstStyle/>
                    <a:p>
                      <a:r>
                        <a:rPr lang="en-US" dirty="0" smtClean="0"/>
                        <a:t>To study the effects of antibiotics and surgery for the management of trachoma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kumimoji="0" lang="en-IN" sz="1800" kern="1200" baseline="0" dirty="0" err="1" smtClean="0">
                          <a:solidFill>
                            <a:schemeClr val="dk1"/>
                          </a:solidFill>
                          <a:latin typeface="+mn-lt"/>
                          <a:ea typeface="+mn-ea"/>
                          <a:cs typeface="+mn-cs"/>
                        </a:rPr>
                        <a:t>Trichiasis</a:t>
                      </a:r>
                      <a:r>
                        <a:rPr kumimoji="0" lang="en-IN" sz="1800" kern="1200" baseline="0" dirty="0" smtClean="0">
                          <a:solidFill>
                            <a:schemeClr val="dk1"/>
                          </a:solidFill>
                          <a:latin typeface="+mn-lt"/>
                          <a:ea typeface="+mn-ea"/>
                          <a:cs typeface="+mn-cs"/>
                        </a:rPr>
                        <a:t> training programs are often</a:t>
                      </a:r>
                    </a:p>
                    <a:p>
                      <a:r>
                        <a:rPr kumimoji="0" lang="en-IN" sz="1800" kern="1200" baseline="0" dirty="0" smtClean="0">
                          <a:solidFill>
                            <a:schemeClr val="dk1"/>
                          </a:solidFill>
                          <a:latin typeface="+mn-lt"/>
                          <a:ea typeface="+mn-ea"/>
                          <a:cs typeface="+mn-cs"/>
                        </a:rPr>
                        <a:t>under some pressure to “graduate” </a:t>
                      </a:r>
                      <a:r>
                        <a:rPr kumimoji="0" lang="en-IN" sz="1800" kern="1200" baseline="0" dirty="0" err="1" smtClean="0">
                          <a:solidFill>
                            <a:schemeClr val="dk1"/>
                          </a:solidFill>
                          <a:latin typeface="+mn-lt"/>
                          <a:ea typeface="+mn-ea"/>
                          <a:cs typeface="+mn-cs"/>
                        </a:rPr>
                        <a:t>trichiasis</a:t>
                      </a:r>
                      <a:r>
                        <a:rPr kumimoji="0" lang="en-IN" sz="1800" kern="1200" baseline="0" dirty="0" smtClean="0">
                          <a:solidFill>
                            <a:schemeClr val="dk1"/>
                          </a:solidFill>
                          <a:latin typeface="+mn-lt"/>
                          <a:ea typeface="+mn-ea"/>
                          <a:cs typeface="+mn-cs"/>
                        </a:rPr>
                        <a:t> surgeons who</a:t>
                      </a:r>
                    </a:p>
                    <a:p>
                      <a:r>
                        <a:rPr kumimoji="0" lang="en-IN" sz="1800" kern="1200" baseline="0" dirty="0" smtClean="0">
                          <a:solidFill>
                            <a:schemeClr val="dk1"/>
                          </a:solidFill>
                          <a:latin typeface="+mn-lt"/>
                          <a:ea typeface="+mn-ea"/>
                          <a:cs typeface="+mn-cs"/>
                        </a:rPr>
                        <a:t>are sent from their districts or regions, and some should probably</a:t>
                      </a:r>
                    </a:p>
                    <a:p>
                      <a:r>
                        <a:rPr kumimoji="0" lang="en-IN" sz="1800" kern="1200" baseline="0" dirty="0" smtClean="0">
                          <a:solidFill>
                            <a:schemeClr val="dk1"/>
                          </a:solidFill>
                          <a:latin typeface="+mn-lt"/>
                          <a:ea typeface="+mn-ea"/>
                          <a:cs typeface="+mn-cs"/>
                        </a:rPr>
                        <a:t>not be permitted to operate. A manual for certification</a:t>
                      </a:r>
                    </a:p>
                    <a:p>
                      <a:r>
                        <a:rPr kumimoji="0" lang="en-IN" sz="1800" kern="1200" baseline="0" dirty="0" smtClean="0">
                          <a:solidFill>
                            <a:schemeClr val="dk1"/>
                          </a:solidFill>
                          <a:latin typeface="+mn-lt"/>
                          <a:ea typeface="+mn-ea"/>
                          <a:cs typeface="+mn-cs"/>
                        </a:rPr>
                        <a:t>of </a:t>
                      </a:r>
                      <a:r>
                        <a:rPr kumimoji="0" lang="en-IN" sz="1800" kern="1200" baseline="0" dirty="0" err="1" smtClean="0">
                          <a:solidFill>
                            <a:schemeClr val="dk1"/>
                          </a:solidFill>
                          <a:latin typeface="+mn-lt"/>
                          <a:ea typeface="+mn-ea"/>
                          <a:cs typeface="+mn-cs"/>
                        </a:rPr>
                        <a:t>trichiasis</a:t>
                      </a:r>
                      <a:r>
                        <a:rPr kumimoji="0" lang="en-IN" sz="1800" kern="1200" baseline="0" dirty="0" smtClean="0">
                          <a:solidFill>
                            <a:schemeClr val="dk1"/>
                          </a:solidFill>
                          <a:latin typeface="+mn-lt"/>
                          <a:ea typeface="+mn-ea"/>
                          <a:cs typeface="+mn-cs"/>
                        </a:rPr>
                        <a:t> surgeons is currently in preparation by the WHO,</a:t>
                      </a:r>
                    </a:p>
                    <a:p>
                      <a:r>
                        <a:rPr kumimoji="0" lang="en-IN" sz="1800" kern="1200" baseline="0" dirty="0" smtClean="0">
                          <a:solidFill>
                            <a:schemeClr val="dk1"/>
                          </a:solidFill>
                          <a:latin typeface="+mn-lt"/>
                          <a:ea typeface="+mn-ea"/>
                          <a:cs typeface="+mn-cs"/>
                        </a:rPr>
                        <a:t>and has been tested in Ethiopia. Such a manual will provide</a:t>
                      </a:r>
                    </a:p>
                    <a:p>
                      <a:r>
                        <a:rPr kumimoji="0" lang="en-IN" sz="1800" kern="1200" baseline="0" dirty="0" smtClean="0">
                          <a:solidFill>
                            <a:schemeClr val="dk1"/>
                          </a:solidFill>
                          <a:latin typeface="+mn-lt"/>
                          <a:ea typeface="+mn-ea"/>
                          <a:cs typeface="+mn-cs"/>
                        </a:rPr>
                        <a:t>guidelines to programs considering the implementation of</a:t>
                      </a:r>
                    </a:p>
                    <a:p>
                      <a:r>
                        <a:rPr kumimoji="0" lang="en-IN" sz="1800" kern="1200" baseline="0" dirty="0" smtClean="0">
                          <a:solidFill>
                            <a:schemeClr val="dk1"/>
                          </a:solidFill>
                          <a:latin typeface="+mn-lt"/>
                          <a:ea typeface="+mn-ea"/>
                          <a:cs typeface="+mn-cs"/>
                        </a:rPr>
                        <a:t>certification procedures. Regular review of surgical results,</a:t>
                      </a:r>
                    </a:p>
                    <a:p>
                      <a:r>
                        <a:rPr kumimoji="0" lang="en-IN" sz="1800" kern="1200" baseline="0" dirty="0" smtClean="0">
                          <a:solidFill>
                            <a:schemeClr val="dk1"/>
                          </a:solidFill>
                          <a:latin typeface="+mn-lt"/>
                          <a:ea typeface="+mn-ea"/>
                          <a:cs typeface="+mn-cs"/>
                        </a:rPr>
                        <a:t>with refresher courses as needed, is another way to lower</a:t>
                      </a:r>
                    </a:p>
                    <a:p>
                      <a:r>
                        <a:rPr kumimoji="0" lang="en-US" sz="1800" kern="1200" baseline="0" dirty="0" smtClean="0">
                          <a:solidFill>
                            <a:schemeClr val="dk1"/>
                          </a:solidFill>
                          <a:latin typeface="+mn-lt"/>
                          <a:ea typeface="+mn-ea"/>
                          <a:cs typeface="+mn-cs"/>
                        </a:rPr>
                        <a:t>surgical failures.22</a:t>
                      </a:r>
                    </a:p>
                    <a:p>
                      <a:r>
                        <a:rPr kumimoji="0" lang="en-IN" sz="1800" kern="1200" baseline="0" dirty="0" smtClean="0">
                          <a:solidFill>
                            <a:schemeClr val="dk1"/>
                          </a:solidFill>
                          <a:latin typeface="+mn-lt"/>
                          <a:ea typeface="+mn-ea"/>
                          <a:cs typeface="+mn-cs"/>
                        </a:rPr>
                        <a:t>There is significant disability associated with </a:t>
                      </a:r>
                      <a:r>
                        <a:rPr kumimoji="0" lang="en-IN" sz="1800" kern="1200" baseline="0" dirty="0" err="1" smtClean="0">
                          <a:solidFill>
                            <a:schemeClr val="dk1"/>
                          </a:solidFill>
                          <a:latin typeface="+mn-lt"/>
                          <a:ea typeface="+mn-ea"/>
                          <a:cs typeface="+mn-cs"/>
                        </a:rPr>
                        <a:t>trichiasis</a:t>
                      </a:r>
                      <a:r>
                        <a:rPr kumimoji="0" lang="en-IN" sz="1800" kern="1200" baseline="0" dirty="0" smtClean="0">
                          <a:solidFill>
                            <a:schemeClr val="dk1"/>
                          </a:solidFill>
                          <a:latin typeface="+mn-lt"/>
                          <a:ea typeface="+mn-ea"/>
                          <a:cs typeface="+mn-cs"/>
                        </a:rPr>
                        <a:t>,</a:t>
                      </a:r>
                    </a:p>
                    <a:p>
                      <a:r>
                        <a:rPr kumimoji="0" lang="en-IN" sz="1800" kern="1200" baseline="0" dirty="0" smtClean="0">
                          <a:solidFill>
                            <a:schemeClr val="dk1"/>
                          </a:solidFill>
                          <a:latin typeface="+mn-lt"/>
                          <a:ea typeface="+mn-ea"/>
                          <a:cs typeface="+mn-cs"/>
                        </a:rPr>
                        <a:t>which is not confined to those with visual loss. Limitations in</a:t>
                      </a:r>
                    </a:p>
                    <a:p>
                      <a:r>
                        <a:rPr kumimoji="0" lang="en-IN" sz="1800" kern="1200" baseline="0" dirty="0" smtClean="0">
                          <a:solidFill>
                            <a:schemeClr val="dk1"/>
                          </a:solidFill>
                          <a:latin typeface="+mn-lt"/>
                          <a:ea typeface="+mn-ea"/>
                          <a:cs typeface="+mn-cs"/>
                        </a:rPr>
                        <a:t>the daily activities of village life were found, for women especially,</a:t>
                      </a:r>
                    </a:p>
                    <a:p>
                      <a:r>
                        <a:rPr kumimoji="0" lang="en-IN" sz="1800" kern="1200" baseline="0" dirty="0" smtClean="0">
                          <a:solidFill>
                            <a:schemeClr val="dk1"/>
                          </a:solidFill>
                          <a:latin typeface="+mn-lt"/>
                          <a:ea typeface="+mn-ea"/>
                          <a:cs typeface="+mn-cs"/>
                        </a:rPr>
                        <a:t>in those with </a:t>
                      </a:r>
                      <a:r>
                        <a:rPr kumimoji="0" lang="en-IN" sz="1800" kern="1200" baseline="0" dirty="0" err="1" smtClean="0">
                          <a:solidFill>
                            <a:schemeClr val="dk1"/>
                          </a:solidFill>
                          <a:latin typeface="+mn-lt"/>
                          <a:ea typeface="+mn-ea"/>
                          <a:cs typeface="+mn-cs"/>
                        </a:rPr>
                        <a:t>trichiasis</a:t>
                      </a:r>
                      <a:r>
                        <a:rPr kumimoji="0" lang="en-IN" sz="1800" kern="1200" baseline="0" dirty="0" smtClean="0">
                          <a:solidFill>
                            <a:schemeClr val="dk1"/>
                          </a:solidFill>
                          <a:latin typeface="+mn-lt"/>
                          <a:ea typeface="+mn-ea"/>
                          <a:cs typeface="+mn-cs"/>
                        </a:rPr>
                        <a:t> but no visual loss</a:t>
                      </a:r>
                      <a:endParaRPr lang="en-US" dirty="0"/>
                    </a:p>
                  </a:txBody>
                  <a:tcPr/>
                </a:tc>
                <a:tc>
                  <a:txBody>
                    <a:bodyPr/>
                    <a:lstStyle/>
                    <a:p>
                      <a:r>
                        <a:rPr kumimoji="0" lang="en-IN" sz="1800" kern="1200" baseline="0" dirty="0" smtClean="0">
                          <a:solidFill>
                            <a:schemeClr val="dk1"/>
                          </a:solidFill>
                          <a:latin typeface="+mn-lt"/>
                          <a:ea typeface="+mn-ea"/>
                          <a:cs typeface="+mn-cs"/>
                        </a:rPr>
                        <a:t>Active trachoma is treated primarily by the use</a:t>
                      </a:r>
                    </a:p>
                    <a:p>
                      <a:r>
                        <a:rPr kumimoji="0" lang="en-IN" sz="1800" kern="1200" baseline="0" dirty="0" smtClean="0">
                          <a:solidFill>
                            <a:schemeClr val="dk1"/>
                          </a:solidFill>
                          <a:latin typeface="+mn-lt"/>
                          <a:ea typeface="+mn-ea"/>
                          <a:cs typeface="+mn-cs"/>
                        </a:rPr>
                        <a:t>of 1% topical tetracycline eye ointment, using a daily regimen</a:t>
                      </a:r>
                    </a:p>
                    <a:p>
                      <a:r>
                        <a:rPr kumimoji="0" lang="en-IN" sz="1800" kern="1200" baseline="0" dirty="0" smtClean="0">
                          <a:solidFill>
                            <a:schemeClr val="dk1"/>
                          </a:solidFill>
                          <a:latin typeface="+mn-lt"/>
                          <a:ea typeface="+mn-ea"/>
                          <a:cs typeface="+mn-cs"/>
                        </a:rPr>
                        <a:t>of once or twice a day for 4−6 weeks, or an intermittent</a:t>
                      </a:r>
                    </a:p>
                    <a:p>
                      <a:r>
                        <a:rPr kumimoji="0" lang="en-IN" sz="1800" kern="1200" baseline="0" dirty="0" smtClean="0">
                          <a:solidFill>
                            <a:schemeClr val="dk1"/>
                          </a:solidFill>
                          <a:latin typeface="+mn-lt"/>
                          <a:ea typeface="+mn-ea"/>
                          <a:cs typeface="+mn-cs"/>
                        </a:rPr>
                        <a:t>regimen. For countries in a special donation program, a single</a:t>
                      </a:r>
                    </a:p>
                    <a:p>
                      <a:r>
                        <a:rPr kumimoji="0" lang="en-IN" sz="1800" kern="1200" baseline="0" dirty="0" smtClean="0">
                          <a:solidFill>
                            <a:schemeClr val="dk1"/>
                          </a:solidFill>
                          <a:latin typeface="+mn-lt"/>
                          <a:ea typeface="+mn-ea"/>
                          <a:cs typeface="+mn-cs"/>
                        </a:rPr>
                        <a:t>dose of </a:t>
                      </a:r>
                      <a:r>
                        <a:rPr kumimoji="0" lang="en-IN" sz="1800" kern="1200" baseline="0" dirty="0" err="1" smtClean="0">
                          <a:solidFill>
                            <a:schemeClr val="dk1"/>
                          </a:solidFill>
                          <a:latin typeface="+mn-lt"/>
                          <a:ea typeface="+mn-ea"/>
                          <a:cs typeface="+mn-cs"/>
                        </a:rPr>
                        <a:t>azithromycin</a:t>
                      </a:r>
                      <a:r>
                        <a:rPr kumimoji="0" lang="en-IN" sz="1800" kern="1200" baseline="0" dirty="0" smtClean="0">
                          <a:solidFill>
                            <a:schemeClr val="dk1"/>
                          </a:solidFill>
                          <a:latin typeface="+mn-lt"/>
                          <a:ea typeface="+mn-ea"/>
                          <a:cs typeface="+mn-cs"/>
                        </a:rPr>
                        <a:t>, 20 mg/kg up to 1 gm is used, with pregnant</a:t>
                      </a:r>
                    </a:p>
                    <a:p>
                      <a:r>
                        <a:rPr kumimoji="0" lang="en-IN" sz="1800" kern="1200" baseline="0" dirty="0" smtClean="0">
                          <a:solidFill>
                            <a:schemeClr val="dk1"/>
                          </a:solidFill>
                          <a:latin typeface="+mn-lt"/>
                          <a:ea typeface="+mn-ea"/>
                          <a:cs typeface="+mn-cs"/>
                        </a:rPr>
                        <a:t>women receiving topical tetracycline. Either topical tetracycline</a:t>
                      </a:r>
                    </a:p>
                    <a:p>
                      <a:r>
                        <a:rPr kumimoji="0" lang="en-IN" sz="1800" kern="1200" baseline="0" dirty="0" smtClean="0">
                          <a:solidFill>
                            <a:schemeClr val="dk1"/>
                          </a:solidFill>
                          <a:latin typeface="+mn-lt"/>
                          <a:ea typeface="+mn-ea"/>
                          <a:cs typeface="+mn-cs"/>
                        </a:rPr>
                        <a:t>or </a:t>
                      </a:r>
                      <a:r>
                        <a:rPr kumimoji="0" lang="en-IN" sz="1800" kern="1200" baseline="0" dirty="0" err="1" smtClean="0">
                          <a:solidFill>
                            <a:schemeClr val="dk1"/>
                          </a:solidFill>
                          <a:latin typeface="+mn-lt"/>
                          <a:ea typeface="+mn-ea"/>
                          <a:cs typeface="+mn-cs"/>
                        </a:rPr>
                        <a:t>azithromycin</a:t>
                      </a:r>
                      <a:r>
                        <a:rPr kumimoji="0" lang="en-IN" sz="1800" kern="1200" baseline="0" dirty="0" smtClean="0">
                          <a:solidFill>
                            <a:schemeClr val="dk1"/>
                          </a:solidFill>
                          <a:latin typeface="+mn-lt"/>
                          <a:ea typeface="+mn-ea"/>
                          <a:cs typeface="+mn-cs"/>
                        </a:rPr>
                        <a:t> is effective in curing cases of ocular</a:t>
                      </a:r>
                    </a:p>
                    <a:p>
                      <a:r>
                        <a:rPr kumimoji="0" lang="en-IN" sz="1800" i="1" kern="1200" baseline="0" dirty="0" smtClean="0">
                          <a:solidFill>
                            <a:schemeClr val="dk1"/>
                          </a:solidFill>
                          <a:latin typeface="+mn-lt"/>
                          <a:ea typeface="+mn-ea"/>
                          <a:cs typeface="+mn-cs"/>
                        </a:rPr>
                        <a:t>C. </a:t>
                      </a:r>
                      <a:r>
                        <a:rPr kumimoji="0" lang="en-IN" sz="1800" i="1" kern="1200" baseline="0" dirty="0" err="1" smtClean="0">
                          <a:solidFill>
                            <a:schemeClr val="dk1"/>
                          </a:solidFill>
                          <a:latin typeface="+mn-lt"/>
                          <a:ea typeface="+mn-ea"/>
                          <a:cs typeface="+mn-cs"/>
                        </a:rPr>
                        <a:t>trachomatis</a:t>
                      </a:r>
                      <a:r>
                        <a:rPr kumimoji="0" lang="en-IN" sz="1800" i="1" kern="1200" baseline="0" dirty="0" smtClean="0">
                          <a:solidFill>
                            <a:schemeClr val="dk1"/>
                          </a:solidFill>
                          <a:latin typeface="+mn-lt"/>
                          <a:ea typeface="+mn-ea"/>
                          <a:cs typeface="+mn-cs"/>
                        </a:rPr>
                        <a:t> infection, although the follicles may not resolve</a:t>
                      </a:r>
                    </a:p>
                    <a:p>
                      <a:r>
                        <a:rPr kumimoji="0" lang="en-IN" sz="1800" kern="1200" baseline="0" dirty="0" smtClean="0">
                          <a:solidFill>
                            <a:schemeClr val="dk1"/>
                          </a:solidFill>
                          <a:latin typeface="+mn-lt"/>
                          <a:ea typeface="+mn-ea"/>
                          <a:cs typeface="+mn-cs"/>
                        </a:rPr>
                        <a:t>for months following treatment.30 However</a:t>
                      </a:r>
                      <a:endParaRPr lang="en-US" dirty="0"/>
                    </a:p>
                  </a:txBody>
                  <a:tcPr/>
                </a:tc>
                <a:tc>
                  <a:txBody>
                    <a:bodyPr/>
                    <a:lstStyle/>
                    <a:p>
                      <a:r>
                        <a:rPr kumimoji="0" lang="en-IN" sz="1800" kern="1200" baseline="0" dirty="0" smtClean="0">
                          <a:solidFill>
                            <a:schemeClr val="dk1"/>
                          </a:solidFill>
                          <a:latin typeface="+mn-lt"/>
                          <a:ea typeface="+mn-ea"/>
                          <a:cs typeface="+mn-cs"/>
                        </a:rPr>
                        <a:t>There are a number of different surgical</a:t>
                      </a:r>
                    </a:p>
                    <a:p>
                      <a:r>
                        <a:rPr kumimoji="0" lang="en-IN" sz="1800" kern="1200" baseline="0" dirty="0" smtClean="0">
                          <a:solidFill>
                            <a:schemeClr val="dk1"/>
                          </a:solidFill>
                          <a:latin typeface="+mn-lt"/>
                          <a:ea typeface="+mn-ea"/>
                          <a:cs typeface="+mn-cs"/>
                        </a:rPr>
                        <a:t>techniques that have been used to correct trichiasis.14,15 In</a:t>
                      </a:r>
                    </a:p>
                    <a:p>
                      <a:r>
                        <a:rPr kumimoji="0" lang="en-IN" sz="1800" kern="1200" baseline="0" dirty="0" smtClean="0">
                          <a:solidFill>
                            <a:schemeClr val="dk1"/>
                          </a:solidFill>
                          <a:latin typeface="+mn-lt"/>
                          <a:ea typeface="+mn-ea"/>
                          <a:cs typeface="+mn-cs"/>
                        </a:rPr>
                        <a:t>particular, tarsal rotation, when performed by an ophthalmologist,</a:t>
                      </a:r>
                    </a:p>
                    <a:p>
                      <a:r>
                        <a:rPr kumimoji="0" lang="en-IN" sz="1800" kern="1200" baseline="0" dirty="0" smtClean="0">
                          <a:solidFill>
                            <a:schemeClr val="dk1"/>
                          </a:solidFill>
                          <a:latin typeface="+mn-lt"/>
                          <a:ea typeface="+mn-ea"/>
                          <a:cs typeface="+mn-cs"/>
                        </a:rPr>
                        <a:t>was effective in correcting minor and major </a:t>
                      </a:r>
                      <a:r>
                        <a:rPr kumimoji="0" lang="en-IN" sz="1800" kern="1200" baseline="0" dirty="0" err="1" smtClean="0">
                          <a:solidFill>
                            <a:schemeClr val="dk1"/>
                          </a:solidFill>
                          <a:latin typeface="+mn-lt"/>
                          <a:ea typeface="+mn-ea"/>
                          <a:cs typeface="+mn-cs"/>
                        </a:rPr>
                        <a:t>trichiasis</a:t>
                      </a:r>
                      <a:endParaRPr kumimoji="0" lang="en-IN" sz="1800" kern="1200" baseline="0" dirty="0" smtClean="0">
                        <a:solidFill>
                          <a:schemeClr val="dk1"/>
                        </a:solidFill>
                        <a:latin typeface="+mn-lt"/>
                        <a:ea typeface="+mn-ea"/>
                        <a:cs typeface="+mn-cs"/>
                      </a:endParaRPr>
                    </a:p>
                    <a:p>
                      <a:r>
                        <a:rPr kumimoji="0" lang="en-IN" sz="1800" kern="1200" baseline="0" dirty="0" smtClean="0">
                          <a:solidFill>
                            <a:schemeClr val="dk1"/>
                          </a:solidFill>
                          <a:latin typeface="+mn-lt"/>
                          <a:ea typeface="+mn-ea"/>
                          <a:cs typeface="+mn-cs"/>
                        </a:rPr>
                        <a:t>in 80% of cases studied for up to one year.15 However, in</a:t>
                      </a:r>
                    </a:p>
                    <a:p>
                      <a:r>
                        <a:rPr kumimoji="0" lang="en-IN" sz="1800" kern="1200" baseline="0" dirty="0" smtClean="0">
                          <a:solidFill>
                            <a:schemeClr val="dk1"/>
                          </a:solidFill>
                          <a:latin typeface="+mn-lt"/>
                          <a:ea typeface="+mn-ea"/>
                          <a:cs typeface="+mn-cs"/>
                        </a:rPr>
                        <a:t>areas in which trachoma is endemic, patients with </a:t>
                      </a:r>
                      <a:r>
                        <a:rPr kumimoji="0" lang="en-IN" sz="1800" kern="1200" baseline="0" dirty="0" err="1" smtClean="0">
                          <a:solidFill>
                            <a:schemeClr val="dk1"/>
                          </a:solidFill>
                          <a:latin typeface="+mn-lt"/>
                          <a:ea typeface="+mn-ea"/>
                          <a:cs typeface="+mn-cs"/>
                        </a:rPr>
                        <a:t>trichiasis</a:t>
                      </a:r>
                      <a:endParaRPr kumimoji="0" lang="en-IN" sz="1800" kern="1200" baseline="0" dirty="0" smtClean="0">
                        <a:solidFill>
                          <a:schemeClr val="dk1"/>
                        </a:solidFill>
                        <a:latin typeface="+mn-lt"/>
                        <a:ea typeface="+mn-ea"/>
                        <a:cs typeface="+mn-cs"/>
                      </a:endParaRPr>
                    </a:p>
                    <a:p>
                      <a:r>
                        <a:rPr kumimoji="0" lang="en-IN" sz="1800" kern="1200" baseline="0" dirty="0" smtClean="0">
                          <a:solidFill>
                            <a:schemeClr val="dk1"/>
                          </a:solidFill>
                          <a:latin typeface="+mn-lt"/>
                          <a:ea typeface="+mn-ea"/>
                          <a:cs typeface="+mn-cs"/>
                        </a:rPr>
                        <a:t>often have very limited if any access to an ophthalmologist.</a:t>
                      </a:r>
                    </a:p>
                    <a:p>
                      <a:r>
                        <a:rPr kumimoji="0" lang="en-IN" sz="1800" kern="1200" baseline="0" dirty="0" smtClean="0">
                          <a:solidFill>
                            <a:schemeClr val="dk1"/>
                          </a:solidFill>
                          <a:latin typeface="+mn-lt"/>
                          <a:ea typeface="+mn-ea"/>
                          <a:cs typeface="+mn-cs"/>
                        </a:rPr>
                        <a:t>Alternative surgical personnel can be successfully trained to</a:t>
                      </a:r>
                    </a:p>
                    <a:p>
                      <a:r>
                        <a:rPr kumimoji="0" lang="en-US" sz="1800" kern="1200" baseline="0" dirty="0" smtClean="0">
                          <a:solidFill>
                            <a:schemeClr val="dk1"/>
                          </a:solidFill>
                          <a:latin typeface="+mn-lt"/>
                          <a:ea typeface="+mn-ea"/>
                          <a:cs typeface="+mn-cs"/>
                        </a:rPr>
                        <a:t>perform </a:t>
                      </a:r>
                      <a:r>
                        <a:rPr kumimoji="0" lang="en-US" sz="1800" kern="1200" baseline="0" dirty="0" err="1" smtClean="0">
                          <a:solidFill>
                            <a:schemeClr val="dk1"/>
                          </a:solidFill>
                          <a:latin typeface="+mn-lt"/>
                          <a:ea typeface="+mn-ea"/>
                          <a:cs typeface="+mn-cs"/>
                        </a:rPr>
                        <a:t>trichiasis</a:t>
                      </a:r>
                      <a:r>
                        <a:rPr kumimoji="0" lang="en-US" sz="1800" kern="1200" baseline="0" dirty="0" smtClean="0">
                          <a:solidFill>
                            <a:schemeClr val="dk1"/>
                          </a:solidFill>
                          <a:latin typeface="+mn-lt"/>
                          <a:ea typeface="+mn-ea"/>
                          <a:cs typeface="+mn-cs"/>
                        </a:rPr>
                        <a:t> surgery.1</a:t>
                      </a:r>
                      <a:endParaRPr kumimoji="0" lang="en-IN" sz="1800" kern="1200" baseline="0" dirty="0" smtClean="0">
                        <a:solidFill>
                          <a:schemeClr val="dk1"/>
                        </a:solidFill>
                        <a:latin typeface="+mn-lt"/>
                        <a:ea typeface="+mn-ea"/>
                        <a:cs typeface="+mn-cs"/>
                      </a:endParaRPr>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pPr marL="514350" indent="-514350">
              <a:buAutoNum type="arabicParenR"/>
            </a:pPr>
            <a:r>
              <a:rPr lang="en-US" dirty="0" err="1" smtClean="0"/>
              <a:t>Herbits</a:t>
            </a:r>
            <a:r>
              <a:rPr lang="en-US" dirty="0" smtClean="0"/>
              <a:t> pits seen in?</a:t>
            </a:r>
          </a:p>
          <a:p>
            <a:pPr marL="514350" indent="-514350">
              <a:buFontTx/>
              <a:buChar char="-"/>
            </a:pPr>
            <a:r>
              <a:rPr lang="en-US" dirty="0" smtClean="0"/>
              <a:t>Trachoma</a:t>
            </a:r>
          </a:p>
          <a:p>
            <a:pPr marL="514350" indent="-514350">
              <a:buFontTx/>
              <a:buChar char="-"/>
            </a:pPr>
            <a:r>
              <a:rPr lang="en-US" dirty="0" smtClean="0"/>
              <a:t>VKC</a:t>
            </a:r>
          </a:p>
          <a:p>
            <a:pPr marL="514350" indent="-514350">
              <a:buFontTx/>
              <a:buChar char="-"/>
            </a:pPr>
            <a:r>
              <a:rPr lang="en-US" dirty="0" err="1" smtClean="0"/>
              <a:t>Conjunctivtis</a:t>
            </a:r>
            <a:endParaRPr lang="en-US" dirty="0" smtClean="0"/>
          </a:p>
          <a:p>
            <a:pPr marL="514350" indent="-514350">
              <a:buFontTx/>
              <a:buChar char="-"/>
            </a:pPr>
            <a:r>
              <a:rPr lang="en-US" dirty="0" smtClean="0"/>
              <a:t>cataract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Autofit/>
          </a:bodyPr>
          <a:lstStyle/>
          <a:p>
            <a:r>
              <a:rPr lang="en-IN" sz="2000" dirty="0" smtClean="0">
                <a:latin typeface="Times New Roman" pitchFamily="18" charset="0"/>
                <a:cs typeface="Times New Roman" pitchFamily="18" charset="0"/>
              </a:rPr>
              <a:t>Trachoma (</a:t>
            </a:r>
            <a:r>
              <a:rPr lang="en-IN" sz="2000" dirty="0" err="1" smtClean="0">
                <a:latin typeface="Times New Roman" pitchFamily="18" charset="0"/>
                <a:cs typeface="Times New Roman" pitchFamily="18" charset="0"/>
              </a:rPr>
              <a:t>truh</a:t>
            </a:r>
            <a:r>
              <a:rPr lang="en-IN" sz="2000" dirty="0" smtClean="0">
                <a:latin typeface="Times New Roman" pitchFamily="18" charset="0"/>
                <a:cs typeface="Times New Roman" pitchFamily="18" charset="0"/>
              </a:rPr>
              <a:t>-KOH-</a:t>
            </a:r>
            <a:r>
              <a:rPr lang="en-IN" sz="2000" dirty="0" err="1" smtClean="0">
                <a:latin typeface="Times New Roman" pitchFamily="18" charset="0"/>
                <a:cs typeface="Times New Roman" pitchFamily="18" charset="0"/>
              </a:rPr>
              <a:t>muh</a:t>
            </a:r>
            <a:r>
              <a:rPr lang="en-IN" sz="2000" dirty="0" smtClean="0">
                <a:latin typeface="Times New Roman" pitchFamily="18" charset="0"/>
                <a:cs typeface="Times New Roman" pitchFamily="18" charset="0"/>
              </a:rPr>
              <a:t>) is a bacterial infection that affects your eyes. The bacterium that causes trachoma spreads through direct contact with the eyes, eyelids, and nose or throat secretions of infected people. </a:t>
            </a:r>
          </a:p>
          <a:p>
            <a:r>
              <a:rPr lang="en-IN" sz="2000" dirty="0" smtClean="0">
                <a:latin typeface="Times New Roman" pitchFamily="18" charset="0"/>
                <a:cs typeface="Times New Roman" pitchFamily="18" charset="0"/>
              </a:rPr>
              <a:t>Trachoma is very contagious and almost always affects both eyes. Signs and symptoms of trachoma begin with mild itching and irritation of your eyes and eyelids and lead to blurred vision and eye pain. Untreated trachoma can lead to blindness. </a:t>
            </a:r>
          </a:p>
          <a:p>
            <a:r>
              <a:rPr lang="en-IN" sz="2000" dirty="0" smtClean="0">
                <a:latin typeface="Times New Roman" pitchFamily="18" charset="0"/>
                <a:cs typeface="Times New Roman" pitchFamily="18" charset="0"/>
              </a:rPr>
              <a:t>Trachoma is the leading preventable cause of blindness worldwide. The World Health Organization (WHO) estimates that 8 million people worldwide have been visually impaired by trachoma. WHO estimates more than 84 million people need treatment for trachoma, primarily in poor areas of developing countries. In some of the poorest countries in Africa, prevalence among children can reach 40 percent. </a:t>
            </a:r>
          </a:p>
          <a:p>
            <a:r>
              <a:rPr lang="en-IN" sz="2000" dirty="0" smtClean="0">
                <a:latin typeface="Times New Roman" pitchFamily="18" charset="0"/>
                <a:cs typeface="Times New Roman" pitchFamily="18" charset="0"/>
              </a:rPr>
              <a:t>If trachoma is treated early, it often may prevent further trachoma complications. </a:t>
            </a:r>
          </a:p>
          <a:p>
            <a:pPr>
              <a:buNone/>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pPr>
              <a:buNone/>
            </a:pPr>
            <a:r>
              <a:rPr lang="en-US" dirty="0" smtClean="0"/>
              <a:t>2) </a:t>
            </a:r>
            <a:r>
              <a:rPr lang="en-US" dirty="0" err="1" smtClean="0"/>
              <a:t>Pannus</a:t>
            </a:r>
            <a:r>
              <a:rPr lang="en-US" dirty="0" smtClean="0"/>
              <a:t> seen in?</a:t>
            </a:r>
          </a:p>
          <a:p>
            <a:pPr>
              <a:buFontTx/>
              <a:buChar char="-"/>
            </a:pPr>
            <a:r>
              <a:rPr lang="en-US" dirty="0" smtClean="0"/>
              <a:t>Trachoma</a:t>
            </a:r>
          </a:p>
          <a:p>
            <a:pPr>
              <a:buFontTx/>
              <a:buChar char="-"/>
            </a:pPr>
            <a:r>
              <a:rPr lang="en-US" dirty="0" smtClean="0"/>
              <a:t>VKC</a:t>
            </a:r>
          </a:p>
          <a:p>
            <a:pPr>
              <a:buFontTx/>
              <a:buChar char="-"/>
            </a:pPr>
            <a:r>
              <a:rPr lang="en-US" dirty="0" smtClean="0"/>
              <a:t>Cataract</a:t>
            </a:r>
          </a:p>
          <a:p>
            <a:pPr>
              <a:buFontTx/>
              <a:buChar char="-"/>
            </a:pPr>
            <a:r>
              <a:rPr lang="en-US" dirty="0" smtClean="0"/>
              <a:t>retina</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pPr>
              <a:buNone/>
            </a:pPr>
            <a:r>
              <a:rPr lang="en-US" dirty="0" smtClean="0"/>
              <a:t>3) Incubation period for trachoma?</a:t>
            </a:r>
          </a:p>
          <a:p>
            <a:pPr>
              <a:buNone/>
            </a:pPr>
            <a:r>
              <a:rPr lang="en-US" dirty="0" smtClean="0"/>
              <a:t>-15-20 day</a:t>
            </a:r>
          </a:p>
          <a:p>
            <a:pPr>
              <a:buFontTx/>
              <a:buChar char="-"/>
            </a:pPr>
            <a:r>
              <a:rPr lang="en-US" dirty="0" smtClean="0"/>
              <a:t>30 days</a:t>
            </a:r>
          </a:p>
          <a:p>
            <a:pPr>
              <a:buFontTx/>
              <a:buChar char="-"/>
            </a:pPr>
            <a:r>
              <a:rPr lang="en-US" dirty="0" smtClean="0"/>
              <a:t>20-30days</a:t>
            </a:r>
          </a:p>
          <a:p>
            <a:pPr>
              <a:buFontTx/>
              <a:buChar char="-"/>
            </a:pPr>
            <a:r>
              <a:rPr lang="en-US" dirty="0" smtClean="0"/>
              <a:t>60days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pPr>
              <a:buNone/>
            </a:pPr>
            <a:r>
              <a:rPr lang="en-US" dirty="0" smtClean="0"/>
              <a:t>4) Most common agent for trachoma?</a:t>
            </a:r>
          </a:p>
          <a:p>
            <a:pPr>
              <a:buFontTx/>
              <a:buChar char="-"/>
            </a:pPr>
            <a:r>
              <a:rPr lang="en-US" dirty="0" err="1" smtClean="0"/>
              <a:t>Stap</a:t>
            </a:r>
            <a:r>
              <a:rPr lang="en-US" dirty="0" smtClean="0"/>
              <a:t> </a:t>
            </a:r>
            <a:r>
              <a:rPr lang="en-US" dirty="0" err="1" smtClean="0"/>
              <a:t>aureus</a:t>
            </a:r>
            <a:endParaRPr lang="en-US" dirty="0" smtClean="0"/>
          </a:p>
          <a:p>
            <a:pPr>
              <a:buFontTx/>
              <a:buChar char="-"/>
            </a:pPr>
            <a:r>
              <a:rPr lang="en-US" dirty="0" smtClean="0"/>
              <a:t>Gonococci</a:t>
            </a:r>
          </a:p>
          <a:p>
            <a:pPr>
              <a:buFontTx/>
              <a:buChar char="-"/>
            </a:pPr>
            <a:r>
              <a:rPr lang="en-US" dirty="0" smtClean="0"/>
              <a:t>Meningitis</a:t>
            </a:r>
          </a:p>
          <a:p>
            <a:pPr>
              <a:buFontTx/>
              <a:buChar char="-"/>
            </a:pPr>
            <a:r>
              <a:rPr lang="en-US" dirty="0" smtClean="0"/>
              <a:t>fungi</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pPr>
              <a:buNone/>
            </a:pPr>
            <a:r>
              <a:rPr lang="en-US" dirty="0" smtClean="0"/>
              <a:t>5) Trachoma features is?</a:t>
            </a:r>
          </a:p>
          <a:p>
            <a:pPr>
              <a:buNone/>
            </a:pPr>
            <a:r>
              <a:rPr lang="en-US" dirty="0" smtClean="0"/>
              <a:t>-</a:t>
            </a:r>
            <a:r>
              <a:rPr lang="en-US" dirty="0" err="1" smtClean="0"/>
              <a:t>pannus</a:t>
            </a:r>
            <a:endParaRPr lang="en-US" dirty="0" smtClean="0"/>
          </a:p>
          <a:p>
            <a:pPr>
              <a:buFontTx/>
              <a:buChar char="-"/>
            </a:pPr>
            <a:r>
              <a:rPr lang="en-US" dirty="0" err="1" smtClean="0"/>
              <a:t>Tranta</a:t>
            </a:r>
            <a:r>
              <a:rPr lang="en-US" dirty="0" smtClean="0"/>
              <a:t> spots</a:t>
            </a:r>
          </a:p>
          <a:p>
            <a:pPr>
              <a:buFontTx/>
              <a:buChar char="-"/>
            </a:pPr>
            <a:r>
              <a:rPr lang="en-US" dirty="0" err="1" smtClean="0"/>
              <a:t>Limbal</a:t>
            </a:r>
            <a:r>
              <a:rPr lang="en-US" dirty="0" smtClean="0"/>
              <a:t> membrane</a:t>
            </a:r>
          </a:p>
          <a:p>
            <a:pPr>
              <a:buFontTx/>
              <a:buChar char="-"/>
            </a:pPr>
            <a:r>
              <a:rPr lang="en-US" dirty="0" smtClean="0"/>
              <a:t>Cobble </a:t>
            </a:r>
            <a:r>
              <a:rPr lang="en-US" smtClean="0"/>
              <a:t>stone appearance</a:t>
            </a:r>
            <a:endParaRPr lang="en-US" dirty="0" smtClean="0"/>
          </a:p>
          <a:p>
            <a:pPr>
              <a:buFontTx/>
              <a:buChar char="-"/>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normAutofit fontScale="25000" lnSpcReduction="20000"/>
          </a:bodyPr>
          <a:lstStyle/>
          <a:p>
            <a:pPr>
              <a:buNone/>
            </a:pPr>
            <a:endParaRPr lang="en-IN" dirty="0" smtClean="0"/>
          </a:p>
          <a:p>
            <a:r>
              <a:rPr lang="en-IN" sz="8000" dirty="0" smtClean="0">
                <a:latin typeface="Times New Roman" pitchFamily="18" charset="0"/>
                <a:cs typeface="Times New Roman" pitchFamily="18" charset="0"/>
              </a:rPr>
              <a:t>The principal signs and symptoms in the early stages of trachoma include: </a:t>
            </a:r>
          </a:p>
          <a:p>
            <a:r>
              <a:rPr lang="en-IN" sz="8000" dirty="0" smtClean="0">
                <a:latin typeface="Times New Roman" pitchFamily="18" charset="0"/>
                <a:cs typeface="Times New Roman" pitchFamily="18" charset="0"/>
              </a:rPr>
              <a:t>Mild itching and irritation of the eyes and eyelids </a:t>
            </a:r>
          </a:p>
          <a:p>
            <a:r>
              <a:rPr lang="en-IN" sz="8000" dirty="0" smtClean="0">
                <a:latin typeface="Times New Roman" pitchFamily="18" charset="0"/>
                <a:cs typeface="Times New Roman" pitchFamily="18" charset="0"/>
              </a:rPr>
              <a:t>Discharge from the eyes containing mucus or pus </a:t>
            </a:r>
          </a:p>
          <a:p>
            <a:r>
              <a:rPr lang="en-IN" sz="8000" dirty="0" smtClean="0">
                <a:latin typeface="Times New Roman" pitchFamily="18" charset="0"/>
                <a:cs typeface="Times New Roman" pitchFamily="18" charset="0"/>
              </a:rPr>
              <a:t>As the disease progresses, later trachoma symptoms include: </a:t>
            </a:r>
          </a:p>
          <a:p>
            <a:r>
              <a:rPr lang="en-IN" sz="8000" dirty="0" smtClean="0">
                <a:latin typeface="Times New Roman" pitchFamily="18" charset="0"/>
                <a:cs typeface="Times New Roman" pitchFamily="18" charset="0"/>
              </a:rPr>
              <a:t>Marked light sensitivity (photophobia) </a:t>
            </a:r>
          </a:p>
          <a:p>
            <a:r>
              <a:rPr lang="en-IN" sz="8000" dirty="0" smtClean="0">
                <a:latin typeface="Times New Roman" pitchFamily="18" charset="0"/>
                <a:cs typeface="Times New Roman" pitchFamily="18" charset="0"/>
              </a:rPr>
              <a:t>Blurred vision </a:t>
            </a:r>
          </a:p>
          <a:p>
            <a:r>
              <a:rPr lang="en-IN" sz="8000" dirty="0" smtClean="0">
                <a:latin typeface="Times New Roman" pitchFamily="18" charset="0"/>
                <a:cs typeface="Times New Roman" pitchFamily="18" charset="0"/>
              </a:rPr>
              <a:t>Eye pain </a:t>
            </a:r>
          </a:p>
          <a:p>
            <a:r>
              <a:rPr lang="en-IN" sz="8000" dirty="0" smtClean="0">
                <a:latin typeface="Times New Roman" pitchFamily="18" charset="0"/>
                <a:cs typeface="Times New Roman" pitchFamily="18" charset="0"/>
              </a:rPr>
              <a:t>Young children are particularly susceptible to infection, but the disease progresses slowly, and the more painful symptoms may not emerge until adulthood. </a:t>
            </a:r>
          </a:p>
          <a:p>
            <a:r>
              <a:rPr lang="en-IN" sz="8000" dirty="0" smtClean="0">
                <a:latin typeface="Times New Roman" pitchFamily="18" charset="0"/>
                <a:cs typeface="Times New Roman" pitchFamily="18" charset="0"/>
              </a:rPr>
              <a:t>The World Health Organization has identified a grading system with five stages in the development of trachoma, including: </a:t>
            </a:r>
          </a:p>
          <a:p>
            <a:r>
              <a:rPr lang="en-IN" sz="8000" b="1" dirty="0" smtClean="0">
                <a:latin typeface="Times New Roman" pitchFamily="18" charset="0"/>
                <a:cs typeface="Times New Roman" pitchFamily="18" charset="0"/>
              </a:rPr>
              <a:t>Inflammation — follicular.</a:t>
            </a:r>
            <a:r>
              <a:rPr lang="en-IN" sz="8000" dirty="0" smtClean="0">
                <a:latin typeface="Times New Roman" pitchFamily="18" charset="0"/>
                <a:cs typeface="Times New Roman" pitchFamily="18" charset="0"/>
              </a:rPr>
              <a:t> The infection is just beginning in this stage. Five or more follicles — small bumps that contain lymphocytes, a type of white blood cell — are visible with magnification on the inner surface of your upper eyelid (conjunctiva).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noAutofit/>
          </a:bodyPr>
          <a:lstStyle/>
          <a:p>
            <a:r>
              <a:rPr lang="en-IN" sz="2000" b="1" dirty="0" smtClean="0">
                <a:latin typeface="Times New Roman" pitchFamily="18" charset="0"/>
                <a:cs typeface="Times New Roman" pitchFamily="18" charset="0"/>
              </a:rPr>
              <a:t>Inflammation — intense.</a:t>
            </a:r>
            <a:r>
              <a:rPr lang="en-IN" sz="2000" dirty="0" smtClean="0">
                <a:latin typeface="Times New Roman" pitchFamily="18" charset="0"/>
                <a:cs typeface="Times New Roman" pitchFamily="18" charset="0"/>
              </a:rPr>
              <a:t> In this stage, your eye is now highly infectious and becomes irritated, with a thickening or swelling of the upper eyelid. </a:t>
            </a:r>
          </a:p>
          <a:p>
            <a:r>
              <a:rPr lang="en-IN" sz="2000" b="1" dirty="0" smtClean="0">
                <a:latin typeface="Times New Roman" pitchFamily="18" charset="0"/>
                <a:cs typeface="Times New Roman" pitchFamily="18" charset="0"/>
              </a:rPr>
              <a:t>Eyelid scarring.</a:t>
            </a:r>
            <a:r>
              <a:rPr lang="en-IN" sz="2000" dirty="0" smtClean="0">
                <a:latin typeface="Times New Roman" pitchFamily="18" charset="0"/>
                <a:cs typeface="Times New Roman" pitchFamily="18" charset="0"/>
              </a:rPr>
              <a:t> Repeated infections lead to scarring of the inner eyelid. The scars often appear as white lines when examined with magnification. Your eyelid may become distorted and may turn in (</a:t>
            </a:r>
            <a:r>
              <a:rPr lang="en-IN" sz="2000" dirty="0" err="1" smtClean="0">
                <a:latin typeface="Times New Roman" pitchFamily="18" charset="0"/>
                <a:cs typeface="Times New Roman" pitchFamily="18" charset="0"/>
              </a:rPr>
              <a:t>entropion</a:t>
            </a:r>
            <a:r>
              <a:rPr lang="en-IN" sz="2000" dirty="0" smtClean="0">
                <a:latin typeface="Times New Roman" pitchFamily="18" charset="0"/>
                <a:cs typeface="Times New Roman" pitchFamily="18" charset="0"/>
              </a:rPr>
              <a:t>). </a:t>
            </a:r>
          </a:p>
          <a:p>
            <a:r>
              <a:rPr lang="en-IN" sz="2000" b="1" dirty="0" smtClean="0">
                <a:latin typeface="Times New Roman" pitchFamily="18" charset="0"/>
                <a:cs typeface="Times New Roman" pitchFamily="18" charset="0"/>
              </a:rPr>
              <a:t>Ingrown eyelashes (</a:t>
            </a:r>
            <a:r>
              <a:rPr lang="en-IN" sz="2000" b="1" dirty="0" err="1" smtClean="0">
                <a:latin typeface="Times New Roman" pitchFamily="18" charset="0"/>
                <a:cs typeface="Times New Roman" pitchFamily="18" charset="0"/>
              </a:rPr>
              <a:t>trichiasis</a:t>
            </a:r>
            <a:r>
              <a:rPr lang="en-IN" sz="2000" b="1" dirty="0" smtClean="0">
                <a:latin typeface="Times New Roman" pitchFamily="18" charset="0"/>
                <a:cs typeface="Times New Roman" pitchFamily="18" charset="0"/>
              </a:rPr>
              <a:t>).</a:t>
            </a:r>
            <a:r>
              <a:rPr lang="en-IN" sz="2000" dirty="0" smtClean="0">
                <a:latin typeface="Times New Roman" pitchFamily="18" charset="0"/>
                <a:cs typeface="Times New Roman" pitchFamily="18" charset="0"/>
              </a:rPr>
              <a:t> The scarred inner lining of your eyelid continues to deform, causing your lashes to turn in so that they rub on and scratch the transparent outer surface of your eye (cornea). </a:t>
            </a:r>
          </a:p>
          <a:p>
            <a:r>
              <a:rPr lang="en-IN" sz="2000" b="1" dirty="0" smtClean="0">
                <a:latin typeface="Times New Roman" pitchFamily="18" charset="0"/>
                <a:cs typeface="Times New Roman" pitchFamily="18" charset="0"/>
              </a:rPr>
              <a:t>Corneal clouding.</a:t>
            </a:r>
            <a:r>
              <a:rPr lang="en-IN" sz="2000" dirty="0" smtClean="0">
                <a:latin typeface="Times New Roman" pitchFamily="18" charset="0"/>
                <a:cs typeface="Times New Roman" pitchFamily="18" charset="0"/>
              </a:rPr>
              <a:t> The cornea becomes affected by an inflammation that is most commonly seen under your upper lid. Continual inflammation compounded by scratching from the in-turned lashes leads to clouding of the cornea. Secondary infection can lead to development of ulcers on your cornea and eventually partial or complete blindness. </a:t>
            </a:r>
          </a:p>
          <a:p>
            <a:endParaRPr lang="en-US"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normAutofit fontScale="92500"/>
          </a:bodyPr>
          <a:lstStyle/>
          <a:p>
            <a:r>
              <a:rPr lang="en-IN" dirty="0" smtClean="0">
                <a:latin typeface="Times New Roman" pitchFamily="18" charset="0"/>
                <a:cs typeface="Times New Roman" pitchFamily="18" charset="0"/>
              </a:rPr>
              <a:t>All the signs of trachoma are more severe in your upper lid than in your lower lid. With advanced scarring, your upper lid may show a thick line. In addition, the lubricating glandular tissue in your lids — including the tear-producing glands (</a:t>
            </a:r>
            <a:r>
              <a:rPr lang="en-IN" dirty="0" err="1" smtClean="0">
                <a:latin typeface="Times New Roman" pitchFamily="18" charset="0"/>
                <a:cs typeface="Times New Roman" pitchFamily="18" charset="0"/>
              </a:rPr>
              <a:t>lacrimal</a:t>
            </a:r>
            <a:r>
              <a:rPr lang="en-IN" dirty="0" smtClean="0">
                <a:latin typeface="Times New Roman" pitchFamily="18" charset="0"/>
                <a:cs typeface="Times New Roman" pitchFamily="18" charset="0"/>
              </a:rPr>
              <a:t> glands) — can be affected. This can lead to extreme dryness, aggravating the problem even more. </a:t>
            </a:r>
          </a:p>
          <a:p>
            <a:r>
              <a:rPr lang="en-IN" b="1" dirty="0" smtClean="0">
                <a:latin typeface="Times New Roman" pitchFamily="18" charset="0"/>
                <a:cs typeface="Times New Roman" pitchFamily="18" charset="0"/>
              </a:rPr>
              <a:t>to see a doctor</a:t>
            </a:r>
          </a:p>
          <a:p>
            <a:r>
              <a:rPr lang="en-IN" dirty="0" smtClean="0">
                <a:latin typeface="Times New Roman" pitchFamily="18" charset="0"/>
                <a:cs typeface="Times New Roman" pitchFamily="18" charset="0"/>
              </a:rPr>
              <a:t>when child has itching, irritation or discharge from the eyes, especially if you recently </a:t>
            </a:r>
            <a:r>
              <a:rPr lang="en-IN" dirty="0" err="1" smtClean="0">
                <a:latin typeface="Times New Roman" pitchFamily="18" charset="0"/>
                <a:cs typeface="Times New Roman" pitchFamily="18" charset="0"/>
              </a:rPr>
              <a:t>traveled</a:t>
            </a:r>
            <a:r>
              <a:rPr lang="en-IN" dirty="0" smtClean="0">
                <a:latin typeface="Times New Roman" pitchFamily="18" charset="0"/>
                <a:cs typeface="Times New Roman" pitchFamily="18" charset="0"/>
              </a:rPr>
              <a:t> to an area where trachoma is common. Trachoma is a contagious condition, and it should be treated as soon as possible to prevent further infections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Trachoma is caused by certain subtypes of Chlamydia </a:t>
            </a:r>
            <a:r>
              <a:rPr lang="en-IN" sz="2400" dirty="0" err="1" smtClean="0">
                <a:latin typeface="Times New Roman" pitchFamily="18" charset="0"/>
                <a:cs typeface="Times New Roman" pitchFamily="18" charset="0"/>
              </a:rPr>
              <a:t>trachomatis</a:t>
            </a:r>
            <a:r>
              <a:rPr lang="en-IN" sz="2400" dirty="0" smtClean="0">
                <a:latin typeface="Times New Roman" pitchFamily="18" charset="0"/>
                <a:cs typeface="Times New Roman" pitchFamily="18" charset="0"/>
              </a:rPr>
              <a:t>, a bacterium that can also cause the sexually transmitted infection </a:t>
            </a:r>
            <a:r>
              <a:rPr lang="en-IN" sz="2400" dirty="0" err="1" smtClean="0">
                <a:latin typeface="Times New Roman" pitchFamily="18" charset="0"/>
                <a:cs typeface="Times New Roman" pitchFamily="18" charset="0"/>
              </a:rPr>
              <a:t>chlamydia</a:t>
            </a:r>
            <a:r>
              <a:rPr lang="en-IN" sz="2400" dirty="0" smtClean="0">
                <a:latin typeface="Times New Roman" pitchFamily="18" charset="0"/>
                <a:cs typeface="Times New Roman" pitchFamily="18" charset="0"/>
              </a:rPr>
              <a:t>. </a:t>
            </a:r>
          </a:p>
          <a:p>
            <a:r>
              <a:rPr lang="en-IN" sz="2400" dirty="0" smtClean="0">
                <a:latin typeface="Times New Roman" pitchFamily="18" charset="0"/>
                <a:cs typeface="Times New Roman" pitchFamily="18" charset="0"/>
              </a:rPr>
              <a:t>Trachoma spreads through contact with discharge from the eyes or nose of an infected person. Hands, clothing, towels and insects can all be routes for transmission. In the world's developing countries, flies are a major means of transmission. </a:t>
            </a:r>
            <a:endParaRPr lang="en-IN"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p:txBody>
          <a:bodyPr>
            <a:normAutofit fontScale="25000" lnSpcReduction="20000"/>
          </a:bodyPr>
          <a:lstStyle/>
          <a:p>
            <a:r>
              <a:rPr lang="en-IN" sz="8000" dirty="0" smtClean="0">
                <a:latin typeface="Times New Roman" pitchFamily="18" charset="0"/>
                <a:cs typeface="Times New Roman" pitchFamily="18" charset="0"/>
              </a:rPr>
              <a:t>Factors that increase your risk of contracting trachoma include: </a:t>
            </a:r>
          </a:p>
          <a:p>
            <a:r>
              <a:rPr lang="en-IN" sz="8000" b="1" dirty="0" smtClean="0">
                <a:latin typeface="Times New Roman" pitchFamily="18" charset="0"/>
                <a:cs typeface="Times New Roman" pitchFamily="18" charset="0"/>
              </a:rPr>
              <a:t>Poverty.</a:t>
            </a:r>
            <a:r>
              <a:rPr lang="en-IN" sz="8000" dirty="0" smtClean="0">
                <a:latin typeface="Times New Roman" pitchFamily="18" charset="0"/>
                <a:cs typeface="Times New Roman" pitchFamily="18" charset="0"/>
              </a:rPr>
              <a:t> Trachoma is primarily a disease of extremely poor populations in developing countries. </a:t>
            </a:r>
          </a:p>
          <a:p>
            <a:r>
              <a:rPr lang="en-IN" sz="8000" b="1" dirty="0" smtClean="0">
                <a:latin typeface="Times New Roman" pitchFamily="18" charset="0"/>
                <a:cs typeface="Times New Roman" pitchFamily="18" charset="0"/>
              </a:rPr>
              <a:t>Crowded living conditions.</a:t>
            </a:r>
            <a:r>
              <a:rPr lang="en-IN" sz="8000" dirty="0" smtClean="0">
                <a:latin typeface="Times New Roman" pitchFamily="18" charset="0"/>
                <a:cs typeface="Times New Roman" pitchFamily="18" charset="0"/>
              </a:rPr>
              <a:t> People living in close contact are at greater risk of spreading infection. </a:t>
            </a:r>
          </a:p>
          <a:p>
            <a:r>
              <a:rPr lang="en-IN" sz="8000" b="1" dirty="0" smtClean="0">
                <a:latin typeface="Times New Roman" pitchFamily="18" charset="0"/>
                <a:cs typeface="Times New Roman" pitchFamily="18" charset="0"/>
              </a:rPr>
              <a:t>Poor sanitation.*</a:t>
            </a:r>
            <a:r>
              <a:rPr lang="en-IN" sz="8000" dirty="0" smtClean="0">
                <a:latin typeface="Times New Roman" pitchFamily="18" charset="0"/>
                <a:cs typeface="Times New Roman" pitchFamily="18" charset="0"/>
              </a:rPr>
              <a:t> Poor sanitary conditions and lack of hygiene, such as unclean faces or hands, help spread the disease. </a:t>
            </a:r>
          </a:p>
          <a:p>
            <a:r>
              <a:rPr lang="en-IN" sz="8000" b="1" dirty="0" smtClean="0">
                <a:latin typeface="Times New Roman" pitchFamily="18" charset="0"/>
                <a:cs typeface="Times New Roman" pitchFamily="18" charset="0"/>
              </a:rPr>
              <a:t>Age.</a:t>
            </a:r>
            <a:r>
              <a:rPr lang="en-IN" sz="8000" dirty="0" smtClean="0">
                <a:latin typeface="Times New Roman" pitchFamily="18" charset="0"/>
                <a:cs typeface="Times New Roman" pitchFamily="18" charset="0"/>
              </a:rPr>
              <a:t> In areas where the disease is active, it's most common in children ages 4 to 6. </a:t>
            </a:r>
          </a:p>
          <a:p>
            <a:r>
              <a:rPr lang="en-IN" sz="8000" b="1" dirty="0" smtClean="0">
                <a:latin typeface="Times New Roman" pitchFamily="18" charset="0"/>
                <a:cs typeface="Times New Roman" pitchFamily="18" charset="0"/>
              </a:rPr>
              <a:t>Sex.</a:t>
            </a:r>
            <a:r>
              <a:rPr lang="en-IN" sz="8000" dirty="0" smtClean="0">
                <a:latin typeface="Times New Roman" pitchFamily="18" charset="0"/>
                <a:cs typeface="Times New Roman" pitchFamily="18" charset="0"/>
              </a:rPr>
              <a:t> Women contract the disease at rates two to six times higher than those for men. </a:t>
            </a:r>
          </a:p>
          <a:p>
            <a:r>
              <a:rPr lang="en-IN" sz="8000" b="1" dirty="0" smtClean="0">
                <a:latin typeface="Times New Roman" pitchFamily="18" charset="0"/>
                <a:cs typeface="Times New Roman" pitchFamily="18" charset="0"/>
              </a:rPr>
              <a:t>Poor access to water.</a:t>
            </a:r>
            <a:r>
              <a:rPr lang="en-IN" sz="8000" dirty="0" smtClean="0">
                <a:latin typeface="Times New Roman" pitchFamily="18" charset="0"/>
                <a:cs typeface="Times New Roman" pitchFamily="18" charset="0"/>
              </a:rPr>
              <a:t> Households at greater distances from a water supply are more susceptible to infection. </a:t>
            </a:r>
          </a:p>
          <a:p>
            <a:r>
              <a:rPr lang="en-IN" sz="8000" b="1" dirty="0" smtClean="0">
                <a:latin typeface="Times New Roman" pitchFamily="18" charset="0"/>
                <a:cs typeface="Times New Roman" pitchFamily="18" charset="0"/>
              </a:rPr>
              <a:t>Flies.</a:t>
            </a:r>
            <a:r>
              <a:rPr lang="en-IN" sz="8000" dirty="0" smtClean="0">
                <a:latin typeface="Times New Roman" pitchFamily="18" charset="0"/>
                <a:cs typeface="Times New Roman" pitchFamily="18" charset="0"/>
              </a:rPr>
              <a:t> People living in areas with problems controlling the fly population may be more susceptible to infection. </a:t>
            </a:r>
          </a:p>
          <a:p>
            <a:r>
              <a:rPr lang="en-IN" sz="8000" b="1" dirty="0" smtClean="0">
                <a:latin typeface="Times New Roman" pitchFamily="18" charset="0"/>
                <a:cs typeface="Times New Roman" pitchFamily="18" charset="0"/>
              </a:rPr>
              <a:t>Lack of latrines.</a:t>
            </a:r>
            <a:r>
              <a:rPr lang="en-IN" sz="8000" dirty="0" smtClean="0">
                <a:latin typeface="Times New Roman" pitchFamily="18" charset="0"/>
                <a:cs typeface="Times New Roman" pitchFamily="18" charset="0"/>
              </a:rPr>
              <a:t> Populations without access to working latrines — a type of communal toilet — have a higher incidence of the disease</a:t>
            </a:r>
            <a:r>
              <a:rPr lang="en-IN" dirty="0" smtClean="0"/>
              <a:t>. </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normAutofit/>
          </a:bodyPr>
          <a:lstStyle/>
          <a:p>
            <a:r>
              <a:rPr lang="en-IN" sz="2000" dirty="0" smtClean="0">
                <a:latin typeface="Times New Roman" pitchFamily="18" charset="0"/>
                <a:cs typeface="Times New Roman" pitchFamily="18" charset="0"/>
              </a:rPr>
              <a:t>One episode of trachoma caused by Chlamydia </a:t>
            </a:r>
            <a:r>
              <a:rPr lang="en-IN" sz="2000" dirty="0" err="1" smtClean="0">
                <a:latin typeface="Times New Roman" pitchFamily="18" charset="0"/>
                <a:cs typeface="Times New Roman" pitchFamily="18" charset="0"/>
              </a:rPr>
              <a:t>trachomatis</a:t>
            </a:r>
            <a:r>
              <a:rPr lang="en-IN" sz="2000" dirty="0" smtClean="0">
                <a:latin typeface="Times New Roman" pitchFamily="18" charset="0"/>
                <a:cs typeface="Times New Roman" pitchFamily="18" charset="0"/>
              </a:rPr>
              <a:t> is easily treated with early detection and use of antibiotics. However, repeated infection can lead to complications, including: </a:t>
            </a:r>
          </a:p>
          <a:p>
            <a:r>
              <a:rPr lang="en-IN" sz="2000" dirty="0" smtClean="0">
                <a:latin typeface="Times New Roman" pitchFamily="18" charset="0"/>
                <a:cs typeface="Times New Roman" pitchFamily="18" charset="0"/>
              </a:rPr>
              <a:t>Scarring of the inner eyelid </a:t>
            </a:r>
          </a:p>
          <a:p>
            <a:r>
              <a:rPr lang="en-IN" sz="2000" dirty="0" smtClean="0">
                <a:latin typeface="Times New Roman" pitchFamily="18" charset="0"/>
                <a:cs typeface="Times New Roman" pitchFamily="18" charset="0"/>
              </a:rPr>
              <a:t>Eyelid deformities </a:t>
            </a:r>
          </a:p>
          <a:p>
            <a:r>
              <a:rPr lang="en-IN" sz="2000" dirty="0" smtClean="0">
                <a:latin typeface="Times New Roman" pitchFamily="18" charset="0"/>
                <a:cs typeface="Times New Roman" pitchFamily="18" charset="0"/>
              </a:rPr>
              <a:t>Inward folding of the eyelid (</a:t>
            </a:r>
            <a:r>
              <a:rPr lang="en-IN" sz="2000" dirty="0" err="1" smtClean="0">
                <a:latin typeface="Times New Roman" pitchFamily="18" charset="0"/>
                <a:cs typeface="Times New Roman" pitchFamily="18" charset="0"/>
              </a:rPr>
              <a:t>entropion</a:t>
            </a:r>
            <a:r>
              <a:rPr lang="en-IN" sz="2000"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Ingrown eyelashes </a:t>
            </a:r>
          </a:p>
          <a:p>
            <a:r>
              <a:rPr lang="en-IN" sz="2000" dirty="0" smtClean="0">
                <a:latin typeface="Times New Roman" pitchFamily="18" charset="0"/>
                <a:cs typeface="Times New Roman" pitchFamily="18" charset="0"/>
              </a:rPr>
              <a:t>Corneal scarring or cloudiness </a:t>
            </a:r>
          </a:p>
          <a:p>
            <a:r>
              <a:rPr lang="en-IN" sz="2000" dirty="0" smtClean="0">
                <a:latin typeface="Times New Roman" pitchFamily="18" charset="0"/>
                <a:cs typeface="Times New Roman" pitchFamily="18" charset="0"/>
              </a:rPr>
              <a:t>Partial or complete vision loss </a:t>
            </a:r>
            <a:endParaRPr lang="en-IN"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and diagnosis</a:t>
            </a:r>
            <a:endParaRPr lang="en-US" dirty="0"/>
          </a:p>
        </p:txBody>
      </p:sp>
      <p:sp>
        <p:nvSpPr>
          <p:cNvPr id="3" name="Content Placeholder 2"/>
          <p:cNvSpPr>
            <a:spLocks noGrp="1"/>
          </p:cNvSpPr>
          <p:nvPr>
            <p:ph idx="1"/>
          </p:nvPr>
        </p:nvSpPr>
        <p:spPr/>
        <p:txBody>
          <a:bodyPr>
            <a:normAutofit/>
          </a:bodyPr>
          <a:lstStyle/>
          <a:p>
            <a:r>
              <a:rPr lang="en-IN" sz="2000" dirty="0" smtClean="0">
                <a:latin typeface="Times New Roman" pitchFamily="18" charset="0"/>
                <a:cs typeface="Times New Roman" pitchFamily="18" charset="0"/>
              </a:rPr>
              <a:t>Most people with trachoma in its initial stages display no signs or symptoms. In areas where the disease is common, your doctor can diagnose trachoma through a physical examination or through sending a sample of bacteria from your eyes to be cultured and tested in a laboratory.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123</TotalTime>
  <Words>2015</Words>
  <Application>Microsoft Office PowerPoint</Application>
  <PresentationFormat>On-screen Show (4:3)</PresentationFormat>
  <Paragraphs>166</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Trachoma</vt:lpstr>
      <vt:lpstr>Definition</vt:lpstr>
      <vt:lpstr>Symptoms</vt:lpstr>
      <vt:lpstr>Symptoms</vt:lpstr>
      <vt:lpstr>Symptoms</vt:lpstr>
      <vt:lpstr>Causes</vt:lpstr>
      <vt:lpstr>Risk Factors</vt:lpstr>
      <vt:lpstr>Complications</vt:lpstr>
      <vt:lpstr>Tests and diagnosis</vt:lpstr>
      <vt:lpstr>Treatments and drugs</vt:lpstr>
      <vt:lpstr>Treatment</vt:lpstr>
      <vt:lpstr>Treatment</vt:lpstr>
      <vt:lpstr>Prevention</vt:lpstr>
      <vt:lpstr>Prevention</vt:lpstr>
      <vt:lpstr>SAFE </vt:lpstr>
      <vt:lpstr>By Dr. J N Brahhatt</vt:lpstr>
      <vt:lpstr>Slide 17</vt:lpstr>
      <vt:lpstr>Slide 18</vt:lpstr>
      <vt:lpstr>Slide 19</vt:lpstr>
      <vt:lpstr>Slide 20</vt:lpstr>
      <vt:lpstr>Slide 21</vt:lpstr>
      <vt:lpstr>Slide 22</vt:lpstr>
      <vt:lpstr>Slide 23</vt:lpstr>
      <vt:lpstr>THANK YOU</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Himadri Patel</dc:creator>
  <cp:lastModifiedBy>dgh055</cp:lastModifiedBy>
  <cp:revision>21</cp:revision>
  <dcterms:created xsi:type="dcterms:W3CDTF">2014-04-01T14:46:54Z</dcterms:created>
  <dcterms:modified xsi:type="dcterms:W3CDTF">2014-05-06T09:30:51Z</dcterms:modified>
</cp:coreProperties>
</file>