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36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623DF-FDE7-4ED5-9F08-4D3AC5392F5D}"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A4B2-8387-48DD-833B-86C4112625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623DF-FDE7-4ED5-9F08-4D3AC5392F5D}" type="datetimeFigureOut">
              <a:rPr lang="en-US" smtClean="0"/>
              <a:pPr/>
              <a:t>17/08/2020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4A4B2-8387-48DD-833B-86C4112625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ncbi.nlm.nih.gov/pubmed/1220870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cbi.nlm.nih.gov/pubmed/1220870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ncbi.nlm.nih.gov/pubmed/2419418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ncbi.nlm.nih.gov/pubmed/2419418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Primary Angle Closure </a:t>
            </a:r>
            <a:r>
              <a:rPr lang="en-US" dirty="0" smtClean="0"/>
              <a:t>Glaucoma</a:t>
            </a:r>
            <a:br>
              <a:rPr lang="en-US" dirty="0" smtClean="0"/>
            </a:br>
            <a:r>
              <a:rPr lang="en-CA" dirty="0" smtClean="0">
                <a:latin typeface="Arial" charset="0"/>
                <a:cs typeface="Arial" charset="0"/>
              </a:rPr>
              <a:t>BY DR. </a:t>
            </a:r>
            <a:r>
              <a:rPr lang="en-CA" smtClean="0">
                <a:latin typeface="Arial" charset="0"/>
                <a:cs typeface="Arial" charset="0"/>
              </a:rPr>
              <a:t>PUNIT SINGH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t>Chronic PAC/PACG:</a:t>
            </a:r>
            <a:r>
              <a:rPr lang="en-US" sz="2800" dirty="0"/>
              <a:t> Once the patient has been treated with laser peripheral </a:t>
            </a:r>
            <a:r>
              <a:rPr lang="en-US" sz="2800" dirty="0" err="1"/>
              <a:t>iridotomy</a:t>
            </a:r>
            <a:r>
              <a:rPr lang="en-US" sz="2800" dirty="0"/>
              <a:t>, long-term medical treatment including topical β-blockers, α</a:t>
            </a:r>
            <a:r>
              <a:rPr lang="en-US" sz="2800" baseline="-25000" dirty="0"/>
              <a:t>2</a:t>
            </a:r>
            <a:r>
              <a:rPr lang="en-US" sz="2800" dirty="0"/>
              <a:t>-agonists and carbonic </a:t>
            </a:r>
            <a:r>
              <a:rPr lang="en-US" sz="2800" dirty="0" err="1"/>
              <a:t>anhydrase</a:t>
            </a:r>
            <a:r>
              <a:rPr lang="en-US" sz="2800" dirty="0"/>
              <a:t> inhibitors can be used if IOP control remains suboptimal. Recent studies have demonstrated that prostaglandin analogues such as </a:t>
            </a:r>
            <a:r>
              <a:rPr lang="en-US" sz="2800" dirty="0" err="1"/>
              <a:t>latanoprost</a:t>
            </a:r>
            <a:r>
              <a:rPr lang="en-US" sz="2800" dirty="0"/>
              <a:t>, </a:t>
            </a:r>
            <a:r>
              <a:rPr lang="en-US" sz="2800" dirty="0" err="1"/>
              <a:t>bimatoprost</a:t>
            </a:r>
            <a:r>
              <a:rPr lang="en-US" sz="2800" dirty="0"/>
              <a:t> and </a:t>
            </a:r>
            <a:r>
              <a:rPr lang="en-US" sz="2800" dirty="0" err="1"/>
              <a:t>travoprost</a:t>
            </a:r>
            <a:r>
              <a:rPr lang="en-US" sz="2800" dirty="0"/>
              <a:t> are also effective in lowering IOP in chronic PACG.</a:t>
            </a:r>
          </a:p>
          <a:p>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Laser peripheral </a:t>
            </a:r>
            <a:r>
              <a:rPr lang="en-US" b="1" dirty="0" err="1" smtClean="0"/>
              <a:t>iridotomy</a:t>
            </a:r>
            <a:endParaRPr lang="en-US" dirty="0"/>
          </a:p>
        </p:txBody>
      </p:sp>
      <p:sp>
        <p:nvSpPr>
          <p:cNvPr id="3" name="Content Placeholder 2"/>
          <p:cNvSpPr>
            <a:spLocks noGrp="1"/>
          </p:cNvSpPr>
          <p:nvPr>
            <p:ph idx="1"/>
          </p:nvPr>
        </p:nvSpPr>
        <p:spPr>
          <a:xfrm>
            <a:off x="457200" y="1600201"/>
            <a:ext cx="8229600" cy="4191000"/>
          </a:xfrm>
        </p:spPr>
        <p:txBody>
          <a:bodyPr>
            <a:normAutofit/>
          </a:bodyPr>
          <a:lstStyle/>
          <a:p>
            <a:r>
              <a:rPr lang="en-US" sz="2800" dirty="0" smtClean="0"/>
              <a:t>Laser </a:t>
            </a:r>
            <a:r>
              <a:rPr lang="en-US" sz="2800" dirty="0"/>
              <a:t>peripheral </a:t>
            </a:r>
            <a:r>
              <a:rPr lang="en-US" sz="2800" dirty="0" err="1"/>
              <a:t>iridotomy</a:t>
            </a:r>
            <a:r>
              <a:rPr lang="en-US" sz="2800" dirty="0"/>
              <a:t> is the current standard approach to initial treatment of </a:t>
            </a:r>
            <a:r>
              <a:rPr lang="en-US" sz="2800" dirty="0" err="1"/>
              <a:t>AC.Evidence</a:t>
            </a:r>
            <a:r>
              <a:rPr lang="en-US" sz="2800" dirty="0"/>
              <a:t> indicates that laser peripheral </a:t>
            </a:r>
            <a:r>
              <a:rPr lang="en-US" sz="2800" dirty="0" err="1"/>
              <a:t>iridotomy</a:t>
            </a:r>
            <a:r>
              <a:rPr lang="en-US" sz="2800" dirty="0"/>
              <a:t> is probably useful in the early stages of PACG</a:t>
            </a:r>
          </a:p>
          <a:p>
            <a:r>
              <a:rPr lang="en-US" sz="2800" dirty="0" smtClean="0"/>
              <a:t>Argon* </a:t>
            </a:r>
            <a:r>
              <a:rPr lang="en-US" sz="2800" dirty="0"/>
              <a:t>and neodymium (</a:t>
            </a:r>
            <a:r>
              <a:rPr lang="en-US" sz="2800" dirty="0" err="1"/>
              <a:t>Nd</a:t>
            </a:r>
            <a:r>
              <a:rPr lang="en-US" sz="2800" dirty="0"/>
              <a:t>):yttrium-aluminum-garnet (YAG) lasers are widely used when performing laser peripheral </a:t>
            </a:r>
            <a:r>
              <a:rPr lang="en-US" sz="2800" dirty="0" err="1"/>
              <a:t>iridotomies</a:t>
            </a:r>
            <a:r>
              <a:rPr lang="en-US" sz="2800" dirty="0"/>
              <a:t>.</a:t>
            </a:r>
          </a:p>
          <a:p>
            <a:endParaRPr lang="en-US" sz="2800" dirty="0"/>
          </a:p>
        </p:txBody>
      </p:sp>
      <p:sp>
        <p:nvSpPr>
          <p:cNvPr id="4" name="TextBox 3"/>
          <p:cNvSpPr txBox="1"/>
          <p:nvPr/>
        </p:nvSpPr>
        <p:spPr>
          <a:xfrm>
            <a:off x="0" y="5840798"/>
            <a:ext cx="7326621" cy="1284454"/>
          </a:xfrm>
          <a:prstGeom prst="rect">
            <a:avLst/>
          </a:prstGeom>
          <a:noFill/>
        </p:spPr>
        <p:txBody>
          <a:bodyPr wrap="none" rtlCol="0">
            <a:spAutoFit/>
          </a:bodyPr>
          <a:lstStyle/>
          <a:p>
            <a:pPr>
              <a:lnSpc>
                <a:spcPct val="107000"/>
              </a:lnSpc>
              <a:spcAft>
                <a:spcPts val="800"/>
              </a:spcAft>
            </a:pPr>
            <a:r>
              <a:rPr lang="en-US" sz="1000" b="1" u="sng" kern="1800" dirty="0" smtClean="0">
                <a:solidFill>
                  <a:srgbClr val="0000FF"/>
                </a:solidFill>
                <a:latin typeface="Times New Roman"/>
                <a:ea typeface="Times New Roman"/>
                <a:cs typeface="Times New Roman"/>
                <a:hlinkClick r:id="rId2"/>
              </a:rPr>
              <a:t>www.ncbi.nlm.nih.gov/pubmed/12208703</a:t>
            </a:r>
            <a:endParaRPr lang="en-US" sz="1000" b="1" kern="100" dirty="0">
              <a:ea typeface="Calibri"/>
              <a:cs typeface="Times New Roman"/>
            </a:endParaRPr>
          </a:p>
          <a:p>
            <a:pPr>
              <a:lnSpc>
                <a:spcPct val="107000"/>
              </a:lnSpc>
              <a:spcAft>
                <a:spcPts val="800"/>
              </a:spcAft>
            </a:pPr>
            <a:r>
              <a:rPr lang="en-US" sz="1000" b="1" u="sng" kern="100" dirty="0">
                <a:solidFill>
                  <a:srgbClr val="0000FF"/>
                </a:solidFill>
                <a:ea typeface="Calibri"/>
                <a:cs typeface="Times New Roman"/>
                <a:hlinkClick r:id="rId2" tooltip="Ophthalmology."/>
              </a:rPr>
              <a:t>Ophthalmology.</a:t>
            </a:r>
            <a:r>
              <a:rPr lang="en-US" sz="1000" b="1" kern="100" dirty="0">
                <a:ea typeface="Calibri"/>
                <a:cs typeface="Times New Roman"/>
              </a:rPr>
              <a:t> 2002 Sep;109(9):</a:t>
            </a:r>
            <a:r>
              <a:rPr lang="en-US" sz="1000" b="1" kern="100" dirty="0" smtClean="0">
                <a:ea typeface="Calibri"/>
                <a:cs typeface="Times New Roman"/>
              </a:rPr>
              <a:t>1591-6.</a:t>
            </a:r>
          </a:p>
          <a:p>
            <a:pPr>
              <a:lnSpc>
                <a:spcPct val="107000"/>
              </a:lnSpc>
              <a:spcAft>
                <a:spcPts val="800"/>
              </a:spcAft>
            </a:pPr>
            <a:r>
              <a:rPr lang="en-US" sz="1000" b="1" kern="100" dirty="0" smtClean="0">
                <a:solidFill>
                  <a:srgbClr val="2E74B5"/>
                </a:solidFill>
                <a:ea typeface="Times New Roman"/>
                <a:cs typeface="Times New Roman"/>
              </a:rPr>
              <a:t>*Argon </a:t>
            </a:r>
            <a:r>
              <a:rPr lang="en-US" sz="1000" b="1" kern="100" dirty="0">
                <a:solidFill>
                  <a:srgbClr val="2E74B5"/>
                </a:solidFill>
                <a:ea typeface="Times New Roman"/>
                <a:cs typeface="Times New Roman"/>
              </a:rPr>
              <a:t>laser peripheral </a:t>
            </a:r>
            <a:r>
              <a:rPr lang="en-US" sz="1000" b="1" kern="100" dirty="0" err="1">
                <a:solidFill>
                  <a:srgbClr val="2E74B5"/>
                </a:solidFill>
                <a:ea typeface="Times New Roman"/>
                <a:cs typeface="Times New Roman"/>
              </a:rPr>
              <a:t>iridoplasty</a:t>
            </a:r>
            <a:r>
              <a:rPr lang="en-US" sz="1000" b="1" kern="100" dirty="0">
                <a:solidFill>
                  <a:srgbClr val="2E74B5"/>
                </a:solidFill>
                <a:ea typeface="Times New Roman"/>
                <a:cs typeface="Times New Roman"/>
              </a:rPr>
              <a:t> versus conventional systemic medical therapy in treatment of acute primary angle-closure glaucoma </a:t>
            </a:r>
            <a:endParaRPr lang="en-US" sz="1000" b="1" kern="100" dirty="0" smtClean="0">
              <a:solidFill>
                <a:srgbClr val="2E74B5"/>
              </a:solidFill>
              <a:ea typeface="Times New Roman"/>
              <a:cs typeface="Times New Roman"/>
            </a:endParaRPr>
          </a:p>
          <a:p>
            <a:pPr>
              <a:lnSpc>
                <a:spcPct val="107000"/>
              </a:lnSpc>
              <a:spcAft>
                <a:spcPts val="800"/>
              </a:spcAft>
            </a:pPr>
            <a:r>
              <a:rPr lang="en-US" sz="1000" b="1" kern="100" dirty="0" smtClean="0">
                <a:solidFill>
                  <a:srgbClr val="2E74B5"/>
                </a:solidFill>
                <a:ea typeface="Times New Roman"/>
                <a:cs typeface="Times New Roman"/>
              </a:rPr>
              <a:t>: </a:t>
            </a:r>
            <a:r>
              <a:rPr lang="en-US" sz="1000" b="1" kern="100" dirty="0">
                <a:solidFill>
                  <a:srgbClr val="2E74B5"/>
                </a:solidFill>
                <a:ea typeface="Times New Roman"/>
                <a:cs typeface="Times New Roman"/>
              </a:rPr>
              <a:t>a prospective, randomized, controlled trial.</a:t>
            </a:r>
          </a:p>
          <a:p>
            <a:endParaRPr lang="en-US" sz="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152400"/>
          <a:ext cx="8686799" cy="6553200"/>
        </p:xfrm>
        <a:graphic>
          <a:graphicData uri="http://schemas.openxmlformats.org/drawingml/2006/table">
            <a:tbl>
              <a:tblPr/>
              <a:tblGrid>
                <a:gridCol w="1411336"/>
                <a:gridCol w="1628465"/>
                <a:gridCol w="1706012"/>
                <a:gridCol w="1883587"/>
                <a:gridCol w="2057399"/>
              </a:tblGrid>
              <a:tr h="787473">
                <a:tc>
                  <a:txBody>
                    <a:bodyPr/>
                    <a:lstStyle/>
                    <a:p>
                      <a:pPr marL="0" marR="0">
                        <a:lnSpc>
                          <a:spcPct val="107000"/>
                        </a:lnSpc>
                        <a:spcBef>
                          <a:spcPts val="0"/>
                        </a:spcBef>
                        <a:spcAft>
                          <a:spcPts val="800"/>
                        </a:spcAft>
                      </a:pPr>
                      <a:r>
                        <a:rPr lang="en-US" sz="1600" b="1" kern="100" dirty="0">
                          <a:latin typeface="Calibri"/>
                          <a:ea typeface="Calibri"/>
                          <a:cs typeface="Times New Roman"/>
                        </a:rPr>
                        <a:t>Citation</a:t>
                      </a:r>
                      <a:endParaRPr lang="en-US" sz="1200" b="1" kern="100" dirty="0">
                        <a:latin typeface="Calibri"/>
                        <a:ea typeface="Calibri"/>
                        <a:cs typeface="Times New Roman"/>
                      </a:endParaRP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600" b="1" kern="100">
                          <a:latin typeface="Calibri"/>
                          <a:ea typeface="Calibri"/>
                          <a:cs typeface="Times New Roman"/>
                        </a:rPr>
                        <a:t>Objective</a:t>
                      </a:r>
                      <a:endParaRPr lang="en-US" sz="1200" b="1" kern="100">
                        <a:latin typeface="Calibri"/>
                        <a:ea typeface="Calibri"/>
                        <a:cs typeface="Times New Roman"/>
                      </a:endParaRP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600" b="1" kern="100">
                          <a:latin typeface="Calibri"/>
                          <a:ea typeface="Calibri"/>
                          <a:cs typeface="Times New Roman"/>
                        </a:rPr>
                        <a:t>Method</a:t>
                      </a:r>
                      <a:endParaRPr lang="en-US" sz="1200" b="1" kern="100">
                        <a:latin typeface="Calibri"/>
                        <a:ea typeface="Calibri"/>
                        <a:cs typeface="Times New Roman"/>
                      </a:endParaRP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600" b="1" kern="100">
                          <a:latin typeface="Calibri"/>
                          <a:ea typeface="Calibri"/>
                          <a:cs typeface="Times New Roman"/>
                        </a:rPr>
                        <a:t>Result</a:t>
                      </a:r>
                      <a:endParaRPr lang="en-US" sz="1200" b="1" kern="100">
                        <a:latin typeface="Calibri"/>
                        <a:ea typeface="Calibri"/>
                        <a:cs typeface="Times New Roman"/>
                      </a:endParaRP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600" b="1" kern="100">
                          <a:latin typeface="Calibri"/>
                          <a:ea typeface="Calibri"/>
                          <a:cs typeface="Times New Roman"/>
                        </a:rPr>
                        <a:t>Conclusion</a:t>
                      </a:r>
                      <a:endParaRPr lang="en-US" sz="1200" b="1" kern="100">
                        <a:latin typeface="Calibri"/>
                        <a:ea typeface="Calibri"/>
                        <a:cs typeface="Times New Roman"/>
                      </a:endParaRP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5727">
                <a:tc>
                  <a:txBody>
                    <a:bodyPr/>
                    <a:lstStyle/>
                    <a:p>
                      <a:pPr marL="0" marR="0">
                        <a:lnSpc>
                          <a:spcPct val="107000"/>
                        </a:lnSpc>
                        <a:spcBef>
                          <a:spcPts val="0"/>
                        </a:spcBef>
                        <a:spcAft>
                          <a:spcPts val="800"/>
                        </a:spcAft>
                      </a:pPr>
                      <a:r>
                        <a:rPr lang="en-US" sz="1200" b="1" u="sng" kern="1800" dirty="0">
                          <a:solidFill>
                            <a:srgbClr val="0000FF"/>
                          </a:solidFill>
                          <a:latin typeface="Times New Roman"/>
                          <a:ea typeface="Times New Roman"/>
                          <a:cs typeface="Times New Roman"/>
                          <a:hlinkClick r:id="rId2"/>
                        </a:rPr>
                        <a:t>http://www.ncbi.nlm.nih.gov/pubmed/12208703</a:t>
                      </a:r>
                      <a:endParaRPr lang="en-US" sz="1200" b="1" kern="100" dirty="0">
                        <a:latin typeface="Calibri"/>
                        <a:ea typeface="Calibri"/>
                        <a:cs typeface="Times New Roman"/>
                      </a:endParaRPr>
                    </a:p>
                    <a:p>
                      <a:pPr marL="0" marR="0">
                        <a:lnSpc>
                          <a:spcPct val="107000"/>
                        </a:lnSpc>
                        <a:spcBef>
                          <a:spcPts val="0"/>
                        </a:spcBef>
                        <a:spcAft>
                          <a:spcPts val="800"/>
                        </a:spcAft>
                      </a:pPr>
                      <a:r>
                        <a:rPr lang="en-US" sz="1200" b="1" u="sng" kern="100" dirty="0">
                          <a:solidFill>
                            <a:srgbClr val="0000FF"/>
                          </a:solidFill>
                          <a:latin typeface="Calibri"/>
                          <a:ea typeface="Calibri"/>
                          <a:cs typeface="Times New Roman"/>
                          <a:hlinkClick r:id="rId2" tooltip="Ophthalmology."/>
                        </a:rPr>
                        <a:t>Ophthalmology.</a:t>
                      </a:r>
                      <a:r>
                        <a:rPr lang="en-US" sz="1200" b="1" kern="100" dirty="0">
                          <a:latin typeface="Calibri"/>
                          <a:ea typeface="Calibri"/>
                          <a:cs typeface="Times New Roman"/>
                        </a:rPr>
                        <a:t> 2002 Sep;109(9):1591-6.</a:t>
                      </a:r>
                    </a:p>
                    <a:p>
                      <a:pPr marL="0" marR="0">
                        <a:lnSpc>
                          <a:spcPct val="107000"/>
                        </a:lnSpc>
                        <a:spcBef>
                          <a:spcPts val="2400"/>
                        </a:spcBef>
                        <a:spcAft>
                          <a:spcPts val="0"/>
                        </a:spcAft>
                      </a:pPr>
                      <a:r>
                        <a:rPr lang="en-US" sz="1200" b="1" kern="100" dirty="0">
                          <a:solidFill>
                            <a:srgbClr val="2E74B5"/>
                          </a:solidFill>
                          <a:latin typeface="Calibri"/>
                          <a:ea typeface="Times New Roman"/>
                          <a:cs typeface="Times New Roman"/>
                        </a:rPr>
                        <a:t>Argon laser peripheral </a:t>
                      </a:r>
                      <a:r>
                        <a:rPr lang="en-US" sz="1200" b="1" kern="100" dirty="0" err="1">
                          <a:solidFill>
                            <a:srgbClr val="2E74B5"/>
                          </a:solidFill>
                          <a:latin typeface="Calibri"/>
                          <a:ea typeface="Times New Roman"/>
                          <a:cs typeface="Times New Roman"/>
                        </a:rPr>
                        <a:t>iridoplasty</a:t>
                      </a:r>
                      <a:r>
                        <a:rPr lang="en-US" sz="1200" b="1" kern="100" dirty="0">
                          <a:solidFill>
                            <a:srgbClr val="2E74B5"/>
                          </a:solidFill>
                          <a:latin typeface="Calibri"/>
                          <a:ea typeface="Times New Roman"/>
                          <a:cs typeface="Times New Roman"/>
                        </a:rPr>
                        <a:t> versus conventional systemic medical therapy in treatment of acute primary angle-closure glaucoma : a prospective, randomized, controlled trial.</a:t>
                      </a: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b="1" kern="100" dirty="0">
                          <a:latin typeface="Calibri"/>
                          <a:ea typeface="Calibri"/>
                          <a:cs typeface="Times New Roman"/>
                        </a:rPr>
                        <a:t>To study whether argon laser peripheral </a:t>
                      </a:r>
                      <a:r>
                        <a:rPr lang="en-US" sz="1200" b="1" kern="100" dirty="0" err="1">
                          <a:latin typeface="Calibri"/>
                          <a:ea typeface="Calibri"/>
                          <a:cs typeface="Times New Roman"/>
                        </a:rPr>
                        <a:t>iridoplasty</a:t>
                      </a:r>
                      <a:r>
                        <a:rPr lang="en-US" sz="1200" b="1" kern="100" dirty="0">
                          <a:latin typeface="Calibri"/>
                          <a:ea typeface="Calibri"/>
                          <a:cs typeface="Times New Roman"/>
                        </a:rPr>
                        <a:t> (ALPI) is as effective and safe as conventional systemic medications in treatment of acute primary angle-closure glaucoma (PACG) when immediate laser peripheral </a:t>
                      </a:r>
                      <a:r>
                        <a:rPr lang="en-US" sz="1200" b="1" kern="100" dirty="0" err="1">
                          <a:latin typeface="Calibri"/>
                          <a:ea typeface="Calibri"/>
                          <a:cs typeface="Times New Roman"/>
                        </a:rPr>
                        <a:t>iridotomy</a:t>
                      </a:r>
                      <a:r>
                        <a:rPr lang="en-US" sz="1200" b="1" kern="100" dirty="0">
                          <a:latin typeface="Calibri"/>
                          <a:ea typeface="Calibri"/>
                          <a:cs typeface="Times New Roman"/>
                        </a:rPr>
                        <a:t> is neither possible nor safe.</a:t>
                      </a: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b="1" kern="100" dirty="0">
                          <a:latin typeface="Calibri"/>
                          <a:ea typeface="Calibri"/>
                          <a:cs typeface="Times New Roman"/>
                        </a:rPr>
                        <a:t>the acute PACG eye of each consenting patient received topical </a:t>
                      </a:r>
                      <a:r>
                        <a:rPr lang="en-US" sz="1200" b="1" kern="100" dirty="0" err="1">
                          <a:latin typeface="Calibri"/>
                          <a:ea typeface="Calibri"/>
                          <a:cs typeface="Times New Roman"/>
                        </a:rPr>
                        <a:t>pilocarpine</a:t>
                      </a:r>
                      <a:r>
                        <a:rPr lang="en-US" sz="1200" b="1" kern="100" dirty="0">
                          <a:latin typeface="Calibri"/>
                          <a:ea typeface="Calibri"/>
                          <a:cs typeface="Times New Roman"/>
                        </a:rPr>
                        <a:t> (4%) and topical </a:t>
                      </a:r>
                      <a:r>
                        <a:rPr lang="en-US" sz="1200" b="1" kern="100" dirty="0" err="1">
                          <a:latin typeface="Calibri"/>
                          <a:ea typeface="Calibri"/>
                          <a:cs typeface="Times New Roman"/>
                        </a:rPr>
                        <a:t>timolol</a:t>
                      </a:r>
                      <a:r>
                        <a:rPr lang="en-US" sz="1200" b="1" kern="100" dirty="0">
                          <a:latin typeface="Calibri"/>
                          <a:ea typeface="Calibri"/>
                          <a:cs typeface="Times New Roman"/>
                        </a:rPr>
                        <a:t> (0.5%). The patients were then randomized into one of two treatment groups</a:t>
                      </a: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200" b="1" kern="100">
                          <a:latin typeface="Calibri"/>
                          <a:ea typeface="Calibri"/>
                          <a:cs typeface="Times New Roman"/>
                        </a:rPr>
                        <a:t>Thirty-three acute PACG eyes of 32 patients were randomized to receive immediate ALPI, whereas 40 acute PACG eyes of 32 patients had conventional systemic medical therapy. Both treatment groups were matched for age, duration of attack, and IOP at presentation. The ALPI-treated group had lower IOP levels than the medically treated group at 15 minutes, 30 minutes, and 1 hour after the start of treatment.</a:t>
                      </a: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1000"/>
                        </a:spcBef>
                        <a:spcAft>
                          <a:spcPts val="0"/>
                        </a:spcAft>
                      </a:pPr>
                      <a:r>
                        <a:rPr lang="en-US" sz="1200" b="1" i="0" kern="100" dirty="0">
                          <a:solidFill>
                            <a:srgbClr val="5B9BD5"/>
                          </a:solidFill>
                          <a:latin typeface="Calibri"/>
                          <a:ea typeface="Times New Roman"/>
                          <a:cs typeface="Times New Roman"/>
                        </a:rPr>
                        <a:t>Argon laser peripheral </a:t>
                      </a:r>
                      <a:r>
                        <a:rPr lang="en-US" sz="1200" b="1" i="0" kern="100" dirty="0" err="1">
                          <a:solidFill>
                            <a:srgbClr val="5B9BD5"/>
                          </a:solidFill>
                          <a:latin typeface="Calibri"/>
                          <a:ea typeface="Times New Roman"/>
                          <a:cs typeface="Times New Roman"/>
                        </a:rPr>
                        <a:t>iridoplasty</a:t>
                      </a:r>
                      <a:r>
                        <a:rPr lang="en-US" sz="1200" b="1" i="0" kern="100" dirty="0">
                          <a:solidFill>
                            <a:srgbClr val="5B9BD5"/>
                          </a:solidFill>
                          <a:latin typeface="Calibri"/>
                          <a:ea typeface="Times New Roman"/>
                          <a:cs typeface="Times New Roman"/>
                        </a:rPr>
                        <a:t> significantly is more effective than conventional systemic medications in reducing IOP levels in acute PACG in eyes not suitable for immediate laser peripheral </a:t>
                      </a:r>
                      <a:r>
                        <a:rPr lang="en-US" sz="1200" b="1" i="0" kern="100" dirty="0" err="1">
                          <a:solidFill>
                            <a:srgbClr val="5B9BD5"/>
                          </a:solidFill>
                          <a:latin typeface="Calibri"/>
                          <a:ea typeface="Times New Roman"/>
                          <a:cs typeface="Times New Roman"/>
                        </a:rPr>
                        <a:t>iridotomy</a:t>
                      </a:r>
                      <a:r>
                        <a:rPr lang="en-US" sz="1200" b="1" i="0" kern="100" dirty="0">
                          <a:solidFill>
                            <a:srgbClr val="5B9BD5"/>
                          </a:solidFill>
                          <a:latin typeface="Calibri"/>
                          <a:ea typeface="Times New Roman"/>
                          <a:cs typeface="Times New Roman"/>
                        </a:rPr>
                        <a:t> within the first 2 hours from the initiation of treatment. Argon laser peripheral </a:t>
                      </a:r>
                      <a:r>
                        <a:rPr lang="en-US" sz="1200" b="1" i="0" kern="100" dirty="0" err="1">
                          <a:solidFill>
                            <a:srgbClr val="5B9BD5"/>
                          </a:solidFill>
                          <a:latin typeface="Calibri"/>
                          <a:ea typeface="Times New Roman"/>
                          <a:cs typeface="Times New Roman"/>
                        </a:rPr>
                        <a:t>iridoplasty</a:t>
                      </a:r>
                      <a:r>
                        <a:rPr lang="en-US" sz="1200" b="1" i="0" kern="100" dirty="0">
                          <a:solidFill>
                            <a:srgbClr val="5B9BD5"/>
                          </a:solidFill>
                          <a:latin typeface="Calibri"/>
                          <a:ea typeface="Times New Roman"/>
                          <a:cs typeface="Times New Roman"/>
                        </a:rPr>
                        <a:t> is a safe and more effective alternative to conventional systemic medications in the management of acute PACG not amenable to immediate laser peripheral </a:t>
                      </a:r>
                      <a:r>
                        <a:rPr lang="en-US" sz="1200" b="1" i="0" kern="100" dirty="0" err="1">
                          <a:solidFill>
                            <a:srgbClr val="5B9BD5"/>
                          </a:solidFill>
                          <a:latin typeface="Calibri"/>
                          <a:ea typeface="Times New Roman"/>
                          <a:cs typeface="Times New Roman"/>
                        </a:rPr>
                        <a:t>iridotomy</a:t>
                      </a:r>
                      <a:endParaRPr lang="en-US" sz="1200" b="1" i="1" kern="100" dirty="0">
                        <a:solidFill>
                          <a:srgbClr val="5B9BD5"/>
                        </a:solidFill>
                        <a:latin typeface="Calibri"/>
                        <a:ea typeface="Times New Roman"/>
                        <a:cs typeface="Times New Roman"/>
                      </a:endParaRPr>
                    </a:p>
                  </a:txBody>
                  <a:tcPr marL="37971" marR="379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 y="228600"/>
          <a:ext cx="8915401" cy="6619121"/>
        </p:xfrm>
        <a:graphic>
          <a:graphicData uri="http://schemas.openxmlformats.org/drawingml/2006/table">
            <a:tbl>
              <a:tblPr/>
              <a:tblGrid>
                <a:gridCol w="1450023"/>
                <a:gridCol w="1673103"/>
                <a:gridCol w="1752776"/>
                <a:gridCol w="2347656"/>
                <a:gridCol w="152410"/>
                <a:gridCol w="1539433"/>
              </a:tblGrid>
              <a:tr h="912058">
                <a:tc>
                  <a:txBody>
                    <a:bodyPr/>
                    <a:lstStyle/>
                    <a:p>
                      <a:pPr marL="0" marR="0">
                        <a:lnSpc>
                          <a:spcPct val="107000"/>
                        </a:lnSpc>
                        <a:spcBef>
                          <a:spcPts val="0"/>
                        </a:spcBef>
                        <a:spcAft>
                          <a:spcPts val="800"/>
                        </a:spcAft>
                      </a:pPr>
                      <a:r>
                        <a:rPr lang="en-US" sz="1800" b="1" kern="100" dirty="0">
                          <a:latin typeface="Calibri"/>
                          <a:ea typeface="Calibri"/>
                          <a:cs typeface="Times New Roman"/>
                        </a:rPr>
                        <a:t>Citation</a:t>
                      </a:r>
                      <a:endParaRPr lang="en-US" sz="1400" b="1" kern="100" dirty="0">
                        <a:latin typeface="Calibri"/>
                        <a:ea typeface="Calibri"/>
                        <a:cs typeface="Times New Roman"/>
                      </a:endParaRP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kern="100">
                          <a:latin typeface="Calibri"/>
                          <a:ea typeface="Calibri"/>
                          <a:cs typeface="Times New Roman"/>
                        </a:rPr>
                        <a:t>Objective</a:t>
                      </a:r>
                      <a:endParaRPr lang="en-US" sz="1400" b="1" kern="100">
                        <a:latin typeface="Calibri"/>
                        <a:ea typeface="Calibri"/>
                        <a:cs typeface="Times New Roman"/>
                      </a:endParaRP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kern="100">
                          <a:latin typeface="Calibri"/>
                          <a:ea typeface="Calibri"/>
                          <a:cs typeface="Times New Roman"/>
                        </a:rPr>
                        <a:t>Method</a:t>
                      </a:r>
                      <a:endParaRPr lang="en-US" sz="1400" b="1" kern="100">
                        <a:latin typeface="Calibri"/>
                        <a:ea typeface="Calibri"/>
                        <a:cs typeface="Times New Roman"/>
                      </a:endParaRP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800" b="1" kern="100">
                          <a:latin typeface="Calibri"/>
                          <a:ea typeface="Calibri"/>
                          <a:cs typeface="Times New Roman"/>
                        </a:rPr>
                        <a:t>Result</a:t>
                      </a:r>
                      <a:endParaRPr lang="en-US" sz="1400" b="1" kern="100">
                        <a:latin typeface="Calibri"/>
                        <a:ea typeface="Calibri"/>
                        <a:cs typeface="Times New Roman"/>
                      </a:endParaRP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07000"/>
                        </a:lnSpc>
                        <a:spcBef>
                          <a:spcPts val="0"/>
                        </a:spcBef>
                        <a:spcAft>
                          <a:spcPts val="800"/>
                        </a:spcAft>
                      </a:pPr>
                      <a:r>
                        <a:rPr lang="en-US" sz="1800" b="1" kern="100">
                          <a:latin typeface="Calibri"/>
                          <a:ea typeface="Calibri"/>
                          <a:cs typeface="Times New Roman"/>
                        </a:rPr>
                        <a:t>Conclusion</a:t>
                      </a:r>
                      <a:endParaRPr lang="en-US" sz="1400" b="1" kern="100">
                        <a:latin typeface="Calibri"/>
                        <a:ea typeface="Calibri"/>
                        <a:cs typeface="Times New Roman"/>
                      </a:endParaRP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5564942">
                <a:tc>
                  <a:txBody>
                    <a:bodyPr/>
                    <a:lstStyle/>
                    <a:p>
                      <a:pPr marL="0" marR="0">
                        <a:lnSpc>
                          <a:spcPct val="107000"/>
                        </a:lnSpc>
                        <a:spcBef>
                          <a:spcPts val="0"/>
                        </a:spcBef>
                        <a:spcAft>
                          <a:spcPts val="800"/>
                        </a:spcAft>
                      </a:pPr>
                      <a:r>
                        <a:rPr lang="en-US" sz="1200" b="1" u="sng" kern="1800" dirty="0">
                          <a:solidFill>
                            <a:srgbClr val="0000FF"/>
                          </a:solidFill>
                          <a:latin typeface="Times New Roman"/>
                          <a:ea typeface="Times New Roman"/>
                          <a:cs typeface="Times New Roman"/>
                          <a:hlinkClick r:id="rId2"/>
                        </a:rPr>
                        <a:t>http://www.ncbi.nlm.nih.gov/pubmed/24194189</a:t>
                      </a:r>
                      <a:endParaRPr lang="en-US" sz="1400" b="1" kern="100" dirty="0">
                        <a:latin typeface="Calibri"/>
                        <a:ea typeface="Calibri"/>
                        <a:cs typeface="Times New Roman"/>
                      </a:endParaRPr>
                    </a:p>
                    <a:p>
                      <a:pPr marL="0" marR="0">
                        <a:lnSpc>
                          <a:spcPct val="107000"/>
                        </a:lnSpc>
                        <a:spcBef>
                          <a:spcPts val="0"/>
                        </a:spcBef>
                        <a:spcAft>
                          <a:spcPts val="800"/>
                        </a:spcAft>
                      </a:pPr>
                      <a:r>
                        <a:rPr lang="en-US" sz="1400" b="1" u="sng" kern="100" dirty="0">
                          <a:solidFill>
                            <a:srgbClr val="0000FF"/>
                          </a:solidFill>
                          <a:latin typeface="Calibri"/>
                          <a:ea typeface="Calibri"/>
                          <a:cs typeface="Times New Roman"/>
                          <a:hlinkClick r:id="rId2" tooltip="Investigative ophthalmology &amp; visual science."/>
                        </a:rPr>
                        <a:t>Invest </a:t>
                      </a:r>
                      <a:r>
                        <a:rPr lang="en-US" sz="1400" b="1" u="sng" kern="100" dirty="0" err="1">
                          <a:solidFill>
                            <a:srgbClr val="0000FF"/>
                          </a:solidFill>
                          <a:latin typeface="Calibri"/>
                          <a:ea typeface="Calibri"/>
                          <a:cs typeface="Times New Roman"/>
                          <a:hlinkClick r:id="rId2" tooltip="Investigative ophthalmology &amp; visual science."/>
                        </a:rPr>
                        <a:t>Ophthalmol</a:t>
                      </a:r>
                      <a:r>
                        <a:rPr lang="en-US" sz="1400" b="1" u="sng" kern="100" dirty="0">
                          <a:solidFill>
                            <a:srgbClr val="0000FF"/>
                          </a:solidFill>
                          <a:latin typeface="Calibri"/>
                          <a:ea typeface="Calibri"/>
                          <a:cs typeface="Times New Roman"/>
                          <a:hlinkClick r:id="rId2" tooltip="Investigative ophthalmology &amp; visual science."/>
                        </a:rPr>
                        <a:t> Vis Sci.</a:t>
                      </a:r>
                      <a:r>
                        <a:rPr lang="en-US" sz="1400" b="1" kern="100" dirty="0">
                          <a:latin typeface="Calibri"/>
                          <a:ea typeface="Calibri"/>
                          <a:cs typeface="Times New Roman"/>
                        </a:rPr>
                        <a:t> 2013 Dec 2;54(13):7849-53. </a:t>
                      </a:r>
                      <a:r>
                        <a:rPr lang="en-US" sz="1400" b="1" kern="100" dirty="0" err="1">
                          <a:latin typeface="Calibri"/>
                          <a:ea typeface="Calibri"/>
                          <a:cs typeface="Times New Roman"/>
                        </a:rPr>
                        <a:t>doi</a:t>
                      </a:r>
                      <a:r>
                        <a:rPr lang="en-US" sz="1400" b="1" kern="100" dirty="0">
                          <a:latin typeface="Calibri"/>
                          <a:ea typeface="Calibri"/>
                          <a:cs typeface="Times New Roman"/>
                        </a:rPr>
                        <a:t>: 10.1167/iovs.13-13158.</a:t>
                      </a:r>
                    </a:p>
                    <a:p>
                      <a:pPr marL="0" marR="0">
                        <a:lnSpc>
                          <a:spcPct val="107000"/>
                        </a:lnSpc>
                        <a:spcBef>
                          <a:spcPts val="2400"/>
                        </a:spcBef>
                        <a:spcAft>
                          <a:spcPts val="0"/>
                        </a:spcAft>
                      </a:pPr>
                      <a:r>
                        <a:rPr lang="en-US" sz="1400" b="1" kern="100" dirty="0" err="1">
                          <a:solidFill>
                            <a:srgbClr val="2E74B5"/>
                          </a:solidFill>
                          <a:latin typeface="Calibri"/>
                          <a:ea typeface="Times New Roman"/>
                          <a:cs typeface="Times New Roman"/>
                        </a:rPr>
                        <a:t>Choroidal</a:t>
                      </a:r>
                      <a:r>
                        <a:rPr lang="en-US" sz="1400" b="1" kern="100" dirty="0">
                          <a:solidFill>
                            <a:srgbClr val="2E74B5"/>
                          </a:solidFill>
                          <a:latin typeface="Calibri"/>
                          <a:ea typeface="Times New Roman"/>
                          <a:cs typeface="Times New Roman"/>
                        </a:rPr>
                        <a:t> thickness in the subtypes of angle closure: an EDI-OCT study.</a:t>
                      </a: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pPr>
                      <a:r>
                        <a:rPr lang="en-US" sz="1400" b="1">
                          <a:latin typeface="Calibri"/>
                          <a:ea typeface="Times New Roman"/>
                        </a:rPr>
                        <a:t>To evaluate choroidal thickness (CT) in the subtypes of angle-closure (AC) disease compared with CT in a healthy control.</a:t>
                      </a: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b="1" kern="100">
                          <a:latin typeface="Calibri"/>
                          <a:ea typeface="Calibri"/>
                          <a:cs typeface="Times New Roman"/>
                        </a:rPr>
                        <a:t>A total of 297 subjects (eyes) were enrolled in the study: 87 were nonglaucoma controls and 210 were AC subtype eyes (primary AC suspect [PACS], 73 eyes; acute primary AC [APAC], 46 eyes; primary AC [PAC], 35 eyes; and primary AC glaucoma [PACG], 56 eyes). Enhanced depth imaging spectral-domain optical coherence tomography (EDI-OCT) was used to measure the macular CT in the subtypes of AC disease and in healthy control subjects. The average CT was compared among the five groups.</a:t>
                      </a: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07000"/>
                        </a:lnSpc>
                        <a:spcBef>
                          <a:spcPts val="0"/>
                        </a:spcBef>
                        <a:spcAft>
                          <a:spcPts val="800"/>
                        </a:spcAft>
                      </a:pPr>
                      <a:r>
                        <a:rPr lang="en-US" sz="1400" b="1" kern="100">
                          <a:latin typeface="Calibri"/>
                          <a:ea typeface="Calibri"/>
                          <a:cs typeface="Times New Roman"/>
                        </a:rPr>
                        <a:t>Thinner CT was associated with older age and longer axial length (AL) (all P &lt; 0.001). All AC groups had thicker subfoveal CT (SFCT) compared with the control eyes (all P &lt; 0.05), even after controlling for age and the AL factor. Acute primary angle-closure eyes had the thickest SFCT and were 61.9-μm thicker than healthy eyes, while PACS, PAC, and PACG eyes were 32.9-, 30.9-, and 25.4-μm thicker than healthy eyes, respectively. No significant difference was observed among the PACS, PAC, and PACG groups</a:t>
                      </a: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07000"/>
                        </a:lnSpc>
                        <a:spcBef>
                          <a:spcPts val="0"/>
                        </a:spcBef>
                        <a:spcAft>
                          <a:spcPts val="800"/>
                        </a:spcAft>
                      </a:pPr>
                      <a:r>
                        <a:rPr lang="en-US" sz="1400" b="1" kern="100" dirty="0">
                          <a:latin typeface="Calibri"/>
                          <a:ea typeface="Calibri"/>
                          <a:cs typeface="Times New Roman"/>
                        </a:rPr>
                        <a:t>Increased CT might be another anatomic characteristic of AC eyes. These findings may support the hypotheses that </a:t>
                      </a:r>
                      <a:r>
                        <a:rPr lang="en-US" sz="1400" b="1" kern="100" dirty="0" err="1">
                          <a:latin typeface="Calibri"/>
                          <a:ea typeface="Calibri"/>
                          <a:cs typeface="Times New Roman"/>
                        </a:rPr>
                        <a:t>choroidal</a:t>
                      </a:r>
                      <a:r>
                        <a:rPr lang="en-US" sz="1400" b="1" kern="100" dirty="0">
                          <a:latin typeface="Calibri"/>
                          <a:ea typeface="Calibri"/>
                          <a:cs typeface="Times New Roman"/>
                        </a:rPr>
                        <a:t> expansion is a contributing factor to the development of AC disease.</a:t>
                      </a:r>
                    </a:p>
                  </a:txBody>
                  <a:tcPr marL="44496" marR="4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Wingdings" pitchFamily="2" charset="2"/>
              <a:buAutoNum type="arabicParenR"/>
              <a:defRPr/>
            </a:pPr>
            <a:r>
              <a:rPr lang="en-US" dirty="0" smtClean="0"/>
              <a:t>Normal cup size is?</a:t>
            </a:r>
          </a:p>
          <a:p>
            <a:pPr marL="514350" indent="-514350">
              <a:buFontTx/>
              <a:buChar char="-"/>
              <a:defRPr/>
            </a:pPr>
            <a:r>
              <a:rPr lang="en-US" dirty="0" smtClean="0"/>
              <a:t>0.1-0.2</a:t>
            </a:r>
          </a:p>
          <a:p>
            <a:pPr marL="514350" indent="-514350">
              <a:buFontTx/>
              <a:buChar char="-"/>
              <a:defRPr/>
            </a:pPr>
            <a:r>
              <a:rPr lang="en-US" dirty="0" smtClean="0"/>
              <a:t>0.2-0.3</a:t>
            </a:r>
          </a:p>
          <a:p>
            <a:pPr marL="514350" indent="-514350">
              <a:buFontTx/>
              <a:buChar char="-"/>
              <a:defRPr/>
            </a:pPr>
            <a:r>
              <a:rPr lang="en-US" dirty="0" smtClean="0"/>
              <a:t>0.3-0.4</a:t>
            </a:r>
          </a:p>
          <a:p>
            <a:pPr marL="514350" indent="-514350">
              <a:buFontTx/>
              <a:buChar char="-"/>
              <a:defRPr/>
            </a:pPr>
            <a:r>
              <a:rPr lang="en-US" dirty="0" smtClean="0"/>
              <a:t>0.5-0.6</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None/>
              <a:defRPr/>
            </a:pPr>
            <a:r>
              <a:rPr lang="en-US" dirty="0" smtClean="0"/>
              <a:t>2) In POAG </a:t>
            </a:r>
            <a:r>
              <a:rPr lang="en-US" dirty="0" err="1" smtClean="0"/>
              <a:t>differeance</a:t>
            </a:r>
            <a:r>
              <a:rPr lang="en-US" dirty="0" smtClean="0"/>
              <a:t> more than how much is significant?</a:t>
            </a:r>
          </a:p>
          <a:p>
            <a:pPr>
              <a:buFont typeface="Wingdings" pitchFamily="2" charset="2"/>
              <a:buNone/>
              <a:defRPr/>
            </a:pPr>
            <a:r>
              <a:rPr lang="en-US" dirty="0" smtClean="0"/>
              <a:t>-0.61</a:t>
            </a:r>
          </a:p>
          <a:p>
            <a:pPr>
              <a:buFont typeface="Wingdings" pitchFamily="2" charset="2"/>
              <a:buNone/>
              <a:defRPr/>
            </a:pPr>
            <a:r>
              <a:rPr lang="en-US" dirty="0" smtClean="0"/>
              <a:t>-0.02</a:t>
            </a:r>
          </a:p>
          <a:p>
            <a:pPr>
              <a:buFont typeface="Wingdings" pitchFamily="2" charset="2"/>
              <a:buNone/>
              <a:defRPr/>
            </a:pPr>
            <a:r>
              <a:rPr lang="en-US" dirty="0" smtClean="0"/>
              <a:t>-0.2</a:t>
            </a:r>
          </a:p>
          <a:p>
            <a:pPr>
              <a:buFont typeface="Wingdings" pitchFamily="2" charset="2"/>
              <a:buNone/>
              <a:defRPr/>
            </a:pPr>
            <a:r>
              <a:rPr lang="en-US" dirty="0" smtClean="0"/>
              <a:t>-0.1</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None/>
              <a:defRPr/>
            </a:pPr>
            <a:r>
              <a:rPr lang="en-US" dirty="0" smtClean="0"/>
              <a:t>3) Main site of </a:t>
            </a:r>
            <a:r>
              <a:rPr lang="en-US" dirty="0" err="1" smtClean="0"/>
              <a:t>obtruction</a:t>
            </a:r>
            <a:r>
              <a:rPr lang="en-US" dirty="0" smtClean="0"/>
              <a:t> is:</a:t>
            </a:r>
          </a:p>
          <a:p>
            <a:pPr>
              <a:buFont typeface="Wingdings" pitchFamily="2" charset="2"/>
              <a:buNone/>
              <a:defRPr/>
            </a:pPr>
            <a:r>
              <a:rPr lang="en-US" dirty="0" smtClean="0"/>
              <a:t>-</a:t>
            </a:r>
            <a:r>
              <a:rPr lang="en-US" dirty="0" err="1" smtClean="0"/>
              <a:t>schlemms</a:t>
            </a:r>
            <a:r>
              <a:rPr lang="en-US" dirty="0" smtClean="0"/>
              <a:t> canal</a:t>
            </a:r>
          </a:p>
          <a:p>
            <a:pPr>
              <a:buFont typeface="Wingdings" pitchFamily="2" charset="2"/>
              <a:buNone/>
              <a:defRPr/>
            </a:pPr>
            <a:r>
              <a:rPr lang="en-US" dirty="0" smtClean="0"/>
              <a:t>-</a:t>
            </a:r>
            <a:r>
              <a:rPr lang="en-US" dirty="0" err="1" smtClean="0"/>
              <a:t>Juxtacanaliculaer</a:t>
            </a:r>
            <a:r>
              <a:rPr lang="en-US" dirty="0" smtClean="0"/>
              <a:t> meshwork</a:t>
            </a:r>
          </a:p>
          <a:p>
            <a:pPr>
              <a:buFontTx/>
              <a:buChar char="-"/>
              <a:defRPr/>
            </a:pPr>
            <a:r>
              <a:rPr lang="en-US" dirty="0" err="1" smtClean="0"/>
              <a:t>Episcleral</a:t>
            </a:r>
            <a:r>
              <a:rPr lang="en-US" dirty="0" smtClean="0"/>
              <a:t> veins</a:t>
            </a:r>
          </a:p>
          <a:p>
            <a:pPr>
              <a:buFontTx/>
              <a:buChar char="-"/>
              <a:defRPr/>
            </a:pPr>
            <a:r>
              <a:rPr lang="en-US" dirty="0" err="1" smtClean="0"/>
              <a:t>Scleral</a:t>
            </a:r>
            <a:r>
              <a:rPr lang="en-US" dirty="0" smtClean="0"/>
              <a:t> spur</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None/>
              <a:defRPr/>
            </a:pPr>
            <a:r>
              <a:rPr lang="en-US" dirty="0" smtClean="0"/>
              <a:t>4) Headache in simple glaucoma is?</a:t>
            </a:r>
          </a:p>
          <a:p>
            <a:pPr>
              <a:buFontTx/>
              <a:buChar char="-"/>
              <a:defRPr/>
            </a:pPr>
            <a:r>
              <a:rPr lang="en-US" dirty="0" err="1" smtClean="0"/>
              <a:t>Abset</a:t>
            </a:r>
            <a:endParaRPr lang="en-US" dirty="0" smtClean="0"/>
          </a:p>
          <a:p>
            <a:pPr>
              <a:buFontTx/>
              <a:buChar char="-"/>
              <a:defRPr/>
            </a:pPr>
            <a:r>
              <a:rPr lang="en-US" dirty="0" smtClean="0"/>
              <a:t>Mild</a:t>
            </a:r>
          </a:p>
          <a:p>
            <a:pPr>
              <a:buFontTx/>
              <a:buChar char="-"/>
              <a:defRPr/>
            </a:pPr>
            <a:r>
              <a:rPr lang="en-US" dirty="0" smtClean="0"/>
              <a:t>Severe </a:t>
            </a:r>
          </a:p>
          <a:p>
            <a:pPr>
              <a:buFontTx/>
              <a:buChar char="-"/>
              <a:defRPr/>
            </a:pPr>
            <a:r>
              <a:rPr lang="en-US" dirty="0" err="1" smtClean="0"/>
              <a:t>excruating</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None/>
              <a:defRPr/>
            </a:pPr>
            <a:r>
              <a:rPr lang="en-US" smtClean="0"/>
              <a:t>5) first </a:t>
            </a:r>
            <a:r>
              <a:rPr lang="en-US" dirty="0" smtClean="0"/>
              <a:t>detectable defect in POAG?</a:t>
            </a:r>
          </a:p>
          <a:p>
            <a:pPr>
              <a:buFontTx/>
              <a:buChar char="-"/>
              <a:defRPr/>
            </a:pPr>
            <a:r>
              <a:rPr lang="en-US" dirty="0" smtClean="0"/>
              <a:t>Barring of blind spot</a:t>
            </a:r>
          </a:p>
          <a:p>
            <a:pPr>
              <a:buFontTx/>
              <a:buChar char="-"/>
              <a:defRPr/>
            </a:pPr>
            <a:r>
              <a:rPr lang="en-US" dirty="0" err="1" smtClean="0"/>
              <a:t>Roennes</a:t>
            </a:r>
            <a:r>
              <a:rPr lang="en-US" dirty="0" smtClean="0"/>
              <a:t> step</a:t>
            </a:r>
          </a:p>
          <a:p>
            <a:pPr>
              <a:buFontTx/>
              <a:buChar char="-"/>
              <a:defRPr/>
            </a:pPr>
            <a:r>
              <a:rPr lang="en-US" dirty="0" err="1" smtClean="0"/>
              <a:t>Bjerrums</a:t>
            </a:r>
            <a:r>
              <a:rPr lang="en-US" dirty="0" smtClean="0"/>
              <a:t> </a:t>
            </a:r>
            <a:r>
              <a:rPr lang="en-US" dirty="0" err="1" smtClean="0"/>
              <a:t>sctoma</a:t>
            </a:r>
            <a:endParaRPr lang="en-US" dirty="0" smtClean="0"/>
          </a:p>
          <a:p>
            <a:pPr>
              <a:buFontTx/>
              <a:buChar char="-"/>
              <a:defRPr/>
            </a:pPr>
            <a:r>
              <a:rPr lang="en-US" dirty="0" err="1" smtClean="0"/>
              <a:t>Seidels</a:t>
            </a:r>
            <a:r>
              <a:rPr lang="en-US" dirty="0" smtClean="0"/>
              <a:t> </a:t>
            </a:r>
            <a:r>
              <a:rPr lang="en-US" dirty="0" err="1" smtClean="0"/>
              <a:t>scotoma</a:t>
            </a: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The relative </a:t>
            </a:r>
            <a:r>
              <a:rPr lang="en-US" dirty="0" err="1" smtClean="0"/>
              <a:t>pupillary</a:t>
            </a:r>
            <a:r>
              <a:rPr lang="en-US" dirty="0" smtClean="0"/>
              <a:t> block Is the mechanism of the angle closure, there is relative resistance to the fluid flow of the aqueous humor between the posterior iris surface and lens due to an abnormally close approximation at the pupil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Classification of PACG After total examination**:</a:t>
            </a:r>
            <a:endParaRPr lang="en-US" sz="3200" dirty="0"/>
          </a:p>
        </p:txBody>
      </p:sp>
      <p:sp>
        <p:nvSpPr>
          <p:cNvPr id="3" name="Content Placeholder 2"/>
          <p:cNvSpPr>
            <a:spLocks noGrp="1"/>
          </p:cNvSpPr>
          <p:nvPr>
            <p:ph idx="1"/>
          </p:nvPr>
        </p:nvSpPr>
        <p:spPr/>
        <p:txBody>
          <a:bodyPr>
            <a:normAutofit lnSpcReduction="10000"/>
          </a:bodyPr>
          <a:lstStyle/>
          <a:p>
            <a:r>
              <a:rPr lang="en-US" sz="2800" dirty="0" smtClean="0"/>
              <a:t>Stage </a:t>
            </a:r>
            <a:r>
              <a:rPr lang="en-US" sz="2800" dirty="0"/>
              <a:t>1: Angle closure suspect/narrow angle an anatomical predisposition to closure</a:t>
            </a:r>
          </a:p>
          <a:p>
            <a:r>
              <a:rPr lang="en-US" sz="2800" dirty="0"/>
              <a:t>Stage 2: Angle closure; partial or total closure of the angle with </a:t>
            </a:r>
            <a:r>
              <a:rPr lang="en-US" sz="2800" dirty="0" err="1"/>
              <a:t>synechiae</a:t>
            </a:r>
            <a:r>
              <a:rPr lang="en-US" sz="2800" dirty="0"/>
              <a:t> and/or raised IOP</a:t>
            </a:r>
          </a:p>
          <a:p>
            <a:pPr>
              <a:buNone/>
            </a:pPr>
            <a:r>
              <a:rPr lang="en-US" sz="2800" dirty="0" smtClean="0"/>
              <a:t>		– </a:t>
            </a:r>
            <a:r>
              <a:rPr lang="en-US" sz="2800" dirty="0"/>
              <a:t>Non-ischemic</a:t>
            </a:r>
          </a:p>
          <a:p>
            <a:pPr>
              <a:buNone/>
            </a:pPr>
            <a:r>
              <a:rPr lang="en-US" sz="2800" dirty="0" smtClean="0"/>
              <a:t>		– </a:t>
            </a:r>
            <a:r>
              <a:rPr lang="en-US" sz="2800" dirty="0"/>
              <a:t>Ischemic: with tissue injury, such as iris </a:t>
            </a:r>
            <a:r>
              <a:rPr lang="en-US" sz="2800" dirty="0" err="1"/>
              <a:t>whorling</a:t>
            </a:r>
            <a:r>
              <a:rPr lang="en-US" sz="2800" dirty="0"/>
              <a:t> or </a:t>
            </a:r>
            <a:r>
              <a:rPr lang="en-US" sz="2800" dirty="0" err="1"/>
              <a:t>stromal</a:t>
            </a:r>
            <a:r>
              <a:rPr lang="en-US" sz="2800" dirty="0"/>
              <a:t> atrophy, often history of symptoms</a:t>
            </a:r>
          </a:p>
          <a:p>
            <a:r>
              <a:rPr lang="en-US" sz="2800" dirty="0"/>
              <a:t>Stage 3: Angle closure with glaucomatous optic neuropathy</a:t>
            </a:r>
          </a:p>
          <a:p>
            <a:endParaRPr lang="en-US" sz="2800" dirty="0"/>
          </a:p>
        </p:txBody>
      </p:sp>
      <p:sp>
        <p:nvSpPr>
          <p:cNvPr id="4" name="TextBox 3"/>
          <p:cNvSpPr txBox="1"/>
          <p:nvPr/>
        </p:nvSpPr>
        <p:spPr>
          <a:xfrm>
            <a:off x="304800" y="5943600"/>
            <a:ext cx="7086600" cy="1058560"/>
          </a:xfrm>
          <a:prstGeom prst="rect">
            <a:avLst/>
          </a:prstGeom>
          <a:noFill/>
        </p:spPr>
        <p:txBody>
          <a:bodyPr wrap="square" rtlCol="0">
            <a:spAutoFit/>
          </a:bodyPr>
          <a:lstStyle/>
          <a:p>
            <a:pPr>
              <a:lnSpc>
                <a:spcPct val="107000"/>
              </a:lnSpc>
              <a:spcAft>
                <a:spcPts val="800"/>
              </a:spcAft>
            </a:pPr>
            <a:r>
              <a:rPr lang="en-US" sz="1100" b="1" u="sng" kern="1800" dirty="0" smtClean="0">
                <a:solidFill>
                  <a:srgbClr val="0000FF"/>
                </a:solidFill>
                <a:latin typeface="Times New Roman"/>
                <a:ea typeface="Times New Roman"/>
                <a:cs typeface="Times New Roman"/>
                <a:hlinkClick r:id="rId2"/>
              </a:rPr>
              <a:t>**http://www.ncbi.nlm.nih.gov/pubmed/24194189</a:t>
            </a:r>
            <a:endParaRPr lang="en-US" sz="1200" b="1" kern="100" dirty="0">
              <a:ea typeface="Calibri"/>
              <a:cs typeface="Times New Roman"/>
            </a:endParaRPr>
          </a:p>
          <a:p>
            <a:pPr>
              <a:lnSpc>
                <a:spcPct val="107000"/>
              </a:lnSpc>
              <a:spcAft>
                <a:spcPts val="800"/>
              </a:spcAft>
            </a:pPr>
            <a:r>
              <a:rPr lang="en-US" sz="1200" b="1" u="sng" kern="100" dirty="0">
                <a:solidFill>
                  <a:srgbClr val="0000FF"/>
                </a:solidFill>
                <a:ea typeface="Calibri"/>
                <a:cs typeface="Times New Roman"/>
                <a:hlinkClick r:id="rId2" tooltip="Investigative ophthalmology &amp; visual science."/>
              </a:rPr>
              <a:t>Invest </a:t>
            </a:r>
            <a:r>
              <a:rPr lang="en-US" sz="1200" b="1" u="sng" kern="100" dirty="0" err="1">
                <a:solidFill>
                  <a:srgbClr val="0000FF"/>
                </a:solidFill>
                <a:ea typeface="Calibri"/>
                <a:cs typeface="Times New Roman"/>
                <a:hlinkClick r:id="rId2" tooltip="Investigative ophthalmology &amp; visual science."/>
              </a:rPr>
              <a:t>Ophthalmol</a:t>
            </a:r>
            <a:r>
              <a:rPr lang="en-US" sz="1200" b="1" u="sng" kern="100" dirty="0">
                <a:solidFill>
                  <a:srgbClr val="0000FF"/>
                </a:solidFill>
                <a:ea typeface="Calibri"/>
                <a:cs typeface="Times New Roman"/>
                <a:hlinkClick r:id="rId2" tooltip="Investigative ophthalmology &amp; visual science."/>
              </a:rPr>
              <a:t> Vis Sci.</a:t>
            </a:r>
            <a:r>
              <a:rPr lang="en-US" sz="1200" b="1" kern="100" dirty="0">
                <a:ea typeface="Calibri"/>
                <a:cs typeface="Times New Roman"/>
              </a:rPr>
              <a:t> 2013 Dec 2;54(13):7849-53. </a:t>
            </a:r>
            <a:r>
              <a:rPr lang="en-US" sz="1200" b="1" kern="100" dirty="0" err="1">
                <a:ea typeface="Calibri"/>
                <a:cs typeface="Times New Roman"/>
              </a:rPr>
              <a:t>doi</a:t>
            </a:r>
            <a:r>
              <a:rPr lang="en-US" sz="1200" b="1" kern="100" dirty="0">
                <a:ea typeface="Calibri"/>
                <a:cs typeface="Times New Roman"/>
              </a:rPr>
              <a:t>: </a:t>
            </a:r>
            <a:r>
              <a:rPr lang="en-US" sz="1200" b="1" kern="100" dirty="0" smtClean="0">
                <a:ea typeface="Calibri"/>
                <a:cs typeface="Times New Roman"/>
              </a:rPr>
              <a:t>10.1167/iovs.13-13158.</a:t>
            </a:r>
            <a:r>
              <a:rPr lang="en-US" sz="1200" b="1" kern="100" dirty="0" smtClean="0">
                <a:solidFill>
                  <a:srgbClr val="2E74B5"/>
                </a:solidFill>
                <a:ea typeface="Times New Roman"/>
                <a:cs typeface="Times New Roman"/>
              </a:rPr>
              <a:t>Choroidal </a:t>
            </a:r>
            <a:r>
              <a:rPr lang="en-US" sz="1200" b="1" kern="100" dirty="0">
                <a:solidFill>
                  <a:srgbClr val="2E74B5"/>
                </a:solidFill>
                <a:ea typeface="Times New Roman"/>
                <a:cs typeface="Times New Roman"/>
              </a:rPr>
              <a:t>thickness in the subtypes of angle closure: an EDI-OCT study.</a:t>
            </a:r>
          </a:p>
          <a:p>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Mechanism of closure</a:t>
            </a:r>
            <a:endParaRPr lang="en-US" dirty="0"/>
          </a:p>
        </p:txBody>
      </p:sp>
      <p:sp>
        <p:nvSpPr>
          <p:cNvPr id="3" name="Content Placeholder 2"/>
          <p:cNvSpPr>
            <a:spLocks noGrp="1"/>
          </p:cNvSpPr>
          <p:nvPr>
            <p:ph idx="1"/>
          </p:nvPr>
        </p:nvSpPr>
        <p:spPr/>
        <p:txBody>
          <a:bodyPr/>
          <a:lstStyle/>
          <a:p>
            <a:r>
              <a:rPr lang="en-US" dirty="0" smtClean="0"/>
              <a:t>Pupil </a:t>
            </a:r>
            <a:r>
              <a:rPr lang="en-US" dirty="0"/>
              <a:t>block</a:t>
            </a:r>
          </a:p>
          <a:p>
            <a:r>
              <a:rPr lang="en-US" dirty="0" smtClean="0"/>
              <a:t>Anterior </a:t>
            </a:r>
            <a:r>
              <a:rPr lang="en-US" dirty="0"/>
              <a:t>non-pupil-block, including plateau iris and peripheral iris crowding</a:t>
            </a:r>
          </a:p>
          <a:p>
            <a:r>
              <a:rPr lang="en-US" dirty="0" smtClean="0"/>
              <a:t>Lens </a:t>
            </a:r>
            <a:r>
              <a:rPr lang="en-US" dirty="0"/>
              <a:t>related</a:t>
            </a:r>
          </a:p>
          <a:p>
            <a:r>
              <a:rPr lang="en-US" dirty="0" smtClean="0"/>
              <a:t>Factors </a:t>
            </a:r>
            <a:r>
              <a:rPr lang="en-US" dirty="0"/>
              <a:t>behind the lens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S</a:t>
            </a:r>
            <a:r>
              <a:rPr lang="en-US" sz="4800" dirty="0" smtClean="0"/>
              <a:t>igns and Symptoms</a:t>
            </a:r>
            <a:endParaRPr lang="en-US" sz="4800" dirty="0"/>
          </a:p>
        </p:txBody>
      </p:sp>
      <p:sp>
        <p:nvSpPr>
          <p:cNvPr id="3" name="Content Placeholder 2"/>
          <p:cNvSpPr>
            <a:spLocks noGrp="1"/>
          </p:cNvSpPr>
          <p:nvPr>
            <p:ph idx="1"/>
          </p:nvPr>
        </p:nvSpPr>
        <p:spPr>
          <a:xfrm>
            <a:off x="457200" y="1295400"/>
            <a:ext cx="8229600" cy="4525963"/>
          </a:xfrm>
        </p:spPr>
        <p:txBody>
          <a:bodyPr>
            <a:normAutofit fontScale="92500" lnSpcReduction="10000"/>
          </a:bodyPr>
          <a:lstStyle/>
          <a:p>
            <a:pPr>
              <a:buNone/>
            </a:pPr>
            <a:endParaRPr lang="en-US" dirty="0" smtClean="0"/>
          </a:p>
          <a:p>
            <a:r>
              <a:rPr lang="en-US" dirty="0" smtClean="0"/>
              <a:t>Eye pain</a:t>
            </a:r>
          </a:p>
          <a:p>
            <a:r>
              <a:rPr lang="en-US" dirty="0" smtClean="0"/>
              <a:t>Nausea and vomiting (accompanying the severe eye pain)</a:t>
            </a:r>
          </a:p>
          <a:p>
            <a:r>
              <a:rPr lang="en-US" dirty="0" smtClean="0"/>
              <a:t>Sudden onset of visual disturbance, often in low light</a:t>
            </a:r>
          </a:p>
          <a:p>
            <a:r>
              <a:rPr lang="en-US" dirty="0" smtClean="0"/>
              <a:t>Blurred vision</a:t>
            </a:r>
          </a:p>
          <a:p>
            <a:r>
              <a:rPr lang="en-US" dirty="0" smtClean="0"/>
              <a:t>Halos around lights</a:t>
            </a:r>
          </a:p>
          <a:p>
            <a:r>
              <a:rPr lang="en-US" dirty="0" smtClean="0"/>
              <a:t>Reddening of the eye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Blind spots in your peripheral vision</a:t>
            </a:r>
          </a:p>
          <a:p>
            <a:r>
              <a:rPr lang="en-US" dirty="0" smtClean="0"/>
              <a:t>Tunnel vision</a:t>
            </a:r>
          </a:p>
          <a:p>
            <a:r>
              <a:rPr lang="en-US" dirty="0" smtClean="0"/>
              <a:t>Total </a:t>
            </a:r>
            <a:r>
              <a:rPr lang="en-US" dirty="0" err="1" smtClean="0"/>
              <a:t>blindnes</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b="1" dirty="0"/>
              <a:t>PACS:</a:t>
            </a:r>
            <a:r>
              <a:rPr lang="en-US" dirty="0"/>
              <a:t> Patients assessed to be at risk of angle closure (AC)</a:t>
            </a:r>
          </a:p>
          <a:p>
            <a:r>
              <a:rPr lang="en-US" dirty="0"/>
              <a:t>Prophylactic laser peripheral </a:t>
            </a:r>
            <a:r>
              <a:rPr lang="en-US" dirty="0" err="1"/>
              <a:t>iridotomy</a:t>
            </a:r>
            <a:r>
              <a:rPr lang="en-US" dirty="0"/>
              <a:t>. </a:t>
            </a:r>
          </a:p>
          <a:p>
            <a:r>
              <a:rPr lang="en-US" dirty="0"/>
              <a:t>The α</a:t>
            </a:r>
            <a:r>
              <a:rPr lang="en-US" baseline="-25000" dirty="0"/>
              <a:t>2</a:t>
            </a:r>
            <a:r>
              <a:rPr lang="en-US" dirty="0"/>
              <a:t>-agonists like </a:t>
            </a:r>
            <a:r>
              <a:rPr lang="en-US" dirty="0" err="1"/>
              <a:t>brimonidine</a:t>
            </a:r>
            <a:r>
              <a:rPr lang="en-US" dirty="0"/>
              <a:t> work quickly to lower IOP and may be used prior to and/or after laser peripheral </a:t>
            </a:r>
            <a:r>
              <a:rPr lang="en-US" dirty="0" err="1"/>
              <a:t>iridotomy</a:t>
            </a:r>
            <a:r>
              <a:rPr lang="en-US" dirty="0"/>
              <a:t> to prevent an IOP spike. </a:t>
            </a:r>
          </a:p>
          <a:p>
            <a:r>
              <a:rPr lang="en-US" dirty="0"/>
              <a:t>Topical steroids instilled four times daily for a week after laser are beneficial in reducing post-laser intraocular inflammation.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sz="2800" b="1" dirty="0" smtClean="0"/>
              <a:t>	Acute </a:t>
            </a:r>
            <a:r>
              <a:rPr lang="en-US" sz="2800" b="1" dirty="0"/>
              <a:t>AC:</a:t>
            </a:r>
            <a:r>
              <a:rPr lang="en-US" sz="2800" dirty="0"/>
              <a:t> </a:t>
            </a:r>
            <a:endParaRPr lang="en-US" sz="2800" dirty="0" smtClean="0"/>
          </a:p>
          <a:p>
            <a:r>
              <a:rPr lang="en-US" sz="2800" dirty="0" smtClean="0"/>
              <a:t>Immediate </a:t>
            </a:r>
            <a:r>
              <a:rPr lang="en-US" sz="2800" dirty="0"/>
              <a:t>medical therapy </a:t>
            </a:r>
            <a:endParaRPr lang="en-US" sz="2800" dirty="0" smtClean="0"/>
          </a:p>
          <a:p>
            <a:pPr>
              <a:buNone/>
            </a:pPr>
            <a:endParaRPr lang="en-US" sz="2800" dirty="0"/>
          </a:p>
          <a:p>
            <a:r>
              <a:rPr lang="en-US" sz="2800" dirty="0" smtClean="0"/>
              <a:t>IOP-l </a:t>
            </a:r>
            <a:r>
              <a:rPr lang="en-US" sz="2800" dirty="0"/>
              <a:t>β-blocker, α</a:t>
            </a:r>
            <a:r>
              <a:rPr lang="en-US" sz="2800" baseline="-25000" dirty="0"/>
              <a:t>2</a:t>
            </a:r>
            <a:r>
              <a:rPr lang="en-US" sz="2800" dirty="0"/>
              <a:t>-agonist as soon as possible</a:t>
            </a:r>
            <a:r>
              <a:rPr lang="en-US" sz="2800" dirty="0" smtClean="0"/>
              <a:t>.</a:t>
            </a:r>
          </a:p>
          <a:p>
            <a:pPr>
              <a:buNone/>
            </a:pPr>
            <a:r>
              <a:rPr lang="en-US" sz="2800" dirty="0" smtClean="0"/>
              <a:t> </a:t>
            </a:r>
            <a:endParaRPr lang="en-US" sz="2800" dirty="0"/>
          </a:p>
          <a:p>
            <a:r>
              <a:rPr lang="en-US" sz="2800" dirty="0"/>
              <a:t>IOP reduced than allow iris </a:t>
            </a:r>
            <a:r>
              <a:rPr lang="en-US" sz="2800" dirty="0" smtClean="0"/>
              <a:t>reperfusion</a:t>
            </a:r>
          </a:p>
          <a:p>
            <a:pPr>
              <a:buNone/>
            </a:pPr>
            <a:r>
              <a:rPr lang="en-US" sz="2800" dirty="0" smtClean="0"/>
              <a:t>      </a:t>
            </a:r>
          </a:p>
          <a:p>
            <a:r>
              <a:rPr lang="en-US" sz="2800" dirty="0" err="1"/>
              <a:t>P</a:t>
            </a:r>
            <a:r>
              <a:rPr lang="en-US" sz="2800" dirty="0" err="1" smtClean="0"/>
              <a:t>ilocarpine</a:t>
            </a:r>
            <a:r>
              <a:rPr lang="en-US" sz="2800" dirty="0"/>
              <a:t>, to widen the anterior chamber angles and reestablish aqueous outflow.</a:t>
            </a:r>
          </a:p>
          <a:p>
            <a:pPr>
              <a:buNone/>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In addition, intravenous or oral </a:t>
            </a:r>
            <a:r>
              <a:rPr lang="en-US" sz="2800" dirty="0" err="1" smtClean="0"/>
              <a:t>acetazolamide</a:t>
            </a:r>
            <a:r>
              <a:rPr lang="en-US" sz="2800" dirty="0" smtClean="0"/>
              <a:t> 5–10 mg/kg or intravenous 20% </a:t>
            </a:r>
            <a:r>
              <a:rPr lang="en-US" sz="2800" dirty="0" err="1" smtClean="0"/>
              <a:t>mannitol</a:t>
            </a:r>
            <a:r>
              <a:rPr lang="en-US" sz="2800" dirty="0" smtClean="0"/>
              <a:t> 1–2 g/kg, oral 50% glycerol 1–1.5 g/kg (contraindicated in diabetics), oral </a:t>
            </a:r>
            <a:r>
              <a:rPr lang="en-US" sz="2800" dirty="0" err="1" smtClean="0"/>
              <a:t>isosorbide</a:t>
            </a:r>
            <a:r>
              <a:rPr lang="en-US" sz="2800" dirty="0" smtClean="0"/>
              <a:t> 1.5–2.0 g/kg is often useful in helping to lower the IOP and hastening resolution of corneal edema so that a laser peripheral </a:t>
            </a:r>
            <a:r>
              <a:rPr lang="en-US" sz="2800" dirty="0" err="1" smtClean="0"/>
              <a:t>iridotomy</a:t>
            </a:r>
            <a:r>
              <a:rPr lang="en-US" sz="2800" dirty="0" smtClean="0"/>
              <a:t> can be definitively done. </a:t>
            </a:r>
          </a:p>
          <a:p>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1067</Words>
  <Application>Microsoft Office PowerPoint</Application>
  <PresentationFormat>On-screen Show (4:3)</PresentationFormat>
  <Paragraphs>100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Primary Angle Closure Glaucoma BY DR. PUNIT SINGH</vt:lpstr>
      <vt:lpstr>Definition</vt:lpstr>
      <vt:lpstr>Classification of PACG After total examination**:</vt:lpstr>
      <vt:lpstr>Mechanism of closure</vt:lpstr>
      <vt:lpstr>Signs and Symptoms</vt:lpstr>
      <vt:lpstr>Complication</vt:lpstr>
      <vt:lpstr>Treatment</vt:lpstr>
      <vt:lpstr>Slide 8</vt:lpstr>
      <vt:lpstr>Slide 9</vt:lpstr>
      <vt:lpstr>Slide 10</vt:lpstr>
      <vt:lpstr>Laser peripheral iridotomy</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Angle Closure Glaucoma</dc:title>
  <dc:creator>Dr. Krunal</dc:creator>
  <cp:lastModifiedBy>User</cp:lastModifiedBy>
  <cp:revision>7</cp:revision>
  <dcterms:created xsi:type="dcterms:W3CDTF">2014-04-04T13:23:42Z</dcterms:created>
  <dcterms:modified xsi:type="dcterms:W3CDTF">2020-08-17T03:18:38Z</dcterms:modified>
</cp:coreProperties>
</file>