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4" r:id="rId2"/>
    <p:sldMasterId id="2147483749" r:id="rId3"/>
  </p:sldMasterIdLst>
  <p:notesMasterIdLst>
    <p:notesMasterId r:id="rId73"/>
  </p:notesMasterIdLst>
  <p:sldIdLst>
    <p:sldId id="256" r:id="rId4"/>
    <p:sldId id="307" r:id="rId5"/>
    <p:sldId id="318" r:id="rId6"/>
    <p:sldId id="312" r:id="rId7"/>
    <p:sldId id="362" r:id="rId8"/>
    <p:sldId id="319" r:id="rId9"/>
    <p:sldId id="313" r:id="rId10"/>
    <p:sldId id="321" r:id="rId11"/>
    <p:sldId id="322" r:id="rId12"/>
    <p:sldId id="323" r:id="rId13"/>
    <p:sldId id="324" r:id="rId14"/>
    <p:sldId id="310" r:id="rId15"/>
    <p:sldId id="258" r:id="rId16"/>
    <p:sldId id="383" r:id="rId17"/>
    <p:sldId id="296" r:id="rId18"/>
    <p:sldId id="315" r:id="rId19"/>
    <p:sldId id="363" r:id="rId20"/>
    <p:sldId id="334" r:id="rId21"/>
    <p:sldId id="335" r:id="rId22"/>
    <p:sldId id="336" r:id="rId23"/>
    <p:sldId id="351" r:id="rId24"/>
    <p:sldId id="337" r:id="rId25"/>
    <p:sldId id="325" r:id="rId26"/>
    <p:sldId id="326" r:id="rId27"/>
    <p:sldId id="327" r:id="rId28"/>
    <p:sldId id="329" r:id="rId29"/>
    <p:sldId id="330" r:id="rId30"/>
    <p:sldId id="331" r:id="rId31"/>
    <p:sldId id="332" r:id="rId32"/>
    <p:sldId id="333" r:id="rId33"/>
    <p:sldId id="349" r:id="rId34"/>
    <p:sldId id="358" r:id="rId35"/>
    <p:sldId id="360" r:id="rId36"/>
    <p:sldId id="361" r:id="rId37"/>
    <p:sldId id="339" r:id="rId38"/>
    <p:sldId id="340" r:id="rId39"/>
    <p:sldId id="368" r:id="rId40"/>
    <p:sldId id="355" r:id="rId41"/>
    <p:sldId id="341" r:id="rId42"/>
    <p:sldId id="342" r:id="rId43"/>
    <p:sldId id="370" r:id="rId44"/>
    <p:sldId id="343" r:id="rId45"/>
    <p:sldId id="356" r:id="rId46"/>
    <p:sldId id="345" r:id="rId47"/>
    <p:sldId id="350" r:id="rId48"/>
    <p:sldId id="366" r:id="rId49"/>
    <p:sldId id="367" r:id="rId50"/>
    <p:sldId id="384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06" r:id="rId62"/>
    <p:sldId id="286" r:id="rId63"/>
    <p:sldId id="304" r:id="rId64"/>
    <p:sldId id="379" r:id="rId65"/>
    <p:sldId id="378" r:id="rId66"/>
    <p:sldId id="376" r:id="rId67"/>
    <p:sldId id="398" r:id="rId68"/>
    <p:sldId id="396" r:id="rId69"/>
    <p:sldId id="397" r:id="rId70"/>
    <p:sldId id="399" r:id="rId71"/>
    <p:sldId id="400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71" autoAdjust="0"/>
  </p:normalViewPr>
  <p:slideViewPr>
    <p:cSldViewPr>
      <p:cViewPr>
        <p:scale>
          <a:sx n="80" d="100"/>
          <a:sy n="80" d="100"/>
        </p:scale>
        <p:origin x="-109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67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A6867-3E5F-446A-8750-8F2686113A84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AED5D-C0B2-4B6A-8032-DA2E616FD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15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ED5D-C0B2-4B6A-8032-DA2E616FD3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OSignet_frb_rgb_14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6207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24013" y="471488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defRPr/>
            </a:pPr>
            <a:r>
              <a:rPr lang="en-GB" sz="1100" b="1">
                <a:solidFill>
                  <a:srgbClr val="0E2960"/>
                </a:solidFill>
                <a:ea typeface="ＭＳ Ｐゴシック" pitchFamily="1" charset="-128"/>
              </a:rPr>
              <a:t>AO Foundation</a:t>
            </a:r>
            <a:endParaRPr lang="en-GB" sz="1100">
              <a:solidFill>
                <a:srgbClr val="0E2960"/>
              </a:solidFill>
              <a:ea typeface="ＭＳ Ｐゴシック" pitchFamily="1" charset="-128"/>
            </a:endParaRPr>
          </a:p>
          <a:p>
            <a:pPr algn="l">
              <a:defRPr/>
            </a:pPr>
            <a:r>
              <a:rPr lang="en-GB" sz="1100">
                <a:solidFill>
                  <a:srgbClr val="0E2960"/>
                </a:solidFill>
                <a:ea typeface="ＭＳ Ｐゴシック" pitchFamily="1" charset="-128"/>
              </a:rPr>
              <a:t>      Education</a:t>
            </a:r>
            <a:endParaRPr lang="de-CH" sz="1800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4427538" y="1700213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endParaRPr lang="en-US" sz="2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0825"/>
            <a:ext cx="8277225" cy="4683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57388"/>
            <a:ext cx="8277225" cy="468312"/>
          </a:xfrm>
        </p:spPr>
        <p:txBody>
          <a:bodyPr/>
          <a:lstStyle>
            <a:lvl1pPr marL="0" indent="0">
              <a:lnSpc>
                <a:spcPts val="3400"/>
              </a:lnSpc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381000"/>
            <a:ext cx="2068512" cy="5818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56313" cy="5818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772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0825"/>
            <a:ext cx="4062413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20825"/>
            <a:ext cx="4062412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809EA7-5E5D-46E7-9865-DBB663A6CB4F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367" y="2566988"/>
            <a:ext cx="3444522" cy="240665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356" y="2566988"/>
            <a:ext cx="3445933" cy="240665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473" y="1928802"/>
            <a:ext cx="7810555" cy="4643470"/>
          </a:xfrm>
        </p:spPr>
        <p:txBody>
          <a:bodyPr rtlCol="0"/>
          <a:lstStyle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/>
        <p:txBody>
          <a:bodyPr rtlCol="0"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772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0825"/>
            <a:ext cx="4062413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5813" y="1520825"/>
            <a:ext cx="4062412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1000" y="66024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481A3B-22A9-41BB-85DA-D26CFCA5099F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381000" y="66024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265F-09DD-4794-9662-ECCA22D9C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7722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0825"/>
            <a:ext cx="4062413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20825"/>
            <a:ext cx="4062412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1000" y="6602413"/>
            <a:ext cx="21336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2AC2D-640E-4986-BCA1-065FD4C9F57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F4BB-0595-4994-9C8B-5EA4DD5E1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F4BB-0595-4994-9C8B-5EA4DD5E1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F4BB-0595-4994-9C8B-5EA4DD5E1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F4BB-0595-4994-9C8B-5EA4DD5E1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F4BB-0595-4994-9C8B-5EA4DD5E1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F4BB-0595-4994-9C8B-5EA4DD5E1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F4BB-0595-4994-9C8B-5EA4DD5E1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F4BB-0595-4994-9C8B-5EA4DD5E1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F4BB-0595-4994-9C8B-5EA4DD5E1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F4BB-0595-4994-9C8B-5EA4DD5E1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F4BB-0595-4994-9C8B-5EA4DD5E1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0825"/>
            <a:ext cx="40624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20825"/>
            <a:ext cx="40624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277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CH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0825"/>
            <a:ext cx="82772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add text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602413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Arial" charset="0"/>
              </a:defRPr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3" name="Picture 10" descr="AOSignet_frb_rgb_14mm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37550" y="6345238"/>
            <a:ext cx="444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Bookman Old Style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Bookman Old Style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Bookman Old Style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Bookman Old Style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9530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611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2838" y="2566988"/>
            <a:ext cx="70262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900" tIns="44450" rIns="8890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4"/>
            <a:endParaRPr lang="en-US" smtClean="0"/>
          </a:p>
        </p:txBody>
      </p:sp>
      <p:sp>
        <p:nvSpPr>
          <p:cNvPr id="6147" name="Rectangle 561154"/>
          <p:cNvSpPr>
            <a:spLocks noChangeArrowheads="1"/>
          </p:cNvSpPr>
          <p:nvPr/>
        </p:nvSpPr>
        <p:spPr bwMode="auto">
          <a:xfrm>
            <a:off x="6350" y="576263"/>
            <a:ext cx="9120188" cy="11763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61156" name="Title Placeholder 561155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7" name="Rectangle 561156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12100" y="5688013"/>
            <a:ext cx="544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61157"/>
          <p:cNvSpPr txBox="1">
            <a:spLocks noChangeArrowheads="1"/>
          </p:cNvSpPr>
          <p:nvPr/>
        </p:nvSpPr>
        <p:spPr bwMode="auto">
          <a:xfrm>
            <a:off x="7572375" y="6003925"/>
            <a:ext cx="62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de-CH" sz="4400">
              <a:solidFill>
                <a:srgbClr val="A028D5"/>
              </a:solidFill>
              <a:latin typeface="Times" pitchFamily="-48" charset="0"/>
            </a:endParaRPr>
          </a:p>
        </p:txBody>
      </p:sp>
      <p:pic>
        <p:nvPicPr>
          <p:cNvPr id="3079" name="Rectangle 56115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3333CC"/>
              </a:clrFrom>
              <a:clrTo>
                <a:srgbClr val="3333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6324600"/>
            <a:ext cx="577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561159"/>
          <p:cNvSpPr>
            <a:spLocks noChangeArrowheads="1"/>
          </p:cNvSpPr>
          <p:nvPr/>
        </p:nvSpPr>
        <p:spPr bwMode="auto">
          <a:xfrm>
            <a:off x="7281863" y="5562600"/>
            <a:ext cx="1625600" cy="1143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hf hdr="0" ftr="0" dt="0"/>
  <p:txStyles>
    <p:titleStyle>
      <a:lvl1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Bookman Old Style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Bookman Old Style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Bookman Old Style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Bookman Old Style"/>
        </a:defRPr>
      </a:lvl5pPr>
      <a:lvl6pPr marL="457200" algn="ctr" eaLnBrk="1" fontAlgn="base" hangingPunct="1">
        <a:spcBef>
          <a:spcPct val="0"/>
        </a:spcBef>
        <a:spcAft>
          <a:spcPct val="0"/>
        </a:spcAft>
        <a:defRPr sz="4600" b="1">
          <a:solidFill>
            <a:schemeClr val="accent2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ookman Old Style"/>
        </a:defRPr>
      </a:lvl6pPr>
      <a:lvl7pPr marL="914400" algn="ctr" eaLnBrk="1" fontAlgn="base" hangingPunct="1">
        <a:spcBef>
          <a:spcPct val="0"/>
        </a:spcBef>
        <a:spcAft>
          <a:spcPct val="0"/>
        </a:spcAft>
        <a:defRPr sz="4600" b="1">
          <a:solidFill>
            <a:schemeClr val="accent2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ookman Old Style"/>
        </a:defRPr>
      </a:lvl7pPr>
      <a:lvl8pPr marL="1371600" algn="ctr" eaLnBrk="1" fontAlgn="base" hangingPunct="1">
        <a:spcBef>
          <a:spcPct val="0"/>
        </a:spcBef>
        <a:spcAft>
          <a:spcPct val="0"/>
        </a:spcAft>
        <a:defRPr sz="4600" b="1">
          <a:solidFill>
            <a:schemeClr val="accent2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ookman Old Style"/>
        </a:defRPr>
      </a:lvl8pPr>
      <a:lvl9pPr marL="1828800" algn="ctr" eaLnBrk="1" fontAlgn="base" hangingPunct="1">
        <a:spcBef>
          <a:spcPct val="0"/>
        </a:spcBef>
        <a:spcAft>
          <a:spcPct val="0"/>
        </a:spcAft>
        <a:defRPr sz="4600" b="1">
          <a:solidFill>
            <a:schemeClr val="accent2">
              <a:alpha val="10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ookman Old Style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 New Roman" pitchFamily="18" charset="0"/>
        <a:buChar char="•"/>
        <a:defRPr sz="36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600">
          <a:solidFill>
            <a:schemeClr val="tx1"/>
          </a:solidFill>
          <a:latin typeface="+mn-lt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3600">
          <a:solidFill>
            <a:schemeClr val="tx1"/>
          </a:solidFill>
          <a:latin typeface="+mn-lt"/>
        </a:defRPr>
      </a:lvl5pPr>
      <a:lvl6pPr marL="2452688" indent="-222250" algn="l" defTabSz="887413" eaLnBrk="1" fontAlgn="base" hangingPunct="1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SzPct val="100000"/>
        <a:buChar char="»"/>
        <a:defRPr sz="3600">
          <a:solidFill>
            <a:schemeClr val="tx1">
              <a:alpha val="100000"/>
            </a:schemeClr>
          </a:solidFill>
          <a:latin typeface="+mn-lt"/>
        </a:defRPr>
      </a:lvl6pPr>
      <a:lvl7pPr marL="2909888" indent="-222250" algn="l" defTabSz="887413" eaLnBrk="1" fontAlgn="base" hangingPunct="1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SzPct val="100000"/>
        <a:buChar char="»"/>
        <a:defRPr sz="3600">
          <a:solidFill>
            <a:schemeClr val="tx1">
              <a:alpha val="100000"/>
            </a:schemeClr>
          </a:solidFill>
          <a:latin typeface="+mn-lt"/>
        </a:defRPr>
      </a:lvl7pPr>
      <a:lvl8pPr marL="3367088" indent="-222250" algn="l" defTabSz="887413" eaLnBrk="1" fontAlgn="base" hangingPunct="1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SzPct val="100000"/>
        <a:buChar char="»"/>
        <a:defRPr sz="3600">
          <a:solidFill>
            <a:schemeClr val="tx1">
              <a:alpha val="100000"/>
            </a:schemeClr>
          </a:solidFill>
          <a:latin typeface="+mn-lt"/>
        </a:defRPr>
      </a:lvl8pPr>
      <a:lvl9pPr marL="3824288" indent="-222250" algn="l" defTabSz="887413" eaLnBrk="1" fontAlgn="base" hangingPunct="1">
        <a:spcBef>
          <a:spcPct val="20000"/>
        </a:spcBef>
        <a:spcAft>
          <a:spcPct val="0"/>
        </a:spcAft>
        <a:buClr>
          <a:schemeClr val="folHlink">
            <a:alpha val="100000"/>
          </a:schemeClr>
        </a:buClr>
        <a:buSzPct val="100000"/>
        <a:buChar char="»"/>
        <a:defRPr sz="36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05F31-76BC-4976-958A-81BBBE64FADA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6FF9-FE84-4DAC-ABB4-35C29D750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SUBTROCHANTERIC FEMUR FRACTURES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8534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Sudhir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Associate </a:t>
            </a:r>
            <a:r>
              <a:rPr lang="en-US" dirty="0" smtClean="0"/>
              <a:t>Professor</a:t>
            </a:r>
          </a:p>
          <a:p>
            <a:r>
              <a:rPr lang="en-US" dirty="0" smtClean="0"/>
              <a:t>SBKS MIRC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Radiographic Exam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Full-length femur views in AP and lateral planes</a:t>
            </a:r>
          </a:p>
          <a:p>
            <a:pPr>
              <a:buNone/>
            </a:pPr>
            <a:r>
              <a:rPr lang="en-US" b="1" i="1" dirty="0" smtClean="0"/>
              <a:t> </a:t>
            </a:r>
          </a:p>
          <a:p>
            <a:r>
              <a:rPr lang="en-US" sz="2800" dirty="0" smtClean="0"/>
              <a:t>Note inner and outer diameter of </a:t>
            </a:r>
            <a:r>
              <a:rPr lang="en-US" sz="2800" dirty="0" err="1" smtClean="0"/>
              <a:t>medullary</a:t>
            </a:r>
            <a:r>
              <a:rPr lang="en-US" sz="2800" dirty="0" smtClean="0"/>
              <a:t> canal </a:t>
            </a:r>
          </a:p>
          <a:p>
            <a:r>
              <a:rPr lang="en-US" sz="2800" dirty="0" smtClean="0"/>
              <a:t>Curvature of femoral shaft </a:t>
            </a:r>
          </a:p>
          <a:p>
            <a:r>
              <a:rPr lang="en-US" sz="2800" dirty="0" smtClean="0"/>
              <a:t>Preexisting deformities or implant devices </a:t>
            </a:r>
          </a:p>
          <a:p>
            <a:r>
              <a:rPr lang="en-US" sz="2800" dirty="0" smtClean="0"/>
              <a:t>AP Pelvis </a:t>
            </a:r>
          </a:p>
          <a:p>
            <a:r>
              <a:rPr lang="en-US" sz="2800" dirty="0" smtClean="0"/>
              <a:t>Neck shaft angle of unaffected side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AP and Lateral of the hip 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sz="2800" dirty="0" smtClean="0"/>
              <a:t>Determine if fracture line extends into </a:t>
            </a:r>
            <a:r>
              <a:rPr lang="en-US" sz="2800" dirty="0" err="1" smtClean="0"/>
              <a:t>piriformis</a:t>
            </a:r>
            <a:r>
              <a:rPr lang="en-US" sz="2800" dirty="0" smtClean="0"/>
              <a:t> </a:t>
            </a:r>
            <a:r>
              <a:rPr lang="en-US" sz="2800" dirty="0" err="1" smtClean="0"/>
              <a:t>fossa</a:t>
            </a:r>
            <a:r>
              <a:rPr lang="en-US" sz="2800" dirty="0" smtClean="0"/>
              <a:t>, medial cortex, etc.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Bone scan/MRI for occult fractures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185738"/>
            <a:ext cx="4191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Deformity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4800" y="273050"/>
            <a:ext cx="4572000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err="1" smtClean="0"/>
              <a:t>Iliopsoas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short abductors of the hip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adductor </a:t>
            </a:r>
            <a:r>
              <a:rPr lang="en-US" sz="1800" dirty="0" err="1" smtClean="0"/>
              <a:t>magnus</a:t>
            </a: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 smtClean="0"/>
              <a:t>Biomechanical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fractures occur typically at the </a:t>
            </a:r>
            <a:r>
              <a:rPr lang="en-US" sz="2800" b="1" i="1" u="sng" dirty="0" smtClean="0"/>
              <a:t>junction</a:t>
            </a:r>
            <a:r>
              <a:rPr lang="en-US" sz="2800" dirty="0" smtClean="0"/>
              <a:t> between </a:t>
            </a:r>
            <a:r>
              <a:rPr lang="en-US" sz="2800" dirty="0" err="1" smtClean="0"/>
              <a:t>trabecular</a:t>
            </a:r>
            <a:r>
              <a:rPr lang="en-US" sz="2800" dirty="0" smtClean="0"/>
              <a:t> bone and cortical bone where the mechanical stress across the junction is highest in the femur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frequent </a:t>
            </a:r>
            <a:r>
              <a:rPr lang="en-US" sz="2800" b="1" i="1" u="sng" dirty="0" smtClean="0"/>
              <a:t>fracture </a:t>
            </a:r>
            <a:r>
              <a:rPr lang="en-US" sz="2800" b="1" i="1" u="sng" dirty="0" err="1" smtClean="0"/>
              <a:t>comminution</a:t>
            </a:r>
            <a:r>
              <a:rPr lang="en-US" sz="2800" b="1" i="1" u="sng" dirty="0" smtClean="0"/>
              <a:t> </a:t>
            </a:r>
            <a:r>
              <a:rPr lang="en-US" sz="2800" dirty="0" smtClean="0"/>
              <a:t>in this region, due to changes in the structure and the mechanical environment.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Mechanical Forces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2275"/>
            <a:ext cx="6477000" cy="5135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Eccentric load application to the femoral head.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Koch </a:t>
            </a:r>
            <a:r>
              <a:rPr lang="en-US" sz="3200" dirty="0"/>
              <a:t>has calculated the tremendous compression stress on the medial side and tension stress on the lateral cortex in the </a:t>
            </a:r>
            <a:r>
              <a:rPr lang="en-US" sz="3200" dirty="0" err="1"/>
              <a:t>subtrochanteric</a:t>
            </a:r>
            <a:r>
              <a:rPr lang="en-US" sz="3200" dirty="0"/>
              <a:t> region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892974"/>
            <a:ext cx="2590800" cy="4888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Biomechanical Considerations</a:t>
            </a:r>
            <a:endParaRPr lang="en-IN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i="1" u="sng" dirty="0"/>
              <a:t>healing</a:t>
            </a:r>
            <a:r>
              <a:rPr lang="en-US" sz="2800" dirty="0"/>
              <a:t> of the fracture is also special, as the high-energy trauma induces more vascular insults to the bone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b="1" i="1" dirty="0" smtClean="0"/>
              <a:t>Marked </a:t>
            </a:r>
            <a:r>
              <a:rPr lang="en-US" sz="2800" b="1" i="1" dirty="0"/>
              <a:t>displacement </a:t>
            </a:r>
            <a:r>
              <a:rPr lang="en-US" sz="2800" dirty="0"/>
              <a:t>of the fracture fragments proximally and </a:t>
            </a:r>
            <a:r>
              <a:rPr lang="en-US" sz="2800" dirty="0" smtClean="0"/>
              <a:t>distally due to muscular forces.</a:t>
            </a:r>
            <a:endParaRPr lang="en-US" sz="2800" dirty="0"/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516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/>
              <a:t>Classification of </a:t>
            </a:r>
            <a:r>
              <a:rPr lang="en-US" sz="1600" b="1" dirty="0" err="1" smtClean="0"/>
              <a:t>subtrochanteric</a:t>
            </a:r>
            <a:r>
              <a:rPr lang="en-US" sz="1600" b="1" dirty="0" smtClean="0"/>
              <a:t> femoral fractures</a:t>
            </a:r>
            <a:br>
              <a:rPr lang="en-US" sz="1600" b="1" dirty="0" smtClean="0"/>
            </a:br>
            <a:r>
              <a:rPr lang="en-US" sz="1600" b="1" dirty="0" smtClean="0"/>
              <a:t>C.L. </a:t>
            </a:r>
            <a:r>
              <a:rPr lang="en-US" sz="1600" b="1" dirty="0" err="1" smtClean="0"/>
              <a:t>Loizou</a:t>
            </a:r>
            <a:r>
              <a:rPr lang="en-US" sz="1600" b="1" dirty="0" smtClean="0"/>
              <a:t> *, I. McNamara, K. Ahmed, G.A. Pryor, M.J. Parker</a:t>
            </a:r>
            <a:br>
              <a:rPr lang="en-US" sz="1600" b="1" dirty="0" smtClean="0"/>
            </a:br>
            <a:r>
              <a:rPr lang="en-US" sz="1600" b="1" dirty="0" smtClean="0"/>
              <a:t>Department of </a:t>
            </a:r>
            <a:r>
              <a:rPr lang="en-US" sz="1600" b="1" dirty="0" err="1" smtClean="0"/>
              <a:t>Orthopaedics</a:t>
            </a:r>
            <a:r>
              <a:rPr lang="en-US" sz="1600" b="1" dirty="0" smtClean="0"/>
              <a:t>, Peterborough District Hospital, Thorpe Road, Peterborough, PE3 6DA, UK</a:t>
            </a:r>
            <a:endParaRPr lang="en-US" sz="1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4724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 review of the literature identified 15 different classification methods for </a:t>
            </a:r>
            <a:r>
              <a:rPr lang="en-US" sz="2800" dirty="0" err="1" smtClean="0"/>
              <a:t>subtrochanteric</a:t>
            </a:r>
            <a:r>
              <a:rPr lang="en-US" sz="2800" dirty="0" smtClean="0"/>
              <a:t> femoral fractures.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There was no agreement between the different classifications regarding the proximal and distal border or for those fractures, which traverse anatomical boundaries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5800" y="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Classification</a:t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1"/>
            <a:ext cx="56739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smtClean="0">
                <a:ln>
                  <a:noFill/>
                </a:ln>
                <a:solidFill>
                  <a:srgbClr val="C1EEFF"/>
                </a:solidFill>
                <a:effectLst/>
                <a:latin typeface="Times New Roman" pitchFamily="18" charset="0"/>
                <a:ea typeface="ＭＳ Ｐゴシック"/>
              </a:rPr>
              <a:t>Classification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1600200"/>
            <a:ext cx="464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Fielding Classification (1966) 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3977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EEA"/>
              </a:buClr>
              <a:buSzPct val="90000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   Based on location of the primary fracture line in relation to the lesser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trochanter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 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21" name="Picture 6" descr="DA2DB2C46F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76400"/>
            <a:ext cx="339883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2"/>
          <p:cNvSpPr>
            <a:spLocks noRot="1" noChangeArrowheads="1"/>
          </p:cNvSpPr>
          <p:nvPr/>
        </p:nvSpPr>
        <p:spPr bwMode="auto">
          <a:xfrm>
            <a:off x="1371600" y="512763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smtClean="0">
                <a:ln>
                  <a:noFill/>
                </a:ln>
                <a:solidFill>
                  <a:srgbClr val="C1EEFF"/>
                </a:solidFill>
                <a:effectLst/>
                <a:latin typeface="Times New Roman" pitchFamily="18" charset="0"/>
                <a:ea typeface="ＭＳ Ｐゴシック"/>
              </a:rPr>
              <a:t>Classification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30050" name="Rectangle 3"/>
          <p:cNvSpPr>
            <a:spLocks noChangeArrowheads="1"/>
          </p:cNvSpPr>
          <p:nvPr/>
        </p:nvSpPr>
        <p:spPr bwMode="auto">
          <a:xfrm>
            <a:off x="0" y="1600200"/>
            <a:ext cx="320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   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Seinsheimer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 Classification 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3977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EEA"/>
              </a:buClr>
              <a:buSzPct val="90000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   Based on number of major bone fragments and the location and shape of fracture lines 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ＭＳ Ｐゴシック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004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267200" cy="49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Classification of </a:t>
            </a:r>
            <a:r>
              <a:rPr lang="en-US" sz="1200" dirty="0" err="1" smtClean="0"/>
              <a:t>subtrochanteric</a:t>
            </a:r>
            <a:r>
              <a:rPr lang="en-US" sz="1200" dirty="0" smtClean="0"/>
              <a:t> femoral fractures </a:t>
            </a:r>
            <a:br>
              <a:rPr lang="en-US" sz="1200" dirty="0" smtClean="0"/>
            </a:br>
            <a:r>
              <a:rPr lang="en-US" sz="1200" dirty="0" smtClean="0"/>
              <a:t>C.L. </a:t>
            </a:r>
            <a:r>
              <a:rPr lang="en-US" sz="1200" dirty="0" err="1" smtClean="0"/>
              <a:t>Loizou</a:t>
            </a:r>
            <a:r>
              <a:rPr lang="en-US" sz="1200" dirty="0" smtClean="0"/>
              <a:t> *, I. McNamara, K. Ahmed, G.A. Pryor, M.J. Parker</a:t>
            </a:r>
            <a:br>
              <a:rPr lang="en-US" sz="1200" dirty="0" smtClean="0"/>
            </a:br>
            <a:r>
              <a:rPr lang="en-US" sz="1200" dirty="0" smtClean="0"/>
              <a:t>Injury, Int. J. Care Injured 41 (2010) 739–745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609601"/>
            <a:ext cx="7772400" cy="28193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Subtrochanteric</a:t>
            </a:r>
            <a:r>
              <a:rPr lang="en-US" dirty="0" smtClean="0"/>
              <a:t> fractures involve an area between the lesser </a:t>
            </a:r>
            <a:r>
              <a:rPr lang="en-US" dirty="0" err="1" smtClean="0"/>
              <a:t>trochanter</a:t>
            </a:r>
            <a:r>
              <a:rPr lang="en-US" dirty="0" smtClean="0"/>
              <a:t> and the isthmus of the </a:t>
            </a:r>
            <a:r>
              <a:rPr lang="en-US" dirty="0" err="1" smtClean="0"/>
              <a:t>diaphysis</a:t>
            </a:r>
            <a:r>
              <a:rPr lang="en-US" dirty="0" smtClean="0"/>
              <a:t> of the femoral shaft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72000"/>
            <a:ext cx="15049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smtClean="0">
                <a:ln>
                  <a:noFill/>
                </a:ln>
                <a:solidFill>
                  <a:srgbClr val="C1EEFF"/>
                </a:solidFill>
                <a:effectLst/>
                <a:latin typeface="Times New Roman" pitchFamily="18" charset="0"/>
                <a:ea typeface="ＭＳ Ｐゴシック"/>
              </a:rPr>
              <a:t>Classification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4930" name="Rectangle 3"/>
          <p:cNvSpPr>
            <a:spLocks noChangeArrowheads="1"/>
          </p:cNvSpPr>
          <p:nvPr/>
        </p:nvSpPr>
        <p:spPr bwMode="auto">
          <a:xfrm>
            <a:off x="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Russell-Taylor 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3977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EEA"/>
              </a:buClr>
              <a:buSzPct val="90000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 Advocated by Browner, et al in Skeletal Trauma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492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43200"/>
            <a:ext cx="4267200" cy="381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368192"/>
            <a:ext cx="3905250" cy="548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AO classification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 </a:t>
            </a:r>
            <a:r>
              <a:rPr lang="en-US" sz="3600" b="1" dirty="0" smtClean="0"/>
              <a:t>So what does Classification matter?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Key factors to look for</a:t>
            </a:r>
            <a:r>
              <a:rPr lang="en-US" dirty="0" smtClean="0"/>
              <a:t>: </a:t>
            </a:r>
          </a:p>
          <a:p>
            <a:r>
              <a:rPr lang="en-US" dirty="0" smtClean="0"/>
              <a:t> </a:t>
            </a:r>
            <a:r>
              <a:rPr lang="en-US" sz="2800" dirty="0" smtClean="0"/>
              <a:t>Is the medial cortex intact? </a:t>
            </a:r>
          </a:p>
          <a:p>
            <a:r>
              <a:rPr lang="en-US" sz="2800" dirty="0" smtClean="0"/>
              <a:t> Is the greater </a:t>
            </a:r>
            <a:r>
              <a:rPr lang="en-US" sz="2800" dirty="0" err="1" smtClean="0"/>
              <a:t>troch</a:t>
            </a:r>
            <a:r>
              <a:rPr lang="en-US" sz="2800" dirty="0" smtClean="0"/>
              <a:t>/</a:t>
            </a:r>
            <a:r>
              <a:rPr lang="en-US" sz="2800" dirty="0" err="1" smtClean="0"/>
              <a:t>piriformis</a:t>
            </a:r>
            <a:r>
              <a:rPr lang="en-US" sz="2800" dirty="0" smtClean="0"/>
              <a:t> </a:t>
            </a:r>
            <a:r>
              <a:rPr lang="en-US" sz="2800" dirty="0" err="1" smtClean="0"/>
              <a:t>fossa</a:t>
            </a:r>
            <a:r>
              <a:rPr lang="en-US" sz="2800" dirty="0" smtClean="0"/>
              <a:t> involved? </a:t>
            </a:r>
          </a:p>
          <a:p>
            <a:r>
              <a:rPr lang="en-US" sz="2800" dirty="0" smtClean="0"/>
              <a:t>Is it a reverse obliquity type pattern?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Treatment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err="1" smtClean="0"/>
              <a:t>Subtrochanteric</a:t>
            </a:r>
            <a:r>
              <a:rPr lang="en-US" b="1" i="1" dirty="0" smtClean="0"/>
              <a:t> fractures result in: 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sz="2800" dirty="0" smtClean="0"/>
              <a:t>Shortening of involved limb </a:t>
            </a:r>
          </a:p>
          <a:p>
            <a:r>
              <a:rPr lang="en-US" sz="2800" dirty="0" err="1" smtClean="0"/>
              <a:t>Varus</a:t>
            </a:r>
            <a:r>
              <a:rPr lang="en-US" sz="2800" dirty="0" smtClean="0"/>
              <a:t> positioning of the femoral head and neck </a:t>
            </a:r>
          </a:p>
          <a:p>
            <a:r>
              <a:rPr lang="en-US" sz="2800" dirty="0" smtClean="0"/>
              <a:t>This creates a functionally weakened abductor group. </a:t>
            </a:r>
          </a:p>
          <a:p>
            <a:r>
              <a:rPr lang="en-US" sz="2800" dirty="0" smtClean="0"/>
              <a:t>May cause abductor lurch.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The goals of management are: 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Restoration of normal length </a:t>
            </a:r>
          </a:p>
          <a:p>
            <a:r>
              <a:rPr lang="en-US" sz="2800" dirty="0" smtClean="0"/>
              <a:t>Restoration of normal rotation </a:t>
            </a:r>
          </a:p>
          <a:p>
            <a:r>
              <a:rPr lang="en-US" sz="2800" dirty="0" smtClean="0"/>
              <a:t>Correction of femoral head and neck </a:t>
            </a:r>
            <a:r>
              <a:rPr lang="en-US" sz="2800" dirty="0" err="1" smtClean="0"/>
              <a:t>angulation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 most common error is reduction in </a:t>
            </a:r>
            <a:r>
              <a:rPr lang="en-US" sz="2800" dirty="0" err="1" smtClean="0"/>
              <a:t>varus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Leads to increased stress on implant </a:t>
            </a:r>
          </a:p>
          <a:p>
            <a:r>
              <a:rPr lang="en-US" sz="2800" dirty="0" smtClean="0"/>
              <a:t>Diminished effectiveness of the abductors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Nonoperative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4040188" cy="2286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Traction </a:t>
            </a:r>
          </a:p>
          <a:p>
            <a:r>
              <a:rPr lang="en-US" sz="2800" dirty="0" smtClean="0"/>
              <a:t>90-90 positioning is required </a:t>
            </a:r>
          </a:p>
          <a:p>
            <a:r>
              <a:rPr lang="en-US" sz="2800" dirty="0" smtClean="0"/>
              <a:t>Initially 30-40lbs of traction </a:t>
            </a:r>
          </a:p>
          <a:p>
            <a:pPr>
              <a:buNone/>
            </a:pPr>
            <a:r>
              <a:rPr lang="en-US" sz="2800" b="1" i="1" dirty="0" smtClean="0"/>
              <a:t>Frequent radiographs </a:t>
            </a:r>
          </a:p>
          <a:p>
            <a:r>
              <a:rPr lang="en-US" sz="2800" dirty="0" smtClean="0"/>
              <a:t>Less than 5° </a:t>
            </a:r>
            <a:r>
              <a:rPr lang="en-US" sz="2800" dirty="0" err="1" smtClean="0"/>
              <a:t>varus</a:t>
            </a:r>
            <a:r>
              <a:rPr lang="en-US" sz="2800" dirty="0" smtClean="0"/>
              <a:t>/</a:t>
            </a:r>
            <a:r>
              <a:rPr lang="en-US" sz="2800" dirty="0" err="1" smtClean="0"/>
              <a:t>valgus</a:t>
            </a:r>
            <a:r>
              <a:rPr lang="en-US" sz="2800" dirty="0" smtClean="0"/>
              <a:t> </a:t>
            </a:r>
            <a:r>
              <a:rPr lang="en-US" sz="2800" dirty="0" err="1" smtClean="0"/>
              <a:t>angulation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At least 25% fracture fragment apposition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2286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1"/>
            <a:ext cx="4041775" cy="4343400"/>
          </a:xfrm>
        </p:spPr>
        <p:txBody>
          <a:bodyPr/>
          <a:lstStyle/>
          <a:p>
            <a:r>
              <a:rPr lang="en-US" dirty="0" smtClean="0"/>
              <a:t>In 3-4 weeks, leg gradually lowered to less flexion </a:t>
            </a:r>
          </a:p>
          <a:p>
            <a:pPr>
              <a:buNone/>
            </a:pPr>
            <a:r>
              <a:rPr lang="en-US" b="1" i="1" dirty="0" smtClean="0"/>
              <a:t>Cast bracing when consolidation is achieved </a:t>
            </a:r>
          </a:p>
          <a:p>
            <a:r>
              <a:rPr lang="en-US" dirty="0" smtClean="0"/>
              <a:t>Callus formation on x-ray </a:t>
            </a:r>
          </a:p>
          <a:p>
            <a:r>
              <a:rPr lang="en-US" dirty="0" smtClean="0"/>
              <a:t>Evidence of mechanical continuity</a:t>
            </a:r>
          </a:p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4191000"/>
            <a:ext cx="3154573" cy="2389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Complications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DVT, PE, pressure sores, pneumonia, pin tract infections </a:t>
            </a:r>
          </a:p>
          <a:p>
            <a:r>
              <a:rPr lang="en-US" sz="2800" dirty="0" smtClean="0"/>
              <a:t>Shortening, </a:t>
            </a:r>
            <a:r>
              <a:rPr lang="en-US" sz="2800" dirty="0" err="1" smtClean="0"/>
              <a:t>varus</a:t>
            </a:r>
            <a:r>
              <a:rPr lang="en-US" sz="2800" dirty="0" smtClean="0"/>
              <a:t>/</a:t>
            </a:r>
            <a:r>
              <a:rPr lang="en-US" sz="2800" dirty="0" err="1" smtClean="0"/>
              <a:t>valgus</a:t>
            </a:r>
            <a:r>
              <a:rPr lang="en-US" sz="2800" dirty="0" smtClean="0"/>
              <a:t> deformity, </a:t>
            </a:r>
            <a:r>
              <a:rPr lang="en-US" sz="2800" dirty="0" err="1" smtClean="0"/>
              <a:t>peroneal</a:t>
            </a:r>
            <a:r>
              <a:rPr lang="en-US" sz="2800" dirty="0" smtClean="0"/>
              <a:t> nerve palsy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i="1" dirty="0" smtClean="0"/>
              <a:t>Velasco and Comfort </a:t>
            </a:r>
            <a:r>
              <a:rPr lang="en-US" sz="2800" dirty="0" smtClean="0"/>
              <a:t>reported</a:t>
            </a:r>
            <a:r>
              <a:rPr lang="en-US" sz="2800" b="1" i="1" dirty="0" smtClean="0"/>
              <a:t> </a:t>
            </a:r>
            <a:r>
              <a:rPr lang="en-US" sz="2800" dirty="0" smtClean="0"/>
              <a:t>that 11/22 patients had unsatisfactory results with traction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Operative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Avoids complications of prolonged bed rest and hospitalization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Accurate reduction, anatomic reduction, or anatomical alignment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Early surgery reduces blood loss and pain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Early mobilization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3429000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/>
              <a:t>Anatomical reduction and rigid fixation with </a:t>
            </a:r>
            <a:r>
              <a:rPr lang="en-US" sz="2800" b="1" i="1" dirty="0" err="1" smtClean="0"/>
              <a:t>interfragmentary</a:t>
            </a:r>
            <a:r>
              <a:rPr lang="en-US" sz="2800" b="1" i="1" dirty="0" smtClean="0"/>
              <a:t> compression </a:t>
            </a:r>
          </a:p>
          <a:p>
            <a:r>
              <a:rPr lang="en-US" sz="2800" dirty="0" smtClean="0"/>
              <a:t>Excessive dissection </a:t>
            </a:r>
          </a:p>
          <a:p>
            <a:r>
              <a:rPr lang="en-US" sz="2800" dirty="0" smtClean="0"/>
              <a:t>Bone grafting </a:t>
            </a:r>
            <a:r>
              <a:rPr lang="en-US" sz="2800" dirty="0" err="1" smtClean="0"/>
              <a:t>posteromedially</a:t>
            </a:r>
            <a:r>
              <a:rPr lang="en-US" sz="2800" dirty="0" smtClean="0"/>
              <a:t> to enhance fracture healing and posteromedial stability</a:t>
            </a:r>
          </a:p>
          <a:p>
            <a:r>
              <a:rPr lang="en-US" sz="2800" b="1" i="1" dirty="0"/>
              <a:t>mechanical failure </a:t>
            </a:r>
            <a:r>
              <a:rPr lang="en-US" sz="2800" dirty="0"/>
              <a:t>due to the long lever arm and </a:t>
            </a:r>
            <a:r>
              <a:rPr lang="en-US" sz="2800" b="1" i="1" dirty="0"/>
              <a:t>nonunion</a:t>
            </a:r>
            <a:r>
              <a:rPr lang="en-US" sz="2800" dirty="0"/>
              <a:t> are relatively common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/>
              <a:t>Banan H, Al-Sabti A, Jimulia T, et al. The treatment of</a:t>
            </a:r>
            <a:br>
              <a:rPr lang="en-US" sz="1400" b="1" smtClean="0"/>
            </a:br>
            <a:r>
              <a:rPr lang="en-US" sz="1400" b="1" smtClean="0"/>
              <a:t>unstable, extracapsular hip fractures with the AO/ASIF proximal</a:t>
            </a:r>
            <a:br>
              <a:rPr lang="en-US" sz="1400" b="1" smtClean="0"/>
            </a:br>
            <a:r>
              <a:rPr lang="en-US" sz="1400" b="1" smtClean="0"/>
              <a:t>femoral nail (PFN)—our first 60 cases. Injury 2002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800" dirty="0" smtClean="0"/>
              <a:t>Anatomical realignment: length and rotation must be corrected </a:t>
            </a:r>
          </a:p>
          <a:p>
            <a:r>
              <a:rPr lang="en-US" sz="2800" dirty="0" smtClean="0"/>
              <a:t>Closed reduction and internal fixation </a:t>
            </a:r>
          </a:p>
          <a:p>
            <a:r>
              <a:rPr lang="en-US" sz="2800" dirty="0" smtClean="0"/>
              <a:t>Load sharing device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10-34% of all hip fractures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Velasco and Comfort </a:t>
            </a:r>
          </a:p>
          <a:p>
            <a:r>
              <a:rPr lang="en-US" dirty="0" smtClean="0"/>
              <a:t>63% of </a:t>
            </a:r>
            <a:r>
              <a:rPr lang="en-US" dirty="0" err="1" smtClean="0"/>
              <a:t>subtrochanteric</a:t>
            </a:r>
            <a:r>
              <a:rPr lang="en-US" dirty="0" smtClean="0"/>
              <a:t> fractures in 51 - 70 year olds </a:t>
            </a:r>
          </a:p>
          <a:p>
            <a:r>
              <a:rPr lang="en-US" dirty="0" smtClean="0"/>
              <a:t>Only 24% in those 17 - 50 years old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Michelson et al </a:t>
            </a:r>
          </a:p>
          <a:p>
            <a:r>
              <a:rPr lang="en-US" dirty="0" smtClean="0"/>
              <a:t>14% of hip fractures in patients older than 50 are </a:t>
            </a:r>
            <a:r>
              <a:rPr lang="en-US" dirty="0" err="1" smtClean="0"/>
              <a:t>subtrochanteric</a:t>
            </a:r>
            <a:r>
              <a:rPr lang="en-US" dirty="0" smtClean="0"/>
              <a:t> fractures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Rot="1" noChangeArrowheads="1"/>
          </p:cNvSpPr>
          <p:nvPr/>
        </p:nvSpPr>
        <p:spPr bwMode="auto">
          <a:xfrm>
            <a:off x="533400" y="457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ＭＳ Ｐゴシック"/>
              </a:rPr>
              <a:t>Comparison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Consolas" pitchFamily="49" charset="0"/>
                <a:ea typeface="ＭＳ Ｐゴシック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ＭＳ Ｐゴシック"/>
              </a:rPr>
              <a:t>of Open and Closed Techniques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4385" name="Rectangle 3"/>
          <p:cNvSpPr>
            <a:spLocks noChangeArrowheads="1"/>
          </p:cNvSpPr>
          <p:nvPr/>
        </p:nvSpPr>
        <p:spPr bwMode="auto">
          <a:xfrm>
            <a:off x="381000" y="2057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 		                           Open Technique           Closed Technique </a:t>
            </a: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Surgical trauma                       ++++                                  + </a:t>
            </a: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Fracture hematoma               Disturbed                        Preserved </a:t>
            </a: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Reduction                    Anatomical reduction      Anatomical alignment </a:t>
            </a: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Fixation                                   Rigid                               Stable </a:t>
            </a: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Radiation                               Minimal                  Intraoperative screening </a:t>
            </a: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Biomechanical                  Medial support            Intramedullary fixation                                                                			       important </a:t>
            </a: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Fracture healing         Higher rates of delayed             Excellent                                           			     and nonunion </a:t>
            </a: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buFont typeface="Wingdings" pitchFamily="2" charset="2"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Complications                 Implant failure             Fixation failure,defomities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28799"/>
            <a:ext cx="7177087" cy="491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Indirect reduction and biological internal</a:t>
            </a:r>
            <a:br>
              <a:rPr lang="en-US" sz="2000" b="1" dirty="0" smtClean="0"/>
            </a:br>
            <a:r>
              <a:rPr lang="en-US" sz="2000" b="1" dirty="0" smtClean="0"/>
              <a:t>fixation of comminuted </a:t>
            </a:r>
            <a:r>
              <a:rPr lang="en-US" sz="2000" b="1" dirty="0" err="1" smtClean="0"/>
              <a:t>subtrochanteric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fractures of the femur with DHS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36766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Indirect reduction with a </a:t>
            </a:r>
            <a:r>
              <a:rPr lang="en-US" sz="2000" b="1" dirty="0" err="1" smtClean="0"/>
              <a:t>condylar</a:t>
            </a:r>
            <a:r>
              <a:rPr lang="en-US" sz="2000" b="1" dirty="0" smtClean="0"/>
              <a:t> blade plate for </a:t>
            </a:r>
            <a:r>
              <a:rPr lang="en-US" sz="2000" b="1" dirty="0" err="1" smtClean="0"/>
              <a:t>osteosynthesis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of </a:t>
            </a:r>
            <a:r>
              <a:rPr lang="en-US" sz="2000" b="1" dirty="0" err="1" smtClean="0"/>
              <a:t>subtrochanteric</a:t>
            </a:r>
            <a:r>
              <a:rPr lang="en-US" sz="2000" b="1" dirty="0" smtClean="0"/>
              <a:t> femoral fractures</a:t>
            </a:r>
            <a:endParaRPr lang="en-US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50075"/>
            <a:ext cx="36957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Fracture fixed biologically with a DCS, collapsed into </a:t>
            </a:r>
            <a:r>
              <a:rPr lang="en-US" sz="2000" b="1" dirty="0" err="1" smtClean="0"/>
              <a:t>varus</a:t>
            </a:r>
            <a:endParaRPr lang="en-US" sz="2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457" y="1600200"/>
            <a:ext cx="59050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849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the DCS, the results were good in the young patients with high-energy injuries. However, the </a:t>
            </a:r>
            <a:r>
              <a:rPr lang="en-US" sz="2800" b="1" i="1" dirty="0" smtClean="0"/>
              <a:t>implant failure rate is high in elderly patients </a:t>
            </a:r>
            <a:r>
              <a:rPr lang="en-US" sz="2800" dirty="0" smtClean="0"/>
              <a:t>who suffer low-energy fractures. The </a:t>
            </a:r>
            <a:r>
              <a:rPr lang="en-US" sz="2800" b="1" i="1" dirty="0" smtClean="0"/>
              <a:t>DCS should not be used if weight bearing cannot be minimized </a:t>
            </a:r>
            <a:r>
              <a:rPr lang="en-US" sz="2800" dirty="0" smtClean="0"/>
              <a:t>in this group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0"/>
            <a:ext cx="5943600" cy="205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229600" cy="10668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Sanders R, </a:t>
            </a:r>
            <a:r>
              <a:rPr lang="en-US" sz="1400" b="1" dirty="0" err="1" smtClean="0"/>
              <a:t>Regazzoni</a:t>
            </a:r>
            <a:r>
              <a:rPr lang="en-US" sz="1400" b="1" dirty="0" smtClean="0"/>
              <a:t> P. Treatment of </a:t>
            </a:r>
            <a:r>
              <a:rPr lang="en-US" sz="1400" b="1" dirty="0" err="1" smtClean="0"/>
              <a:t>subtrochanteric</a:t>
            </a:r>
            <a:r>
              <a:rPr lang="en-US" sz="1400" b="1" dirty="0" smtClean="0"/>
              <a:t> femur</a:t>
            </a:r>
            <a:br>
              <a:rPr lang="en-US" sz="1400" b="1" dirty="0" smtClean="0"/>
            </a:br>
            <a:r>
              <a:rPr lang="en-US" sz="1400" b="1" dirty="0" smtClean="0"/>
              <a:t>fractures using the dynamic </a:t>
            </a:r>
            <a:r>
              <a:rPr lang="en-US" sz="1400" b="1" dirty="0" err="1" smtClean="0"/>
              <a:t>condylar</a:t>
            </a:r>
            <a:r>
              <a:rPr lang="en-US" sz="1400" b="1" dirty="0" smtClean="0"/>
              <a:t> screw. J </a:t>
            </a:r>
            <a:r>
              <a:rPr lang="en-US" sz="1400" b="1" dirty="0" err="1" smtClean="0"/>
              <a:t>Orthop</a:t>
            </a:r>
            <a:r>
              <a:rPr lang="en-US" sz="1400" b="1" dirty="0" smtClean="0"/>
              <a:t> Trauma</a:t>
            </a:r>
            <a:br>
              <a:rPr lang="en-US" sz="1400" b="1" dirty="0" smtClean="0"/>
            </a:br>
            <a:r>
              <a:rPr lang="en-US" sz="1400" b="1" dirty="0" smtClean="0"/>
              <a:t>1989</a:t>
            </a:r>
            <a:endParaRPr lang="en-US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2973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Extramedullary</a:t>
            </a:r>
            <a:r>
              <a:rPr lang="en-US" sz="2800" dirty="0" smtClean="0"/>
              <a:t> fixation depends on screw fixation of a plate to the lateral cortex, so the mechanical stability of fixation would be problematic.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Moreover, due to the risk of </a:t>
            </a:r>
            <a:r>
              <a:rPr lang="en-US" sz="2800" b="1" dirty="0" err="1" smtClean="0"/>
              <a:t>varus</a:t>
            </a:r>
            <a:r>
              <a:rPr lang="en-US" sz="2800" b="1" dirty="0" smtClean="0"/>
              <a:t> collapse </a:t>
            </a:r>
            <a:r>
              <a:rPr lang="en-US" sz="2800" dirty="0" smtClean="0"/>
              <a:t>and a </a:t>
            </a:r>
            <a:r>
              <a:rPr lang="en-US" sz="2800" b="1" dirty="0" smtClean="0"/>
              <a:t>low union rate</a:t>
            </a:r>
            <a:r>
              <a:rPr lang="en-US" sz="2800" dirty="0" smtClean="0"/>
              <a:t>, </a:t>
            </a:r>
            <a:r>
              <a:rPr lang="en-US" sz="2800" dirty="0" err="1" smtClean="0"/>
              <a:t>extramedullary</a:t>
            </a:r>
            <a:r>
              <a:rPr lang="en-US" sz="2800" dirty="0" smtClean="0"/>
              <a:t> fixation is not recommended for complex fractures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7543800" cy="1219200"/>
          </a:xfrm>
        </p:spPr>
        <p:txBody>
          <a:bodyPr>
            <a:normAutofit/>
          </a:bodyPr>
          <a:lstStyle/>
          <a:p>
            <a:r>
              <a:rPr lang="en-US" sz="1400" b="1" dirty="0" err="1" smtClean="0"/>
              <a:t>Borens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O,Wettstein</a:t>
            </a:r>
            <a:r>
              <a:rPr lang="en-US" sz="1400" b="1" dirty="0" smtClean="0"/>
              <a:t> M, </a:t>
            </a:r>
            <a:r>
              <a:rPr lang="en-US" sz="1400" b="1" dirty="0" err="1" smtClean="0"/>
              <a:t>Kombot</a:t>
            </a:r>
            <a:r>
              <a:rPr lang="en-US" sz="1400" b="1" dirty="0" smtClean="0"/>
              <a:t> C, et al. Long gamma nail in the treatment of </a:t>
            </a:r>
            <a:r>
              <a:rPr lang="en-US" sz="1400" b="1" dirty="0" err="1" smtClean="0"/>
              <a:t>subtrochanteric</a:t>
            </a:r>
            <a:r>
              <a:rPr lang="en-US" sz="1400" b="1" dirty="0" smtClean="0"/>
              <a:t> fractures. Arch </a:t>
            </a:r>
            <a:r>
              <a:rPr lang="en-US" sz="1400" b="1" dirty="0" err="1" smtClean="0"/>
              <a:t>Orthop</a:t>
            </a:r>
            <a:r>
              <a:rPr lang="en-US" sz="1400" b="1" dirty="0" smtClean="0"/>
              <a:t> Trauma </a:t>
            </a:r>
            <a:r>
              <a:rPr lang="en-US" sz="1400" b="1" dirty="0" err="1" smtClean="0"/>
              <a:t>Surg</a:t>
            </a:r>
            <a:r>
              <a:rPr lang="en-US" sz="1400" b="1" dirty="0" smtClean="0"/>
              <a:t> 2004; 124(7):443-447.</a:t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Cheng MT, Chiu FY, Chuang TY, et al. Treatment of complex </a:t>
            </a:r>
            <a:r>
              <a:rPr lang="en-US" sz="1400" b="1" dirty="0" err="1" smtClean="0"/>
              <a:t>subtrochanteric</a:t>
            </a:r>
            <a:r>
              <a:rPr lang="en-US" sz="1400" b="1" dirty="0" smtClean="0"/>
              <a:t> fracture with the long gamma AP locking nail: a prospective evaluation of 64 cases. J Trauma 2005;</a:t>
            </a:r>
            <a:endParaRPr lang="en-US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The advantages of </a:t>
            </a:r>
            <a:r>
              <a:rPr lang="en-US" b="1" dirty="0" err="1" smtClean="0"/>
              <a:t>intramedullary</a:t>
            </a:r>
            <a:r>
              <a:rPr lang="en-US" b="1" dirty="0" smtClean="0"/>
              <a:t> devices 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sz="2800" dirty="0" smtClean="0"/>
              <a:t>less extensive exposure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b="1" dirty="0" smtClean="0"/>
              <a:t>fewer biomechanical stresses with medial movement of the lever arm and earlier weight-bearing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Types of Intra Medullary nails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 err="1" smtClean="0"/>
              <a:t>Centromedullary</a:t>
            </a:r>
            <a:r>
              <a:rPr lang="en-US" b="1" i="1" dirty="0" smtClean="0"/>
              <a:t>  (standard ILN)</a:t>
            </a:r>
          </a:p>
          <a:p>
            <a:pPr>
              <a:buNone/>
            </a:pPr>
            <a:r>
              <a:rPr lang="en-US" sz="3000" dirty="0" smtClean="0"/>
              <a:t>Contained within the </a:t>
            </a:r>
            <a:r>
              <a:rPr lang="en-US" sz="3000" dirty="0" err="1" smtClean="0"/>
              <a:t>medullary</a:t>
            </a:r>
            <a:r>
              <a:rPr lang="en-US" sz="3000" dirty="0" smtClean="0"/>
              <a:t> canal 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b="1" i="1" dirty="0" err="1" smtClean="0"/>
              <a:t>Condylocephalic</a:t>
            </a:r>
            <a:r>
              <a:rPr lang="en-US" b="1" i="1" dirty="0" smtClean="0"/>
              <a:t> nail  (Enders)</a:t>
            </a:r>
          </a:p>
          <a:p>
            <a:pPr>
              <a:buNone/>
            </a:pPr>
            <a:r>
              <a:rPr lang="en-US" sz="3000" dirty="0" smtClean="0"/>
              <a:t>Inserted into the femoral </a:t>
            </a:r>
            <a:r>
              <a:rPr lang="en-US" sz="3000" dirty="0" err="1" smtClean="0"/>
              <a:t>condyle</a:t>
            </a:r>
            <a:r>
              <a:rPr lang="en-US" sz="3000" dirty="0" smtClean="0"/>
              <a:t> and extended in retrograde fashion into the femoral head/neck 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b="1" i="1" dirty="0" err="1" smtClean="0"/>
              <a:t>Cephalomedullary</a:t>
            </a:r>
            <a:r>
              <a:rPr lang="en-US" b="1" i="1" dirty="0" smtClean="0"/>
              <a:t>  </a:t>
            </a:r>
            <a:r>
              <a:rPr lang="en-US" b="1" i="1" smtClean="0"/>
              <a:t>(Recon Nail)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Contained within the </a:t>
            </a:r>
            <a:r>
              <a:rPr lang="en-US" dirty="0" err="1" smtClean="0"/>
              <a:t>medullary</a:t>
            </a:r>
            <a:r>
              <a:rPr lang="en-US" dirty="0" smtClean="0"/>
              <a:t> canal .</a:t>
            </a:r>
          </a:p>
          <a:p>
            <a:pPr>
              <a:buNone/>
            </a:pPr>
            <a:r>
              <a:rPr lang="en-US" dirty="0" smtClean="0"/>
              <a:t>Also screw or nail devices that can be inserted into the femoral head and neck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NAIL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5030" y="3879980"/>
            <a:ext cx="3972770" cy="270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51" y="1154518"/>
            <a:ext cx="4894479" cy="33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953000"/>
            <a:ext cx="7239000" cy="16002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Leung KS, So WS, </a:t>
            </a:r>
            <a:r>
              <a:rPr lang="en-US" sz="1400" b="1" dirty="0" err="1" smtClean="0"/>
              <a:t>Shen</a:t>
            </a:r>
            <a:r>
              <a:rPr lang="en-US" sz="1400" b="1" dirty="0" smtClean="0"/>
              <a:t> WY, et al. Gamma nails and dynamic</a:t>
            </a:r>
            <a:br>
              <a:rPr lang="en-US" sz="1400" b="1" dirty="0" smtClean="0"/>
            </a:br>
            <a:r>
              <a:rPr lang="en-US" sz="1400" b="1" dirty="0" smtClean="0"/>
              <a:t>hip screws for </a:t>
            </a:r>
            <a:r>
              <a:rPr lang="en-US" sz="1400" b="1" dirty="0" err="1" smtClean="0"/>
              <a:t>pertrochanteric</a:t>
            </a:r>
            <a:r>
              <a:rPr lang="en-US" sz="1400" b="1" dirty="0" smtClean="0"/>
              <a:t> fractures: a </a:t>
            </a:r>
            <a:r>
              <a:rPr lang="en-US" sz="1400" b="1" dirty="0" err="1" smtClean="0"/>
              <a:t>randomised</a:t>
            </a:r>
            <a:r>
              <a:rPr lang="en-US" sz="1400" b="1" dirty="0" smtClean="0"/>
              <a:t> prospective</a:t>
            </a:r>
            <a:br>
              <a:rPr lang="en-US" sz="1400" b="1" dirty="0" smtClean="0"/>
            </a:br>
            <a:r>
              <a:rPr lang="en-US" sz="1400" b="1" dirty="0" smtClean="0"/>
              <a:t>study in elderly patients. J Bone Joint </a:t>
            </a:r>
            <a:r>
              <a:rPr lang="en-US" sz="1400" b="1" dirty="0" err="1" smtClean="0"/>
              <a:t>Surg</a:t>
            </a:r>
            <a:r>
              <a:rPr lang="en-US" sz="1400" b="1" dirty="0" smtClean="0"/>
              <a:t> Br 1992</a:t>
            </a:r>
            <a:endParaRPr lang="en-US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505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b="1" dirty="0" smtClean="0"/>
              <a:t>failures with the Gamma nail </a:t>
            </a:r>
          </a:p>
          <a:p>
            <a:pPr>
              <a:buNone/>
            </a:pPr>
            <a:endParaRPr lang="en-US" sz="3800" b="1" dirty="0" smtClean="0"/>
          </a:p>
          <a:p>
            <a:r>
              <a:rPr lang="en-US" sz="4000" dirty="0" smtClean="0"/>
              <a:t> due to a </a:t>
            </a:r>
            <a:r>
              <a:rPr lang="en-US" sz="4000" b="1" i="1" dirty="0" smtClean="0"/>
              <a:t>lack of rotational stability of the proximal fragment and/or </a:t>
            </a:r>
            <a:r>
              <a:rPr lang="en-US" sz="4000" b="1" i="1" dirty="0" err="1" smtClean="0"/>
              <a:t>malpositioning</a:t>
            </a:r>
            <a:r>
              <a:rPr lang="en-US" sz="4000" b="1" i="1" dirty="0" smtClean="0"/>
              <a:t> of the neck screw</a:t>
            </a:r>
            <a:r>
              <a:rPr lang="en-US" sz="4000" dirty="0" smtClean="0"/>
              <a:t>. 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The major complications associated with Gamma nail fixation, in fracture of the femoral shaft, have been reported to occur in 2% to 11% of cases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Mechanism of Injury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young and healthy </a:t>
            </a:r>
            <a:r>
              <a:rPr lang="en-US" dirty="0" smtClean="0"/>
              <a:t>individuals- </a:t>
            </a:r>
            <a:r>
              <a:rPr lang="en-US" b="1" i="1" u="sng" dirty="0"/>
              <a:t>high-energy </a:t>
            </a:r>
            <a:r>
              <a:rPr lang="en-US" b="1" i="1" u="sng" dirty="0" smtClean="0"/>
              <a:t>trauma</a:t>
            </a:r>
          </a:p>
          <a:p>
            <a:endParaRPr lang="en-US" b="1" i="1" u="sng" dirty="0" smtClean="0"/>
          </a:p>
          <a:p>
            <a:r>
              <a:rPr lang="en-US" dirty="0" smtClean="0"/>
              <a:t>elderly population - osteoporotic </a:t>
            </a:r>
            <a:r>
              <a:rPr lang="en-US" b="1" i="1" u="sng" dirty="0"/>
              <a:t>fall </a:t>
            </a:r>
            <a:endParaRPr lang="en-US" b="1" i="1" u="sng" dirty="0" smtClean="0"/>
          </a:p>
          <a:p>
            <a:pPr>
              <a:buNone/>
            </a:pPr>
            <a:endParaRPr lang="en-US" dirty="0"/>
          </a:p>
          <a:p>
            <a:r>
              <a:rPr lang="en-US" b="1" i="1" u="sng" dirty="0" smtClean="0"/>
              <a:t>pathological</a:t>
            </a:r>
            <a:r>
              <a:rPr lang="en-US" dirty="0" smtClean="0"/>
              <a:t> </a:t>
            </a:r>
            <a:r>
              <a:rPr lang="en-US" b="1" i="1" u="sng" dirty="0"/>
              <a:t>fractures</a:t>
            </a:r>
            <a:r>
              <a:rPr lang="en-US" dirty="0"/>
              <a:t> </a:t>
            </a:r>
            <a:endParaRPr lang="en-US" dirty="0" smtClean="0"/>
          </a:p>
          <a:p>
            <a:endParaRPr lang="en-US" b="1" i="1" u="sng" dirty="0" smtClean="0"/>
          </a:p>
          <a:p>
            <a:r>
              <a:rPr lang="en-US" b="1" i="1" u="sng" dirty="0" err="1" smtClean="0"/>
              <a:t>periprosthetic</a:t>
            </a:r>
            <a:r>
              <a:rPr lang="en-US" b="1" i="1" u="sng" dirty="0" smtClean="0"/>
              <a:t> fractures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9038"/>
            <a:ext cx="8229600" cy="18589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21.Ramakrishnan M, Prasad SS, Parkinson RW, et al. Management</a:t>
            </a:r>
            <a:br>
              <a:rPr lang="en-US" sz="1400" dirty="0" smtClean="0"/>
            </a:br>
            <a:r>
              <a:rPr lang="en-US" sz="1400" dirty="0" smtClean="0"/>
              <a:t>of </a:t>
            </a:r>
            <a:r>
              <a:rPr lang="en-US" sz="1400" dirty="0" err="1" smtClean="0"/>
              <a:t>subtrochanteric</a:t>
            </a:r>
            <a:r>
              <a:rPr lang="en-US" sz="1400" dirty="0" smtClean="0"/>
              <a:t> femoral fractures and metastases using</a:t>
            </a:r>
            <a:br>
              <a:rPr lang="en-US" sz="1400" dirty="0" smtClean="0"/>
            </a:br>
            <a:r>
              <a:rPr lang="en-US" sz="1400" dirty="0" smtClean="0"/>
              <a:t>long proximal femoral nail. Injury 2004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41148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PFN  overcomes the limitations associated with the Gamma nail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provides rotational stability to the proximal fragment with two proximal locking hip screws and reduces the incidence of cut-out.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clinical results of PFNA-long in the treatment of </a:t>
            </a:r>
            <a:r>
              <a:rPr lang="en-US" sz="2800" dirty="0" err="1" smtClean="0"/>
              <a:t>Subtrochanteric</a:t>
            </a:r>
            <a:r>
              <a:rPr lang="en-US" sz="2800" dirty="0" smtClean="0"/>
              <a:t> femoral  fractures have been encouraging, with no mechanical failures of the implant</a:t>
            </a:r>
          </a:p>
          <a:p>
            <a:endParaRPr lang="en-US" sz="2800" dirty="0" smtClean="0"/>
          </a:p>
          <a:p>
            <a:r>
              <a:rPr lang="en-US" sz="2800" dirty="0" smtClean="0"/>
              <a:t>although </a:t>
            </a:r>
            <a:r>
              <a:rPr lang="en-US" sz="2800" b="1" i="1" dirty="0" smtClean="0"/>
              <a:t>technical difficulties </a:t>
            </a:r>
            <a:r>
              <a:rPr lang="en-US" sz="2800" dirty="0" smtClean="0"/>
              <a:t>are encountered with the insertion of proximal locking screws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PFNA improves the biomechanical properties and yields better purchase of the </a:t>
            </a:r>
            <a:r>
              <a:rPr lang="en-US" sz="2800" b="1" i="1" dirty="0" smtClean="0"/>
              <a:t>helical blade in the femoral head. </a:t>
            </a:r>
          </a:p>
          <a:p>
            <a:endParaRPr lang="en-US" sz="2800" b="1" i="1" dirty="0" smtClean="0"/>
          </a:p>
          <a:p>
            <a:r>
              <a:rPr lang="en-US" sz="2800" dirty="0" smtClean="0"/>
              <a:t>The blade has been biomechanically proved to provide </a:t>
            </a:r>
            <a:r>
              <a:rPr lang="en-US" sz="2800" b="1" i="1" dirty="0" smtClean="0"/>
              <a:t>increased rotational stability with compaction of </a:t>
            </a:r>
            <a:r>
              <a:rPr lang="en-US" sz="2800" b="1" i="1" dirty="0" err="1" smtClean="0"/>
              <a:t>cancellous</a:t>
            </a:r>
            <a:r>
              <a:rPr lang="en-US" sz="2800" b="1" i="1" dirty="0" smtClean="0"/>
              <a:t> bone</a:t>
            </a:r>
            <a:r>
              <a:rPr lang="en-US" sz="2800" dirty="0" smtClean="0"/>
              <a:t> around the blade, and better resistance to </a:t>
            </a:r>
            <a:r>
              <a:rPr lang="en-US" sz="2800" dirty="0" err="1" smtClean="0"/>
              <a:t>varus</a:t>
            </a:r>
            <a:r>
              <a:rPr lang="en-US" sz="2800" dirty="0" smtClean="0"/>
              <a:t> collapse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862013"/>
            <a:ext cx="63246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038600" y="115669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PFN-A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229600" cy="10969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Proximal femoral nail failure in a </a:t>
            </a:r>
            <a:r>
              <a:rPr lang="en-US" sz="1400" dirty="0" err="1" smtClean="0"/>
              <a:t>subtrochanteric</a:t>
            </a:r>
            <a:r>
              <a:rPr lang="en-US" sz="1400" dirty="0" smtClean="0"/>
              <a:t> fracture: The importance of fracture to distal</a:t>
            </a:r>
            <a:br>
              <a:rPr lang="en-US" sz="1400" dirty="0" smtClean="0"/>
            </a:br>
            <a:r>
              <a:rPr lang="en-US" sz="1400" dirty="0" smtClean="0"/>
              <a:t>locking screw distance B.F. </a:t>
            </a:r>
            <a:r>
              <a:rPr lang="en-US" sz="1400" dirty="0" err="1" smtClean="0"/>
              <a:t>Ongkiehong</a:t>
            </a:r>
            <a:r>
              <a:rPr lang="en-US" sz="1400" dirty="0" smtClean="0"/>
              <a:t> a,*, R. </a:t>
            </a:r>
            <a:r>
              <a:rPr lang="en-US" sz="1400" dirty="0" err="1" smtClean="0"/>
              <a:t>Leemans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distance from distal locking screw hole to fracture is one of the determinants of suitability.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328941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b="5562"/>
          <a:stretch/>
        </p:blipFill>
        <p:spPr bwMode="auto">
          <a:xfrm>
            <a:off x="4724400" y="1770062"/>
            <a:ext cx="3351181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Encirclage</a:t>
            </a:r>
            <a:r>
              <a:rPr lang="en-US" sz="2400" dirty="0" smtClean="0"/>
              <a:t>…judicious use</a:t>
            </a:r>
            <a:endParaRPr lang="en-US" sz="24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19" y="2133600"/>
            <a:ext cx="897093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6096000" cy="362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343400"/>
            <a:ext cx="6172200" cy="236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Newer trends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PFLCP can be a feasible alternative to the treatment of </a:t>
            </a:r>
            <a:r>
              <a:rPr lang="en-US" sz="1600" dirty="0" err="1" smtClean="0"/>
              <a:t>pertrochanteric</a:t>
            </a:r>
            <a:r>
              <a:rPr lang="en-US" sz="1600" dirty="0" smtClean="0"/>
              <a:t> fractures. Treatment with a PFLCP can provide good-to-excellent healing for </a:t>
            </a:r>
            <a:r>
              <a:rPr lang="en-US" sz="1600" dirty="0" err="1" smtClean="0"/>
              <a:t>pertrochanteric</a:t>
            </a:r>
            <a:r>
              <a:rPr lang="en-US" sz="1600" dirty="0" smtClean="0"/>
              <a:t> fractures, with a limited occurrence of complications.</a:t>
            </a:r>
            <a:endParaRPr lang="en-US" sz="1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0712" y="1524000"/>
            <a:ext cx="53625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81400" y="457200"/>
            <a:ext cx="1681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PFLCP</a:t>
            </a:r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GB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21 YR OLD MALE</a:t>
            </a:r>
          </a:p>
          <a:p>
            <a:r>
              <a:rPr lang="en-US" smtClean="0"/>
              <a:t>RTA</a:t>
            </a:r>
          </a:p>
          <a:p>
            <a:r>
              <a:rPr lang="en-US" smtClean="0"/>
              <a:t>COMUNITED SUBTROCH. EXTENDING TO PY.FOSSA.</a:t>
            </a:r>
          </a:p>
          <a:p>
            <a:r>
              <a:rPr lang="en-US" smtClean="0"/>
              <a:t>NO OTHER INJURY.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9710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610100" cy="6299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7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99"/>
          <a:stretch>
            <a:fillRect/>
          </a:stretch>
        </p:blipFill>
        <p:spPr bwMode="auto">
          <a:xfrm>
            <a:off x="4876800" y="228600"/>
            <a:ext cx="4032250" cy="632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58690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2"/>
          <p:cNvSpPr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smtClean="0">
                <a:ln>
                  <a:noFill/>
                </a:ln>
                <a:solidFill>
                  <a:srgbClr val="C1EEFF"/>
                </a:solidFill>
                <a:effectLst/>
                <a:latin typeface="Times New Roman" pitchFamily="18" charset="0"/>
                <a:ea typeface="ＭＳ Ｐゴシック"/>
              </a:rPr>
              <a:t>Mechanism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7EEA"/>
              </a:buClr>
              <a:buSzPct val="95000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Most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subtrochanteric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 fractures are caused by 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3977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EEA"/>
              </a:buClr>
              <a:buSzPct val="90000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-Direct lateral trauma 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3977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EEA"/>
              </a:buClr>
              <a:buSzPct val="90000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-Axial loading (with failure in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subtrochanteric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 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3977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EEA"/>
              </a:buClr>
              <a:buSzPct val="90000"/>
              <a:buFont typeface="Wingdings" pitchFamily="2" charset="2"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/>
              </a:rPr>
              <a:t>    region).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1858" name="Picture 4" descr="A:\LATER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9450"/>
            <a:ext cx="4800600" cy="2368550"/>
          </a:xfrm>
          <a:prstGeom prst="rect">
            <a:avLst/>
          </a:prstGeom>
          <a:noFill/>
        </p:spPr>
      </p:pic>
      <p:pic>
        <p:nvPicPr>
          <p:cNvPr id="121857" name="Picture 5" descr="A:\VERTIC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7538" y="2590800"/>
            <a:ext cx="217011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ogaw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2"/>
          <a:stretch>
            <a:fillRect/>
          </a:stretch>
        </p:blipFill>
        <p:spPr bwMode="auto">
          <a:xfrm>
            <a:off x="152400" y="228600"/>
            <a:ext cx="4381500" cy="632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7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50" b="10938"/>
          <a:stretch>
            <a:fillRect/>
          </a:stretch>
        </p:blipFill>
        <p:spPr bwMode="auto">
          <a:xfrm>
            <a:off x="4572000" y="228600"/>
            <a:ext cx="4318000" cy="632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324600" y="4953000"/>
            <a:ext cx="6477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I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6 M</a:t>
            </a:r>
          </a:p>
        </p:txBody>
      </p:sp>
    </p:spTree>
    <p:extLst>
      <p:ext uri="{BB962C8B-B14F-4D97-AF65-F5344CB8AC3E}">
        <p14:creationId xmlns:p14="http://schemas.microsoft.com/office/powerpoint/2010/main" xmlns="" val="10764341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ogawle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1" r="15625"/>
          <a:stretch>
            <a:fillRect/>
          </a:stretch>
        </p:blipFill>
        <p:spPr bwMode="auto">
          <a:xfrm>
            <a:off x="304800" y="0"/>
            <a:ext cx="3457575" cy="4191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gogawle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09" r="4062"/>
          <a:stretch>
            <a:fillRect/>
          </a:stretch>
        </p:blipFill>
        <p:spPr bwMode="auto">
          <a:xfrm>
            <a:off x="3479800" y="0"/>
            <a:ext cx="5664200" cy="3763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gogawle (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24" t="38750" r="9688"/>
          <a:stretch>
            <a:fillRect/>
          </a:stretch>
        </p:blipFill>
        <p:spPr bwMode="auto">
          <a:xfrm>
            <a:off x="3810000" y="3733800"/>
            <a:ext cx="4648200" cy="29575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1447800" y="4572000"/>
            <a:ext cx="20002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I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6 m</a:t>
            </a:r>
          </a:p>
          <a:p>
            <a:pPr algn="ctr"/>
            <a:r>
              <a:rPr lang="en-I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post-op</a:t>
            </a:r>
          </a:p>
        </p:txBody>
      </p:sp>
    </p:spTree>
    <p:extLst>
      <p:ext uri="{BB962C8B-B14F-4D97-AF65-F5344CB8AC3E}">
        <p14:creationId xmlns:p14="http://schemas.microsoft.com/office/powerpoint/2010/main" xmlns="" val="7860877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Chetan\Desktop\photos\femur\shaft femur\100-02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77838"/>
            <a:ext cx="4495800" cy="591978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6172200" y="1295400"/>
            <a:ext cx="2727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/>
              <a:t>1 year followup</a:t>
            </a:r>
            <a:endParaRPr lang="en-IN" sz="5400"/>
          </a:p>
        </p:txBody>
      </p:sp>
    </p:spTree>
    <p:extLst>
      <p:ext uri="{BB962C8B-B14F-4D97-AF65-F5344CB8AC3E}">
        <p14:creationId xmlns:p14="http://schemas.microsoft.com/office/powerpoint/2010/main" xmlns="" val="29516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GB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smtClean="0"/>
              <a:t>40 yr old female lecturer.</a:t>
            </a:r>
          </a:p>
          <a:p>
            <a:r>
              <a:rPr lang="en-US" sz="4400" smtClean="0"/>
              <a:t>Fall from height.</a:t>
            </a:r>
          </a:p>
          <a:p>
            <a:r>
              <a:rPr lang="en-US" sz="4400" smtClean="0"/>
              <a:t>Communited subtroch.</a:t>
            </a:r>
          </a:p>
          <a:p>
            <a:r>
              <a:rPr lang="en-US" sz="4400" smtClean="0"/>
              <a:t>Fragment facing out.</a:t>
            </a:r>
          </a:p>
          <a:p>
            <a:r>
              <a:rPr lang="en-US" sz="4400" smtClean="0"/>
              <a:t>Closed or open reduction?</a:t>
            </a:r>
            <a:endParaRPr lang="en-GB" sz="4400" smtClean="0"/>
          </a:p>
        </p:txBody>
      </p:sp>
    </p:spTree>
    <p:extLst>
      <p:ext uri="{BB962C8B-B14F-4D97-AF65-F5344CB8AC3E}">
        <p14:creationId xmlns:p14="http://schemas.microsoft.com/office/powerpoint/2010/main" xmlns="" val="39745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chetan pradhan\My Documents\My Pictures\2007_02_10\100-0021_IMG.JPG"/>
          <p:cNvPicPr>
            <a:picLocks noChangeAspect="1" noChangeArrowheads="1"/>
          </p:cNvPicPr>
          <p:nvPr/>
        </p:nvPicPr>
        <p:blipFill>
          <a:blip r:embed="rId2">
            <a:lum contrast="24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01" t="7742"/>
          <a:stretch>
            <a:fillRect/>
          </a:stretch>
        </p:blipFill>
        <p:spPr bwMode="auto">
          <a:xfrm>
            <a:off x="1295400" y="304800"/>
            <a:ext cx="3783013" cy="609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Documents and Settings\chetan pradhan\My Documents\My Pictures\2007_02_10\100-0022_IMG.JPG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22" r="18182"/>
          <a:stretch>
            <a:fillRect/>
          </a:stretch>
        </p:blipFill>
        <p:spPr bwMode="auto">
          <a:xfrm>
            <a:off x="5334000" y="304800"/>
            <a:ext cx="3140075" cy="609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28943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chetan pradhan\My Documents\My Pictures\2007_02_10\100-0025_IMG.JPG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19" t="-1219" r="3659" b="3659"/>
          <a:stretch>
            <a:fillRect/>
          </a:stretch>
        </p:blipFill>
        <p:spPr bwMode="auto">
          <a:xfrm>
            <a:off x="762000" y="304800"/>
            <a:ext cx="4572000" cy="609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Documents and Settings\chetan pradhan\My Documents\My Pictures\2007_02_10\100-0027_IMG.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0" r="21568"/>
          <a:stretch>
            <a:fillRect/>
          </a:stretch>
        </p:blipFill>
        <p:spPr bwMode="auto">
          <a:xfrm>
            <a:off x="5715000" y="381000"/>
            <a:ext cx="2743200" cy="609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8892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chetan pradhan\My Documents\My Pictures\2007_06_30\100-0076_IMG.JPG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457700" cy="5943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5334000" y="762000"/>
            <a:ext cx="3724275" cy="23082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3 month xray</a:t>
            </a:r>
          </a:p>
          <a:p>
            <a:pPr eaLnBrk="1" hangingPunct="1"/>
            <a:endParaRPr lang="en-US" sz="3600"/>
          </a:p>
          <a:p>
            <a:pPr eaLnBrk="1" hangingPunct="1"/>
            <a:r>
              <a:rPr lang="en-US" sz="3600"/>
              <a:t>Pt full wt bearing </a:t>
            </a:r>
          </a:p>
          <a:p>
            <a:pPr eaLnBrk="1" hangingPunct="1"/>
            <a:r>
              <a:rPr lang="en-US" sz="3600"/>
              <a:t>With stick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746177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Chetan\Desktop\photos\femur\shaft femur\101-131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3848100" cy="51308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4755" name="Picture 3" descr="C:\Users\Chetan\Desktop\photos\femur\shaft femur\101-132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3581400" cy="477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676400" y="5562600"/>
            <a:ext cx="6400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6 month xrays . Full wt bearing            </a:t>
            </a:r>
          </a:p>
          <a:p>
            <a:pPr eaLnBrk="1" hangingPunct="1"/>
            <a:r>
              <a:rPr lang="en-US" sz="3200"/>
              <a:t>                         without support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81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Chetan\Desktop\photos\femur\shaft femur\102-02330_IMG.JPG"/>
          <p:cNvPicPr>
            <a:picLocks noChangeAspect="1" noChangeArrowheads="1"/>
          </p:cNvPicPr>
          <p:nvPr/>
        </p:nvPicPr>
        <p:blipFill>
          <a:blip r:embed="rId2"/>
          <a:srcRect l="25581" r="9302"/>
          <a:stretch>
            <a:fillRect/>
          </a:stretch>
        </p:blipFill>
        <p:spPr bwMode="auto">
          <a:xfrm>
            <a:off x="457200" y="228600"/>
            <a:ext cx="2819400" cy="577373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5779" name="Picture 3" descr="C:\Users\Chetan\Desktop\photos\femur\shaft femur\102-02340_IMG.JPG"/>
          <p:cNvPicPr>
            <a:picLocks noChangeAspect="1" noChangeArrowheads="1"/>
          </p:cNvPicPr>
          <p:nvPr/>
        </p:nvPicPr>
        <p:blipFill>
          <a:blip r:embed="rId3"/>
          <a:srcRect t="4225" r="4225"/>
          <a:stretch>
            <a:fillRect/>
          </a:stretch>
        </p:blipFill>
        <p:spPr bwMode="auto">
          <a:xfrm>
            <a:off x="3733800" y="304800"/>
            <a:ext cx="3371850" cy="5562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905000" y="6172200"/>
            <a:ext cx="3200400" cy="6461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9 month xrays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865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POST OP</a:t>
            </a:r>
            <a:endParaRPr lang="en-US" dirty="0"/>
          </a:p>
        </p:txBody>
      </p:sp>
      <p:pic>
        <p:nvPicPr>
          <p:cNvPr id="7" name="Content Placeholder 6" descr="DSC034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4696" y="838200"/>
            <a:ext cx="3151473" cy="4495800"/>
          </a:xfrm>
        </p:spPr>
      </p:pic>
      <p:pic>
        <p:nvPicPr>
          <p:cNvPr id="8" name="Content Placeholder 7" descr="DSC034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0131" y="2583714"/>
            <a:ext cx="3203869" cy="4274286"/>
          </a:xfrm>
        </p:spPr>
      </p:pic>
      <p:pic>
        <p:nvPicPr>
          <p:cNvPr id="5" name="Content Placeholder 3" descr="DSC033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922" y="2036762"/>
            <a:ext cx="3440618" cy="48212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2860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CASE 3  PRE 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Low energy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>
            <a:normAutofit/>
          </a:bodyPr>
          <a:lstStyle/>
          <a:p>
            <a:r>
              <a:rPr lang="en-US" dirty="0" smtClean="0"/>
              <a:t>Minimal </a:t>
            </a:r>
            <a:r>
              <a:rPr lang="en-US" dirty="0" err="1" smtClean="0"/>
              <a:t>comminution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Spiral pattern more common </a:t>
            </a:r>
          </a:p>
          <a:p>
            <a:r>
              <a:rPr lang="en-US" dirty="0" smtClean="0"/>
              <a:t>Osteoporotic bone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High energy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514601"/>
            <a:ext cx="4041775" cy="3611562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comminution</a:t>
            </a:r>
            <a:r>
              <a:rPr lang="en-US" dirty="0" smtClean="0"/>
              <a:t> involving much                       of the proximal femur </a:t>
            </a:r>
          </a:p>
          <a:p>
            <a:r>
              <a:rPr lang="en-US" dirty="0" smtClean="0"/>
              <a:t>Significant soft tissue damage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 Case 4</a:t>
            </a:r>
            <a:br>
              <a:rPr lang="en-US" dirty="0" smtClean="0"/>
            </a:br>
            <a:r>
              <a:rPr lang="en-US" dirty="0" err="1" smtClean="0"/>
              <a:t>Preop</a:t>
            </a:r>
            <a:r>
              <a:rPr lang="en-US" dirty="0" smtClean="0"/>
              <a:t>          1</a:t>
            </a:r>
            <a:r>
              <a:rPr lang="en-US" baseline="30000" dirty="0" smtClean="0"/>
              <a:t>st</a:t>
            </a:r>
            <a:r>
              <a:rPr lang="en-US" dirty="0" smtClean="0"/>
              <a:t> day post - op</a:t>
            </a:r>
            <a:endParaRPr lang="en-US" dirty="0"/>
          </a:p>
        </p:txBody>
      </p:sp>
      <p:pic>
        <p:nvPicPr>
          <p:cNvPr id="5" name="Content Placeholder 4" descr="DSC034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4371404" cy="5105400"/>
          </a:xfrm>
        </p:spPr>
      </p:pic>
      <p:pic>
        <p:nvPicPr>
          <p:cNvPr id="6" name="Content Placeholder 5" descr="DSC034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7554" y="1600200"/>
            <a:ext cx="379989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 post op     2 m post op</a:t>
            </a:r>
            <a:endParaRPr lang="en-US" dirty="0"/>
          </a:p>
        </p:txBody>
      </p:sp>
      <p:pic>
        <p:nvPicPr>
          <p:cNvPr id="5" name="Content Placeholder 4" descr="DSC034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52600"/>
            <a:ext cx="3783988" cy="5105400"/>
          </a:xfrm>
        </p:spPr>
      </p:pic>
      <p:pic>
        <p:nvPicPr>
          <p:cNvPr id="6" name="Content Placeholder 5" descr="DSC034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39624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3382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Reports of </a:t>
            </a:r>
            <a:r>
              <a:rPr lang="en-US" sz="2800" b="1" dirty="0" smtClean="0"/>
              <a:t>atypical femoral fractures </a:t>
            </a:r>
            <a:r>
              <a:rPr lang="en-US" sz="2800" dirty="0" smtClean="0"/>
              <a:t>in patients on </a:t>
            </a:r>
            <a:r>
              <a:rPr lang="en-US" sz="2800" dirty="0" err="1" smtClean="0"/>
              <a:t>bisphosphonate</a:t>
            </a:r>
            <a:r>
              <a:rPr lang="en-US" sz="2800" dirty="0" smtClean="0"/>
              <a:t> therapy has generated both considerable interest and major anxiety as a possible clinical manifestation of the old and unproven “frozen bone” concept, in which treatment-induced suppression of bone turnover is believed to decrease bone strength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47600"/>
            <a:ext cx="6553200" cy="12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Conclusion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Subtrochanteric</a:t>
            </a:r>
            <a:r>
              <a:rPr lang="en-US" sz="2800" dirty="0" smtClean="0"/>
              <a:t> femur fractures can be challenging to treat in </a:t>
            </a:r>
            <a:r>
              <a:rPr lang="en-US" sz="2800" dirty="0" err="1" smtClean="0"/>
              <a:t>Orthopaedic</a:t>
            </a:r>
            <a:r>
              <a:rPr lang="en-US" sz="2800" dirty="0" smtClean="0"/>
              <a:t> practice. </a:t>
            </a:r>
          </a:p>
          <a:p>
            <a:r>
              <a:rPr lang="en-US" sz="2800" dirty="0" smtClean="0"/>
              <a:t>Current literature supports intramedullary fixation over </a:t>
            </a:r>
            <a:r>
              <a:rPr lang="en-US" sz="2800" smtClean="0"/>
              <a:t>surface implants.</a:t>
            </a:r>
            <a:endParaRPr lang="en-US" sz="2800" dirty="0" smtClean="0"/>
          </a:p>
          <a:p>
            <a:r>
              <a:rPr lang="en-US" sz="2800" dirty="0" smtClean="0"/>
              <a:t>Technical problems with instrumentations may be encountered.</a:t>
            </a:r>
          </a:p>
          <a:p>
            <a:r>
              <a:rPr lang="en-US" sz="2800" dirty="0" smtClean="0"/>
              <a:t>Intramedullary implants are biomechanically superior.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YOU……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06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/>
              <a:t>use of open reduction where necessary to avoid </a:t>
            </a:r>
            <a:r>
              <a:rPr lang="en-US" sz="2400" dirty="0" err="1" smtClean="0"/>
              <a:t>varus</a:t>
            </a:r>
            <a:r>
              <a:rPr lang="en-US" sz="2400" dirty="0" smtClean="0"/>
              <a:t> </a:t>
            </a:r>
            <a:r>
              <a:rPr lang="en-US" sz="2400" dirty="0" err="1" smtClean="0"/>
              <a:t>malreduction</a:t>
            </a:r>
            <a:r>
              <a:rPr lang="en-US" sz="2400" dirty="0" smtClean="0"/>
              <a:t> to avoid such complications, particularly as open reduction was not associated with a higher complication rate in this series.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study supports the use of </a:t>
            </a:r>
            <a:r>
              <a:rPr lang="en-US" sz="2400" dirty="0" err="1" smtClean="0"/>
              <a:t>cephalo-medullary</a:t>
            </a:r>
            <a:r>
              <a:rPr lang="en-US" sz="2400" dirty="0" smtClean="0"/>
              <a:t> nailing for </a:t>
            </a:r>
            <a:r>
              <a:rPr lang="en-US" sz="2400" dirty="0" err="1" smtClean="0"/>
              <a:t>subtrochanteric</a:t>
            </a:r>
            <a:r>
              <a:rPr lang="en-US" sz="2400" dirty="0" smtClean="0"/>
              <a:t> fractures with a union rate of 95%.</a:t>
            </a:r>
            <a:endParaRPr lang="en-US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029200"/>
            <a:ext cx="5486400" cy="168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150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>
            <a:normAutofit/>
          </a:bodyPr>
          <a:lstStyle/>
          <a:p>
            <a:r>
              <a:rPr lang="en-US" sz="1400" b="1" dirty="0" err="1" smtClean="0"/>
              <a:t>Banan</a:t>
            </a:r>
            <a:r>
              <a:rPr lang="en-US" sz="1400" b="1" dirty="0" smtClean="0"/>
              <a:t> H, Al-</a:t>
            </a:r>
            <a:r>
              <a:rPr lang="en-US" sz="1400" b="1" dirty="0" err="1" smtClean="0"/>
              <a:t>Sabti</a:t>
            </a:r>
            <a:r>
              <a:rPr lang="en-US" sz="1400" b="1" dirty="0" smtClean="0"/>
              <a:t> A, </a:t>
            </a:r>
            <a:r>
              <a:rPr lang="en-US" sz="1400" b="1" dirty="0" err="1" smtClean="0"/>
              <a:t>Jimulia</a:t>
            </a:r>
            <a:r>
              <a:rPr lang="en-US" sz="1400" b="1" dirty="0" smtClean="0"/>
              <a:t> T, et al. The treatment of</a:t>
            </a:r>
            <a:br>
              <a:rPr lang="en-US" sz="1400" b="1" dirty="0" smtClean="0"/>
            </a:br>
            <a:r>
              <a:rPr lang="en-US" sz="1400" b="1" dirty="0" smtClean="0"/>
              <a:t>unstable, </a:t>
            </a:r>
            <a:r>
              <a:rPr lang="en-US" sz="1400" b="1" dirty="0" err="1" smtClean="0"/>
              <a:t>extracapsular</a:t>
            </a:r>
            <a:r>
              <a:rPr lang="en-US" sz="1400" b="1" dirty="0" smtClean="0"/>
              <a:t> hip fractures with the AO/ASIF proximal</a:t>
            </a:r>
            <a:br>
              <a:rPr lang="en-US" sz="1400" b="1" dirty="0" smtClean="0"/>
            </a:br>
            <a:r>
              <a:rPr lang="en-US" sz="1400" b="1" dirty="0" smtClean="0"/>
              <a:t>femoral nail (PFN)—our first 60 cases. Injury 2002</a:t>
            </a:r>
            <a:endParaRPr lang="en-US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Extramedullary</a:t>
            </a:r>
            <a:r>
              <a:rPr lang="en-US" b="1" dirty="0" smtClean="0"/>
              <a:t> fixation</a:t>
            </a:r>
            <a:r>
              <a:rPr lang="en-US" dirty="0" smtClean="0"/>
              <a:t> –</a:t>
            </a:r>
            <a:r>
              <a:rPr lang="en-US" b="1" dirty="0" smtClean="0"/>
              <a:t>disadvantages</a:t>
            </a:r>
          </a:p>
          <a:p>
            <a:r>
              <a:rPr lang="en-US" sz="2800" dirty="0" smtClean="0"/>
              <a:t>extensive surgical dissection, </a:t>
            </a:r>
          </a:p>
          <a:p>
            <a:r>
              <a:rPr lang="en-US" sz="2800" dirty="0" smtClean="0"/>
              <a:t>longer operative time, </a:t>
            </a:r>
          </a:p>
          <a:p>
            <a:r>
              <a:rPr lang="en-US" sz="2800" dirty="0" smtClean="0"/>
              <a:t>more </a:t>
            </a:r>
            <a:r>
              <a:rPr lang="en-US" sz="2800" dirty="0" err="1" smtClean="0"/>
              <a:t>intraoperative</a:t>
            </a:r>
            <a:r>
              <a:rPr lang="en-US" sz="2800" dirty="0" smtClean="0"/>
              <a:t> blood loss, and </a:t>
            </a:r>
          </a:p>
          <a:p>
            <a:r>
              <a:rPr lang="en-US" sz="2800" dirty="0" smtClean="0"/>
              <a:t>insertion difficulty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mechanical failure </a:t>
            </a:r>
            <a:r>
              <a:rPr lang="en-US" sz="2800" dirty="0" smtClean="0"/>
              <a:t>due to the long lever arm and </a:t>
            </a:r>
            <a:r>
              <a:rPr lang="en-US" b="1" i="1" dirty="0" smtClean="0"/>
              <a:t>nonunion</a:t>
            </a:r>
            <a:r>
              <a:rPr lang="en-US" sz="2800" dirty="0" smtClean="0"/>
              <a:t> are relatively common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0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3535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MSP in the biaxial </a:t>
            </a:r>
            <a:r>
              <a:rPr lang="en-US" sz="2800" dirty="0" err="1" smtClean="0"/>
              <a:t>dynamisation</a:t>
            </a:r>
            <a:r>
              <a:rPr lang="en-US" sz="2800" dirty="0" smtClean="0"/>
              <a:t> mode had a low rate of failure in </a:t>
            </a:r>
            <a:r>
              <a:rPr lang="en-US" sz="2800" dirty="0" err="1" smtClean="0"/>
              <a:t>trochanteric</a:t>
            </a:r>
            <a:r>
              <a:rPr lang="en-US" sz="2800" dirty="0" smtClean="0"/>
              <a:t> fractures but an </a:t>
            </a:r>
            <a:r>
              <a:rPr lang="en-US" sz="2800" b="1" dirty="0" smtClean="0"/>
              <a:t>unacceptably high rate when used in the biaxial </a:t>
            </a:r>
            <a:r>
              <a:rPr lang="en-US" sz="2800" b="1" dirty="0" err="1" smtClean="0"/>
              <a:t>dynamisation</a:t>
            </a:r>
            <a:r>
              <a:rPr lang="en-US" sz="2800" b="1" dirty="0" smtClean="0"/>
              <a:t> mode in </a:t>
            </a:r>
            <a:r>
              <a:rPr lang="en-US" sz="2800" b="1" dirty="0" err="1" smtClean="0"/>
              <a:t>subtrochanteric</a:t>
            </a:r>
            <a:r>
              <a:rPr lang="en-US" sz="2800" b="1" dirty="0" smtClean="0"/>
              <a:t> fractures</a:t>
            </a:r>
            <a:endParaRPr lang="en-US" sz="28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334000"/>
            <a:ext cx="5029200" cy="121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472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229600" cy="10969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Proximal femoral nail failure in a </a:t>
            </a:r>
            <a:r>
              <a:rPr lang="en-US" sz="1400" dirty="0" err="1" smtClean="0"/>
              <a:t>subtrochanteric</a:t>
            </a:r>
            <a:r>
              <a:rPr lang="en-US" sz="1400" dirty="0" smtClean="0"/>
              <a:t> fracture: The importance of fracture to distal</a:t>
            </a:r>
            <a:br>
              <a:rPr lang="en-US" sz="1400" dirty="0" smtClean="0"/>
            </a:br>
            <a:r>
              <a:rPr lang="en-US" sz="1400" dirty="0" smtClean="0"/>
              <a:t>locking screw distance B.F. </a:t>
            </a:r>
            <a:r>
              <a:rPr lang="en-US" sz="1400" dirty="0" err="1" smtClean="0"/>
              <a:t>Ongkiehong</a:t>
            </a:r>
            <a:r>
              <a:rPr lang="en-US" sz="1400" dirty="0" smtClean="0"/>
              <a:t> a,*, R. </a:t>
            </a:r>
            <a:r>
              <a:rPr lang="en-US" sz="1400" dirty="0" err="1" smtClean="0"/>
              <a:t>Leemans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459163"/>
          </a:xfrm>
        </p:spPr>
        <p:txBody>
          <a:bodyPr>
            <a:normAutofit/>
          </a:bodyPr>
          <a:lstStyle/>
          <a:p>
            <a:r>
              <a:rPr lang="en-US" dirty="0" smtClean="0"/>
              <a:t>distance from distal locking screw hole to fracture is one of the determinants of suitability.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7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High-energy trauma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other life-threatening conditions must be adequately handled before managing the definitive treatment of the </a:t>
            </a:r>
            <a:r>
              <a:rPr lang="en-US" sz="2800" dirty="0" err="1"/>
              <a:t>subtrochanteric</a:t>
            </a:r>
            <a:r>
              <a:rPr lang="en-US" sz="2800" dirty="0"/>
              <a:t> fracture.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concept of damage control in acute </a:t>
            </a:r>
            <a:r>
              <a:rPr lang="en-US" sz="2800" dirty="0" smtClean="0"/>
              <a:t>management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Diagnosis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3800" b="1" i="1" dirty="0" smtClean="0"/>
              <a:t>History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300" dirty="0" smtClean="0"/>
              <a:t>Elicit mechanism (low versus high energy) 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err="1" smtClean="0"/>
              <a:t>Preinjury</a:t>
            </a:r>
            <a:r>
              <a:rPr lang="en-US" sz="3300" dirty="0" smtClean="0"/>
              <a:t> status: preexisting hip pain and constitutional symptoms to rule out pathologic fracture 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Ambulatory status/pre-injury functional status/occupation </a:t>
            </a:r>
          </a:p>
          <a:p>
            <a:pPr>
              <a:buNone/>
            </a:pPr>
            <a:endParaRPr lang="en-US" sz="3300" dirty="0" smtClean="0"/>
          </a:p>
          <a:p>
            <a:r>
              <a:rPr lang="en-US" sz="3300" dirty="0" smtClean="0"/>
              <a:t>Chest pain, shortness of breathe, light headedness, </a:t>
            </a:r>
            <a:r>
              <a:rPr lang="en-US" sz="3300" dirty="0" err="1" smtClean="0"/>
              <a:t>dizzyness</a:t>
            </a:r>
            <a:r>
              <a:rPr lang="en-US" sz="3300" dirty="0" smtClean="0"/>
              <a:t>, palpitations, headache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Physical Exam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ABC’s in high energy injuries </a:t>
            </a:r>
          </a:p>
          <a:p>
            <a:r>
              <a:rPr lang="en-US" sz="2800" dirty="0" smtClean="0"/>
              <a:t>Pain and apprehension </a:t>
            </a:r>
          </a:p>
          <a:p>
            <a:r>
              <a:rPr lang="en-US" sz="2800" dirty="0" smtClean="0"/>
              <a:t>Swollen thigh, bruising </a:t>
            </a:r>
          </a:p>
          <a:p>
            <a:r>
              <a:rPr lang="en-US" sz="2800" dirty="0" smtClean="0"/>
              <a:t>Shortened extremity, externally rotated </a:t>
            </a:r>
          </a:p>
          <a:p>
            <a:r>
              <a:rPr lang="en-US" sz="2800" dirty="0" smtClean="0"/>
              <a:t>Inability to actively flex/extend hip and pain with passive range of motion </a:t>
            </a:r>
          </a:p>
          <a:p>
            <a:r>
              <a:rPr lang="en-US" sz="2800" dirty="0" smtClean="0"/>
              <a:t>Neurovascular compromise is very rare </a:t>
            </a:r>
          </a:p>
          <a:p>
            <a:r>
              <a:rPr lang="en-US" sz="2800" dirty="0" smtClean="0"/>
              <a:t>Secondary Survey!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berry">
  <a:themeElements>
    <a:clrScheme name="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burry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nburry">
  <a:themeElements>
    <a:clrScheme name="">
      <a:dk1>
        <a:srgbClr val="474747"/>
      </a:dk1>
      <a:lt1>
        <a:srgbClr val="FFFFFF"/>
      </a:lt1>
      <a:dk2>
        <a:srgbClr val="233ED7"/>
      </a:dk2>
      <a:lt2>
        <a:srgbClr val="FFFFFF"/>
      </a:lt2>
      <a:accent1>
        <a:srgbClr val="00279F"/>
      </a:accent1>
      <a:accent2>
        <a:srgbClr val="FAFD00"/>
      </a:accent2>
      <a:accent3>
        <a:srgbClr val="ACAFE8"/>
      </a:accent3>
      <a:accent4>
        <a:srgbClr val="DADADA"/>
      </a:accent4>
      <a:accent5>
        <a:srgbClr val="AAACCD"/>
      </a:accent5>
      <a:accent6>
        <a:srgbClr val="E3E500"/>
      </a:accent6>
      <a:hlink>
        <a:srgbClr val="FE9B03"/>
      </a:hlink>
      <a:folHlink>
        <a:srgbClr val="063DE8"/>
      </a:folHlink>
    </a:clrScheme>
    <a:fontScheme name="danburry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8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8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</a:objectDefaults>
  <a:extraClrSchemeLst>
    <a:extraClrScheme>
      <a:clrScheme name="blue with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ith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ith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ith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ith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ith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ith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danberry</Template>
  <TotalTime>1181</TotalTime>
  <Words>1682</Words>
  <Application>Microsoft Office PowerPoint</Application>
  <PresentationFormat>On-screen Show (4:3)</PresentationFormat>
  <Paragraphs>280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danberry</vt:lpstr>
      <vt:lpstr>1_Danburry</vt:lpstr>
      <vt:lpstr>Office Theme</vt:lpstr>
      <vt:lpstr>SUBTROCHANTERIC FEMUR FRACTURES</vt:lpstr>
      <vt:lpstr>Classification of subtrochanteric femoral fractures  C.L. Loizou *, I. McNamara, K. Ahmed, G.A. Pryor, M.J. Parker Injury, Int. J. Care Injured 41 (2010) 739–745.</vt:lpstr>
      <vt:lpstr>Epidemiology</vt:lpstr>
      <vt:lpstr>Mechanism of Injury</vt:lpstr>
      <vt:lpstr>Slide 5</vt:lpstr>
      <vt:lpstr>Slide 6</vt:lpstr>
      <vt:lpstr>Natural History</vt:lpstr>
      <vt:lpstr>Diagnosis</vt:lpstr>
      <vt:lpstr>Physical Exam </vt:lpstr>
      <vt:lpstr>Radiographic Exam </vt:lpstr>
      <vt:lpstr>Slide 11</vt:lpstr>
      <vt:lpstr>Deformity</vt:lpstr>
      <vt:lpstr>Biomechanical Considerations</vt:lpstr>
      <vt:lpstr>Mechanical Forces</vt:lpstr>
      <vt:lpstr>Biomechanical Considerations</vt:lpstr>
      <vt:lpstr>Classification of subtrochanteric femoral fractures C.L. Loizou *, I. McNamara, K. Ahmed, G.A. Pryor, M.J. Parker Department of Orthopaedics, Peterborough District Hospital, Thorpe Road, Peterborough, PE3 6DA, UK</vt:lpstr>
      <vt:lpstr>Slide 17</vt:lpstr>
      <vt:lpstr>Slide 18</vt:lpstr>
      <vt:lpstr>Slide 19</vt:lpstr>
      <vt:lpstr>Slide 20</vt:lpstr>
      <vt:lpstr>AO classification</vt:lpstr>
      <vt:lpstr> So what does Classification matter? </vt:lpstr>
      <vt:lpstr>Treatment</vt:lpstr>
      <vt:lpstr>The goals of management are:  </vt:lpstr>
      <vt:lpstr>Nonoperative</vt:lpstr>
      <vt:lpstr>Complications  </vt:lpstr>
      <vt:lpstr>Operative  </vt:lpstr>
      <vt:lpstr>Open</vt:lpstr>
      <vt:lpstr>Closed</vt:lpstr>
      <vt:lpstr>Slide 30</vt:lpstr>
      <vt:lpstr>Indirect reduction and biological internal fixation of comminuted subtrochanteric fractures of the femur with DHS</vt:lpstr>
      <vt:lpstr>Indirect reduction with a condylar blade plate for osteosynthesis of subtrochanteric femoral fractures</vt:lpstr>
      <vt:lpstr>Fracture fixed biologically with a DCS, collapsed into varus</vt:lpstr>
      <vt:lpstr>Slide 34</vt:lpstr>
      <vt:lpstr>Sanders R, Regazzoni P. Treatment of subtrochanteric femur fractures using the dynamic condylar screw. J Orthop Trauma 1989</vt:lpstr>
      <vt:lpstr>Borens O,Wettstein M, Kombot C, et al. Long gamma nail in the treatment of subtrochanteric fractures. Arch Orthop Trauma Surg 2004; 124(7):443-447.  Cheng MT, Chiu FY, Chuang TY, et al. Treatment of complex subtrochanteric fracture with the long gamma AP locking nail: a prospective evaluation of 64 cases. J Trauma 2005;</vt:lpstr>
      <vt:lpstr>Types of Intra Medullary nails</vt:lpstr>
      <vt:lpstr>GAMMA NAIL</vt:lpstr>
      <vt:lpstr>Leung KS, So WS, Shen WY, et al. Gamma nails and dynamic hip screws for pertrochanteric fractures: a randomised prospective study in elderly patients. J Bone Joint Surg Br 1992</vt:lpstr>
      <vt:lpstr>21.Ramakrishnan M, Prasad SS, Parkinson RW, et al. Management of subtrochanteric femoral fractures and metastases using long proximal femoral nail. Injury 2004</vt:lpstr>
      <vt:lpstr>Slide 41</vt:lpstr>
      <vt:lpstr>Slide 42</vt:lpstr>
      <vt:lpstr>Slide 43</vt:lpstr>
      <vt:lpstr>Proximal femoral nail failure in a subtrochanteric fracture: The importance of fracture to distal locking screw distance B.F. Ongkiehong a,*, R. Leemans</vt:lpstr>
      <vt:lpstr>Encirclage…judicious use</vt:lpstr>
      <vt:lpstr>Newer trends </vt:lpstr>
      <vt:lpstr>The PFLCP can be a feasible alternative to the treatment of pertrochanteric fractures. Treatment with a PFLCP can provide good-to-excellent healing for pertrochanteric fractures, with a limited occurrence of complications.</vt:lpstr>
      <vt:lpstr>CASE 1</vt:lpstr>
      <vt:lpstr>Slide 49</vt:lpstr>
      <vt:lpstr>Slide 50</vt:lpstr>
      <vt:lpstr>Slide 51</vt:lpstr>
      <vt:lpstr>Slide 52</vt:lpstr>
      <vt:lpstr>CASE 2</vt:lpstr>
      <vt:lpstr>Slide 54</vt:lpstr>
      <vt:lpstr>Slide 55</vt:lpstr>
      <vt:lpstr>Slide 56</vt:lpstr>
      <vt:lpstr>Slide 57</vt:lpstr>
      <vt:lpstr>Slide 58</vt:lpstr>
      <vt:lpstr>POST OP</vt:lpstr>
      <vt:lpstr>  Case 4 Preop          1st day post - op</vt:lpstr>
      <vt:lpstr>1 m post op     2 m post op</vt:lpstr>
      <vt:lpstr>Slide 62</vt:lpstr>
      <vt:lpstr>Conclusion </vt:lpstr>
      <vt:lpstr>THANK YOU……</vt:lpstr>
      <vt:lpstr>Slide 65</vt:lpstr>
      <vt:lpstr>Slide 66</vt:lpstr>
      <vt:lpstr>Banan H, Al-Sabti A, Jimulia T, et al. The treatment of unstable, extracapsular hip fractures with the AO/ASIF proximal femoral nail (PFN)—our first 60 cases. Injury 2002</vt:lpstr>
      <vt:lpstr>Slide 68</vt:lpstr>
      <vt:lpstr>Proximal femoral nail failure in a subtrochanteric fracture: The importance of fracture to distal locking screw distance B.F. Ongkiehong a,*, R. Leemans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SUBTROCHANTERIC FEMUR FRACTURES</dc:title>
  <dc:creator>chirag</dc:creator>
  <cp:lastModifiedBy>user</cp:lastModifiedBy>
  <cp:revision>141</cp:revision>
  <dcterms:created xsi:type="dcterms:W3CDTF">2011-07-04T10:26:15Z</dcterms:created>
  <dcterms:modified xsi:type="dcterms:W3CDTF">2020-08-18T07:23:26Z</dcterms:modified>
</cp:coreProperties>
</file>