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6" r:id="rId9"/>
    <p:sldId id="264" r:id="rId10"/>
    <p:sldId id="307" r:id="rId11"/>
    <p:sldId id="301" r:id="rId12"/>
    <p:sldId id="265" r:id="rId13"/>
    <p:sldId id="266" r:id="rId14"/>
    <p:sldId id="267" r:id="rId15"/>
    <p:sldId id="268" r:id="rId16"/>
    <p:sldId id="270" r:id="rId17"/>
    <p:sldId id="299" r:id="rId18"/>
    <p:sldId id="271" r:id="rId19"/>
    <p:sldId id="272" r:id="rId20"/>
    <p:sldId id="273" r:id="rId21"/>
    <p:sldId id="274" r:id="rId22"/>
    <p:sldId id="275" r:id="rId23"/>
    <p:sldId id="298" r:id="rId24"/>
    <p:sldId id="305" r:id="rId25"/>
    <p:sldId id="302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97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93668" y="2347036"/>
            <a:ext cx="1756663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17/08/2020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17/08/2020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17/08/2020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4059" y="461899"/>
            <a:ext cx="159588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88033"/>
            <a:ext cx="7922259" cy="4624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514600" y="1905000"/>
            <a:ext cx="3697732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mtClean="0"/>
              <a:t>UV</a:t>
            </a:r>
            <a:r>
              <a:rPr spc="-60" smtClean="0"/>
              <a:t>E</a:t>
            </a:r>
            <a:r>
              <a:rPr smtClean="0"/>
              <a:t>A</a:t>
            </a:r>
            <a:r>
              <a:rPr lang="en-US" dirty="0" smtClean="0"/>
              <a:t> II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225420" y="3894201"/>
            <a:ext cx="4695825" cy="10105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3200" spc="10" dirty="0" smtClean="0">
                <a:solidFill>
                  <a:srgbClr val="9B9B9B"/>
                </a:solidFill>
                <a:cs typeface="Calibri"/>
              </a:rPr>
              <a:t>BY DR. </a:t>
            </a:r>
            <a:r>
              <a:rPr lang="en-US" sz="3200" spc="10" smtClean="0">
                <a:solidFill>
                  <a:srgbClr val="9B9B9B"/>
                </a:solidFill>
                <a:cs typeface="Calibri"/>
              </a:rPr>
              <a:t>KUNTAL SHAH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3200" spc="-114" dirty="0" smtClean="0">
              <a:solidFill>
                <a:srgbClr val="888888"/>
              </a:solidFill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688033"/>
            <a:ext cx="7922259" cy="2708434"/>
          </a:xfrm>
        </p:spPr>
        <p:txBody>
          <a:bodyPr/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i="1" spc="-10" dirty="0" smtClean="0"/>
              <a:t>Non-</a:t>
            </a:r>
            <a:r>
              <a:rPr lang="en-US" sz="2800" b="1" i="1" spc="-10" dirty="0" err="1" smtClean="0"/>
              <a:t>granulomatous</a:t>
            </a:r>
            <a:r>
              <a:rPr lang="en-US" sz="2800" b="1" i="1" spc="-10" dirty="0" smtClean="0"/>
              <a:t> </a:t>
            </a:r>
            <a:r>
              <a:rPr lang="en-US" sz="2800" b="1" spc="-10" dirty="0" smtClean="0"/>
              <a:t>inflammation </a:t>
            </a:r>
            <a:r>
              <a:rPr lang="en-US" sz="2800" spc="-5" dirty="0" smtClean="0"/>
              <a:t>typically has </a:t>
            </a:r>
            <a:r>
              <a:rPr lang="en-US" sz="2800" dirty="0" smtClean="0"/>
              <a:t>a</a:t>
            </a:r>
            <a:r>
              <a:rPr lang="en-US" sz="2800" spc="20" dirty="0" smtClean="0"/>
              <a:t> </a:t>
            </a:r>
            <a:r>
              <a:rPr lang="en-US" sz="2800" dirty="0" smtClean="0"/>
              <a:t>lymphocytic and </a:t>
            </a:r>
            <a:r>
              <a:rPr lang="en-US" sz="2800" spc="-5" dirty="0" smtClean="0"/>
              <a:t>plasma </a:t>
            </a:r>
            <a:r>
              <a:rPr lang="en-US" sz="2800" dirty="0" smtClean="0"/>
              <a:t>cell</a:t>
            </a:r>
            <a:r>
              <a:rPr lang="en-US" sz="2800" spc="-20" dirty="0" smtClean="0"/>
              <a:t> </a:t>
            </a:r>
            <a:r>
              <a:rPr lang="en-US" sz="2800" spc="-15" dirty="0" smtClean="0"/>
              <a:t>infiltrate</a:t>
            </a:r>
            <a:endParaRPr lang="en-US" sz="2800" dirty="0" smtClean="0"/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i="1" spc="-10" dirty="0" err="1" smtClean="0"/>
              <a:t>granulomatous</a:t>
            </a:r>
            <a:r>
              <a:rPr lang="en-US" sz="2800" b="1" i="1" spc="-10" dirty="0" smtClean="0"/>
              <a:t> </a:t>
            </a:r>
            <a:r>
              <a:rPr lang="en-US" sz="2800" b="1" spc="-10" dirty="0" smtClean="0"/>
              <a:t>reactions </a:t>
            </a:r>
            <a:r>
              <a:rPr lang="en-US" sz="2800" dirty="0" smtClean="0"/>
              <a:t>also include </a:t>
            </a:r>
            <a:r>
              <a:rPr lang="en-US" sz="2800" dirty="0" err="1" smtClean="0"/>
              <a:t>epithelioid</a:t>
            </a:r>
            <a:r>
              <a:rPr lang="en-US" sz="2800" dirty="0" smtClean="0"/>
              <a:t> and </a:t>
            </a:r>
            <a:r>
              <a:rPr lang="en-US" sz="2800" spc="-5" dirty="0" smtClean="0"/>
              <a:t>giant</a:t>
            </a:r>
            <a:r>
              <a:rPr lang="en-US" sz="2800" spc="-35" dirty="0" smtClean="0"/>
              <a:t> </a:t>
            </a:r>
            <a:r>
              <a:rPr lang="en-US" sz="2800" dirty="0" smtClean="0"/>
              <a:t>cells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9968" y="461899"/>
            <a:ext cx="5048632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10" dirty="0">
                <a:latin typeface="Carlito"/>
                <a:cs typeface="Carlito"/>
              </a:rPr>
              <a:t>Anterior</a:t>
            </a:r>
            <a:r>
              <a:rPr i="1" spc="-55" dirty="0">
                <a:latin typeface="Carlito"/>
                <a:cs typeface="Carlito"/>
              </a:rPr>
              <a:t> </a:t>
            </a:r>
            <a:r>
              <a:rPr i="1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3370"/>
            <a:ext cx="7503159" cy="41414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46355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The </a:t>
            </a:r>
            <a:r>
              <a:rPr sz="3000" b="1" spc="-15" dirty="0">
                <a:latin typeface="Carlito"/>
                <a:cs typeface="Carlito"/>
              </a:rPr>
              <a:t>anterior </a:t>
            </a:r>
            <a:r>
              <a:rPr sz="3000" b="1" spc="-10" dirty="0">
                <a:latin typeface="Carlito"/>
                <a:cs typeface="Carlito"/>
              </a:rPr>
              <a:t>chamber </a:t>
            </a:r>
            <a:r>
              <a:rPr sz="3000" dirty="0">
                <a:latin typeface="Carlito"/>
                <a:cs typeface="Carlito"/>
              </a:rPr>
              <a:t>is the </a:t>
            </a:r>
            <a:r>
              <a:rPr sz="3000" spc="-5" dirty="0">
                <a:latin typeface="Carlito"/>
                <a:cs typeface="Carlito"/>
              </a:rPr>
              <a:t>primary </a:t>
            </a:r>
            <a:r>
              <a:rPr sz="3000" spc="-15" dirty="0">
                <a:latin typeface="Carlito"/>
                <a:cs typeface="Carlito"/>
              </a:rPr>
              <a:t>site </a:t>
            </a:r>
            <a:r>
              <a:rPr sz="3000" spc="-5" dirty="0">
                <a:latin typeface="Carlito"/>
                <a:cs typeface="Carlito"/>
              </a:rPr>
              <a:t>of  inflammation.</a:t>
            </a:r>
            <a:endParaRPr sz="3000">
              <a:latin typeface="Carlito"/>
              <a:cs typeface="Carlito"/>
            </a:endParaRPr>
          </a:p>
          <a:p>
            <a:pPr marL="355600" marR="379095" indent="-342900">
              <a:lnSpc>
                <a:spcPts val="324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i="1" spc="-5" dirty="0">
                <a:latin typeface="Carlito"/>
                <a:cs typeface="Carlito"/>
              </a:rPr>
              <a:t>iritis </a:t>
            </a:r>
            <a:r>
              <a:rPr sz="3000" i="1" spc="-5" dirty="0">
                <a:latin typeface="Carlito"/>
                <a:cs typeface="Carlito"/>
              </a:rPr>
              <a:t>-</a:t>
            </a:r>
            <a:r>
              <a:rPr sz="3000" spc="-5" dirty="0">
                <a:latin typeface="Carlito"/>
                <a:cs typeface="Carlito"/>
              </a:rPr>
              <a:t>Inflammation </a:t>
            </a:r>
            <a:r>
              <a:rPr sz="3000" spc="-10" dirty="0">
                <a:latin typeface="Carlito"/>
                <a:cs typeface="Carlito"/>
              </a:rPr>
              <a:t>confined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dirty="0">
                <a:latin typeface="Carlito"/>
                <a:cs typeface="Carlito"/>
              </a:rPr>
              <a:t>the</a:t>
            </a:r>
            <a:r>
              <a:rPr sz="3000" spc="-8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anterior  </a:t>
            </a:r>
            <a:r>
              <a:rPr sz="3000" dirty="0">
                <a:latin typeface="Carlito"/>
                <a:cs typeface="Carlito"/>
              </a:rPr>
              <a:t>chamber</a:t>
            </a:r>
            <a:endParaRPr sz="3000">
              <a:latin typeface="Carlito"/>
              <a:cs typeface="Carlito"/>
            </a:endParaRPr>
          </a:p>
          <a:p>
            <a:pPr marL="355600" marR="508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i="1" spc="-5" dirty="0">
                <a:latin typeface="Carlito"/>
                <a:cs typeface="Carlito"/>
              </a:rPr>
              <a:t>iridocyclitis </a:t>
            </a:r>
            <a:r>
              <a:rPr sz="3000" i="1" dirty="0">
                <a:latin typeface="Carlito"/>
                <a:cs typeface="Carlito"/>
              </a:rPr>
              <a:t>-</a:t>
            </a:r>
            <a:r>
              <a:rPr sz="3000" dirty="0">
                <a:latin typeface="Carlito"/>
                <a:cs typeface="Carlito"/>
              </a:rPr>
              <a:t>If it </a:t>
            </a:r>
            <a:r>
              <a:rPr sz="3000" spc="-5" dirty="0">
                <a:latin typeface="Carlito"/>
                <a:cs typeface="Carlito"/>
              </a:rPr>
              <a:t>spills </a:t>
            </a:r>
            <a:r>
              <a:rPr sz="3000" spc="-10" dirty="0">
                <a:latin typeface="Carlito"/>
                <a:cs typeface="Carlito"/>
              </a:rPr>
              <a:t>over </a:t>
            </a:r>
            <a:r>
              <a:rPr sz="3000" spc="-20" dirty="0">
                <a:latin typeface="Carlito"/>
                <a:cs typeface="Carlito"/>
              </a:rPr>
              <a:t>into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20" dirty="0">
                <a:latin typeface="Carlito"/>
                <a:cs typeface="Carlito"/>
              </a:rPr>
              <a:t>retrolental  </a:t>
            </a:r>
            <a:r>
              <a:rPr sz="3000" spc="-5" dirty="0">
                <a:latin typeface="Carlito"/>
                <a:cs typeface="Carlito"/>
              </a:rPr>
              <a:t>space</a:t>
            </a:r>
            <a:endParaRPr sz="3000">
              <a:latin typeface="Carlito"/>
              <a:cs typeface="Carlito"/>
            </a:endParaRPr>
          </a:p>
          <a:p>
            <a:pPr marL="440690" indent="-428625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b="1" i="1" spc="-15" dirty="0">
                <a:latin typeface="Carlito"/>
                <a:cs typeface="Carlito"/>
              </a:rPr>
              <a:t>keratouveitis </a:t>
            </a:r>
            <a:r>
              <a:rPr sz="3000" i="1" dirty="0">
                <a:latin typeface="Carlito"/>
                <a:cs typeface="Carlito"/>
              </a:rPr>
              <a:t>-</a:t>
            </a:r>
            <a:r>
              <a:rPr sz="3000" dirty="0">
                <a:latin typeface="Carlito"/>
                <a:cs typeface="Carlito"/>
              </a:rPr>
              <a:t>if it </a:t>
            </a:r>
            <a:r>
              <a:rPr sz="3000" spc="-20" dirty="0">
                <a:latin typeface="Carlito"/>
                <a:cs typeface="Carlito"/>
              </a:rPr>
              <a:t>involves </a:t>
            </a:r>
            <a:r>
              <a:rPr sz="3000" dirty="0">
                <a:latin typeface="Carlito"/>
                <a:cs typeface="Carlito"/>
              </a:rPr>
              <a:t>the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cornea</a:t>
            </a:r>
            <a:endParaRPr sz="3000">
              <a:latin typeface="Carlito"/>
              <a:cs typeface="Carlito"/>
            </a:endParaRPr>
          </a:p>
          <a:p>
            <a:pPr marL="355600" marR="541020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dirty="0"/>
              <a:t>	</a:t>
            </a:r>
            <a:r>
              <a:rPr sz="3000" b="1" i="1" spc="-5" dirty="0">
                <a:latin typeface="Carlito"/>
                <a:cs typeface="Carlito"/>
              </a:rPr>
              <a:t>sclerouveitis </a:t>
            </a:r>
            <a:r>
              <a:rPr sz="3000" i="1" dirty="0">
                <a:latin typeface="Carlito"/>
                <a:cs typeface="Carlito"/>
              </a:rPr>
              <a:t>-</a:t>
            </a:r>
            <a:r>
              <a:rPr sz="3000" dirty="0">
                <a:latin typeface="Carlito"/>
                <a:cs typeface="Carlito"/>
              </a:rPr>
              <a:t>if the </a:t>
            </a:r>
            <a:r>
              <a:rPr sz="3000" spc="-10" dirty="0">
                <a:latin typeface="Carlito"/>
                <a:cs typeface="Carlito"/>
              </a:rPr>
              <a:t>inflammatory </a:t>
            </a:r>
            <a:r>
              <a:rPr sz="3000" spc="-5" dirty="0">
                <a:latin typeface="Carlito"/>
                <a:cs typeface="Carlito"/>
              </a:rPr>
              <a:t>reaction  </a:t>
            </a:r>
            <a:r>
              <a:rPr sz="3000" spc="-15" dirty="0">
                <a:latin typeface="Carlito"/>
                <a:cs typeface="Carlito"/>
              </a:rPr>
              <a:t>involves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sclera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uveal</a:t>
            </a:r>
            <a:r>
              <a:rPr sz="3000" spc="-6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tract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6569" y="461899"/>
            <a:ext cx="558203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15" dirty="0">
                <a:latin typeface="Carlito"/>
                <a:cs typeface="Carlito"/>
              </a:rPr>
              <a:t>Intermediate</a:t>
            </a:r>
            <a:r>
              <a:rPr i="1" spc="-3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509941"/>
            <a:ext cx="8915400" cy="353814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rlito"/>
                <a:cs typeface="Carlito"/>
              </a:rPr>
              <a:t>Major </a:t>
            </a:r>
            <a:r>
              <a:rPr sz="2800" spc="-15" dirty="0">
                <a:latin typeface="Carlito"/>
                <a:cs typeface="Carlito"/>
              </a:rPr>
              <a:t>site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inflammation </a:t>
            </a:r>
            <a:r>
              <a:rPr sz="2800" dirty="0">
                <a:latin typeface="Carlito"/>
                <a:cs typeface="Carlito"/>
              </a:rPr>
              <a:t>is the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vitreous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355600" marR="1193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Inflammation of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middle portion </a:t>
            </a:r>
            <a:r>
              <a:rPr sz="2800" spc="-10" dirty="0">
                <a:latin typeface="Carlito"/>
                <a:cs typeface="Carlito"/>
              </a:rPr>
              <a:t>(posterior  </a:t>
            </a:r>
            <a:r>
              <a:rPr sz="2800" dirty="0">
                <a:latin typeface="Carlito"/>
                <a:cs typeface="Carlito"/>
              </a:rPr>
              <a:t>ciliary </a:t>
            </a:r>
            <a:r>
              <a:rPr sz="2800" spc="-50" dirty="0">
                <a:latin typeface="Carlito"/>
                <a:cs typeface="Carlito"/>
              </a:rPr>
              <a:t>body, </a:t>
            </a:r>
            <a:r>
              <a:rPr sz="2800" spc="-20" dirty="0">
                <a:latin typeface="Carlito"/>
                <a:cs typeface="Carlito"/>
              </a:rPr>
              <a:t>pars </a:t>
            </a:r>
            <a:r>
              <a:rPr sz="2800" spc="-5" dirty="0">
                <a:latin typeface="Carlito"/>
                <a:cs typeface="Carlito"/>
              </a:rPr>
              <a:t>plana) of </a:t>
            </a:r>
            <a:r>
              <a:rPr sz="2800" spc="-5">
                <a:latin typeface="Carlito"/>
                <a:cs typeface="Carlito"/>
              </a:rPr>
              <a:t>the</a:t>
            </a:r>
            <a:r>
              <a:rPr sz="2800" spc="120">
                <a:latin typeface="Carlito"/>
                <a:cs typeface="Carlito"/>
              </a:rPr>
              <a:t> </a:t>
            </a:r>
            <a:r>
              <a:rPr lang="en-US" sz="2800" spc="-15" dirty="0" err="1" smtClean="0">
                <a:latin typeface="Carlito"/>
                <a:cs typeface="Carlito"/>
              </a:rPr>
              <a:t>uvea</a:t>
            </a:r>
            <a:r>
              <a:rPr lang="en-US" sz="2800" spc="-15" dirty="0" smtClean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Manifests </a:t>
            </a:r>
            <a:r>
              <a:rPr sz="2800" spc="-5" dirty="0">
                <a:latin typeface="Carlito"/>
                <a:cs typeface="Carlito"/>
              </a:rPr>
              <a:t>primarily </a:t>
            </a:r>
            <a:r>
              <a:rPr sz="2800" dirty="0">
                <a:latin typeface="Carlito"/>
                <a:cs typeface="Carlito"/>
              </a:rPr>
              <a:t>as </a:t>
            </a:r>
            <a:r>
              <a:rPr sz="2800" spc="-20" dirty="0">
                <a:latin typeface="Carlito"/>
                <a:cs typeface="Carlito"/>
              </a:rPr>
              <a:t>floaters-affecting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vision;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eye </a:t>
            </a:r>
            <a:r>
              <a:rPr sz="2800" spc="-10" dirty="0">
                <a:latin typeface="Carlito"/>
                <a:cs typeface="Carlito"/>
              </a:rPr>
              <a:t>frequently </a:t>
            </a:r>
            <a:r>
              <a:rPr sz="2800" spc="-15" dirty="0">
                <a:latin typeface="Carlito"/>
                <a:cs typeface="Carlito"/>
              </a:rPr>
              <a:t>appears </a:t>
            </a:r>
            <a:r>
              <a:rPr sz="2800" spc="-10" dirty="0">
                <a:latin typeface="Carlito"/>
                <a:cs typeface="Carlito"/>
              </a:rPr>
              <a:t>quiet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30" dirty="0">
                <a:latin typeface="Carlito"/>
                <a:cs typeface="Carlito"/>
              </a:rPr>
              <a:t>externally.</a:t>
            </a:r>
            <a:endParaRPr sz="2800">
              <a:latin typeface="Carlito"/>
              <a:cs typeface="Carlito"/>
            </a:endParaRPr>
          </a:p>
          <a:p>
            <a:pPr marL="355600" marR="91376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Visual </a:t>
            </a:r>
            <a:r>
              <a:rPr sz="2800" dirty="0">
                <a:latin typeface="Carlito"/>
                <a:cs typeface="Carlito"/>
              </a:rPr>
              <a:t>loss is </a:t>
            </a:r>
            <a:r>
              <a:rPr sz="2800" spc="-5" dirty="0">
                <a:latin typeface="Carlito"/>
                <a:cs typeface="Carlito"/>
              </a:rPr>
              <a:t>primarily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result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chronic  </a:t>
            </a:r>
            <a:r>
              <a:rPr sz="2800" spc="-15" dirty="0">
                <a:latin typeface="Carlito"/>
                <a:cs typeface="Carlito"/>
              </a:rPr>
              <a:t>cystoid </a:t>
            </a:r>
            <a:r>
              <a:rPr sz="2800" dirty="0">
                <a:latin typeface="Carlito"/>
                <a:cs typeface="Carlito"/>
              </a:rPr>
              <a:t>macular edema </a:t>
            </a:r>
            <a:r>
              <a:rPr sz="2800" spc="-5" dirty="0">
                <a:latin typeface="Carlito"/>
                <a:cs typeface="Carlito"/>
              </a:rPr>
              <a:t>(CME) </a:t>
            </a:r>
            <a:r>
              <a:rPr sz="2800" dirty="0">
                <a:latin typeface="Carlito"/>
                <a:cs typeface="Carlito"/>
              </a:rPr>
              <a:t>or</a:t>
            </a:r>
            <a:r>
              <a:rPr sz="2800" spc="-20" dirty="0">
                <a:latin typeface="Carlito"/>
                <a:cs typeface="Carlito"/>
              </a:rPr>
              <a:t> cataract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457200"/>
            <a:ext cx="5210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20" dirty="0">
                <a:latin typeface="Carlito"/>
                <a:cs typeface="Carlito"/>
              </a:rPr>
              <a:t>Posterior</a:t>
            </a:r>
            <a:r>
              <a:rPr i="1" spc="-65" dirty="0">
                <a:latin typeface="Carlito"/>
                <a:cs typeface="Carlito"/>
              </a:rPr>
              <a:t> </a:t>
            </a:r>
            <a:r>
              <a:rPr i="1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34770"/>
            <a:ext cx="8379460" cy="553549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14097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intraocular </a:t>
            </a:r>
            <a:r>
              <a:rPr sz="3000" spc="-5" dirty="0">
                <a:latin typeface="Carlito"/>
                <a:cs typeface="Carlito"/>
              </a:rPr>
              <a:t>inflammation primarily </a:t>
            </a:r>
            <a:r>
              <a:rPr sz="3000" spc="-15" dirty="0">
                <a:latin typeface="Carlito"/>
                <a:cs typeface="Carlito"/>
              </a:rPr>
              <a:t>involving </a:t>
            </a:r>
            <a:r>
              <a:rPr sz="3000" dirty="0">
                <a:latin typeface="Carlito"/>
                <a:cs typeface="Carlito"/>
              </a:rPr>
              <a:t>the  </a:t>
            </a:r>
            <a:r>
              <a:rPr sz="3000" spc="-10" dirty="0">
                <a:latin typeface="Carlito"/>
                <a:cs typeface="Carlito"/>
              </a:rPr>
              <a:t>retina and/or</a:t>
            </a:r>
            <a:r>
              <a:rPr sz="3000" spc="-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choroid.</a:t>
            </a:r>
            <a:endParaRPr sz="300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Inflammatory cells </a:t>
            </a:r>
            <a:r>
              <a:rPr sz="3000" spc="-20" dirty="0">
                <a:latin typeface="Carlito"/>
                <a:cs typeface="Carlito"/>
              </a:rPr>
              <a:t>may </a:t>
            </a:r>
            <a:r>
              <a:rPr sz="3000" spc="-5" dirty="0">
                <a:latin typeface="Carlito"/>
                <a:cs typeface="Carlito"/>
              </a:rPr>
              <a:t>be </a:t>
            </a:r>
            <a:r>
              <a:rPr sz="3000" spc="-10" dirty="0">
                <a:latin typeface="Carlito"/>
                <a:cs typeface="Carlito"/>
              </a:rPr>
              <a:t>observed diffusely  throughout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vitreous </a:t>
            </a:r>
            <a:r>
              <a:rPr sz="3000" spc="-45" dirty="0">
                <a:latin typeface="Carlito"/>
                <a:cs typeface="Carlito"/>
              </a:rPr>
              <a:t>cavity, </a:t>
            </a:r>
            <a:r>
              <a:rPr sz="3000" spc="-10" dirty="0">
                <a:latin typeface="Carlito"/>
                <a:cs typeface="Carlito"/>
              </a:rPr>
              <a:t>overlying </a:t>
            </a:r>
            <a:r>
              <a:rPr sz="3000" spc="-20" dirty="0">
                <a:latin typeface="Carlito"/>
                <a:cs typeface="Carlito"/>
              </a:rPr>
              <a:t>foci </a:t>
            </a:r>
            <a:r>
              <a:rPr sz="3000" spc="-5" dirty="0">
                <a:latin typeface="Carlito"/>
                <a:cs typeface="Carlito"/>
              </a:rPr>
              <a:t>of  active inflammation, or on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posterior </a:t>
            </a:r>
            <a:r>
              <a:rPr sz="3000" spc="-5" dirty="0">
                <a:latin typeface="Carlito"/>
                <a:cs typeface="Carlito"/>
              </a:rPr>
              <a:t>vitreous  </a:t>
            </a:r>
            <a:r>
              <a:rPr sz="3000" spc="-15" dirty="0">
                <a:latin typeface="Carlito"/>
                <a:cs typeface="Carlito"/>
              </a:rPr>
              <a:t>face.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5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3000" spc="-5" dirty="0">
                <a:latin typeface="Carlito"/>
                <a:cs typeface="Carlito"/>
              </a:rPr>
              <a:t>Ocular </a:t>
            </a:r>
            <a:r>
              <a:rPr sz="3000" spc="-15" dirty="0">
                <a:latin typeface="Carlito"/>
                <a:cs typeface="Carlito"/>
              </a:rPr>
              <a:t>examination reveals</a:t>
            </a:r>
            <a:endParaRPr sz="3000">
              <a:latin typeface="Carlito"/>
              <a:cs typeface="Carlito"/>
            </a:endParaRPr>
          </a:p>
          <a:p>
            <a:pPr marL="355600" marR="410209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rlito"/>
                <a:cs typeface="Carlito"/>
              </a:rPr>
              <a:t>focal, </a:t>
            </a:r>
            <a:r>
              <a:rPr sz="3000" spc="-10" dirty="0">
                <a:latin typeface="Carlito"/>
                <a:cs typeface="Carlito"/>
              </a:rPr>
              <a:t>multifocal, </a:t>
            </a:r>
            <a:r>
              <a:rPr sz="3000" spc="-5" dirty="0">
                <a:latin typeface="Carlito"/>
                <a:cs typeface="Carlito"/>
              </a:rPr>
              <a:t>or </a:t>
            </a:r>
            <a:r>
              <a:rPr sz="3000" spc="-10" dirty="0">
                <a:latin typeface="Carlito"/>
                <a:cs typeface="Carlito"/>
              </a:rPr>
              <a:t>diffuse areas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retinitis </a:t>
            </a:r>
            <a:r>
              <a:rPr sz="3000" spc="-5" dirty="0">
                <a:latin typeface="Carlito"/>
                <a:cs typeface="Carlito"/>
              </a:rPr>
              <a:t>or  </a:t>
            </a:r>
            <a:r>
              <a:rPr sz="3000" spc="-10" dirty="0">
                <a:latin typeface="Carlito"/>
                <a:cs typeface="Carlito"/>
              </a:rPr>
              <a:t>choroiditis,</a:t>
            </a:r>
            <a:r>
              <a:rPr sz="3000" spc="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with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varying </a:t>
            </a:r>
            <a:r>
              <a:rPr sz="3000" spc="-10" dirty="0">
                <a:latin typeface="Carlito"/>
                <a:cs typeface="Carlito"/>
              </a:rPr>
              <a:t>degrees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vitreous </a:t>
            </a:r>
            <a:r>
              <a:rPr sz="3000" spc="-5" dirty="0">
                <a:latin typeface="Carlito"/>
                <a:cs typeface="Carlito"/>
              </a:rPr>
              <a:t>cellular</a:t>
            </a:r>
            <a:r>
              <a:rPr sz="3000" spc="-1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activity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457200"/>
            <a:ext cx="458800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30" dirty="0">
                <a:latin typeface="Carlito"/>
                <a:cs typeface="Carlito"/>
              </a:rPr>
              <a:t>Pan</a:t>
            </a:r>
            <a:r>
              <a:rPr i="1" spc="-75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91145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57834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primary </a:t>
            </a:r>
            <a:r>
              <a:rPr sz="3200" spc="-10" dirty="0">
                <a:latin typeface="Carlito"/>
                <a:cs typeface="Carlito"/>
              </a:rPr>
              <a:t>sites </a:t>
            </a:r>
            <a:r>
              <a:rPr sz="3200" spc="5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inflammation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panuveitis  (diffuse uveitis) are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anterior </a:t>
            </a:r>
            <a:r>
              <a:rPr sz="3200" spc="-35" dirty="0">
                <a:latin typeface="Carlito"/>
                <a:cs typeface="Carlito"/>
              </a:rPr>
              <a:t>chamber,  </a:t>
            </a:r>
            <a:r>
              <a:rPr sz="3200" spc="-5" dirty="0">
                <a:latin typeface="Carlito"/>
                <a:cs typeface="Carlito"/>
              </a:rPr>
              <a:t>vitreous,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retina </a:t>
            </a:r>
            <a:r>
              <a:rPr sz="3200" spc="-5" dirty="0">
                <a:latin typeface="Carlito"/>
                <a:cs typeface="Carlito"/>
              </a:rPr>
              <a:t>or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choroid.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Associated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15" dirty="0">
                <a:latin typeface="Carlito"/>
                <a:cs typeface="Carlito"/>
              </a:rPr>
              <a:t>many </a:t>
            </a:r>
            <a:r>
              <a:rPr sz="3200" spc="-25" dirty="0">
                <a:latin typeface="Carlito"/>
                <a:cs typeface="Carlito"/>
              </a:rPr>
              <a:t>systemic </a:t>
            </a:r>
            <a:r>
              <a:rPr sz="3200" spc="-15" dirty="0">
                <a:latin typeface="Carlito"/>
                <a:cs typeface="Carlito"/>
              </a:rPr>
              <a:t>infectious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non-infectious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diseases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1996" y="187197"/>
            <a:ext cx="5739003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20" dirty="0">
                <a:latin typeface="Carlito"/>
                <a:cs typeface="Carlito"/>
              </a:rPr>
              <a:t>Symptoms </a:t>
            </a:r>
            <a:r>
              <a:rPr i="1" spc="-5" dirty="0">
                <a:latin typeface="Carlito"/>
                <a:cs typeface="Carlito"/>
              </a:rPr>
              <a:t>of</a:t>
            </a:r>
            <a:r>
              <a:rPr i="1" spc="-45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447800"/>
            <a:ext cx="8382000" cy="346466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smtClean="0">
                <a:latin typeface="Carlito"/>
                <a:cs typeface="Carlito"/>
              </a:rPr>
              <a:t>Depend on </a:t>
            </a:r>
            <a:r>
              <a:rPr sz="2800" smtClean="0">
                <a:latin typeface="Carlito"/>
                <a:cs typeface="Carlito"/>
              </a:rPr>
              <a:t>which </a:t>
            </a:r>
            <a:r>
              <a:rPr sz="2800" spc="-5" smtClean="0">
                <a:latin typeface="Carlito"/>
                <a:cs typeface="Carlito"/>
              </a:rPr>
              <a:t>part of </a:t>
            </a:r>
            <a:r>
              <a:rPr sz="2800" smtClean="0">
                <a:latin typeface="Carlito"/>
                <a:cs typeface="Carlito"/>
              </a:rPr>
              <a:t>the </a:t>
            </a:r>
            <a:r>
              <a:rPr sz="2800" spc="-5" smtClean="0">
                <a:latin typeface="Carlito"/>
                <a:cs typeface="Carlito"/>
              </a:rPr>
              <a:t>uveal </a:t>
            </a:r>
            <a:r>
              <a:rPr sz="2800" spc="-15" smtClean="0">
                <a:latin typeface="Carlito"/>
                <a:cs typeface="Carlito"/>
              </a:rPr>
              <a:t>tract </a:t>
            </a:r>
            <a:r>
              <a:rPr sz="2800" smtClean="0">
                <a:latin typeface="Carlito"/>
                <a:cs typeface="Carlito"/>
              </a:rPr>
              <a:t>is </a:t>
            </a:r>
            <a:r>
              <a:rPr sz="2800" spc="-5" smtClean="0">
                <a:latin typeface="Carlito"/>
                <a:cs typeface="Carlito"/>
              </a:rPr>
              <a:t>inflamed,  </a:t>
            </a:r>
            <a:endParaRPr lang="en-US" sz="2800" spc="-5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800" spc="-5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mtClean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rapidity </a:t>
            </a:r>
            <a:r>
              <a:rPr sz="2800" spc="-5" dirty="0">
                <a:latin typeface="Carlito"/>
                <a:cs typeface="Carlito"/>
              </a:rPr>
              <a:t>of onset (sudden or </a:t>
            </a:r>
            <a:r>
              <a:rPr sz="2800" dirty="0">
                <a:latin typeface="Carlito"/>
                <a:cs typeface="Carlito"/>
              </a:rPr>
              <a:t>insidious</a:t>
            </a:r>
            <a:r>
              <a:rPr sz="2800">
                <a:latin typeface="Carlito"/>
                <a:cs typeface="Carlito"/>
              </a:rPr>
              <a:t>), </a:t>
            </a:r>
            <a:endParaRPr lang="en-US" sz="2800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800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mtClean="0">
                <a:latin typeface="Carlito"/>
                <a:cs typeface="Carlito"/>
              </a:rPr>
              <a:t>the</a:t>
            </a:r>
            <a:r>
              <a:rPr sz="2800" spc="-175" smtClean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duration 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disease </a:t>
            </a:r>
            <a:r>
              <a:rPr sz="2800" spc="-10" dirty="0">
                <a:latin typeface="Carlito"/>
                <a:cs typeface="Carlito"/>
              </a:rPr>
              <a:t>(limited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20" dirty="0">
                <a:latin typeface="Carlito"/>
                <a:cs typeface="Carlito"/>
              </a:rPr>
              <a:t>persistent</a:t>
            </a:r>
            <a:r>
              <a:rPr sz="2800" spc="-20">
                <a:latin typeface="Carlito"/>
                <a:cs typeface="Carlito"/>
              </a:rPr>
              <a:t>). </a:t>
            </a:r>
            <a:endParaRPr lang="en-US" sz="2800" spc="-20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800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smtClean="0">
                <a:latin typeface="Carlito"/>
                <a:cs typeface="Carlito"/>
              </a:rPr>
              <a:t>course </a:t>
            </a:r>
            <a:r>
              <a:rPr sz="2800" spc="-5" dirty="0">
                <a:latin typeface="Carlito"/>
                <a:cs typeface="Carlito"/>
              </a:rPr>
              <a:t>of 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disease </a:t>
            </a:r>
            <a:r>
              <a:rPr sz="2800" spc="-10" dirty="0">
                <a:latin typeface="Carlito"/>
                <a:cs typeface="Carlito"/>
              </a:rPr>
              <a:t>(acute. chronic. </a:t>
            </a:r>
            <a:r>
              <a:rPr sz="2800" spc="-5" dirty="0">
                <a:latin typeface="Carlito"/>
                <a:cs typeface="Carlito"/>
              </a:rPr>
              <a:t>or</a:t>
            </a:r>
            <a:r>
              <a:rPr sz="2800" spc="-35" dirty="0">
                <a:latin typeface="Carlito"/>
                <a:cs typeface="Carlito"/>
              </a:rPr>
              <a:t> </a:t>
            </a:r>
            <a:r>
              <a:rPr sz="2800" spc="-20">
                <a:latin typeface="Carlito"/>
                <a:cs typeface="Carlito"/>
              </a:rPr>
              <a:t>recurrent</a:t>
            </a:r>
            <a:r>
              <a:rPr sz="2800" spc="-20" smtClean="0">
                <a:latin typeface="Carlito"/>
                <a:cs typeface="Carlito"/>
              </a:rPr>
              <a:t>)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0"/>
            <a:ext cx="8991600" cy="4860305"/>
          </a:xfrm>
        </p:spPr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600" i="1" spc="-10" dirty="0" smtClean="0"/>
              <a:t>Acute-onset anterior </a:t>
            </a:r>
            <a:r>
              <a:rPr lang="en-US" sz="3600" i="1" spc="-10" dirty="0" err="1" smtClean="0"/>
              <a:t>uveitis</a:t>
            </a:r>
            <a:r>
              <a:rPr lang="en-US" sz="3600" i="1" spc="-15" dirty="0" smtClean="0"/>
              <a:t> </a:t>
            </a:r>
            <a:r>
              <a:rPr lang="en-US" sz="3600" i="1" spc="-5" dirty="0" smtClean="0"/>
              <a:t>(</a:t>
            </a:r>
            <a:r>
              <a:rPr lang="en-US" sz="3600" i="1" spc="-5" dirty="0" err="1" smtClean="0"/>
              <a:t>iridocyclitis</a:t>
            </a:r>
            <a:r>
              <a:rPr lang="en-US" sz="3600" i="1" spc="-5" dirty="0" smtClean="0"/>
              <a:t>)</a:t>
            </a:r>
            <a:endParaRPr lang="en-US" sz="3600" dirty="0" smtClean="0"/>
          </a:p>
          <a:p>
            <a:pPr marL="355600" indent="-3429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u="heavy" spc="-15" dirty="0" smtClean="0">
                <a:uFill>
                  <a:solidFill>
                    <a:srgbClr val="000000"/>
                  </a:solidFill>
                </a:uFill>
              </a:rPr>
              <a:t>Pain, </a:t>
            </a:r>
            <a:r>
              <a:rPr lang="en-US" sz="2800" u="heavy" spc="-5" dirty="0" smtClean="0">
                <a:uFill>
                  <a:solidFill>
                    <a:srgbClr val="000000"/>
                  </a:solidFill>
                </a:uFill>
              </a:rPr>
              <a:t>photophobia, </a:t>
            </a:r>
            <a:r>
              <a:rPr lang="en-US" sz="2800" u="heavy" spc="-10" dirty="0" smtClean="0">
                <a:uFill>
                  <a:solidFill>
                    <a:srgbClr val="000000"/>
                  </a:solidFill>
                </a:uFill>
              </a:rPr>
              <a:t>redness </a:t>
            </a:r>
            <a:r>
              <a:rPr lang="en-US" sz="2800" u="heavy" dirty="0" smtClean="0">
                <a:uFill>
                  <a:solidFill>
                    <a:srgbClr val="000000"/>
                  </a:solidFill>
                </a:uFill>
              </a:rPr>
              <a:t>and </a:t>
            </a:r>
            <a:r>
              <a:rPr lang="en-US" sz="2800" u="heavy" spc="-10" dirty="0" smtClean="0">
                <a:uFill>
                  <a:solidFill>
                    <a:srgbClr val="000000"/>
                  </a:solidFill>
                </a:uFill>
              </a:rPr>
              <a:t>blurred</a:t>
            </a:r>
            <a:r>
              <a:rPr lang="en-US" sz="2800" u="heavy" spc="-40" dirty="0" smtClean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2800" u="heavy" dirty="0" smtClean="0">
                <a:uFill>
                  <a:solidFill>
                    <a:srgbClr val="000000"/>
                  </a:solidFill>
                </a:uFill>
              </a:rPr>
              <a:t>vision</a:t>
            </a:r>
            <a:endParaRPr lang="en-US" sz="2800" dirty="0" smtClean="0"/>
          </a:p>
          <a:p>
            <a:pPr marL="355600" marR="247015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  <a:tab pos="922655" algn="l"/>
                <a:tab pos="3239135" algn="l"/>
              </a:tabLst>
            </a:pPr>
            <a:r>
              <a:rPr lang="en-US" sz="2800" u="heavy" spc="-15" dirty="0" smtClean="0">
                <a:uFill>
                  <a:solidFill>
                    <a:srgbClr val="000000"/>
                  </a:solidFill>
                </a:uFill>
              </a:rPr>
              <a:t>Pain</a:t>
            </a:r>
            <a:r>
              <a:rPr lang="en-US" sz="2800" spc="-15" dirty="0" smtClean="0"/>
              <a:t> </a:t>
            </a:r>
            <a:r>
              <a:rPr lang="en-US" sz="2800" spc="-5" dirty="0" smtClean="0"/>
              <a:t>-acute onset of inflammation </a:t>
            </a:r>
            <a:r>
              <a:rPr lang="en-US" sz="2800" dirty="0" smtClean="0"/>
              <a:t>in the </a:t>
            </a:r>
            <a:r>
              <a:rPr lang="en-US" sz="2800" spc="-10" dirty="0" smtClean="0"/>
              <a:t>region </a:t>
            </a:r>
            <a:r>
              <a:rPr lang="en-US" sz="2800" spc="-5" dirty="0" smtClean="0"/>
              <a:t>of</a:t>
            </a:r>
            <a:r>
              <a:rPr lang="en-US" sz="2800" spc="-105" dirty="0" smtClean="0"/>
              <a:t> </a:t>
            </a:r>
            <a:r>
              <a:rPr lang="en-US" sz="2800" dirty="0" smtClean="0"/>
              <a:t>the  iris	as in </a:t>
            </a:r>
            <a:r>
              <a:rPr lang="en-US" sz="2800" spc="-10" dirty="0" smtClean="0"/>
              <a:t>acute</a:t>
            </a:r>
            <a:r>
              <a:rPr lang="en-US" sz="2800" spc="-45" dirty="0" smtClean="0"/>
              <a:t> </a:t>
            </a:r>
            <a:r>
              <a:rPr lang="en-US" sz="2800" dirty="0" err="1" smtClean="0"/>
              <a:t>iritis</a:t>
            </a:r>
            <a:r>
              <a:rPr lang="en-US" sz="2800" dirty="0" smtClean="0"/>
              <a:t>	</a:t>
            </a:r>
            <a:r>
              <a:rPr lang="en-US" sz="2800" spc="-5" dirty="0" smtClean="0"/>
              <a:t>or </a:t>
            </a:r>
            <a:r>
              <a:rPr lang="en-US" sz="2800" spc="-15" dirty="0" smtClean="0"/>
              <a:t>from </a:t>
            </a:r>
            <a:r>
              <a:rPr lang="en-US" sz="2800" spc="-10" dirty="0" smtClean="0"/>
              <a:t>secondary</a:t>
            </a:r>
            <a:r>
              <a:rPr lang="en-US" sz="2800" spc="-15" dirty="0" smtClean="0"/>
              <a:t> </a:t>
            </a:r>
            <a:r>
              <a:rPr lang="en-US" sz="2800" spc="-5" dirty="0" smtClean="0"/>
              <a:t>glaucoma.</a:t>
            </a:r>
            <a:endParaRPr lang="en-US" sz="2800" dirty="0" smtClean="0"/>
          </a:p>
          <a:p>
            <a:pPr marL="355600" marR="327025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u="heavy" spc="-25" dirty="0" smtClean="0">
                <a:uFill>
                  <a:solidFill>
                    <a:srgbClr val="000000"/>
                  </a:solidFill>
                </a:uFill>
              </a:rPr>
              <a:t>Referred </a:t>
            </a:r>
            <a:r>
              <a:rPr lang="en-US" sz="2800" u="heavy" spc="-5" dirty="0" smtClean="0">
                <a:uFill>
                  <a:solidFill>
                    <a:srgbClr val="000000"/>
                  </a:solidFill>
                </a:uFill>
              </a:rPr>
              <a:t>pain</a:t>
            </a:r>
            <a:r>
              <a:rPr lang="en-US" sz="2800" spc="-5" dirty="0" smtClean="0"/>
              <a:t> </a:t>
            </a:r>
            <a:r>
              <a:rPr lang="en-US" sz="2800" spc="-10" dirty="0" smtClean="0"/>
              <a:t>that </a:t>
            </a:r>
            <a:r>
              <a:rPr lang="en-US" sz="2800" spc="-5" dirty="0" smtClean="0"/>
              <a:t>seems </a:t>
            </a:r>
            <a:r>
              <a:rPr lang="en-US" sz="2800" spc="-20" dirty="0" smtClean="0"/>
              <a:t>to radiate </a:t>
            </a:r>
            <a:r>
              <a:rPr lang="en-US" sz="2800" spc="-10" dirty="0" smtClean="0"/>
              <a:t>over </a:t>
            </a:r>
            <a:r>
              <a:rPr lang="en-US" sz="2800" dirty="0" smtClean="0"/>
              <a:t>the </a:t>
            </a:r>
            <a:r>
              <a:rPr lang="en-US" sz="2800" spc="-15" dirty="0" smtClean="0"/>
              <a:t>larger  area </a:t>
            </a:r>
            <a:r>
              <a:rPr lang="en-US" sz="2800" spc="-5" dirty="0" smtClean="0"/>
              <a:t>served </a:t>
            </a:r>
            <a:r>
              <a:rPr lang="en-US" sz="2800" spc="-10" dirty="0" smtClean="0"/>
              <a:t>by cranial </a:t>
            </a:r>
            <a:r>
              <a:rPr lang="en-US" sz="2800" spc="-5" dirty="0" smtClean="0"/>
              <a:t>nerve </a:t>
            </a:r>
            <a:r>
              <a:rPr lang="en-US" sz="2800" dirty="0" smtClean="0"/>
              <a:t>V </a:t>
            </a:r>
            <a:r>
              <a:rPr lang="en-US" sz="2800" spc="-5" dirty="0" smtClean="0"/>
              <a:t>(the trigeminal</a:t>
            </a:r>
            <a:r>
              <a:rPr lang="en-US" sz="2800" spc="-55" dirty="0" smtClean="0"/>
              <a:t> </a:t>
            </a:r>
            <a:r>
              <a:rPr lang="en-US" sz="2800" spc="-5" dirty="0" smtClean="0"/>
              <a:t>nerve).</a:t>
            </a:r>
            <a:endParaRPr lang="en-US" sz="2800" dirty="0" smtClean="0"/>
          </a:p>
          <a:p>
            <a:pPr marL="354965" marR="212090" indent="-354965">
              <a:lnSpc>
                <a:spcPts val="3560"/>
              </a:lnSpc>
              <a:spcBef>
                <a:spcPts val="130"/>
              </a:spcBef>
              <a:buFont typeface="Arial"/>
              <a:buChar char="•"/>
              <a:tabLst>
                <a:tab pos="354965" algn="l"/>
                <a:tab pos="355600" algn="l"/>
                <a:tab pos="2995295" algn="l"/>
              </a:tabLst>
            </a:pPr>
            <a:r>
              <a:rPr lang="en-US" sz="2800" u="heavy" spc="-10" dirty="0" err="1" smtClean="0">
                <a:uFill>
                  <a:solidFill>
                    <a:srgbClr val="000000"/>
                  </a:solidFill>
                </a:uFill>
              </a:rPr>
              <a:t>Epiphora</a:t>
            </a:r>
            <a:r>
              <a:rPr lang="en-US" sz="2800" u="heavy" spc="-10" dirty="0" smtClean="0">
                <a:uFill>
                  <a:solidFill>
                    <a:srgbClr val="000000"/>
                  </a:solidFill>
                </a:uFill>
              </a:rPr>
              <a:t>,</a:t>
            </a:r>
            <a:r>
              <a:rPr lang="en-US" sz="2800" u="heavy" spc="-20" dirty="0" smtClean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2800" u="heavy" spc="-10" dirty="0" smtClean="0">
                <a:uFill>
                  <a:solidFill>
                    <a:srgbClr val="000000"/>
                  </a:solidFill>
                </a:uFill>
              </a:rPr>
              <a:t>redness	</a:t>
            </a:r>
            <a:r>
              <a:rPr lang="en-US" sz="2800" u="heavy" dirty="0" smtClean="0">
                <a:uFill>
                  <a:solidFill>
                    <a:srgbClr val="000000"/>
                  </a:solidFill>
                </a:uFill>
              </a:rPr>
              <a:t>and </a:t>
            </a:r>
            <a:r>
              <a:rPr lang="en-US" sz="2800" u="heavy" spc="-10" dirty="0" smtClean="0">
                <a:uFill>
                  <a:solidFill>
                    <a:srgbClr val="000000"/>
                  </a:solidFill>
                </a:uFill>
              </a:rPr>
              <a:t>photophobia</a:t>
            </a:r>
            <a:r>
              <a:rPr lang="en-US" sz="2800" spc="-10" dirty="0" smtClean="0"/>
              <a:t> </a:t>
            </a:r>
            <a:r>
              <a:rPr lang="en-US" sz="2800" spc="-15" dirty="0" smtClean="0"/>
              <a:t>are </a:t>
            </a:r>
            <a:r>
              <a:rPr lang="en-US" sz="2800" spc="-5" dirty="0" smtClean="0"/>
              <a:t>usually  </a:t>
            </a:r>
            <a:r>
              <a:rPr lang="en-US" sz="2800" spc="-15" dirty="0" smtClean="0"/>
              <a:t>present </a:t>
            </a:r>
            <a:r>
              <a:rPr lang="en-US" sz="2800" dirty="0" smtClean="0"/>
              <a:t>when </a:t>
            </a:r>
            <a:r>
              <a:rPr lang="en-US" sz="2800" spc="-5" dirty="0" smtClean="0"/>
              <a:t>inflammation </a:t>
            </a:r>
            <a:r>
              <a:rPr lang="en-US" sz="2800" spc="-15" dirty="0" smtClean="0"/>
              <a:t>involves </a:t>
            </a:r>
            <a:r>
              <a:rPr lang="en-US" sz="2800" dirty="0" smtClean="0"/>
              <a:t>the iris, </a:t>
            </a:r>
            <a:r>
              <a:rPr lang="en-US" sz="2800" spc="-10" dirty="0" smtClean="0"/>
              <a:t>cornea,  </a:t>
            </a:r>
            <a:r>
              <a:rPr lang="en-US" sz="2800" spc="-5" dirty="0" smtClean="0"/>
              <a:t>or </a:t>
            </a:r>
            <a:r>
              <a:rPr lang="en-US" sz="2800" dirty="0" err="1" smtClean="0"/>
              <a:t>ciliary</a:t>
            </a:r>
            <a:r>
              <a:rPr lang="en-US" sz="2800" dirty="0" smtClean="0"/>
              <a:t> </a:t>
            </a:r>
            <a:r>
              <a:rPr lang="en-US" sz="2800" spc="-5" dirty="0" smtClean="0"/>
              <a:t>body</a:t>
            </a:r>
            <a:r>
              <a:rPr lang="en-US" sz="2800" b="1" spc="-5" dirty="0" smtClean="0"/>
              <a:t>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04800"/>
            <a:ext cx="86868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600" i="1" spc="-5" dirty="0" smtClean="0">
                <a:latin typeface="Carlito"/>
                <a:cs typeface="Carlito"/>
              </a:rPr>
              <a:t>C</a:t>
            </a:r>
            <a:r>
              <a:rPr sz="3600" i="1" spc="-5" smtClean="0">
                <a:latin typeface="Carlito"/>
                <a:cs typeface="Carlito"/>
              </a:rPr>
              <a:t>hronic</a:t>
            </a:r>
            <a:r>
              <a:rPr lang="en-US" sz="3600" i="1" spc="-5" dirty="0" smtClean="0">
                <a:latin typeface="Carlito"/>
                <a:cs typeface="Carlito"/>
              </a:rPr>
              <a:t> </a:t>
            </a:r>
            <a:r>
              <a:rPr sz="3600" i="1" smtClean="0">
                <a:latin typeface="Carlito"/>
                <a:cs typeface="Carlito"/>
              </a:rPr>
              <a:t>iridocyclitis</a:t>
            </a:r>
            <a:r>
              <a:rPr lang="en-US" sz="3600" i="1" dirty="0">
                <a:latin typeface="Carlito"/>
                <a:cs typeface="Carlito"/>
              </a:rPr>
              <a:t> </a:t>
            </a:r>
            <a:r>
              <a:rPr lang="en-US" sz="2800" spc="-10" dirty="0" smtClean="0">
                <a:latin typeface="Carlito"/>
                <a:cs typeface="Carlito"/>
              </a:rPr>
              <a:t>(j</a:t>
            </a:r>
            <a:r>
              <a:rPr sz="2800" spc="-10" smtClean="0">
                <a:latin typeface="Carlito"/>
                <a:cs typeface="Carlito"/>
              </a:rPr>
              <a:t>uvenile </a:t>
            </a:r>
            <a:r>
              <a:rPr sz="2800" spc="-10">
                <a:latin typeface="Carlito"/>
                <a:cs typeface="Carlito"/>
              </a:rPr>
              <a:t>idiopathic</a:t>
            </a:r>
            <a:r>
              <a:rPr sz="2800" spc="20">
                <a:latin typeface="Carlito"/>
                <a:cs typeface="Carlito"/>
              </a:rPr>
              <a:t> </a:t>
            </a:r>
            <a:r>
              <a:rPr sz="2800" spc="-5" smtClean="0">
                <a:latin typeface="Carlito"/>
                <a:cs typeface="Carlito"/>
              </a:rPr>
              <a:t>arthritis</a:t>
            </a:r>
            <a:r>
              <a:rPr lang="en-US" sz="2800" spc="-5" dirty="0" smtClean="0">
                <a:latin typeface="Carlito"/>
                <a:cs typeface="Carlito"/>
              </a:rPr>
              <a:t>)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143000"/>
            <a:ext cx="9144000" cy="5200783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May </a:t>
            </a:r>
            <a:r>
              <a:rPr sz="2800" spc="-5" dirty="0">
                <a:latin typeface="Carlito"/>
                <a:cs typeface="Carlito"/>
              </a:rPr>
              <a:t>not be </a:t>
            </a:r>
            <a:r>
              <a:rPr sz="2800" spc="-10" dirty="0">
                <a:latin typeface="Carlito"/>
                <a:cs typeface="Carlito"/>
              </a:rPr>
              <a:t>associated </a:t>
            </a:r>
            <a:r>
              <a:rPr sz="2800" spc="-5" dirty="0">
                <a:latin typeface="Carlito"/>
                <a:cs typeface="Carlito"/>
              </a:rPr>
              <a:t>with </a:t>
            </a:r>
            <a:r>
              <a:rPr sz="2800" spc="-20" dirty="0">
                <a:latin typeface="Carlito"/>
                <a:cs typeface="Carlito"/>
              </a:rPr>
              <a:t>any symptoms </a:t>
            </a:r>
            <a:r>
              <a:rPr sz="2800" spc="-15" dirty="0">
                <a:latin typeface="Carlito"/>
                <a:cs typeface="Carlito"/>
              </a:rPr>
              <a:t>at</a:t>
            </a:r>
            <a:r>
              <a:rPr sz="2800" spc="13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all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Blurred vision </a:t>
            </a:r>
            <a:r>
              <a:rPr sz="2800" spc="-20" dirty="0">
                <a:latin typeface="Carlito"/>
                <a:cs typeface="Carlito"/>
              </a:rPr>
              <a:t>may </a:t>
            </a:r>
            <a:r>
              <a:rPr sz="2800" spc="-15" dirty="0">
                <a:latin typeface="Carlito"/>
                <a:cs typeface="Carlito"/>
              </a:rPr>
              <a:t>develop </a:t>
            </a:r>
            <a:r>
              <a:rPr sz="2800" spc="-5" dirty="0">
                <a:latin typeface="Carlito"/>
                <a:cs typeface="Carlito"/>
              </a:rPr>
              <a:t>as a </a:t>
            </a:r>
            <a:r>
              <a:rPr sz="2800" spc="-15" dirty="0">
                <a:latin typeface="Carlito"/>
                <a:cs typeface="Carlito"/>
              </a:rPr>
              <a:t>result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calcific band  </a:t>
            </a:r>
            <a:r>
              <a:rPr sz="2800" spc="-45" dirty="0">
                <a:latin typeface="Carlito"/>
                <a:cs typeface="Carlito"/>
              </a:rPr>
              <a:t>keratopathy, </a:t>
            </a:r>
            <a:r>
              <a:rPr sz="2800" spc="-20" dirty="0">
                <a:latin typeface="Carlito"/>
                <a:cs typeface="Carlito"/>
              </a:rPr>
              <a:t>cataract, </a:t>
            </a:r>
            <a:r>
              <a:rPr sz="2800" spc="-5">
                <a:latin typeface="Carlito"/>
                <a:cs typeface="Carlito"/>
              </a:rPr>
              <a:t>or</a:t>
            </a:r>
            <a:r>
              <a:rPr sz="2800" spc="75">
                <a:latin typeface="Carlito"/>
                <a:cs typeface="Carlito"/>
              </a:rPr>
              <a:t> </a:t>
            </a:r>
            <a:r>
              <a:rPr sz="2800" spc="-10" smtClean="0">
                <a:latin typeface="Carlito"/>
                <a:cs typeface="Carlito"/>
              </a:rPr>
              <a:t>CME</a:t>
            </a:r>
            <a:endParaRPr lang="en-US" sz="2800" spc="-10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5600" algn="l"/>
              </a:tabLst>
            </a:pPr>
            <a:r>
              <a:rPr sz="4200" i="1" spc="-15" dirty="0">
                <a:latin typeface="Carlito"/>
                <a:cs typeface="Carlito"/>
              </a:rPr>
              <a:t>Intermediate</a:t>
            </a:r>
            <a:r>
              <a:rPr sz="4200" i="1" spc="15" dirty="0">
                <a:latin typeface="Carlito"/>
                <a:cs typeface="Carlito"/>
              </a:rPr>
              <a:t> </a:t>
            </a:r>
            <a:r>
              <a:rPr sz="4200" i="1" spc="-5" dirty="0">
                <a:latin typeface="Carlito"/>
                <a:cs typeface="Carlito"/>
              </a:rPr>
              <a:t>uveitis</a:t>
            </a:r>
            <a:endParaRPr sz="4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Symptoms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20" dirty="0">
                <a:latin typeface="Carlito"/>
                <a:cs typeface="Carlito"/>
              </a:rPr>
              <a:t>floaters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blurred</a:t>
            </a:r>
            <a:r>
              <a:rPr sz="2800" spc="1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vision.</a:t>
            </a:r>
            <a:endParaRPr sz="2800">
              <a:latin typeface="Carlito"/>
              <a:cs typeface="Carlito"/>
            </a:endParaRPr>
          </a:p>
          <a:p>
            <a:pPr marL="355600" marR="5461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sz="2800" spc="-20" smtClean="0">
                <a:latin typeface="Carlito"/>
                <a:cs typeface="Carlito"/>
              </a:rPr>
              <a:t>Floaters </a:t>
            </a:r>
            <a:r>
              <a:rPr sz="2800" spc="-15" dirty="0">
                <a:latin typeface="Carlito"/>
                <a:cs typeface="Carlito"/>
              </a:rPr>
              <a:t>result </a:t>
            </a:r>
            <a:r>
              <a:rPr sz="2800" spc="-20" dirty="0">
                <a:latin typeface="Carlito"/>
                <a:cs typeface="Carlito"/>
              </a:rPr>
              <a:t>from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shadows </a:t>
            </a:r>
            <a:r>
              <a:rPr sz="2800" spc="-20" dirty="0">
                <a:latin typeface="Carlito"/>
                <a:cs typeface="Carlito"/>
              </a:rPr>
              <a:t>cast </a:t>
            </a:r>
            <a:r>
              <a:rPr sz="2800" spc="-15" dirty="0">
                <a:latin typeface="Carlito"/>
                <a:cs typeface="Carlito"/>
              </a:rPr>
              <a:t>by </a:t>
            </a:r>
            <a:r>
              <a:rPr sz="2800" spc="-10" dirty="0">
                <a:latin typeface="Carlito"/>
                <a:cs typeface="Carlito"/>
              </a:rPr>
              <a:t>vitreous  </a:t>
            </a:r>
            <a:r>
              <a:rPr sz="2800" spc="-5" dirty="0">
                <a:latin typeface="Carlito"/>
                <a:cs typeface="Carlito"/>
              </a:rPr>
              <a:t>cells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5" dirty="0">
                <a:latin typeface="Carlito"/>
                <a:cs typeface="Carlito"/>
              </a:rPr>
              <a:t>snowballs on the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retina.</a:t>
            </a:r>
            <a:endParaRPr sz="2800">
              <a:latin typeface="Carlito"/>
              <a:cs typeface="Carlito"/>
            </a:endParaRPr>
          </a:p>
          <a:p>
            <a:pPr marL="355600" marR="66675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Blurred vision </a:t>
            </a:r>
            <a:r>
              <a:rPr sz="2800" spc="-20" dirty="0">
                <a:latin typeface="Carlito"/>
                <a:cs typeface="Carlito"/>
              </a:rPr>
              <a:t>may </a:t>
            </a:r>
            <a:r>
              <a:rPr sz="2800" spc="-5" dirty="0">
                <a:latin typeface="Carlito"/>
                <a:cs typeface="Carlito"/>
              </a:rPr>
              <a:t>be </a:t>
            </a:r>
            <a:r>
              <a:rPr sz="2800" spc="-10" dirty="0">
                <a:latin typeface="Carlito"/>
                <a:cs typeface="Carlito"/>
              </a:rPr>
              <a:t>caused </a:t>
            </a:r>
            <a:r>
              <a:rPr sz="2800" spc="-15" dirty="0">
                <a:latin typeface="Carlito"/>
                <a:cs typeface="Carlito"/>
              </a:rPr>
              <a:t>by </a:t>
            </a:r>
            <a:r>
              <a:rPr sz="2800" spc="-10" dirty="0">
                <a:latin typeface="Carlito"/>
                <a:cs typeface="Carlito"/>
              </a:rPr>
              <a:t>CME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0" dirty="0">
                <a:latin typeface="Carlito"/>
                <a:cs typeface="Carlito"/>
              </a:rPr>
              <a:t>vitreous  </a:t>
            </a:r>
            <a:r>
              <a:rPr sz="2800" spc="-5" dirty="0">
                <a:latin typeface="Carlito"/>
                <a:cs typeface="Carlito"/>
              </a:rPr>
              <a:t>opacities in the </a:t>
            </a:r>
            <a:r>
              <a:rPr sz="2800" spc="-10" dirty="0">
                <a:latin typeface="Carlito"/>
                <a:cs typeface="Carlito"/>
              </a:rPr>
              <a:t>visual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axis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44170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20" dirty="0">
                <a:latin typeface="Carlito"/>
                <a:cs typeface="Carlito"/>
              </a:rPr>
              <a:t>Posterior</a:t>
            </a:r>
            <a:r>
              <a:rPr sz="3600" i="1" spc="-75" dirty="0">
                <a:latin typeface="Carlito"/>
                <a:cs typeface="Carlito"/>
              </a:rPr>
              <a:t> </a:t>
            </a:r>
            <a:r>
              <a:rPr sz="3600" i="1" spc="-5" dirty="0">
                <a:latin typeface="Carlito"/>
                <a:cs typeface="Carlito"/>
              </a:rPr>
              <a:t>uveitis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990600"/>
            <a:ext cx="8534400" cy="4992777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5600" marR="5080" indent="-342900">
              <a:lnSpc>
                <a:spcPts val="2110"/>
              </a:lnSpc>
              <a:spcBef>
                <a:spcPts val="605"/>
              </a:spcBef>
              <a:buFont typeface="Arial"/>
              <a:buChar char="•"/>
              <a:tabLst>
                <a:tab pos="419100" algn="l"/>
                <a:tab pos="419734" algn="l"/>
              </a:tabLst>
            </a:pPr>
            <a:r>
              <a:rPr dirty="0"/>
              <a:t>	</a:t>
            </a:r>
            <a:r>
              <a:rPr sz="2200" spc="-5" dirty="0">
                <a:latin typeface="Carlito"/>
                <a:cs typeface="Carlito"/>
              </a:rPr>
              <a:t>painless </a:t>
            </a:r>
            <a:r>
              <a:rPr sz="2200" spc="-10" dirty="0">
                <a:latin typeface="Carlito"/>
                <a:cs typeface="Carlito"/>
              </a:rPr>
              <a:t>decreased </a:t>
            </a:r>
            <a:r>
              <a:rPr sz="2200" dirty="0">
                <a:latin typeface="Carlito"/>
                <a:cs typeface="Carlito"/>
              </a:rPr>
              <a:t>visual </a:t>
            </a:r>
            <a:r>
              <a:rPr sz="2200" spc="-25" dirty="0">
                <a:latin typeface="Carlito"/>
                <a:cs typeface="Carlito"/>
              </a:rPr>
              <a:t>acuity, </a:t>
            </a:r>
            <a:r>
              <a:rPr sz="2200" spc="-15" dirty="0">
                <a:latin typeface="Carlito"/>
                <a:cs typeface="Carlito"/>
              </a:rPr>
              <a:t>floaters, </a:t>
            </a:r>
            <a:r>
              <a:rPr sz="2200" spc="-10" dirty="0">
                <a:latin typeface="Carlito"/>
                <a:cs typeface="Carlito"/>
              </a:rPr>
              <a:t>photopsia,  metamorphopsia, </a:t>
            </a:r>
            <a:r>
              <a:rPr sz="2200" spc="-15" dirty="0">
                <a:latin typeface="Carlito"/>
                <a:cs typeface="Carlito"/>
              </a:rPr>
              <a:t>scotomata, nyctalopia, </a:t>
            </a:r>
            <a:r>
              <a:rPr sz="2200" spc="-5" dirty="0">
                <a:latin typeface="Carlito"/>
                <a:cs typeface="Carlito"/>
              </a:rPr>
              <a:t>or a </a:t>
            </a:r>
            <a:r>
              <a:rPr sz="2200" spc="-10" dirty="0">
                <a:latin typeface="Carlito"/>
                <a:cs typeface="Carlito"/>
              </a:rPr>
              <a:t>combination </a:t>
            </a:r>
            <a:r>
              <a:rPr sz="2200" spc="-5" dirty="0">
                <a:latin typeface="Carlito"/>
                <a:cs typeface="Carlito"/>
              </a:rPr>
              <a:t>of</a:t>
            </a:r>
            <a:r>
              <a:rPr sz="2200" spc="18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these.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1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latin typeface="Carlito"/>
                <a:cs typeface="Carlito"/>
              </a:rPr>
              <a:t>Blurred vision </a:t>
            </a:r>
            <a:r>
              <a:rPr sz="2200" b="1" spc="-20" dirty="0">
                <a:latin typeface="Carlito"/>
                <a:cs typeface="Carlito"/>
              </a:rPr>
              <a:t>may </a:t>
            </a:r>
            <a:r>
              <a:rPr sz="2200" b="1" spc="-5" dirty="0">
                <a:latin typeface="Carlito"/>
                <a:cs typeface="Carlito"/>
              </a:rPr>
              <a:t>be </a:t>
            </a:r>
            <a:r>
              <a:rPr sz="2200" b="1" spc="-10" dirty="0">
                <a:latin typeface="Carlito"/>
                <a:cs typeface="Carlito"/>
              </a:rPr>
              <a:t>caused 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retinitis </a:t>
            </a:r>
            <a:r>
              <a:rPr sz="2200" spc="-5" dirty="0">
                <a:latin typeface="Carlito"/>
                <a:cs typeface="Carlito"/>
              </a:rPr>
              <a:t>or</a:t>
            </a:r>
            <a:r>
              <a:rPr sz="2200" spc="12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choroiditis</a:t>
            </a:r>
            <a:endParaRPr sz="2200">
              <a:latin typeface="Carlito"/>
              <a:cs typeface="Carlito"/>
            </a:endParaRPr>
          </a:p>
          <a:p>
            <a:pPr marL="355600" marR="1031240" indent="-342900">
              <a:lnSpc>
                <a:spcPts val="211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CME, </a:t>
            </a:r>
            <a:r>
              <a:rPr sz="2200" spc="-10" dirty="0">
                <a:latin typeface="Carlito"/>
                <a:cs typeface="Carlito"/>
              </a:rPr>
              <a:t>epiretinal membrane, retinal </a:t>
            </a:r>
            <a:r>
              <a:rPr sz="2200" spc="-5" dirty="0">
                <a:latin typeface="Carlito"/>
                <a:cs typeface="Carlito"/>
              </a:rPr>
              <a:t>ischemia, and </a:t>
            </a:r>
            <a:r>
              <a:rPr sz="2200" spc="-10" dirty="0">
                <a:latin typeface="Carlito"/>
                <a:cs typeface="Carlito"/>
              </a:rPr>
              <a:t>choroidal  neovascularization.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150">
              <a:latin typeface="Carlito"/>
              <a:cs typeface="Carlito"/>
            </a:endParaRPr>
          </a:p>
          <a:p>
            <a:pPr marL="354965" marR="2133600" indent="-3549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20" dirty="0">
                <a:latin typeface="Carlito"/>
                <a:cs typeface="Carlito"/>
              </a:rPr>
              <a:t>refractive </a:t>
            </a:r>
            <a:r>
              <a:rPr sz="2200" spc="-10" dirty="0">
                <a:latin typeface="Carlito"/>
                <a:cs typeface="Carlito"/>
              </a:rPr>
              <a:t>error such </a:t>
            </a:r>
            <a:r>
              <a:rPr sz="2200" spc="-5" dirty="0">
                <a:latin typeface="Carlito"/>
                <a:cs typeface="Carlito"/>
              </a:rPr>
              <a:t>as a </a:t>
            </a:r>
            <a:r>
              <a:rPr sz="2200" spc="-20" dirty="0">
                <a:latin typeface="Carlito"/>
                <a:cs typeface="Carlito"/>
              </a:rPr>
              <a:t>myopic </a:t>
            </a:r>
            <a:r>
              <a:rPr sz="2200" spc="-5" dirty="0">
                <a:latin typeface="Carlito"/>
                <a:cs typeface="Carlito"/>
              </a:rPr>
              <a:t>or  </a:t>
            </a:r>
            <a:r>
              <a:rPr sz="2200" spc="-15" dirty="0">
                <a:latin typeface="Carlito"/>
                <a:cs typeface="Carlito"/>
              </a:rPr>
              <a:t>hyperopic </a:t>
            </a:r>
            <a:r>
              <a:rPr sz="2200" spc="-10" dirty="0">
                <a:latin typeface="Carlito"/>
                <a:cs typeface="Carlito"/>
              </a:rPr>
              <a:t>shift associated </a:t>
            </a:r>
            <a:r>
              <a:rPr sz="2200" spc="-5" dirty="0">
                <a:latin typeface="Carlito"/>
                <a:cs typeface="Carlito"/>
              </a:rPr>
              <a:t>with macular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edema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marR="4889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Blurred </a:t>
            </a:r>
            <a:r>
              <a:rPr sz="2200" dirty="0">
                <a:latin typeface="Carlito"/>
                <a:cs typeface="Carlito"/>
              </a:rPr>
              <a:t>vision </a:t>
            </a:r>
            <a:r>
              <a:rPr sz="2200" spc="-5" dirty="0">
                <a:latin typeface="Carlito"/>
                <a:cs typeface="Carlito"/>
              </a:rPr>
              <a:t>include </a:t>
            </a:r>
            <a:r>
              <a:rPr sz="2200" spc="-10" dirty="0">
                <a:latin typeface="Carlito"/>
                <a:cs typeface="Carlito"/>
              </a:rPr>
              <a:t>opacities </a:t>
            </a:r>
            <a:r>
              <a:rPr sz="2200" spc="-5" dirty="0">
                <a:latin typeface="Carlito"/>
                <a:cs typeface="Carlito"/>
              </a:rPr>
              <a:t>in the visual </a:t>
            </a:r>
            <a:r>
              <a:rPr sz="2200" spc="-10" dirty="0">
                <a:latin typeface="Carlito"/>
                <a:cs typeface="Carlito"/>
              </a:rPr>
              <a:t>axis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10" dirty="0">
                <a:latin typeface="Carlito"/>
                <a:cs typeface="Carlito"/>
              </a:rPr>
              <a:t>inflammatory  </a:t>
            </a:r>
            <a:r>
              <a:rPr sz="2200" spc="-5" dirty="0">
                <a:latin typeface="Carlito"/>
                <a:cs typeface="Carlito"/>
              </a:rPr>
              <a:t>cells, </a:t>
            </a:r>
            <a:r>
              <a:rPr sz="2200" spc="-10" dirty="0">
                <a:latin typeface="Carlito"/>
                <a:cs typeface="Carlito"/>
              </a:rPr>
              <a:t>fibrin, </a:t>
            </a:r>
            <a:r>
              <a:rPr sz="2200" spc="-5" dirty="0">
                <a:latin typeface="Carlito"/>
                <a:cs typeface="Carlito"/>
              </a:rPr>
              <a:t>or </a:t>
            </a:r>
            <a:r>
              <a:rPr sz="2200" spc="-15" dirty="0">
                <a:latin typeface="Carlito"/>
                <a:cs typeface="Carlito"/>
              </a:rPr>
              <a:t>protein </a:t>
            </a:r>
            <a:r>
              <a:rPr sz="2200" spc="-5" dirty="0">
                <a:latin typeface="Carlito"/>
                <a:cs typeface="Carlito"/>
              </a:rPr>
              <a:t>in the </a:t>
            </a:r>
            <a:r>
              <a:rPr sz="2200" spc="-10" dirty="0">
                <a:latin typeface="Carlito"/>
                <a:cs typeface="Carlito"/>
              </a:rPr>
              <a:t>anterior chamber; </a:t>
            </a:r>
            <a:r>
              <a:rPr sz="2200" spc="-25" dirty="0">
                <a:latin typeface="Carlito"/>
                <a:cs typeface="Carlito"/>
              </a:rPr>
              <a:t>keratic </a:t>
            </a:r>
            <a:r>
              <a:rPr sz="2200" spc="-15" dirty="0">
                <a:latin typeface="Carlito"/>
                <a:cs typeface="Carlito"/>
              </a:rPr>
              <a:t>precipitates  (KPs); </a:t>
            </a:r>
            <a:r>
              <a:rPr sz="2200" spc="-10" dirty="0">
                <a:latin typeface="Carlito"/>
                <a:cs typeface="Carlito"/>
              </a:rPr>
              <a:t>secondary </a:t>
            </a:r>
            <a:r>
              <a:rPr sz="2200" spc="-20" dirty="0">
                <a:latin typeface="Carlito"/>
                <a:cs typeface="Carlito"/>
              </a:rPr>
              <a:t>cataract; </a:t>
            </a:r>
            <a:r>
              <a:rPr sz="2200" spc="-5" dirty="0">
                <a:latin typeface="Carlito"/>
                <a:cs typeface="Carlito"/>
              </a:rPr>
              <a:t>vitreous </a:t>
            </a:r>
            <a:r>
              <a:rPr sz="2200" spc="-10" dirty="0">
                <a:latin typeface="Carlito"/>
                <a:cs typeface="Carlito"/>
              </a:rPr>
              <a:t>debris; </a:t>
            </a:r>
            <a:r>
              <a:rPr sz="2200" spc="-5" dirty="0">
                <a:latin typeface="Carlito"/>
                <a:cs typeface="Carlito"/>
              </a:rPr>
              <a:t>macular </a:t>
            </a:r>
            <a:r>
              <a:rPr sz="2200" spc="-10" dirty="0">
                <a:latin typeface="Carlito"/>
                <a:cs typeface="Carlito"/>
              </a:rPr>
              <a:t>edema; </a:t>
            </a:r>
            <a:r>
              <a:rPr sz="2200" spc="-5" dirty="0">
                <a:latin typeface="Carlito"/>
                <a:cs typeface="Carlito"/>
              </a:rPr>
              <a:t>and  </a:t>
            </a:r>
            <a:r>
              <a:rPr sz="2200" spc="-10" dirty="0">
                <a:latin typeface="Carlito"/>
                <a:cs typeface="Carlito"/>
              </a:rPr>
              <a:t>retinal </a:t>
            </a:r>
            <a:r>
              <a:rPr sz="2200" spc="-20" dirty="0">
                <a:latin typeface="Carlito"/>
                <a:cs typeface="Carlito"/>
              </a:rPr>
              <a:t>atrophy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9941"/>
            <a:ext cx="7779384" cy="29533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At </a:t>
            </a:r>
            <a:r>
              <a:rPr sz="3200" dirty="0">
                <a:latin typeface="Carlito"/>
                <a:cs typeface="Carlito"/>
              </a:rPr>
              <a:t>the end of the </a:t>
            </a:r>
            <a:r>
              <a:rPr sz="3200" spc="-5" dirty="0">
                <a:latin typeface="Carlito"/>
                <a:cs typeface="Carlito"/>
              </a:rPr>
              <a:t>session </a:t>
            </a:r>
            <a:r>
              <a:rPr sz="3200" spc="-10" dirty="0">
                <a:latin typeface="Carlito"/>
                <a:cs typeface="Carlito"/>
              </a:rPr>
              <a:t>you </a:t>
            </a:r>
            <a:r>
              <a:rPr sz="3200" dirty="0">
                <a:latin typeface="Carlito"/>
                <a:cs typeface="Carlito"/>
              </a:rPr>
              <a:t>will be able</a:t>
            </a:r>
            <a:r>
              <a:rPr sz="3200" spc="6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to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Understand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basics of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Uveitis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Know </a:t>
            </a:r>
            <a:r>
              <a:rPr sz="3200" spc="-10" dirty="0">
                <a:latin typeface="Carlito"/>
                <a:cs typeface="Carlito"/>
              </a:rPr>
              <a:t>various </a:t>
            </a:r>
            <a:r>
              <a:rPr sz="3200" dirty="0">
                <a:latin typeface="Carlito"/>
                <a:cs typeface="Carlito"/>
              </a:rPr>
              <a:t>types </a:t>
            </a:r>
            <a:r>
              <a:rPr sz="3200" spc="5" dirty="0">
                <a:latin typeface="Carlito"/>
                <a:cs typeface="Carlito"/>
              </a:rPr>
              <a:t>of</a:t>
            </a:r>
            <a:r>
              <a:rPr sz="3200" spc="-10" dirty="0">
                <a:latin typeface="Carlito"/>
                <a:cs typeface="Carlito"/>
              </a:rPr>
              <a:t> uveitis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How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manage a </a:t>
            </a:r>
            <a:r>
              <a:rPr sz="3200" spc="-5" dirty="0">
                <a:latin typeface="Carlito"/>
                <a:cs typeface="Carlito"/>
              </a:rPr>
              <a:t>case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uveitis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Know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causes of </a:t>
            </a:r>
            <a:r>
              <a:rPr sz="3200" spc="-20" dirty="0">
                <a:latin typeface="Carlito"/>
                <a:cs typeface="Carlito"/>
              </a:rPr>
              <a:t>defective </a:t>
            </a:r>
            <a:r>
              <a:rPr sz="3200" dirty="0">
                <a:latin typeface="Carlito"/>
                <a:cs typeface="Carlito"/>
              </a:rPr>
              <a:t>vision in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uveitis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9117" y="461899"/>
            <a:ext cx="499948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rlito"/>
                <a:cs typeface="Carlito"/>
              </a:rPr>
              <a:t>Signs of</a:t>
            </a:r>
            <a:r>
              <a:rPr i="1" spc="-5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/>
          <p:nvPr/>
        </p:nvSpPr>
        <p:spPr>
          <a:xfrm>
            <a:off x="1447800" y="1696211"/>
            <a:ext cx="5804220" cy="45521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300026"/>
            <a:ext cx="5685283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rlito"/>
                <a:cs typeface="Carlito"/>
              </a:rPr>
              <a:t>Signs of</a:t>
            </a:r>
            <a:r>
              <a:rPr i="1" spc="-55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39743"/>
            <a:ext cx="6986270" cy="554355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3900" i="1" spc="-10" dirty="0">
                <a:latin typeface="Carlito"/>
                <a:cs typeface="Carlito"/>
              </a:rPr>
              <a:t>Anterior</a:t>
            </a:r>
            <a:r>
              <a:rPr sz="3900" i="1" spc="-5" dirty="0">
                <a:latin typeface="Carlito"/>
                <a:cs typeface="Carlito"/>
              </a:rPr>
              <a:t> </a:t>
            </a:r>
            <a:r>
              <a:rPr sz="3900" i="1" spc="-15" dirty="0">
                <a:latin typeface="Carlito"/>
                <a:cs typeface="Carlito"/>
              </a:rPr>
              <a:t>Segment</a:t>
            </a:r>
            <a:endParaRPr sz="39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30" dirty="0">
                <a:latin typeface="Carlito"/>
                <a:cs typeface="Carlito"/>
              </a:rPr>
              <a:t>keratic</a:t>
            </a:r>
            <a:r>
              <a:rPr sz="3000" spc="-4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precipitates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Inflammatory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cells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Flare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Hypopyon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pigment </a:t>
            </a:r>
            <a:r>
              <a:rPr sz="3000" spc="-15" dirty="0">
                <a:latin typeface="Carlito"/>
                <a:cs typeface="Carlito"/>
              </a:rPr>
              <a:t>dispersion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pupillary</a:t>
            </a:r>
            <a:r>
              <a:rPr sz="3000" spc="1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miosis</a:t>
            </a:r>
            <a:endParaRPr sz="3000">
              <a:latin typeface="Carlito"/>
              <a:cs typeface="Carlito"/>
            </a:endParaRPr>
          </a:p>
          <a:p>
            <a:pPr marL="355600" marR="323215" indent="-342900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Iris </a:t>
            </a:r>
            <a:r>
              <a:rPr sz="3000" spc="-5" dirty="0">
                <a:latin typeface="Carlito"/>
                <a:cs typeface="Carlito"/>
              </a:rPr>
              <a:t>nodules </a:t>
            </a:r>
            <a:r>
              <a:rPr sz="3000" spc="-10" dirty="0">
                <a:latin typeface="Carlito"/>
                <a:cs typeface="Carlito"/>
              </a:rPr>
              <a:t>synechiae, </a:t>
            </a:r>
            <a:r>
              <a:rPr sz="3000" spc="-5" dirty="0">
                <a:latin typeface="Carlito"/>
                <a:cs typeface="Carlito"/>
              </a:rPr>
              <a:t>both </a:t>
            </a:r>
            <a:r>
              <a:rPr sz="3000" spc="-10" dirty="0">
                <a:latin typeface="Carlito"/>
                <a:cs typeface="Carlito"/>
              </a:rPr>
              <a:t>anterior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5" dirty="0">
                <a:latin typeface="Carlito"/>
                <a:cs typeface="Carlito"/>
              </a:rPr>
              <a:t>posterior</a:t>
            </a:r>
            <a:endParaRPr sz="3000">
              <a:latin typeface="Carlito"/>
              <a:cs typeface="Carlito"/>
            </a:endParaRPr>
          </a:p>
          <a:p>
            <a:pPr marL="355600" marR="508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Band </a:t>
            </a:r>
            <a:r>
              <a:rPr sz="3000" spc="-30" dirty="0">
                <a:latin typeface="Carlito"/>
                <a:cs typeface="Carlito"/>
              </a:rPr>
              <a:t>keratopathy </a:t>
            </a:r>
            <a:r>
              <a:rPr sz="3000" spc="-5" dirty="0">
                <a:latin typeface="Carlito"/>
                <a:cs typeface="Carlito"/>
              </a:rPr>
              <a:t>(seen </a:t>
            </a:r>
            <a:r>
              <a:rPr sz="3000" dirty="0">
                <a:latin typeface="Carlito"/>
                <a:cs typeface="Carlito"/>
              </a:rPr>
              <a:t>with </a:t>
            </a:r>
            <a:r>
              <a:rPr sz="3000" spc="-10" dirty="0">
                <a:latin typeface="Carlito"/>
                <a:cs typeface="Carlito"/>
              </a:rPr>
              <a:t>long-standing  </a:t>
            </a:r>
            <a:r>
              <a:rPr sz="3000" spc="-5" dirty="0">
                <a:latin typeface="Carlito"/>
                <a:cs typeface="Carlito"/>
              </a:rPr>
              <a:t>uveitis)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0869" y="461899"/>
            <a:ext cx="562013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Keratic</a:t>
            </a:r>
            <a:r>
              <a:rPr spc="-45" dirty="0"/>
              <a:t> </a:t>
            </a:r>
            <a:r>
              <a:rPr spc="-20" dirty="0"/>
              <a:t>precipitates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6735"/>
            <a:ext cx="8608060" cy="20370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Collections of </a:t>
            </a:r>
            <a:r>
              <a:rPr sz="2000" spc="-10" dirty="0">
                <a:latin typeface="Carlito"/>
                <a:cs typeface="Carlito"/>
              </a:rPr>
              <a:t>inflammatory </a:t>
            </a:r>
            <a:r>
              <a:rPr sz="2000" spc="-5" dirty="0">
                <a:latin typeface="Carlito"/>
                <a:cs typeface="Carlito"/>
              </a:rPr>
              <a:t>cells on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corneal</a:t>
            </a:r>
            <a:r>
              <a:rPr sz="2000" spc="4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endothelium.</a:t>
            </a:r>
            <a:endParaRPr sz="20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latin typeface="Carlito"/>
                <a:cs typeface="Carlito"/>
              </a:rPr>
              <a:t>When </a:t>
            </a:r>
            <a:r>
              <a:rPr sz="2000" spc="-5" dirty="0">
                <a:latin typeface="Carlito"/>
                <a:cs typeface="Carlito"/>
              </a:rPr>
              <a:t>newly </a:t>
            </a:r>
            <a:r>
              <a:rPr sz="2000" spc="-10" dirty="0">
                <a:latin typeface="Carlito"/>
                <a:cs typeface="Carlito"/>
              </a:rPr>
              <a:t>formed, </a:t>
            </a:r>
            <a:r>
              <a:rPr sz="2000" dirty="0">
                <a:latin typeface="Carlito"/>
                <a:cs typeface="Carlito"/>
              </a:rPr>
              <a:t>they </a:t>
            </a:r>
            <a:r>
              <a:rPr sz="2000" spc="-5" dirty="0">
                <a:latin typeface="Carlito"/>
                <a:cs typeface="Carlito"/>
              </a:rPr>
              <a:t>tend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spc="5" dirty="0">
                <a:latin typeface="Carlito"/>
                <a:cs typeface="Carlito"/>
              </a:rPr>
              <a:t>be </a:t>
            </a:r>
            <a:r>
              <a:rPr sz="2000" spc="-5" dirty="0">
                <a:latin typeface="Carlito"/>
                <a:cs typeface="Carlito"/>
              </a:rPr>
              <a:t>white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smoothly rounded, </a:t>
            </a:r>
            <a:r>
              <a:rPr sz="2000" dirty="0">
                <a:latin typeface="Carlito"/>
                <a:cs typeface="Carlito"/>
              </a:rPr>
              <a:t>but  </a:t>
            </a:r>
            <a:r>
              <a:rPr sz="2000" spc="-5" dirty="0">
                <a:latin typeface="Carlito"/>
                <a:cs typeface="Carlito"/>
              </a:rPr>
              <a:t>they </a:t>
            </a:r>
            <a:r>
              <a:rPr sz="2000" dirty="0">
                <a:latin typeface="Carlito"/>
                <a:cs typeface="Carlito"/>
              </a:rPr>
              <a:t>then </a:t>
            </a:r>
            <a:r>
              <a:rPr sz="2000" spc="-5" dirty="0">
                <a:latin typeface="Carlito"/>
                <a:cs typeface="Carlito"/>
              </a:rPr>
              <a:t>become </a:t>
            </a:r>
            <a:r>
              <a:rPr sz="2000" spc="-10" dirty="0">
                <a:latin typeface="Carlito"/>
                <a:cs typeface="Carlito"/>
              </a:rPr>
              <a:t>crenated </a:t>
            </a:r>
            <a:r>
              <a:rPr sz="2000" dirty="0">
                <a:latin typeface="Carlito"/>
                <a:cs typeface="Carlito"/>
              </a:rPr>
              <a:t>( </a:t>
            </a:r>
            <a:r>
              <a:rPr sz="2000" spc="-5" dirty="0">
                <a:latin typeface="Carlito"/>
                <a:cs typeface="Carlito"/>
              </a:rPr>
              <a:t>shrunken),pigmented, </a:t>
            </a:r>
            <a:r>
              <a:rPr sz="2000" spc="-5">
                <a:latin typeface="Carlito"/>
                <a:cs typeface="Carlito"/>
              </a:rPr>
              <a:t>or </a:t>
            </a:r>
            <a:r>
              <a:rPr sz="2000" spc="-10" smtClean="0">
                <a:latin typeface="Carlito"/>
                <a:cs typeface="Carlito"/>
              </a:rPr>
              <a:t>glassy</a:t>
            </a:r>
            <a:r>
              <a:rPr lang="en-US" sz="2000" spc="-10" dirty="0" smtClean="0">
                <a:latin typeface="Carlito"/>
                <a:cs typeface="Carlito"/>
              </a:rPr>
              <a:t>.</a:t>
            </a:r>
            <a:r>
              <a:rPr sz="2000" spc="-10" smtClean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Large,  </a:t>
            </a:r>
            <a:r>
              <a:rPr sz="2000" spc="-5" dirty="0">
                <a:latin typeface="Carlito"/>
                <a:cs typeface="Carlito"/>
              </a:rPr>
              <a:t>yellowish </a:t>
            </a:r>
            <a:r>
              <a:rPr sz="2000" dirty="0">
                <a:latin typeface="Carlito"/>
                <a:cs typeface="Carlito"/>
              </a:rPr>
              <a:t>K </a:t>
            </a:r>
            <a:r>
              <a:rPr sz="2000" spc="-20" dirty="0">
                <a:latin typeface="Carlito"/>
                <a:cs typeface="Carlito"/>
              </a:rPr>
              <a:t>Ps </a:t>
            </a:r>
            <a:r>
              <a:rPr sz="2000" spc="-10" dirty="0">
                <a:latin typeface="Carlito"/>
                <a:cs typeface="Carlito"/>
              </a:rPr>
              <a:t>are </a:t>
            </a:r>
            <a:r>
              <a:rPr sz="2000" spc="-5" dirty="0">
                <a:latin typeface="Carlito"/>
                <a:cs typeface="Carlito"/>
              </a:rPr>
              <a:t>described</a:t>
            </a:r>
            <a:r>
              <a:rPr sz="2000" spc="3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as</a:t>
            </a:r>
            <a:endParaRPr sz="2000">
              <a:latin typeface="Carlito"/>
              <a:cs typeface="Carlito"/>
            </a:endParaRPr>
          </a:p>
          <a:p>
            <a:pPr marL="355600" marR="675005" indent="-342900">
              <a:lnSpc>
                <a:spcPct val="100000"/>
              </a:lnSpc>
              <a:spcBef>
                <a:spcPts val="484"/>
              </a:spcBef>
              <a:tabLst>
                <a:tab pos="354965" algn="l"/>
                <a:tab pos="355600" algn="l"/>
              </a:tabLst>
            </a:pPr>
            <a:r>
              <a:rPr lang="en-US" sz="2000" spc="-15" dirty="0" smtClean="0">
                <a:latin typeface="Carlito"/>
                <a:cs typeface="Carlito"/>
              </a:rPr>
              <a:t>      </a:t>
            </a:r>
            <a:r>
              <a:rPr sz="2000" spc="-15" smtClean="0">
                <a:latin typeface="Carlito"/>
                <a:cs typeface="Carlito"/>
              </a:rPr>
              <a:t>mutton-fat </a:t>
            </a:r>
            <a:r>
              <a:rPr sz="2000" dirty="0">
                <a:latin typeface="Carlito"/>
                <a:cs typeface="Carlito"/>
              </a:rPr>
              <a:t>K </a:t>
            </a:r>
            <a:r>
              <a:rPr sz="2000" spc="-20" dirty="0">
                <a:latin typeface="Carlito"/>
                <a:cs typeface="Carlito"/>
              </a:rPr>
              <a:t>Ps; </a:t>
            </a:r>
            <a:r>
              <a:rPr sz="2000" spc="-5" dirty="0">
                <a:latin typeface="Carlito"/>
                <a:cs typeface="Carlito"/>
              </a:rPr>
              <a:t>usually </a:t>
            </a:r>
            <a:r>
              <a:rPr sz="2000" spc="-10" dirty="0">
                <a:latin typeface="Carlito"/>
                <a:cs typeface="Carlito"/>
              </a:rPr>
              <a:t>associated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-10" dirty="0">
                <a:latin typeface="Carlito"/>
                <a:cs typeface="Carlito"/>
              </a:rPr>
              <a:t>granulomatous </a:t>
            </a:r>
            <a:r>
              <a:rPr sz="2000" dirty="0">
                <a:latin typeface="Carlito"/>
                <a:cs typeface="Carlito"/>
              </a:rPr>
              <a:t>types </a:t>
            </a:r>
            <a:r>
              <a:rPr sz="2000" spc="-5" dirty="0">
                <a:latin typeface="Carlito"/>
                <a:cs typeface="Carlito"/>
              </a:rPr>
              <a:t>of  inflammation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90600" y="4038600"/>
            <a:ext cx="7138670" cy="2456815"/>
            <a:chOff x="990600" y="4038600"/>
            <a:chExt cx="7138670" cy="2456815"/>
          </a:xfrm>
        </p:grpSpPr>
        <p:sp>
          <p:nvSpPr>
            <p:cNvPr id="5" name="object 5"/>
            <p:cNvSpPr/>
            <p:nvPr/>
          </p:nvSpPr>
          <p:spPr>
            <a:xfrm>
              <a:off x="990600" y="4038600"/>
              <a:ext cx="3709416" cy="2438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48200" y="4038600"/>
              <a:ext cx="3480815" cy="24566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08060" cy="4401205"/>
          </a:xfrm>
        </p:spPr>
        <p:txBody>
          <a:bodyPr/>
          <a:lstStyle/>
          <a:p>
            <a:r>
              <a:rPr lang="en-US" b="1" i="1" dirty="0" err="1" smtClean="0"/>
              <a:t>Keratic</a:t>
            </a:r>
            <a:r>
              <a:rPr lang="en-US" b="1" i="1" dirty="0" smtClean="0"/>
              <a:t> precipitates (KPs) </a:t>
            </a:r>
          </a:p>
          <a:p>
            <a:endParaRPr lang="en-US" b="1" i="1" dirty="0" smtClean="0"/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Are </a:t>
            </a:r>
            <a:r>
              <a:rPr lang="en-US" b="1" i="1" dirty="0" err="1" smtClean="0"/>
              <a:t>proteinaceous</a:t>
            </a:r>
            <a:r>
              <a:rPr lang="en-US" b="1" i="1" dirty="0" smtClean="0"/>
              <a:t> cellular </a:t>
            </a:r>
            <a:r>
              <a:rPr lang="en-US" dirty="0" smtClean="0"/>
              <a:t>deposits occurring at the back of cornea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Mostly, these are arranged in a triangular fashion</a:t>
            </a:r>
          </a:p>
          <a:p>
            <a:r>
              <a:rPr lang="en-US" dirty="0" smtClean="0"/>
              <a:t>occupying the centre and inferior part of cornea</a:t>
            </a:r>
          </a:p>
          <a:p>
            <a:r>
              <a:rPr lang="en-US" dirty="0" smtClean="0"/>
              <a:t>due to convection currents in the aqueous </a:t>
            </a:r>
            <a:r>
              <a:rPr lang="en-US" dirty="0" err="1" smtClean="0"/>
              <a:t>humour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composition and morphology of KPs varies with the severity, duration and type of </a:t>
            </a:r>
            <a:r>
              <a:rPr lang="en-US" dirty="0" err="1" smtClean="0"/>
              <a:t>uveitis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457200"/>
            <a:ext cx="8610600" cy="5201424"/>
          </a:xfrm>
        </p:spPr>
        <p:txBody>
          <a:bodyPr/>
          <a:lstStyle/>
          <a:p>
            <a:r>
              <a:rPr lang="en-US" dirty="0" smtClean="0"/>
              <a:t>Following types of KPs may be seen:</a:t>
            </a:r>
          </a:p>
          <a:p>
            <a:endParaRPr lang="en-US" dirty="0" smtClean="0"/>
          </a:p>
          <a:p>
            <a:r>
              <a:rPr lang="en-US" dirty="0" err="1" smtClean="0"/>
              <a:t>i</a:t>
            </a:r>
            <a:r>
              <a:rPr lang="en-US" dirty="0" smtClean="0"/>
              <a:t>.</a:t>
            </a:r>
            <a:r>
              <a:rPr lang="en-US" b="1" dirty="0" smtClean="0"/>
              <a:t> Mutton fat KPs</a:t>
            </a:r>
            <a:r>
              <a:rPr lang="en-US" i="1" dirty="0" smtClean="0"/>
              <a:t>: These typically occur in</a:t>
            </a:r>
          </a:p>
          <a:p>
            <a:r>
              <a:rPr lang="en-US" dirty="0" err="1" smtClean="0"/>
              <a:t>granulomatous</a:t>
            </a:r>
            <a:r>
              <a:rPr lang="en-US" dirty="0" smtClean="0"/>
              <a:t> </a:t>
            </a:r>
            <a:r>
              <a:rPr lang="en-US" dirty="0" err="1" smtClean="0"/>
              <a:t>iridocyclitis</a:t>
            </a:r>
            <a:r>
              <a:rPr lang="en-US" dirty="0" smtClean="0"/>
              <a:t> and are composed</a:t>
            </a:r>
          </a:p>
          <a:p>
            <a:r>
              <a:rPr lang="en-US" dirty="0" smtClean="0"/>
              <a:t>of </a:t>
            </a:r>
            <a:r>
              <a:rPr lang="en-US" dirty="0" err="1" smtClean="0"/>
              <a:t>epithelioid</a:t>
            </a:r>
            <a:r>
              <a:rPr lang="en-US" dirty="0" smtClean="0"/>
              <a:t> cells and macrophages. They are</a:t>
            </a:r>
          </a:p>
          <a:p>
            <a:r>
              <a:rPr lang="en-US" dirty="0" smtClean="0"/>
              <a:t>large, thick, fluffy, lardaceous KPs, having a greasy or waxy appearance. </a:t>
            </a:r>
          </a:p>
          <a:p>
            <a:r>
              <a:rPr lang="en-US" dirty="0" smtClean="0"/>
              <a:t>ii. </a:t>
            </a:r>
            <a:r>
              <a:rPr lang="en-US" b="1" dirty="0" smtClean="0"/>
              <a:t>Small and medium KPs (granular KPs). </a:t>
            </a:r>
            <a:r>
              <a:rPr lang="en-US" i="1" dirty="0" smtClean="0"/>
              <a:t>These are</a:t>
            </a:r>
          </a:p>
          <a:p>
            <a:r>
              <a:rPr lang="en-US" dirty="0" err="1" smtClean="0"/>
              <a:t>pathognomic</a:t>
            </a:r>
            <a:r>
              <a:rPr lang="en-US" dirty="0" smtClean="0"/>
              <a:t> of </a:t>
            </a:r>
            <a:r>
              <a:rPr lang="en-US" dirty="0" err="1" smtClean="0"/>
              <a:t>nongranulomatous</a:t>
            </a:r>
            <a:r>
              <a:rPr lang="en-US" dirty="0" smtClean="0"/>
              <a:t> </a:t>
            </a:r>
            <a:r>
              <a:rPr lang="en-US" dirty="0" err="1" smtClean="0"/>
              <a:t>uveitis</a:t>
            </a:r>
            <a:r>
              <a:rPr lang="en-US" dirty="0" smtClean="0"/>
              <a:t> and are</a:t>
            </a:r>
          </a:p>
          <a:p>
            <a:r>
              <a:rPr lang="en-US" dirty="0" smtClean="0"/>
              <a:t>composed of lymphocytes. These small, discrete,</a:t>
            </a:r>
          </a:p>
          <a:p>
            <a:r>
              <a:rPr lang="en-US" dirty="0" smtClean="0"/>
              <a:t>dirty white KPs are arranged irregularly at the back of cornea. Small KPs may be numerous.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56246"/>
            <a:ext cx="8763000" cy="5944553"/>
          </a:xfrm>
        </p:spPr>
        <p:txBody>
          <a:bodyPr/>
          <a:lstStyle/>
          <a:p>
            <a:r>
              <a:rPr lang="en-US" dirty="0" smtClean="0"/>
              <a:t>iii. </a:t>
            </a:r>
            <a:r>
              <a:rPr lang="en-US" b="1" dirty="0" smtClean="0"/>
              <a:t>Fine KPs</a:t>
            </a:r>
            <a:r>
              <a:rPr lang="en-US" i="1" dirty="0" smtClean="0"/>
              <a:t>, also called as ‘</a:t>
            </a:r>
            <a:r>
              <a:rPr lang="en-US" i="1" dirty="0" err="1" smtClean="0"/>
              <a:t>stellate</a:t>
            </a:r>
            <a:r>
              <a:rPr lang="en-US" i="1" dirty="0" smtClean="0"/>
              <a:t>’ KPs, typically </a:t>
            </a:r>
            <a:r>
              <a:rPr lang="en-US" dirty="0" smtClean="0"/>
              <a:t>cover entire corneal endothelium and form the so called </a:t>
            </a:r>
            <a:r>
              <a:rPr lang="en-US" i="1" dirty="0" smtClean="0"/>
              <a:t>endothelial dusting. These are seen in</a:t>
            </a:r>
          </a:p>
          <a:p>
            <a:r>
              <a:rPr lang="en-US" dirty="0" err="1" smtClean="0"/>
              <a:t>Fuch’s</a:t>
            </a:r>
            <a:r>
              <a:rPr lang="en-US" dirty="0" smtClean="0"/>
              <a:t> </a:t>
            </a:r>
            <a:r>
              <a:rPr lang="en-US" dirty="0" err="1" smtClean="0"/>
              <a:t>heterochromic</a:t>
            </a:r>
            <a:r>
              <a:rPr lang="en-US" dirty="0" smtClean="0"/>
              <a:t> </a:t>
            </a:r>
            <a:r>
              <a:rPr lang="en-US" dirty="0" err="1" smtClean="0"/>
              <a:t>iridocyclitis</a:t>
            </a:r>
            <a:r>
              <a:rPr lang="en-US" dirty="0" smtClean="0"/>
              <a:t>, herpetic </a:t>
            </a:r>
            <a:r>
              <a:rPr lang="en-US" dirty="0" err="1" smtClean="0"/>
              <a:t>iritis</a:t>
            </a:r>
            <a:endParaRPr lang="en-US" dirty="0" smtClean="0"/>
          </a:p>
          <a:p>
            <a:r>
              <a:rPr lang="en-US" dirty="0" smtClean="0"/>
              <a:t>and CMV retinitis.</a:t>
            </a:r>
          </a:p>
          <a:p>
            <a:endParaRPr lang="en-US" dirty="0" smtClean="0"/>
          </a:p>
          <a:p>
            <a:r>
              <a:rPr lang="en-US" dirty="0" smtClean="0"/>
              <a:t>iv. </a:t>
            </a:r>
            <a:r>
              <a:rPr lang="en-US" b="1" dirty="0" smtClean="0"/>
              <a:t>Old KPs. </a:t>
            </a:r>
            <a:r>
              <a:rPr lang="en-US" i="1" dirty="0" smtClean="0"/>
              <a:t>These are sign of healed </a:t>
            </a:r>
            <a:r>
              <a:rPr lang="en-US" i="1" dirty="0" err="1" smtClean="0"/>
              <a:t>uveitis</a:t>
            </a:r>
            <a:r>
              <a:rPr lang="en-US" i="1" dirty="0" smtClean="0"/>
              <a:t>. Either </a:t>
            </a:r>
            <a:r>
              <a:rPr lang="en-US" dirty="0" smtClean="0"/>
              <a:t>of the above described KPs with healing process shrink, fade, become pigmented and irregular</a:t>
            </a:r>
          </a:p>
          <a:p>
            <a:r>
              <a:rPr lang="en-US" dirty="0" smtClean="0"/>
              <a:t>in shape (</a:t>
            </a:r>
            <a:r>
              <a:rPr lang="en-US" dirty="0" err="1" smtClean="0"/>
              <a:t>crenated</a:t>
            </a:r>
            <a:r>
              <a:rPr lang="en-US" dirty="0" smtClean="0"/>
              <a:t> margins). Old mutton fat KPs</a:t>
            </a:r>
          </a:p>
          <a:p>
            <a:r>
              <a:rPr lang="en-US" dirty="0" smtClean="0"/>
              <a:t>usually have a ground glass appearance due to</a:t>
            </a:r>
          </a:p>
          <a:p>
            <a:r>
              <a:rPr lang="en-US" dirty="0" smtClean="0"/>
              <a:t>hyalinization.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381000"/>
            <a:ext cx="7644765" cy="5954395"/>
            <a:chOff x="609600" y="381000"/>
            <a:chExt cx="7644765" cy="5954395"/>
          </a:xfrm>
        </p:grpSpPr>
        <p:sp>
          <p:nvSpPr>
            <p:cNvPr id="3" name="object 3"/>
            <p:cNvSpPr/>
            <p:nvPr/>
          </p:nvSpPr>
          <p:spPr>
            <a:xfrm>
              <a:off x="2286000" y="2895600"/>
              <a:ext cx="4876800" cy="34396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381000"/>
              <a:ext cx="7644383" cy="2514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092702"/>
            <a:ext cx="828548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Number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inflammatory </a:t>
            </a:r>
            <a:r>
              <a:rPr sz="3200" dirty="0">
                <a:latin typeface="Carlito"/>
                <a:cs typeface="Carlito"/>
              </a:rPr>
              <a:t>cells </a:t>
            </a:r>
            <a:r>
              <a:rPr sz="3200" spc="-5" dirty="0">
                <a:latin typeface="Carlito"/>
                <a:cs typeface="Carlito"/>
              </a:rPr>
              <a:t>seen </a:t>
            </a:r>
            <a:r>
              <a:rPr sz="3200" dirty="0">
                <a:latin typeface="Carlito"/>
                <a:cs typeface="Carlito"/>
              </a:rPr>
              <a:t>in a I-mm </a:t>
            </a:r>
            <a:r>
              <a:rPr sz="3200">
                <a:latin typeface="Carlito"/>
                <a:cs typeface="Carlito"/>
              </a:rPr>
              <a:t>x</a:t>
            </a:r>
            <a:r>
              <a:rPr sz="3200" spc="5">
                <a:latin typeface="Carlito"/>
                <a:cs typeface="Carlito"/>
              </a:rPr>
              <a:t> </a:t>
            </a:r>
            <a:r>
              <a:rPr lang="en-US" sz="3200" spc="5" dirty="0" smtClean="0">
                <a:latin typeface="Carlito"/>
                <a:cs typeface="Carlito"/>
              </a:rPr>
              <a:t>1</a:t>
            </a:r>
            <a:r>
              <a:rPr sz="3200" smtClean="0">
                <a:latin typeface="Carlito"/>
                <a:cs typeface="Carlito"/>
              </a:rPr>
              <a:t>mm</a:t>
            </a:r>
            <a:r>
              <a:rPr sz="3200" spc="5" smtClean="0">
                <a:latin typeface="Carlito"/>
                <a:cs typeface="Carlito"/>
              </a:rPr>
              <a:t> </a:t>
            </a:r>
            <a:r>
              <a:rPr sz="3200" spc="-5">
                <a:latin typeface="Carlito"/>
                <a:cs typeface="Carlito"/>
              </a:rPr>
              <a:t>high</a:t>
            </a:r>
            <a:r>
              <a:rPr sz="3200" spc="10">
                <a:latin typeface="Carlito"/>
                <a:cs typeface="Carlito"/>
              </a:rPr>
              <a:t> </a:t>
            </a:r>
            <a:r>
              <a:rPr sz="3200" spc="-10" smtClean="0">
                <a:latin typeface="Carlito"/>
                <a:cs typeface="Carlito"/>
              </a:rPr>
              <a:t>powere</a:t>
            </a:r>
            <a:r>
              <a:rPr lang="en-US" sz="3200" spc="-10" dirty="0" smtClean="0">
                <a:latin typeface="Carlito"/>
                <a:cs typeface="Carlito"/>
              </a:rPr>
              <a:t>d </a:t>
            </a:r>
            <a:r>
              <a:rPr sz="3200" spc="-5" smtClean="0">
                <a:latin typeface="Carlito"/>
                <a:cs typeface="Carlito"/>
              </a:rPr>
              <a:t>beam </a:t>
            </a:r>
            <a:r>
              <a:rPr sz="3200" spc="-10" dirty="0">
                <a:latin typeface="Carlito"/>
                <a:cs typeface="Carlito"/>
              </a:rPr>
              <a:t>at full intensity at </a:t>
            </a:r>
            <a:r>
              <a:rPr sz="3200" dirty="0">
                <a:latin typeface="Carlito"/>
                <a:cs typeface="Carlito"/>
              </a:rPr>
              <a:t>a  </a:t>
            </a:r>
            <a:r>
              <a:rPr sz="3200" spc="-5" dirty="0">
                <a:latin typeface="Carlito"/>
                <a:cs typeface="Carlito"/>
              </a:rPr>
              <a:t>45°_60°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angle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9600" y="1222247"/>
            <a:ext cx="8109204" cy="2587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156159"/>
            <a:ext cx="45694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26740" algn="l"/>
              </a:tabLst>
            </a:pPr>
            <a:r>
              <a:rPr sz="3600" i="1" dirty="0">
                <a:latin typeface="Carlito"/>
                <a:cs typeface="Carlito"/>
              </a:rPr>
              <a:t>Iris i</a:t>
            </a:r>
            <a:r>
              <a:rPr sz="3600" i="1" spc="-65" dirty="0">
                <a:latin typeface="Carlito"/>
                <a:cs typeface="Carlito"/>
              </a:rPr>
              <a:t>n</a:t>
            </a:r>
            <a:r>
              <a:rPr sz="3600" i="1" dirty="0">
                <a:latin typeface="Carlito"/>
                <a:cs typeface="Carlito"/>
              </a:rPr>
              <a:t>vo</a:t>
            </a:r>
            <a:r>
              <a:rPr sz="3600" i="1" spc="-15" dirty="0">
                <a:latin typeface="Carlito"/>
                <a:cs typeface="Carlito"/>
              </a:rPr>
              <a:t>l</a:t>
            </a:r>
            <a:r>
              <a:rPr sz="3600" i="1" dirty="0">
                <a:latin typeface="Carlito"/>
                <a:cs typeface="Carlito"/>
              </a:rPr>
              <a:t>vem</a:t>
            </a:r>
            <a:r>
              <a:rPr sz="3600" i="1" spc="-15" dirty="0">
                <a:latin typeface="Carlito"/>
                <a:cs typeface="Carlito"/>
              </a:rPr>
              <a:t>e</a:t>
            </a:r>
            <a:r>
              <a:rPr sz="3600" i="1" spc="-45" dirty="0">
                <a:latin typeface="Carlito"/>
                <a:cs typeface="Carlito"/>
              </a:rPr>
              <a:t>n</a:t>
            </a:r>
            <a:r>
              <a:rPr sz="3600" i="1" dirty="0">
                <a:latin typeface="Carlito"/>
                <a:cs typeface="Carlito"/>
              </a:rPr>
              <a:t>t	</a:t>
            </a:r>
            <a:r>
              <a:rPr sz="3200" dirty="0"/>
              <a:t>: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714501"/>
            <a:ext cx="8836660" cy="2902718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anterior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posterior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synechiae,</a:t>
            </a:r>
            <a:endParaRPr sz="2400">
              <a:latin typeface="Carlito"/>
              <a:cs typeface="Carlito"/>
            </a:endParaRPr>
          </a:p>
          <a:p>
            <a:pPr marL="355600" marR="5340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iris </a:t>
            </a:r>
            <a:r>
              <a:rPr sz="2400" spc="-5" dirty="0">
                <a:latin typeface="Carlito"/>
                <a:cs typeface="Carlito"/>
              </a:rPr>
              <a:t>nodules </a:t>
            </a:r>
            <a:r>
              <a:rPr sz="2400" spc="-10" dirty="0">
                <a:latin typeface="Carlito"/>
                <a:cs typeface="Carlito"/>
              </a:rPr>
              <a:t>(Koeppe </a:t>
            </a:r>
            <a:r>
              <a:rPr sz="2400" spc="-5" dirty="0">
                <a:latin typeface="Carlito"/>
                <a:cs typeface="Carlito"/>
              </a:rPr>
              <a:t>nodules </a:t>
            </a:r>
            <a:r>
              <a:rPr sz="2400" spc="-10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pupillary </a:t>
            </a:r>
            <a:r>
              <a:rPr sz="2400" spc="-40" dirty="0">
                <a:latin typeface="Carlito"/>
                <a:cs typeface="Carlito"/>
              </a:rPr>
              <a:t>border, </a:t>
            </a:r>
            <a:r>
              <a:rPr sz="2400" spc="-5" dirty="0">
                <a:latin typeface="Carlito"/>
                <a:cs typeface="Carlito"/>
              </a:rPr>
              <a:t>Busacca  nodules </a:t>
            </a:r>
            <a:r>
              <a:rPr sz="2400" dirty="0">
                <a:latin typeface="Carlito"/>
                <a:cs typeface="Carlito"/>
              </a:rPr>
              <a:t>within the iris </a:t>
            </a:r>
            <a:r>
              <a:rPr sz="2400" spc="-15" dirty="0">
                <a:latin typeface="Carlito"/>
                <a:cs typeface="Carlito"/>
              </a:rPr>
              <a:t>stroma, </a:t>
            </a:r>
            <a:r>
              <a:rPr sz="2400">
                <a:latin typeface="Carlito"/>
                <a:cs typeface="Carlito"/>
              </a:rPr>
              <a:t>and</a:t>
            </a:r>
            <a:r>
              <a:rPr sz="2400" spc="-40">
                <a:latin typeface="Carlito"/>
                <a:cs typeface="Carlito"/>
              </a:rPr>
              <a:t> </a:t>
            </a:r>
            <a:r>
              <a:rPr sz="2400" smtClean="0">
                <a:latin typeface="Carlito"/>
                <a:cs typeface="Carlito"/>
              </a:rPr>
              <a:t>Berlin</a:t>
            </a:r>
            <a:r>
              <a:rPr lang="en-US" sz="2400" dirty="0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nodules </a:t>
            </a:r>
            <a:r>
              <a:rPr sz="2400" dirty="0">
                <a:latin typeface="Carlito"/>
                <a:cs typeface="Carlito"/>
              </a:rPr>
              <a:t>in the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angle)</a:t>
            </a:r>
            <a:endParaRPr sz="2400">
              <a:latin typeface="Carlito"/>
              <a:cs typeface="Carlito"/>
            </a:endParaRPr>
          </a:p>
          <a:p>
            <a:pPr marL="424180" indent="-41148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2400" dirty="0">
                <a:latin typeface="Carlito"/>
                <a:cs typeface="Carlito"/>
              </a:rPr>
              <a:t>iris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granulomas,</a:t>
            </a:r>
            <a:endParaRPr sz="24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dirty="0"/>
              <a:t>	</a:t>
            </a:r>
            <a:r>
              <a:rPr sz="2400" spc="-15" dirty="0">
                <a:latin typeface="Carlito"/>
                <a:cs typeface="Carlito"/>
              </a:rPr>
              <a:t>heterochromia </a:t>
            </a:r>
            <a:r>
              <a:rPr sz="2400" spc="5" dirty="0">
                <a:latin typeface="Carlito"/>
                <a:cs typeface="Carlito"/>
              </a:rPr>
              <a:t>(eg, </a:t>
            </a:r>
            <a:r>
              <a:rPr sz="2400" spc="-5">
                <a:latin typeface="Carlito"/>
                <a:cs typeface="Carlito"/>
              </a:rPr>
              <a:t>Fuchs </a:t>
            </a:r>
            <a:r>
              <a:rPr sz="2400" spc="-15" smtClean="0">
                <a:latin typeface="Carlito"/>
                <a:cs typeface="Carlito"/>
              </a:rPr>
              <a:t>heterochromic</a:t>
            </a:r>
            <a:r>
              <a:rPr lang="en-US" sz="2400" spc="-15" dirty="0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iridocyclitis</a:t>
            </a:r>
            <a:r>
              <a:rPr sz="2400" spc="-5" dirty="0">
                <a:latin typeface="Carlito"/>
                <a:cs typeface="Carlito"/>
              </a:rPr>
              <a:t>), or </a:t>
            </a:r>
            <a:r>
              <a:rPr sz="2400" spc="-15" dirty="0">
                <a:latin typeface="Carlito"/>
                <a:cs typeface="Carlito"/>
              </a:rPr>
              <a:t>stromal  </a:t>
            </a:r>
            <a:r>
              <a:rPr sz="2400" spc="-20" dirty="0">
                <a:latin typeface="Carlito"/>
                <a:cs typeface="Carlito"/>
              </a:rPr>
              <a:t>atrophy </a:t>
            </a:r>
            <a:r>
              <a:rPr sz="2400" spc="5" dirty="0">
                <a:latin typeface="Carlito"/>
                <a:cs typeface="Carlito"/>
              </a:rPr>
              <a:t>(eg, </a:t>
            </a:r>
            <a:r>
              <a:rPr sz="2400" spc="-5" dirty="0">
                <a:latin typeface="Carlito"/>
                <a:cs typeface="Carlito"/>
              </a:rPr>
              <a:t>herpetic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uveitis)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85800" y="3962398"/>
            <a:ext cx="7513320" cy="2895600"/>
            <a:chOff x="685800" y="3962398"/>
            <a:chExt cx="7513320" cy="2895600"/>
          </a:xfrm>
        </p:grpSpPr>
        <p:sp>
          <p:nvSpPr>
            <p:cNvPr id="5" name="object 5"/>
            <p:cNvSpPr/>
            <p:nvPr/>
          </p:nvSpPr>
          <p:spPr>
            <a:xfrm>
              <a:off x="4953000" y="3962398"/>
              <a:ext cx="3246120" cy="28529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5800" y="3970019"/>
              <a:ext cx="4282440" cy="28879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381000"/>
            <a:ext cx="7950200" cy="5143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43204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Intraocular pressure </a:t>
            </a:r>
            <a:r>
              <a:rPr sz="3200" spc="-5" dirty="0">
                <a:latin typeface="Carlito"/>
                <a:cs typeface="Carlito"/>
              </a:rPr>
              <a:t>(lOP) </a:t>
            </a:r>
            <a:r>
              <a:rPr sz="3200" spc="-10" dirty="0">
                <a:latin typeface="Carlito"/>
                <a:cs typeface="Carlito"/>
              </a:rPr>
              <a:t>-often </a:t>
            </a:r>
            <a:r>
              <a:rPr sz="3200" spc="-5" dirty="0">
                <a:latin typeface="Carlito"/>
                <a:cs typeface="Carlito"/>
              </a:rPr>
              <a:t>low  secondary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decreased </a:t>
            </a:r>
            <a:r>
              <a:rPr sz="3200" dirty="0">
                <a:latin typeface="Carlito"/>
                <a:cs typeface="Carlito"/>
              </a:rPr>
              <a:t>aqueous </a:t>
            </a:r>
            <a:r>
              <a:rPr sz="3200" spc="-10" dirty="0">
                <a:latin typeface="Carlito"/>
                <a:cs typeface="Carlito"/>
              </a:rPr>
              <a:t>production  </a:t>
            </a:r>
            <a:r>
              <a:rPr sz="3200" spc="-5" dirty="0">
                <a:latin typeface="Carlito"/>
                <a:cs typeface="Carlito"/>
              </a:rPr>
              <a:t>or increased </a:t>
            </a:r>
            <a:r>
              <a:rPr sz="3200" spc="-10" dirty="0">
                <a:latin typeface="Carlito"/>
                <a:cs typeface="Carlito"/>
              </a:rPr>
              <a:t>alternative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outflow</a:t>
            </a:r>
            <a:endParaRPr sz="3200">
              <a:latin typeface="Carlito"/>
              <a:cs typeface="Carlito"/>
            </a:endParaRPr>
          </a:p>
          <a:p>
            <a:pPr marL="355600" marR="104139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  <a:tab pos="7011670" algn="l"/>
              </a:tabLst>
            </a:pPr>
            <a:r>
              <a:rPr dirty="0"/>
              <a:t>	</a:t>
            </a:r>
            <a:r>
              <a:rPr sz="3200" dirty="0">
                <a:latin typeface="Carlito"/>
                <a:cs typeface="Carlito"/>
              </a:rPr>
              <a:t>lOP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spc="-5" dirty="0">
                <a:latin typeface="Carlito"/>
                <a:cs typeface="Carlito"/>
              </a:rPr>
              <a:t>increase </a:t>
            </a:r>
            <a:r>
              <a:rPr sz="3200" dirty="0">
                <a:latin typeface="Carlito"/>
                <a:cs typeface="Carlito"/>
              </a:rPr>
              <a:t>- </a:t>
            </a:r>
            <a:r>
              <a:rPr sz="3200" spc="-5" dirty="0">
                <a:latin typeface="Carlito"/>
                <a:cs typeface="Carlito"/>
              </a:rPr>
              <a:t>if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meshwork becomes  </a:t>
            </a:r>
            <a:r>
              <a:rPr sz="3200" dirty="0">
                <a:latin typeface="Carlito"/>
                <a:cs typeface="Carlito"/>
              </a:rPr>
              <a:t>clogged </a:t>
            </a:r>
            <a:r>
              <a:rPr sz="3200" spc="-10" dirty="0">
                <a:latin typeface="Carlito"/>
                <a:cs typeface="Carlito"/>
              </a:rPr>
              <a:t>by inflammatory </a:t>
            </a:r>
            <a:r>
              <a:rPr sz="3200" dirty="0">
                <a:latin typeface="Carlito"/>
                <a:cs typeface="Carlito"/>
              </a:rPr>
              <a:t>cells</a:t>
            </a:r>
            <a:r>
              <a:rPr sz="3200" spc="75" dirty="0">
                <a:latin typeface="Carlito"/>
                <a:cs typeface="Carlito"/>
              </a:rPr>
              <a:t> </a:t>
            </a:r>
            <a:r>
              <a:rPr sz="3200" spc="-5">
                <a:latin typeface="Carlito"/>
                <a:cs typeface="Carlito"/>
              </a:rPr>
              <a:t>or</a:t>
            </a:r>
            <a:r>
              <a:rPr sz="3200" spc="5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debris</a:t>
            </a:r>
            <a:r>
              <a:rPr lang="en-US" sz="3200" spc="-5" dirty="0" smtClean="0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or  </a:t>
            </a:r>
            <a:r>
              <a:rPr sz="3200" spc="-10" dirty="0">
                <a:latin typeface="Carlito"/>
                <a:cs typeface="Carlito"/>
              </a:rPr>
              <a:t>trabeculitis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Pupillary </a:t>
            </a:r>
            <a:r>
              <a:rPr sz="3200" spc="-5" dirty="0">
                <a:latin typeface="Carlito"/>
                <a:cs typeface="Carlito"/>
              </a:rPr>
              <a:t>block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5" dirty="0">
                <a:latin typeface="Carlito"/>
                <a:cs typeface="Carlito"/>
              </a:rPr>
              <a:t>iris bombe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secondary  </a:t>
            </a:r>
            <a:r>
              <a:rPr sz="3200" dirty="0">
                <a:latin typeface="Carlito"/>
                <a:cs typeface="Carlito"/>
              </a:rPr>
              <a:t>angle </a:t>
            </a:r>
            <a:r>
              <a:rPr sz="3200" spc="-5" dirty="0">
                <a:latin typeface="Carlito"/>
                <a:cs typeface="Carlito"/>
              </a:rPr>
              <a:t>closure </a:t>
            </a:r>
            <a:r>
              <a:rPr sz="3200" dirty="0">
                <a:latin typeface="Carlito"/>
                <a:cs typeface="Carlito"/>
              </a:rPr>
              <a:t>- </a:t>
            </a:r>
            <a:r>
              <a:rPr sz="3200" spc="-10" dirty="0">
                <a:latin typeface="Carlito"/>
                <a:cs typeface="Carlito"/>
              </a:rPr>
              <a:t>acute </a:t>
            </a:r>
            <a:r>
              <a:rPr sz="3200" dirty="0">
                <a:latin typeface="Carlito"/>
                <a:cs typeface="Carlito"/>
              </a:rPr>
              <a:t>rise </a:t>
            </a:r>
            <a:r>
              <a:rPr sz="3200" spc="-10" dirty="0">
                <a:latin typeface="Carlito"/>
                <a:cs typeface="Carlito"/>
              </a:rPr>
              <a:t>in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lOP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7358" y="382270"/>
            <a:ext cx="1631442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U</a:t>
            </a:r>
            <a:r>
              <a:rPr sz="4800" spc="-45" dirty="0"/>
              <a:t>v</a:t>
            </a:r>
            <a:r>
              <a:rPr sz="4800" dirty="0"/>
              <a:t>ea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535940" y="1537080"/>
            <a:ext cx="5330825" cy="44316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6535" marR="5080" indent="-135890">
              <a:lnSpc>
                <a:spcPct val="121700"/>
              </a:lnSpc>
              <a:spcBef>
                <a:spcPts val="75"/>
              </a:spcBef>
            </a:pPr>
            <a:r>
              <a:rPr sz="2400" dirty="0">
                <a:latin typeface="Carlito"/>
                <a:cs typeface="Carlito"/>
              </a:rPr>
              <a:t>Middle, </a:t>
            </a:r>
            <a:r>
              <a:rPr sz="2400" spc="-10" dirty="0">
                <a:latin typeface="Carlito"/>
                <a:cs typeface="Carlito"/>
              </a:rPr>
              <a:t>pigmented, structures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eye  </a:t>
            </a:r>
            <a:r>
              <a:rPr sz="2400" dirty="0">
                <a:latin typeface="Carlito"/>
                <a:cs typeface="Carlito"/>
              </a:rPr>
              <a:t>includes the iris, ciliary </a:t>
            </a:r>
            <a:r>
              <a:rPr sz="2400" spc="-40" dirty="0">
                <a:latin typeface="Carlito"/>
                <a:cs typeface="Carlito"/>
              </a:rPr>
              <a:t>body,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choroid  </a:t>
            </a:r>
            <a:r>
              <a:rPr sz="2400" spc="-5" dirty="0">
                <a:latin typeface="Arial"/>
                <a:cs typeface="Arial"/>
              </a:rPr>
              <a:t>Highly vascular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layer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Arial"/>
              <a:cs typeface="Arial"/>
            </a:endParaRPr>
          </a:p>
          <a:p>
            <a:pPr marL="455930" indent="-443865">
              <a:lnSpc>
                <a:spcPct val="100000"/>
              </a:lnSpc>
              <a:buSzPct val="68750"/>
              <a:buFont typeface="Wingdings"/>
              <a:buChar char=""/>
              <a:tabLst>
                <a:tab pos="455930" algn="l"/>
                <a:tab pos="456565" algn="l"/>
              </a:tabLst>
            </a:pPr>
            <a:r>
              <a:rPr sz="2400" spc="-30" dirty="0">
                <a:latin typeface="Arial"/>
                <a:cs typeface="Arial"/>
              </a:rPr>
              <a:t>Various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functions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"/>
            </a:pPr>
            <a:endParaRPr sz="3500">
              <a:latin typeface="Arial"/>
              <a:cs typeface="Arial"/>
            </a:endParaRPr>
          </a:p>
          <a:p>
            <a:pPr marL="772160" lvl="1" indent="-33972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772795" algn="l"/>
              </a:tabLst>
            </a:pPr>
            <a:r>
              <a:rPr sz="2400" spc="-5" dirty="0">
                <a:latin typeface="Arial"/>
                <a:cs typeface="Arial"/>
              </a:rPr>
              <a:t>Regulation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entry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light</a:t>
            </a:r>
            <a:endParaRPr sz="2400">
              <a:latin typeface="Arial"/>
              <a:cs typeface="Arial"/>
            </a:endParaRPr>
          </a:p>
          <a:p>
            <a:pPr marL="755015" lvl="1" indent="-32258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Accommodation</a:t>
            </a:r>
            <a:endParaRPr sz="2400">
              <a:latin typeface="Arial"/>
              <a:cs typeface="Arial"/>
            </a:endParaRPr>
          </a:p>
          <a:p>
            <a:pPr marL="772160" lvl="1" indent="-339725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772795" algn="l"/>
              </a:tabLst>
            </a:pPr>
            <a:r>
              <a:rPr sz="2400" spc="-5" dirty="0">
                <a:latin typeface="Arial"/>
                <a:cs typeface="Arial"/>
              </a:rPr>
              <a:t>Production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aqueous</a:t>
            </a:r>
            <a:endParaRPr sz="2400">
              <a:latin typeface="Arial"/>
              <a:cs typeface="Arial"/>
            </a:endParaRPr>
          </a:p>
          <a:p>
            <a:pPr marL="772160" lvl="1" indent="-33972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772795" algn="l"/>
              </a:tabLst>
            </a:pPr>
            <a:r>
              <a:rPr sz="2400" spc="-5" dirty="0">
                <a:latin typeface="Arial"/>
                <a:cs typeface="Arial"/>
              </a:rPr>
              <a:t>Nutrition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outer layers of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retina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58470"/>
            <a:ext cx="8074660" cy="5982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800" i="1" spc="-10" dirty="0" smtClean="0">
                <a:latin typeface="Carlito"/>
                <a:cs typeface="Carlito"/>
              </a:rPr>
              <a:t>Signs in </a:t>
            </a:r>
            <a:r>
              <a:rPr sz="3800" i="1" spc="-10" smtClean="0">
                <a:latin typeface="Carlito"/>
                <a:cs typeface="Carlito"/>
              </a:rPr>
              <a:t>Intermediate</a:t>
            </a:r>
            <a:r>
              <a:rPr lang="en-US" sz="3800" i="1" spc="-10" dirty="0" smtClean="0">
                <a:latin typeface="Carlito"/>
                <a:cs typeface="Carlito"/>
              </a:rPr>
              <a:t> </a:t>
            </a:r>
            <a:r>
              <a:rPr lang="en-US" sz="3800" i="1" spc="-10" dirty="0" err="1" smtClean="0">
                <a:latin typeface="Carlito"/>
                <a:cs typeface="Carlito"/>
              </a:rPr>
              <a:t>uveitis</a:t>
            </a:r>
            <a:endParaRPr sz="3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044672"/>
            <a:ext cx="9144000" cy="544572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smtClean="0">
                <a:latin typeface="Carlito"/>
                <a:cs typeface="Carlito"/>
              </a:rPr>
              <a:t>vitre</a:t>
            </a:r>
            <a:r>
              <a:rPr lang="en-US" sz="3200" spc="-5" dirty="0" err="1" smtClean="0">
                <a:latin typeface="Carlito"/>
                <a:cs typeface="Carlito"/>
              </a:rPr>
              <a:t>ous</a:t>
            </a:r>
            <a:r>
              <a:rPr sz="3200" spc="-5" smtClean="0">
                <a:latin typeface="Carlito"/>
                <a:cs typeface="Carlito"/>
              </a:rPr>
              <a:t> </a:t>
            </a:r>
            <a:r>
              <a:rPr sz="3200" spc="-10" smtClean="0">
                <a:latin typeface="Carlito"/>
                <a:cs typeface="Carlito"/>
              </a:rPr>
              <a:t>inflamatory </a:t>
            </a:r>
            <a:r>
              <a:rPr sz="3200" dirty="0">
                <a:latin typeface="Carlito"/>
                <a:cs typeface="Carlito"/>
              </a:rPr>
              <a:t>cells , </a:t>
            </a:r>
            <a:r>
              <a:rPr sz="3200" spc="-5" dirty="0">
                <a:latin typeface="Carlito"/>
                <a:cs typeface="Carlito"/>
              </a:rPr>
              <a:t>vitreous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haze</a:t>
            </a:r>
            <a:endParaRPr sz="3200">
              <a:latin typeface="Carlito"/>
              <a:cs typeface="Carlito"/>
            </a:endParaRPr>
          </a:p>
          <a:p>
            <a:pPr marL="355600" marR="28067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Carlito"/>
                <a:cs typeface="Carlito"/>
              </a:rPr>
              <a:t>snowball </a:t>
            </a:r>
            <a:r>
              <a:rPr sz="3200" b="1" i="1" dirty="0">
                <a:latin typeface="Carlito"/>
                <a:cs typeface="Carlito"/>
              </a:rPr>
              <a:t>opacities</a:t>
            </a:r>
            <a:r>
              <a:rPr sz="3200" i="1" dirty="0">
                <a:latin typeface="Carlito"/>
                <a:cs typeface="Carlito"/>
              </a:rPr>
              <a:t>, </a:t>
            </a:r>
            <a:r>
              <a:rPr sz="3200" dirty="0">
                <a:latin typeface="Carlito"/>
                <a:cs typeface="Carlito"/>
              </a:rPr>
              <a:t>which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common </a:t>
            </a:r>
            <a:r>
              <a:rPr sz="3200" dirty="0">
                <a:latin typeface="Carlito"/>
                <a:cs typeface="Carlito"/>
              </a:rPr>
              <a:t>with  </a:t>
            </a:r>
            <a:r>
              <a:rPr sz="3200" spc="-10" dirty="0">
                <a:latin typeface="Carlito"/>
                <a:cs typeface="Carlito"/>
              </a:rPr>
              <a:t>sarcoidosis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15" dirty="0">
                <a:latin typeface="Carlito"/>
                <a:cs typeface="Carlito"/>
              </a:rPr>
              <a:t>intermediate</a:t>
            </a:r>
            <a:r>
              <a:rPr sz="3200" spc="-5" dirty="0">
                <a:latin typeface="Carlito"/>
                <a:cs typeface="Carlito"/>
              </a:rPr>
              <a:t> uveitis</a:t>
            </a:r>
            <a:endParaRPr sz="3200">
              <a:latin typeface="Carlito"/>
              <a:cs typeface="Carlito"/>
            </a:endParaRPr>
          </a:p>
          <a:p>
            <a:pPr marL="355600" marR="61023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rlito"/>
                <a:cs typeface="Carlito"/>
              </a:rPr>
              <a:t>Exudates over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10" dirty="0">
                <a:latin typeface="Carlito"/>
                <a:cs typeface="Carlito"/>
              </a:rPr>
              <a:t>pars </a:t>
            </a:r>
            <a:r>
              <a:rPr sz="3200" b="1" dirty="0">
                <a:latin typeface="Carlito"/>
                <a:cs typeface="Carlito"/>
              </a:rPr>
              <a:t>plana</a:t>
            </a:r>
            <a:r>
              <a:rPr sz="3200" b="1" spc="-114" dirty="0">
                <a:latin typeface="Carlito"/>
                <a:cs typeface="Carlito"/>
              </a:rPr>
              <a:t> </a:t>
            </a:r>
            <a:r>
              <a:rPr sz="3200" i="1" spc="-5">
                <a:latin typeface="Carlito"/>
                <a:cs typeface="Carlito"/>
              </a:rPr>
              <a:t>(</a:t>
            </a:r>
            <a:r>
              <a:rPr sz="3200" i="1" spc="-5" smtClean="0">
                <a:latin typeface="Carlito"/>
                <a:cs typeface="Carlito"/>
              </a:rPr>
              <a:t>snowbank</a:t>
            </a:r>
            <a:r>
              <a:rPr lang="en-US" sz="3200" i="1" spc="-5" dirty="0" err="1" smtClean="0">
                <a:latin typeface="Carlito"/>
                <a:cs typeface="Carlito"/>
              </a:rPr>
              <a:t>ing</a:t>
            </a:r>
            <a:r>
              <a:rPr sz="3200" i="1" spc="-5" smtClean="0">
                <a:latin typeface="Carlito"/>
                <a:cs typeface="Carlito"/>
              </a:rPr>
              <a:t>).  </a:t>
            </a:r>
            <a:r>
              <a:rPr sz="3200" spc="-10" dirty="0">
                <a:latin typeface="Carlito"/>
                <a:cs typeface="Carlito"/>
              </a:rPr>
              <a:t>Active </a:t>
            </a:r>
            <a:r>
              <a:rPr sz="3200" spc="-5" dirty="0">
                <a:latin typeface="Carlito"/>
                <a:cs typeface="Carlito"/>
              </a:rPr>
              <a:t>snowbanks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fluffy </a:t>
            </a:r>
            <a:r>
              <a:rPr sz="3200" dirty="0">
                <a:latin typeface="Carlito"/>
                <a:cs typeface="Carlito"/>
              </a:rPr>
              <a:t>or shaggy  </a:t>
            </a:r>
            <a:r>
              <a:rPr sz="3200" spc="-5" dirty="0">
                <a:latin typeface="Carlito"/>
                <a:cs typeface="Carlito"/>
              </a:rPr>
              <a:t>appearance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vitreal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strands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Chronic </a:t>
            </a:r>
            <a:r>
              <a:rPr sz="3200" spc="-5" dirty="0">
                <a:latin typeface="Carlito"/>
                <a:cs typeface="Carlito"/>
              </a:rPr>
              <a:t>uveitis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dirty="0">
                <a:latin typeface="Carlito"/>
                <a:cs typeface="Carlito"/>
              </a:rPr>
              <a:t>be </a:t>
            </a:r>
            <a:r>
              <a:rPr sz="3200" spc="-5" dirty="0">
                <a:latin typeface="Carlito"/>
                <a:cs typeface="Carlito"/>
              </a:rPr>
              <a:t>associated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10" dirty="0">
                <a:latin typeface="Carlito"/>
                <a:cs typeface="Carlito"/>
              </a:rPr>
              <a:t>cyclitic  membrane formation, </a:t>
            </a:r>
            <a:r>
              <a:rPr sz="3200" spc="-5" dirty="0">
                <a:latin typeface="Carlito"/>
                <a:cs typeface="Carlito"/>
              </a:rPr>
              <a:t>secondary ciliary body  </a:t>
            </a:r>
            <a:r>
              <a:rPr sz="3200" spc="-10" dirty="0">
                <a:latin typeface="Carlito"/>
                <a:cs typeface="Carlito"/>
              </a:rPr>
              <a:t>detachment,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hypotony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65150"/>
            <a:ext cx="7846060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300" i="1" spc="-20" dirty="0" smtClean="0">
                <a:latin typeface="Carlito"/>
                <a:cs typeface="Carlito"/>
              </a:rPr>
              <a:t>Signs of </a:t>
            </a:r>
            <a:r>
              <a:rPr sz="3300" i="1" spc="-20" smtClean="0">
                <a:latin typeface="Carlito"/>
                <a:cs typeface="Carlito"/>
              </a:rPr>
              <a:t>Posterior</a:t>
            </a:r>
            <a:r>
              <a:rPr sz="3300" i="1" spc="-70" smtClean="0">
                <a:latin typeface="Carlito"/>
                <a:cs typeface="Carlito"/>
              </a:rPr>
              <a:t> </a:t>
            </a:r>
            <a:r>
              <a:rPr lang="en-US" sz="3300" i="1" spc="-70" dirty="0" smtClean="0">
                <a:latin typeface="Carlito"/>
                <a:cs typeface="Carlito"/>
              </a:rPr>
              <a:t> </a:t>
            </a:r>
            <a:r>
              <a:rPr lang="en-US" sz="3300" i="1" spc="-70" dirty="0" err="1" smtClean="0">
                <a:latin typeface="Carlito"/>
                <a:cs typeface="Carlito"/>
              </a:rPr>
              <a:t>uveitis</a:t>
            </a:r>
            <a:endParaRPr sz="33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15314"/>
            <a:ext cx="8455660" cy="5152692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Retinal </a:t>
            </a:r>
            <a:r>
              <a:rPr sz="2700" dirty="0">
                <a:latin typeface="Carlito"/>
                <a:cs typeface="Carlito"/>
              </a:rPr>
              <a:t>and </a:t>
            </a:r>
            <a:r>
              <a:rPr sz="2700" spc="-10" dirty="0">
                <a:latin typeface="Carlito"/>
                <a:cs typeface="Carlito"/>
              </a:rPr>
              <a:t>choroidal </a:t>
            </a:r>
            <a:r>
              <a:rPr sz="2700" spc="-5" dirty="0">
                <a:latin typeface="Carlito"/>
                <a:cs typeface="Carlito"/>
              </a:rPr>
              <a:t>signs </a:t>
            </a:r>
            <a:r>
              <a:rPr sz="2700" spc="-20" dirty="0">
                <a:latin typeface="Carlito"/>
                <a:cs typeface="Carlito"/>
              </a:rPr>
              <a:t>may </a:t>
            </a:r>
            <a:r>
              <a:rPr sz="2700" spc="-5" dirty="0">
                <a:latin typeface="Carlito"/>
                <a:cs typeface="Carlito"/>
              </a:rPr>
              <a:t>be </a:t>
            </a:r>
            <a:r>
              <a:rPr sz="2700" spc="-15" dirty="0">
                <a:latin typeface="Carlito"/>
                <a:cs typeface="Carlito"/>
              </a:rPr>
              <a:t>unifocal, </a:t>
            </a:r>
            <a:r>
              <a:rPr sz="2700" spc="-10" dirty="0">
                <a:latin typeface="Carlito"/>
                <a:cs typeface="Carlito"/>
              </a:rPr>
              <a:t>multifocal,  </a:t>
            </a:r>
            <a:r>
              <a:rPr sz="2700" spc="-5">
                <a:latin typeface="Carlito"/>
                <a:cs typeface="Carlito"/>
              </a:rPr>
              <a:t>or </a:t>
            </a:r>
            <a:r>
              <a:rPr sz="2700" spc="-10" smtClean="0">
                <a:latin typeface="Carlito"/>
                <a:cs typeface="Carlito"/>
              </a:rPr>
              <a:t>diffuse</a:t>
            </a:r>
            <a:endParaRPr sz="31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Retinal </a:t>
            </a:r>
            <a:r>
              <a:rPr sz="2700" spc="-5" dirty="0">
                <a:latin typeface="Carlito"/>
                <a:cs typeface="Carlito"/>
              </a:rPr>
              <a:t>or </a:t>
            </a:r>
            <a:r>
              <a:rPr sz="2700" spc="-10" dirty="0">
                <a:latin typeface="Carlito"/>
                <a:cs typeface="Carlito"/>
              </a:rPr>
              <a:t>choroidal inflammatory</a:t>
            </a:r>
            <a:r>
              <a:rPr sz="2700" spc="-20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infiltrates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Inflammatory sheathing of arteries or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veins</a:t>
            </a:r>
            <a:endParaRPr sz="2700">
              <a:latin typeface="Carlito"/>
              <a:cs typeface="Carlito"/>
            </a:endParaRPr>
          </a:p>
          <a:p>
            <a:pPr marL="355600" marR="902969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Exudative, tractional, </a:t>
            </a:r>
            <a:r>
              <a:rPr sz="2700" spc="-5" dirty="0">
                <a:latin typeface="Carlito"/>
                <a:cs typeface="Carlito"/>
              </a:rPr>
              <a:t>or </a:t>
            </a:r>
            <a:r>
              <a:rPr sz="2700" spc="-10" dirty="0">
                <a:latin typeface="Carlito"/>
                <a:cs typeface="Carlito"/>
              </a:rPr>
              <a:t>rhegmatogenous retinal  detachment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Retinal pigment </a:t>
            </a:r>
            <a:r>
              <a:rPr sz="2700" spc="-5" dirty="0">
                <a:latin typeface="Carlito"/>
                <a:cs typeface="Carlito"/>
              </a:rPr>
              <a:t>epithelial </a:t>
            </a:r>
            <a:r>
              <a:rPr sz="2700" spc="-20" dirty="0">
                <a:latin typeface="Carlito"/>
                <a:cs typeface="Carlito"/>
              </a:rPr>
              <a:t>hypertrophy </a:t>
            </a:r>
            <a:r>
              <a:rPr sz="2700" spc="-5">
                <a:latin typeface="Carlito"/>
                <a:cs typeface="Carlito"/>
              </a:rPr>
              <a:t>or</a:t>
            </a:r>
            <a:r>
              <a:rPr sz="2700" spc="-15">
                <a:latin typeface="Carlito"/>
                <a:cs typeface="Carlito"/>
              </a:rPr>
              <a:t> </a:t>
            </a:r>
            <a:r>
              <a:rPr sz="2700" spc="-20" smtClean="0">
                <a:latin typeface="Carlito"/>
                <a:cs typeface="Carlito"/>
              </a:rPr>
              <a:t>atrophy'</a:t>
            </a:r>
            <a:endParaRPr lang="en-US" sz="2700" spc="-2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smtClean="0">
                <a:latin typeface="Carlito"/>
                <a:cs typeface="Carlito"/>
              </a:rPr>
              <a:t>atrophy </a:t>
            </a:r>
            <a:r>
              <a:rPr sz="2700" spc="-5" dirty="0">
                <a:latin typeface="Carlito"/>
                <a:cs typeface="Carlito"/>
              </a:rPr>
              <a:t>or swelling of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10" dirty="0">
                <a:latin typeface="Carlito"/>
                <a:cs typeface="Carlito"/>
              </a:rPr>
              <a:t>retina, choroid, </a:t>
            </a:r>
            <a:r>
              <a:rPr sz="2700" spc="-5" dirty="0">
                <a:latin typeface="Carlito"/>
                <a:cs typeface="Carlito"/>
              </a:rPr>
              <a:t>or optic  nerve</a:t>
            </a:r>
            <a:r>
              <a:rPr sz="2700" spc="-15" dirty="0">
                <a:latin typeface="Carlito"/>
                <a:cs typeface="Carlito"/>
              </a:rPr>
              <a:t> </a:t>
            </a:r>
            <a:r>
              <a:rPr sz="2700" spc="-100" dirty="0">
                <a:latin typeface="Arial"/>
                <a:cs typeface="Arial"/>
              </a:rPr>
              <a:t>head‘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preretinal </a:t>
            </a:r>
            <a:r>
              <a:rPr sz="2700" spc="-5" dirty="0">
                <a:latin typeface="Carlito"/>
                <a:cs typeface="Carlito"/>
              </a:rPr>
              <a:t>or sub </a:t>
            </a:r>
            <a:r>
              <a:rPr sz="2700" spc="-10" dirty="0">
                <a:latin typeface="Carlito"/>
                <a:cs typeface="Carlito"/>
              </a:rPr>
              <a:t>retinal</a:t>
            </a:r>
            <a:r>
              <a:rPr sz="2700" spc="-45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fibrosis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Retinal </a:t>
            </a:r>
            <a:r>
              <a:rPr sz="2700" spc="-5" dirty="0">
                <a:latin typeface="Carlito"/>
                <a:cs typeface="Carlito"/>
              </a:rPr>
              <a:t>or </a:t>
            </a:r>
            <a:r>
              <a:rPr sz="2700" spc="-10" dirty="0">
                <a:latin typeface="Carlito"/>
                <a:cs typeface="Carlito"/>
              </a:rPr>
              <a:t>choroidal</a:t>
            </a:r>
            <a:r>
              <a:rPr sz="2700" spc="-15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neovascularization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460" y="263397"/>
            <a:ext cx="839713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i="1" spc="-5" dirty="0">
                <a:latin typeface="Carlito"/>
                <a:cs typeface="Carlito"/>
              </a:rPr>
              <a:t>Laboratory and Medical</a:t>
            </a:r>
            <a:r>
              <a:rPr sz="4000" i="1" spc="-35" dirty="0">
                <a:latin typeface="Carlito"/>
                <a:cs typeface="Carlito"/>
              </a:rPr>
              <a:t> </a:t>
            </a:r>
            <a:r>
              <a:rPr sz="4000" i="1" spc="-10" dirty="0">
                <a:latin typeface="Carlito"/>
                <a:cs typeface="Carlito"/>
              </a:rPr>
              <a:t>Evaluation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164081"/>
            <a:ext cx="9144000" cy="471859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1331595" indent="-342900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  <a:tab pos="2541270" algn="l"/>
              </a:tabLst>
            </a:pPr>
            <a:r>
              <a:rPr sz="2400" u="heavy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Medical</a:t>
            </a:r>
            <a:r>
              <a:rPr sz="2400" u="heavy" spc="3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history,</a:t>
            </a:r>
            <a:r>
              <a:rPr lang="en-US" sz="2400" u="heavy" spc="-35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review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 </a:t>
            </a:r>
            <a:r>
              <a:rPr sz="2400" u="heavy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systems </a:t>
            </a:r>
            <a:r>
              <a:rPr sz="24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,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thorough</a:t>
            </a:r>
            <a:r>
              <a:rPr lang="en-US" sz="2400" u="heavy" spc="-10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ophthalmologic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and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general 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physical</a:t>
            </a:r>
            <a:r>
              <a:rPr sz="2400" u="heavy" spc="4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examination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ts val="27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10" dirty="0">
                <a:latin typeface="Carlito"/>
                <a:cs typeface="Carlito"/>
              </a:rPr>
              <a:t>There </a:t>
            </a:r>
            <a:r>
              <a:rPr sz="2400" i="1" spc="-5" dirty="0">
                <a:latin typeface="Carlito"/>
                <a:cs typeface="Carlito"/>
              </a:rPr>
              <a:t>is no </a:t>
            </a:r>
            <a:r>
              <a:rPr sz="2400" i="1" spc="-10" dirty="0">
                <a:latin typeface="Carlito"/>
                <a:cs typeface="Carlito"/>
              </a:rPr>
              <a:t>one </a:t>
            </a:r>
            <a:r>
              <a:rPr sz="2400" i="1" spc="-15" dirty="0">
                <a:latin typeface="Carlito"/>
                <a:cs typeface="Carlito"/>
              </a:rPr>
              <a:t>standardized </a:t>
            </a:r>
            <a:r>
              <a:rPr sz="2400" i="1" spc="-10" dirty="0">
                <a:latin typeface="Carlito"/>
                <a:cs typeface="Carlito"/>
              </a:rPr>
              <a:t>battery </a:t>
            </a:r>
            <a:r>
              <a:rPr sz="2400" i="1" spc="-5" dirty="0">
                <a:latin typeface="Carlito"/>
                <a:cs typeface="Carlito"/>
              </a:rPr>
              <a:t>of </a:t>
            </a:r>
            <a:r>
              <a:rPr sz="2400" i="1" spc="-15" dirty="0">
                <a:latin typeface="Carlito"/>
                <a:cs typeface="Carlito"/>
              </a:rPr>
              <a:t>tests </a:t>
            </a:r>
            <a:r>
              <a:rPr sz="2400" i="1" spc="-5" dirty="0">
                <a:latin typeface="Carlito"/>
                <a:cs typeface="Carlito"/>
              </a:rPr>
              <a:t>that </a:t>
            </a:r>
            <a:r>
              <a:rPr sz="2400" i="1" spc="-10">
                <a:latin typeface="Carlito"/>
                <a:cs typeface="Carlito"/>
              </a:rPr>
              <a:t>needs</a:t>
            </a:r>
            <a:r>
              <a:rPr sz="2400" i="1" spc="250">
                <a:latin typeface="Carlito"/>
                <a:cs typeface="Carlito"/>
              </a:rPr>
              <a:t> </a:t>
            </a:r>
            <a:r>
              <a:rPr sz="2400" spc="-15" smtClean="0">
                <a:latin typeface="Carlito"/>
                <a:cs typeface="Carlito"/>
              </a:rPr>
              <a:t>to</a:t>
            </a:r>
            <a:r>
              <a:rPr lang="en-US" sz="2400" spc="-15" dirty="0" smtClean="0">
                <a:latin typeface="Carlito"/>
                <a:cs typeface="Carlito"/>
              </a:rPr>
              <a:t> </a:t>
            </a:r>
            <a:r>
              <a:rPr sz="2400" i="1" spc="-5" smtClean="0">
                <a:latin typeface="Carlito"/>
                <a:cs typeface="Carlito"/>
              </a:rPr>
              <a:t>be </a:t>
            </a:r>
            <a:r>
              <a:rPr sz="2400" i="1" spc="-10" dirty="0">
                <a:latin typeface="Carlito"/>
                <a:cs typeface="Carlito"/>
              </a:rPr>
              <a:t>ordered </a:t>
            </a:r>
            <a:r>
              <a:rPr sz="2400" i="1" spc="-20" dirty="0">
                <a:latin typeface="Carlito"/>
                <a:cs typeface="Carlito"/>
              </a:rPr>
              <a:t>for </a:t>
            </a:r>
            <a:r>
              <a:rPr sz="2400" i="1" spc="-5" dirty="0">
                <a:latin typeface="Carlito"/>
                <a:cs typeface="Carlito"/>
              </a:rPr>
              <a:t>all </a:t>
            </a:r>
            <a:r>
              <a:rPr sz="2400" i="1" spc="-10" dirty="0">
                <a:latin typeface="Carlito"/>
                <a:cs typeface="Carlito"/>
              </a:rPr>
              <a:t>patients </a:t>
            </a:r>
            <a:r>
              <a:rPr sz="2400" i="1" spc="-5" dirty="0">
                <a:latin typeface="Carlito"/>
                <a:cs typeface="Carlito"/>
              </a:rPr>
              <a:t>with</a:t>
            </a:r>
            <a:r>
              <a:rPr sz="2400" i="1" spc="145" dirty="0">
                <a:latin typeface="Carlito"/>
                <a:cs typeface="Carlito"/>
              </a:rPr>
              <a:t> </a:t>
            </a:r>
            <a:r>
              <a:rPr sz="2400" i="1" spc="-10" dirty="0">
                <a:latin typeface="Carlito"/>
                <a:cs typeface="Carlito"/>
              </a:rPr>
              <a:t>uveitis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When the </a:t>
            </a:r>
            <a:r>
              <a:rPr sz="2400" spc="-10" dirty="0">
                <a:latin typeface="Carlito"/>
                <a:cs typeface="Carlito"/>
              </a:rPr>
              <a:t>history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-20">
                <a:latin typeface="Carlito"/>
                <a:cs typeface="Carlito"/>
              </a:rPr>
              <a:t>physical</a:t>
            </a:r>
            <a:r>
              <a:rPr sz="2400" spc="40">
                <a:latin typeface="Carlito"/>
                <a:cs typeface="Carlito"/>
              </a:rPr>
              <a:t> </a:t>
            </a:r>
            <a:r>
              <a:rPr sz="2400" spc="-15" smtClean="0">
                <a:latin typeface="Carlito"/>
                <a:cs typeface="Carlito"/>
              </a:rPr>
              <a:t>examination</a:t>
            </a:r>
            <a:r>
              <a:rPr lang="en-US" sz="2400" spc="-15" dirty="0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do </a:t>
            </a:r>
            <a:r>
              <a:rPr sz="2400" spc="-5" dirty="0">
                <a:latin typeface="Carlito"/>
                <a:cs typeface="Carlito"/>
              </a:rPr>
              <a:t>not </a:t>
            </a:r>
            <a:r>
              <a:rPr sz="2400" dirty="0">
                <a:latin typeface="Carlito"/>
                <a:cs typeface="Carlito"/>
              </a:rPr>
              <a:t>clearly </a:t>
            </a:r>
            <a:r>
              <a:rPr sz="2400" spc="-10" dirty="0">
                <a:latin typeface="Carlito"/>
                <a:cs typeface="Carlito"/>
              </a:rPr>
              <a:t>indicate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cause </a:t>
            </a:r>
            <a:r>
              <a:rPr sz="2400" spc="-5" dirty="0">
                <a:latin typeface="Carlito"/>
                <a:cs typeface="Carlito"/>
              </a:rPr>
              <a:t>rule </a:t>
            </a:r>
            <a:r>
              <a:rPr sz="2400" spc="-10" dirty="0">
                <a:latin typeface="Carlito"/>
                <a:cs typeface="Carlito"/>
              </a:rPr>
              <a:t>out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most </a:t>
            </a:r>
            <a:r>
              <a:rPr sz="2400" spc="-15" dirty="0">
                <a:latin typeface="Carlito"/>
                <a:cs typeface="Carlito"/>
              </a:rPr>
              <a:t>common  </a:t>
            </a:r>
            <a:r>
              <a:rPr sz="2400" spc="-10" dirty="0">
                <a:latin typeface="Carlito"/>
                <a:cs typeface="Carlito"/>
              </a:rPr>
              <a:t>causes. </a:t>
            </a:r>
            <a:r>
              <a:rPr sz="2400" spc="-5" dirty="0">
                <a:latin typeface="Carlito"/>
                <a:cs typeface="Carlito"/>
              </a:rPr>
              <a:t>which</a:t>
            </a:r>
            <a:r>
              <a:rPr sz="2400" spc="65" dirty="0">
                <a:latin typeface="Carlito"/>
                <a:cs typeface="Carlito"/>
              </a:rPr>
              <a:t> </a:t>
            </a:r>
            <a:r>
              <a:rPr sz="2400" spc="-5">
                <a:latin typeface="Carlito"/>
                <a:cs typeface="Carlito"/>
              </a:rPr>
              <a:t>include</a:t>
            </a:r>
            <a:r>
              <a:rPr sz="2400" spc="15">
                <a:latin typeface="Carlito"/>
                <a:cs typeface="Carlito"/>
              </a:rPr>
              <a:t> </a:t>
            </a:r>
            <a:r>
              <a:rPr sz="2400" spc="-10" smtClean="0">
                <a:latin typeface="Carlito"/>
                <a:cs typeface="Carlito"/>
              </a:rPr>
              <a:t>syphilis,sarcoidosis </a:t>
            </a:r>
            <a:r>
              <a:rPr sz="2400" spc="-5" dirty="0">
                <a:latin typeface="Carlito"/>
                <a:cs typeface="Carlito"/>
              </a:rPr>
              <a:t>and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tuberculosis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Purified </a:t>
            </a:r>
            <a:r>
              <a:rPr sz="2400" spc="-10" dirty="0">
                <a:latin typeface="Carlito"/>
                <a:cs typeface="Carlito"/>
              </a:rPr>
              <a:t>protein derivative (PPD) </a:t>
            </a:r>
            <a:r>
              <a:rPr sz="2400" spc="-10">
                <a:latin typeface="Carlito"/>
                <a:cs typeface="Carlito"/>
              </a:rPr>
              <a:t>skin</a:t>
            </a:r>
            <a:r>
              <a:rPr sz="2400" spc="25">
                <a:latin typeface="Carlito"/>
                <a:cs typeface="Carlito"/>
              </a:rPr>
              <a:t> </a:t>
            </a:r>
            <a:r>
              <a:rPr sz="2400" spc="-15" smtClean="0">
                <a:latin typeface="Carlito"/>
                <a:cs typeface="Carlito"/>
              </a:rPr>
              <a:t>test</a:t>
            </a:r>
            <a:endParaRPr lang="en-US" sz="2400" spc="-1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serum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angiotensin-converting enzyme</a:t>
            </a:r>
            <a:r>
              <a:rPr sz="2400" u="heavy" spc="3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(ACE</a:t>
            </a:r>
            <a:r>
              <a:rPr sz="2400" spc="-10" dirty="0">
                <a:latin typeface="Carlito"/>
                <a:cs typeface="Carlito"/>
              </a:rPr>
              <a:t>)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syphilis</a:t>
            </a:r>
            <a:r>
              <a:rPr sz="2400" u="heavy" spc="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serologies</a:t>
            </a:r>
            <a:endParaRPr lang="en-US" sz="2400" u="heavy" spc="-1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chest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radiograph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chest </a:t>
            </a:r>
            <a:r>
              <a:rPr sz="2400" spc="-15" dirty="0">
                <a:latin typeface="Carlito"/>
                <a:cs typeface="Carlito"/>
              </a:rPr>
              <a:t>computed</a:t>
            </a:r>
            <a:r>
              <a:rPr sz="2400" spc="5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tomography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28600"/>
            <a:ext cx="526199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latin typeface="Carlito"/>
                <a:cs typeface="Carlito"/>
              </a:rPr>
              <a:t>Ancillary</a:t>
            </a:r>
            <a:r>
              <a:rPr i="1" spc="-50" dirty="0">
                <a:latin typeface="Carlito"/>
                <a:cs typeface="Carlito"/>
              </a:rPr>
              <a:t> </a:t>
            </a:r>
            <a:r>
              <a:rPr i="1" spc="-15" dirty="0">
                <a:latin typeface="Carlito"/>
                <a:cs typeface="Carlito"/>
              </a:rPr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295400"/>
            <a:ext cx="6248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>
                <a:latin typeface="Carlito"/>
                <a:cs typeface="Carlito"/>
              </a:rPr>
              <a:t>Fluorescein </a:t>
            </a:r>
            <a:r>
              <a:rPr sz="2800" i="1" spc="-10" smtClean="0">
                <a:latin typeface="Carlito"/>
                <a:cs typeface="Carlito"/>
              </a:rPr>
              <a:t>angiography</a:t>
            </a:r>
            <a:r>
              <a:rPr sz="2800" i="1" spc="-30" smtClean="0">
                <a:latin typeface="Carlito"/>
                <a:cs typeface="Carlito"/>
              </a:rPr>
              <a:t>(FA</a:t>
            </a:r>
            <a:r>
              <a:rPr sz="2800" i="1" spc="-30" dirty="0">
                <a:latin typeface="Carlito"/>
                <a:cs typeface="Carlito"/>
              </a:rPr>
              <a:t>)-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228600" y="1688033"/>
            <a:ext cx="8686800" cy="45993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20979">
              <a:spcBef>
                <a:spcPts val="105"/>
              </a:spcBef>
            </a:pPr>
            <a:r>
              <a:rPr lang="en-US" sz="2400" spc="-25" dirty="0" smtClean="0"/>
              <a:t>for </a:t>
            </a:r>
            <a:r>
              <a:rPr lang="en-US" sz="2400" spc="-10" dirty="0" smtClean="0"/>
              <a:t>evaluating</a:t>
            </a:r>
            <a:r>
              <a:rPr lang="en-US" sz="2400" spc="-25" dirty="0" smtClean="0"/>
              <a:t> </a:t>
            </a:r>
            <a:r>
              <a:rPr lang="en-US" sz="2400" spc="-15" dirty="0" smtClean="0"/>
              <a:t>eyes </a:t>
            </a:r>
            <a:r>
              <a:rPr sz="2400" smtClean="0"/>
              <a:t>with </a:t>
            </a:r>
            <a:r>
              <a:rPr sz="2400" spc="-5" dirty="0"/>
              <a:t>chorioretinal disease </a:t>
            </a:r>
            <a:r>
              <a:rPr sz="2400" dirty="0"/>
              <a:t>and </a:t>
            </a:r>
            <a:r>
              <a:rPr sz="2400" spc="-5" dirty="0"/>
              <a:t>structural </a:t>
            </a:r>
            <a:r>
              <a:rPr sz="2400" spc="-10" dirty="0"/>
              <a:t>complications  </a:t>
            </a:r>
            <a:r>
              <a:rPr sz="2400" spc="-5" dirty="0"/>
              <a:t>caused by posterior</a:t>
            </a:r>
            <a:r>
              <a:rPr sz="2400" spc="-70" dirty="0"/>
              <a:t> </a:t>
            </a:r>
            <a:r>
              <a:rPr sz="2400" spc="-5" dirty="0"/>
              <a:t>uveitis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20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/>
              <a:t>CME </a:t>
            </a:r>
            <a:r>
              <a:rPr sz="2400" smtClean="0"/>
              <a:t>(</a:t>
            </a:r>
            <a:r>
              <a:rPr sz="2400" spc="-5" smtClean="0"/>
              <a:t>Flower </a:t>
            </a:r>
            <a:r>
              <a:rPr sz="2400" spc="-10" dirty="0"/>
              <a:t>petal </a:t>
            </a:r>
            <a:r>
              <a:rPr sz="2400" spc="-15"/>
              <a:t>pattern</a:t>
            </a:r>
            <a:r>
              <a:rPr sz="2400" spc="-35"/>
              <a:t> </a:t>
            </a:r>
            <a:r>
              <a:rPr sz="2400" spc="-5" smtClean="0"/>
              <a:t>of</a:t>
            </a:r>
            <a:r>
              <a:rPr lang="en-US" sz="2400" spc="-5" dirty="0" smtClean="0"/>
              <a:t> </a:t>
            </a:r>
            <a:r>
              <a:rPr sz="2400" spc="-15" smtClean="0"/>
              <a:t>Leakage</a:t>
            </a:r>
            <a:r>
              <a:rPr sz="2400" spc="-15" dirty="0"/>
              <a:t>)</a:t>
            </a: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 smtClean="0"/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smtClean="0"/>
              <a:t>retinal</a:t>
            </a:r>
            <a:r>
              <a:rPr sz="2400" spc="-15" smtClean="0"/>
              <a:t> </a:t>
            </a:r>
            <a:r>
              <a:rPr sz="2400" spc="-5" dirty="0"/>
              <a:t>vasculitis</a:t>
            </a: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20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/>
              <a:t>secondary choroidal </a:t>
            </a:r>
            <a:r>
              <a:rPr sz="2400" dirty="0"/>
              <a:t>or </a:t>
            </a:r>
            <a:r>
              <a:rPr sz="2400" spc="-5" dirty="0"/>
              <a:t>retinal</a:t>
            </a:r>
            <a:r>
              <a:rPr sz="2400" spc="-50" dirty="0"/>
              <a:t> </a:t>
            </a:r>
            <a:r>
              <a:rPr sz="2400" spc="-10" dirty="0"/>
              <a:t>neovascularization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20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/>
              <a:t>areas of optic </a:t>
            </a:r>
            <a:r>
              <a:rPr sz="2400" dirty="0"/>
              <a:t>nerve, </a:t>
            </a:r>
            <a:r>
              <a:rPr sz="2400" spc="-5" dirty="0"/>
              <a:t>retinal, </a:t>
            </a:r>
            <a:r>
              <a:rPr sz="2400" dirty="0"/>
              <a:t>and </a:t>
            </a:r>
            <a:r>
              <a:rPr sz="2400" spc="-5" dirty="0"/>
              <a:t>choroidal</a:t>
            </a:r>
            <a:r>
              <a:rPr sz="2400" spc="-100" dirty="0"/>
              <a:t> </a:t>
            </a:r>
            <a:r>
              <a:rPr sz="2400" spc="-5" dirty="0"/>
              <a:t>inflammation</a:t>
            </a:r>
          </a:p>
        </p:txBody>
      </p:sp>
      <p:sp>
        <p:nvSpPr>
          <p:cNvPr id="6" name="object 6"/>
          <p:cNvSpPr/>
          <p:nvPr/>
        </p:nvSpPr>
        <p:spPr>
          <a:xfrm>
            <a:off x="6324600" y="2590800"/>
            <a:ext cx="2819400" cy="1973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533146"/>
            <a:ext cx="8915400" cy="5685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sz="3100" b="1" i="1" spc="-15" dirty="0">
                <a:latin typeface="Carlito"/>
                <a:cs typeface="Carlito"/>
              </a:rPr>
              <a:t>Optical </a:t>
            </a:r>
            <a:r>
              <a:rPr sz="3100" b="1" i="1" spc="-10" dirty="0">
                <a:latin typeface="Carlito"/>
                <a:cs typeface="Carlito"/>
              </a:rPr>
              <a:t>coherence </a:t>
            </a:r>
            <a:r>
              <a:rPr sz="3100" b="1" i="1" spc="-15" dirty="0">
                <a:latin typeface="Carlito"/>
                <a:cs typeface="Carlito"/>
              </a:rPr>
              <a:t>tomography</a:t>
            </a:r>
            <a:r>
              <a:rPr sz="3100" b="1" i="1" spc="90" dirty="0">
                <a:latin typeface="Carlito"/>
                <a:cs typeface="Carlito"/>
              </a:rPr>
              <a:t> </a:t>
            </a:r>
            <a:r>
              <a:rPr sz="3100" spc="-5" dirty="0">
                <a:latin typeface="Carlito"/>
                <a:cs typeface="Carlito"/>
              </a:rPr>
              <a:t>(OCT)</a:t>
            </a:r>
            <a:endParaRPr sz="3100">
              <a:latin typeface="Carlito"/>
              <a:cs typeface="Carlito"/>
            </a:endParaRPr>
          </a:p>
          <a:p>
            <a:pPr marL="355600" marR="5080" indent="-342900">
              <a:lnSpc>
                <a:spcPts val="259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rlito"/>
                <a:cs typeface="Carlito"/>
              </a:rPr>
              <a:t>OCT </a:t>
            </a:r>
            <a:r>
              <a:rPr sz="2700" spc="-5" dirty="0">
                <a:latin typeface="Carlito"/>
                <a:cs typeface="Carlito"/>
              </a:rPr>
              <a:t>has </a:t>
            </a:r>
            <a:r>
              <a:rPr sz="2700" spc="-10" dirty="0">
                <a:latin typeface="Carlito"/>
                <a:cs typeface="Carlito"/>
              </a:rPr>
              <a:t>become </a:t>
            </a:r>
            <a:r>
              <a:rPr sz="2700" dirty="0">
                <a:latin typeface="Carlito"/>
                <a:cs typeface="Carlito"/>
              </a:rPr>
              <a:t>a </a:t>
            </a:r>
            <a:r>
              <a:rPr sz="2700" spc="-20" dirty="0">
                <a:latin typeface="Carlito"/>
                <a:cs typeface="Carlito"/>
              </a:rPr>
              <a:t>standard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spc="-20" dirty="0">
                <a:latin typeface="Carlito"/>
                <a:cs typeface="Carlito"/>
              </a:rPr>
              <a:t>care </a:t>
            </a:r>
            <a:r>
              <a:rPr sz="2700" spc="-25" dirty="0">
                <a:latin typeface="Carlito"/>
                <a:cs typeface="Carlito"/>
              </a:rPr>
              <a:t>for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10" dirty="0">
                <a:latin typeface="Carlito"/>
                <a:cs typeface="Carlito"/>
              </a:rPr>
              <a:t>objective  measurement</a:t>
            </a:r>
            <a:r>
              <a:rPr sz="2700" spc="-60" dirty="0">
                <a:latin typeface="Carlito"/>
                <a:cs typeface="Carlito"/>
              </a:rPr>
              <a:t> </a:t>
            </a:r>
            <a:r>
              <a:rPr sz="2700" spc="5" dirty="0">
                <a:latin typeface="Carlito"/>
                <a:cs typeface="Carlito"/>
              </a:rPr>
              <a:t>of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Uveitic CME </a:t>
            </a:r>
            <a:r>
              <a:rPr sz="2700" dirty="0">
                <a:latin typeface="Carlito"/>
                <a:cs typeface="Carlito"/>
              </a:rPr>
              <a:t>,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Retinal</a:t>
            </a:r>
            <a:r>
              <a:rPr sz="2700" spc="-30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thickening,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3150">
              <a:latin typeface="Carlito"/>
              <a:cs typeface="Carlito"/>
            </a:endParaRPr>
          </a:p>
          <a:p>
            <a:pPr marL="355600" marR="156972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subretinal </a:t>
            </a:r>
            <a:r>
              <a:rPr sz="2700" spc="-5" dirty="0">
                <a:latin typeface="Carlito"/>
                <a:cs typeface="Carlito"/>
              </a:rPr>
              <a:t>fluid </a:t>
            </a:r>
            <a:r>
              <a:rPr sz="2700" spc="-10">
                <a:latin typeface="Carlito"/>
                <a:cs typeface="Carlito"/>
              </a:rPr>
              <a:t>associated </a:t>
            </a:r>
            <a:r>
              <a:rPr sz="2700" smtClean="0">
                <a:latin typeface="Carlito"/>
                <a:cs typeface="Carlito"/>
              </a:rPr>
              <a:t>with</a:t>
            </a:r>
            <a:r>
              <a:rPr lang="en-US" sz="2700" dirty="0" smtClean="0">
                <a:latin typeface="Carlito"/>
                <a:cs typeface="Carlito"/>
              </a:rPr>
              <a:t> </a:t>
            </a:r>
            <a:r>
              <a:rPr sz="2700" spc="-10" smtClean="0">
                <a:latin typeface="Carlito"/>
                <a:cs typeface="Carlito"/>
              </a:rPr>
              <a:t>choroidal neovascularization</a:t>
            </a:r>
            <a:r>
              <a:rPr sz="2700" spc="-10" dirty="0">
                <a:latin typeface="Carlito"/>
                <a:cs typeface="Carlito"/>
              </a:rPr>
              <a:t>,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rlito"/>
                <a:cs typeface="Carlito"/>
              </a:rPr>
              <a:t>serous </a:t>
            </a:r>
            <a:r>
              <a:rPr sz="2700" spc="-10" dirty="0">
                <a:latin typeface="Carlito"/>
                <a:cs typeface="Carlito"/>
              </a:rPr>
              <a:t>retinal detachments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limited </a:t>
            </a:r>
            <a:r>
              <a:rPr sz="2700" spc="-10" dirty="0">
                <a:latin typeface="Carlito"/>
                <a:cs typeface="Carlito"/>
              </a:rPr>
              <a:t>by </a:t>
            </a:r>
            <a:r>
              <a:rPr sz="2700" dirty="0">
                <a:latin typeface="Carlito"/>
                <a:cs typeface="Carlito"/>
              </a:rPr>
              <a:t>media</a:t>
            </a:r>
            <a:r>
              <a:rPr sz="2700" spc="5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opacities</a:t>
            </a:r>
            <a:endParaRPr sz="27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81600" y="1981200"/>
            <a:ext cx="3581400" cy="1728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78281"/>
            <a:ext cx="8303260" cy="704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i="1" spc="-15" dirty="0">
                <a:latin typeface="Carlito"/>
                <a:cs typeface="Carlito"/>
              </a:rPr>
              <a:t>Fundus </a:t>
            </a:r>
            <a:r>
              <a:rPr sz="2500" i="1" spc="-10" dirty="0">
                <a:latin typeface="Carlito"/>
                <a:cs typeface="Carlito"/>
              </a:rPr>
              <a:t>autofluorescence </a:t>
            </a:r>
            <a:r>
              <a:rPr sz="2500" i="1" spc="-5" dirty="0">
                <a:latin typeface="Carlito"/>
                <a:cs typeface="Carlito"/>
              </a:rPr>
              <a:t>imaging </a:t>
            </a:r>
            <a:r>
              <a:rPr sz="2000" dirty="0"/>
              <a:t>- </a:t>
            </a:r>
            <a:r>
              <a:rPr sz="2000" spc="-5" dirty="0"/>
              <a:t>emerging </a:t>
            </a:r>
            <a:r>
              <a:rPr sz="2000" spc="-10" dirty="0"/>
              <a:t>noninvasive</a:t>
            </a:r>
            <a:r>
              <a:rPr sz="2000" spc="105" dirty="0"/>
              <a:t> </a:t>
            </a:r>
            <a:r>
              <a:rPr sz="2000" dirty="0"/>
              <a:t>modality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447800"/>
            <a:ext cx="8153400" cy="362721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111760" indent="-342900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411480" algn="l"/>
                <a:tab pos="412115" algn="l"/>
              </a:tabLst>
            </a:pPr>
            <a:r>
              <a:rPr lang="en-US" sz="2400" spc="-10" dirty="0" smtClean="0">
                <a:latin typeface="Carlito"/>
                <a:cs typeface="Carlito"/>
              </a:rPr>
              <a:t>U</a:t>
            </a:r>
            <a:r>
              <a:rPr sz="2400" spc="-10" smtClean="0">
                <a:latin typeface="Carlito"/>
                <a:cs typeface="Carlito"/>
              </a:rPr>
              <a:t>tilizes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fluorescent properties </a:t>
            </a:r>
            <a:r>
              <a:rPr sz="2400" spc="-5" dirty="0">
                <a:latin typeface="Carlito"/>
                <a:cs typeface="Carlito"/>
              </a:rPr>
              <a:t>of lipofuscin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assess </a:t>
            </a:r>
            <a:r>
              <a:rPr sz="2400" dirty="0">
                <a:latin typeface="Carlito"/>
                <a:cs typeface="Carlito"/>
              </a:rPr>
              <a:t>the viability </a:t>
            </a:r>
            <a:r>
              <a:rPr sz="2400" spc="-5" dirty="0">
                <a:latin typeface="Carlito"/>
                <a:cs typeface="Carlito"/>
              </a:rPr>
              <a:t>of 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retinal </a:t>
            </a:r>
            <a:r>
              <a:rPr sz="2400" spc="-10" dirty="0">
                <a:latin typeface="Carlito"/>
                <a:cs typeface="Carlito"/>
              </a:rPr>
              <a:t>pigment </a:t>
            </a:r>
            <a:r>
              <a:rPr sz="2400" dirty="0">
                <a:latin typeface="Carlito"/>
                <a:cs typeface="Carlito"/>
              </a:rPr>
              <a:t>epithelium (RPE)- </a:t>
            </a:r>
            <a:r>
              <a:rPr sz="2400" spc="-10" dirty="0">
                <a:latin typeface="Carlito"/>
                <a:cs typeface="Carlito"/>
              </a:rPr>
              <a:t>photoreceptor complex </a:t>
            </a:r>
            <a:r>
              <a:rPr sz="2400" dirty="0">
                <a:latin typeface="Carlito"/>
                <a:cs typeface="Carlito"/>
              </a:rPr>
              <a:t>in  </a:t>
            </a:r>
            <a:r>
              <a:rPr sz="2400" spc="-10">
                <a:latin typeface="Carlito"/>
                <a:cs typeface="Carlito"/>
              </a:rPr>
              <a:t>inflammatory</a:t>
            </a:r>
            <a:r>
              <a:rPr sz="2400" spc="1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chorioretinopathies</a:t>
            </a:r>
            <a:endParaRPr lang="en-US" sz="2400" spc="-5" dirty="0" smtClean="0">
              <a:latin typeface="Carlito"/>
              <a:cs typeface="Carlito"/>
            </a:endParaRPr>
          </a:p>
          <a:p>
            <a:pPr marL="355600" marR="111760" indent="-342900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411480" algn="l"/>
                <a:tab pos="412115" algn="l"/>
              </a:tabLst>
            </a:pP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Carlito"/>
              <a:cs typeface="Carlito"/>
            </a:endParaRPr>
          </a:p>
          <a:p>
            <a:pPr marL="12700" marR="5080">
              <a:lnSpc>
                <a:spcPct val="81600"/>
              </a:lnSpc>
              <a:spcBef>
                <a:spcPts val="5"/>
              </a:spcBef>
            </a:pPr>
            <a:r>
              <a:rPr sz="2800" i="1" spc="-5" dirty="0">
                <a:latin typeface="Carlito"/>
                <a:cs typeface="Carlito"/>
              </a:rPr>
              <a:t>lndocyanine </a:t>
            </a:r>
            <a:r>
              <a:rPr sz="2800" i="1" spc="-10">
                <a:latin typeface="Carlito"/>
                <a:cs typeface="Carlito"/>
              </a:rPr>
              <a:t>green </a:t>
            </a:r>
            <a:r>
              <a:rPr sz="2800" i="1" spc="-10" smtClean="0">
                <a:latin typeface="Carlito"/>
                <a:cs typeface="Carlito"/>
              </a:rPr>
              <a:t>angiography</a:t>
            </a:r>
            <a:r>
              <a:rPr sz="2400" i="1" spc="-10" smtClean="0">
                <a:latin typeface="Carlito"/>
                <a:cs typeface="Carlito"/>
              </a:rPr>
              <a:t>-</a:t>
            </a:r>
            <a:endParaRPr lang="en-US" sz="2400" i="1" spc="-10" dirty="0" smtClean="0">
              <a:latin typeface="Carlito"/>
              <a:cs typeface="Carlito"/>
            </a:endParaRPr>
          </a:p>
          <a:p>
            <a:pPr marL="12700" marR="5080">
              <a:lnSpc>
                <a:spcPct val="81600"/>
              </a:lnSpc>
              <a:spcBef>
                <a:spcPts val="5"/>
              </a:spcBef>
              <a:buFont typeface="Arial" pitchFamily="34" charset="0"/>
              <a:buChar char="•"/>
            </a:pPr>
            <a:endParaRPr lang="en-US" sz="2400" i="1" spc="-10" dirty="0">
              <a:latin typeface="Carlito"/>
              <a:cs typeface="Carlito"/>
            </a:endParaRPr>
          </a:p>
          <a:p>
            <a:pPr marL="12700" marR="5080">
              <a:lnSpc>
                <a:spcPct val="81600"/>
              </a:lnSpc>
              <a:spcBef>
                <a:spcPts val="5"/>
              </a:spcBef>
              <a:buFont typeface="Arial" pitchFamily="34" charset="0"/>
              <a:buChar char="•"/>
            </a:pPr>
            <a:r>
              <a:rPr lang="en-US" sz="2400" i="1" spc="-10" dirty="0" smtClean="0">
                <a:latin typeface="Carlito"/>
                <a:cs typeface="Carlito"/>
              </a:rPr>
              <a:t> </a:t>
            </a:r>
            <a:r>
              <a:rPr sz="2400" spc="-10" smtClean="0">
                <a:latin typeface="Carlito"/>
                <a:cs typeface="Carlito"/>
              </a:rPr>
              <a:t>patterns </a:t>
            </a:r>
            <a:r>
              <a:rPr sz="2400" spc="-5" dirty="0">
                <a:latin typeface="Carlito"/>
                <a:cs typeface="Carlito"/>
              </a:rPr>
              <a:t>of hypofluorescence </a:t>
            </a:r>
            <a:r>
              <a:rPr sz="2400" dirty="0">
                <a:latin typeface="Carlito"/>
                <a:cs typeface="Carlito"/>
              </a:rPr>
              <a:t>in the  </a:t>
            </a:r>
            <a:r>
              <a:rPr sz="2400" spc="-5" dirty="0">
                <a:latin typeface="Carlito"/>
                <a:cs typeface="Carlito"/>
              </a:rPr>
              <a:t>presence of </a:t>
            </a:r>
            <a:r>
              <a:rPr sz="2400" spc="-10" dirty="0">
                <a:latin typeface="Carlito"/>
                <a:cs typeface="Carlito"/>
              </a:rPr>
              <a:t>inflammatory choroidal</a:t>
            </a:r>
            <a:r>
              <a:rPr sz="2400" spc="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vasculopathies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685800"/>
            <a:ext cx="8458200" cy="5407634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3200" i="1" spc="-5" dirty="0" err="1" smtClean="0"/>
              <a:t>Ultrasonography</a:t>
            </a:r>
            <a:r>
              <a:rPr lang="en-US" sz="3200" i="1" spc="-5" dirty="0" smtClean="0"/>
              <a:t> </a:t>
            </a:r>
            <a:r>
              <a:rPr lang="en-US" sz="2400" dirty="0" smtClean="0"/>
              <a:t>- </a:t>
            </a:r>
            <a:r>
              <a:rPr lang="en-US" sz="2400" spc="-5" dirty="0" smtClean="0"/>
              <a:t>useful in</a:t>
            </a:r>
            <a:r>
              <a:rPr lang="en-US" sz="2400" spc="-75" dirty="0" smtClean="0"/>
              <a:t> </a:t>
            </a:r>
            <a:r>
              <a:rPr lang="en-US" sz="2400" spc="-10" dirty="0" smtClean="0"/>
              <a:t>demonstrating</a:t>
            </a:r>
          </a:p>
          <a:p>
            <a:pPr marL="12700">
              <a:lnSpc>
                <a:spcPct val="100000"/>
              </a:lnSpc>
            </a:pPr>
            <a:endParaRPr lang="en-US" sz="2400" dirty="0" smtClean="0"/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/>
              <a:t>vitreous</a:t>
            </a:r>
            <a:r>
              <a:rPr lang="en-US" sz="2400" spc="-10" dirty="0" smtClean="0"/>
              <a:t> </a:t>
            </a:r>
            <a:r>
              <a:rPr lang="en-US" sz="2400" spc="-5" dirty="0" smtClean="0"/>
              <a:t>opacities,</a:t>
            </a:r>
            <a:endParaRPr lang="en-US" sz="2400" dirty="0" smtClean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err="1" smtClean="0"/>
              <a:t>choroidal</a:t>
            </a:r>
            <a:r>
              <a:rPr lang="en-US" sz="2400" spc="-20" dirty="0" smtClean="0"/>
              <a:t> </a:t>
            </a:r>
            <a:r>
              <a:rPr lang="en-US" sz="2400" spc="-5" dirty="0" smtClean="0"/>
              <a:t>thickening,</a:t>
            </a:r>
            <a:endParaRPr lang="en-US" sz="2400" dirty="0" smtClean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/>
              <a:t>retinal</a:t>
            </a:r>
            <a:r>
              <a:rPr lang="en-US" sz="2400" spc="5" dirty="0" smtClean="0"/>
              <a:t> </a:t>
            </a:r>
            <a:r>
              <a:rPr lang="en-US" sz="2400" spc="-5" dirty="0" smtClean="0"/>
              <a:t>detachment,</a:t>
            </a:r>
            <a:endParaRPr lang="en-US" sz="2400" dirty="0" smtClean="0"/>
          </a:p>
          <a:p>
            <a:pPr marL="355600" marR="186690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err="1" smtClean="0"/>
              <a:t>cyclitic</a:t>
            </a:r>
            <a:r>
              <a:rPr lang="en-US" sz="2400" spc="-5" dirty="0" smtClean="0"/>
              <a:t> membrane </a:t>
            </a:r>
            <a:r>
              <a:rPr lang="en-US" sz="2400" spc="-10" dirty="0" smtClean="0"/>
              <a:t>formation, </a:t>
            </a:r>
            <a:r>
              <a:rPr lang="en-US" sz="2400" spc="-5" dirty="0" smtClean="0"/>
              <a:t>particularly </a:t>
            </a:r>
            <a:r>
              <a:rPr lang="en-US" sz="2400" dirty="0" smtClean="0"/>
              <a:t>if </a:t>
            </a:r>
            <a:r>
              <a:rPr lang="en-US" sz="2400" spc="-5" dirty="0" smtClean="0"/>
              <a:t>media opacities preclude </a:t>
            </a:r>
            <a:r>
              <a:rPr lang="en-US" sz="2400" dirty="0" smtClean="0"/>
              <a:t>a  </a:t>
            </a:r>
            <a:r>
              <a:rPr lang="en-US" sz="2400" spc="-5" dirty="0" smtClean="0"/>
              <a:t>view of </a:t>
            </a:r>
            <a:r>
              <a:rPr lang="en-US" sz="2400" dirty="0" smtClean="0"/>
              <a:t>the </a:t>
            </a:r>
            <a:r>
              <a:rPr lang="en-US" sz="2400" spc="-10" dirty="0" smtClean="0"/>
              <a:t>posterior</a:t>
            </a:r>
            <a:r>
              <a:rPr lang="en-US" sz="2400" spc="10" dirty="0" smtClean="0"/>
              <a:t> </a:t>
            </a:r>
            <a:r>
              <a:rPr lang="en-US" sz="2400" spc="-10" dirty="0" smtClean="0"/>
              <a:t>segment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en-US" sz="2800" dirty="0" smtClean="0"/>
          </a:p>
          <a:p>
            <a:pPr marL="127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3200" spc="-10" dirty="0" smtClean="0"/>
              <a:t>Anterior </a:t>
            </a:r>
            <a:r>
              <a:rPr lang="en-US" sz="3200" spc="-5" dirty="0" smtClean="0"/>
              <a:t>chamber</a:t>
            </a:r>
            <a:r>
              <a:rPr lang="en-US" sz="3200" spc="40" dirty="0" smtClean="0"/>
              <a:t> </a:t>
            </a:r>
            <a:r>
              <a:rPr lang="en-US" sz="3200" spc="-10" dirty="0" err="1" smtClean="0"/>
              <a:t>paracentesis</a:t>
            </a:r>
            <a:r>
              <a:rPr lang="en-US" sz="3200" spc="-10" dirty="0" smtClean="0"/>
              <a:t> </a:t>
            </a:r>
            <a:r>
              <a:rPr lang="en-US" sz="3200" i="1" spc="-10" dirty="0" smtClean="0"/>
              <a:t>Vitreous </a:t>
            </a:r>
            <a:r>
              <a:rPr lang="en-US" sz="3200" i="1" spc="-15" dirty="0" smtClean="0"/>
              <a:t>biopsy</a:t>
            </a:r>
          </a:p>
          <a:p>
            <a:pPr marL="12700">
              <a:lnSpc>
                <a:spcPct val="100000"/>
              </a:lnSpc>
            </a:pPr>
            <a:endParaRPr lang="en-US" sz="3200" i="1" spc="-15" dirty="0" smtClean="0"/>
          </a:p>
          <a:p>
            <a:pPr marL="127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3200" i="1" spc="-5" dirty="0" err="1" smtClean="0"/>
              <a:t>Chorioretinal</a:t>
            </a:r>
            <a:r>
              <a:rPr lang="en-US" sz="3200" i="1" spc="-25" dirty="0" smtClean="0"/>
              <a:t> </a:t>
            </a:r>
            <a:r>
              <a:rPr lang="en-US" sz="3200" i="1" spc="-15" dirty="0" smtClean="0"/>
              <a:t>biopsy</a:t>
            </a:r>
            <a:endParaRPr lang="en-US" sz="32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20938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rlito"/>
                <a:cs typeface="Carlito"/>
              </a:rPr>
              <a:t>Medical Management of</a:t>
            </a:r>
            <a:r>
              <a:rPr i="1" spc="-8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281658"/>
            <a:ext cx="8516620" cy="518218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2800" i="1" dirty="0">
                <a:latin typeface="Carlito"/>
                <a:cs typeface="Carlito"/>
              </a:rPr>
              <a:t>Goal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effectively control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inflammation</a:t>
            </a:r>
            <a:endParaRPr sz="2800">
              <a:latin typeface="Carlito"/>
              <a:cs typeface="Carlito"/>
            </a:endParaRPr>
          </a:p>
          <a:p>
            <a:pPr marL="355600" marR="5194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eliminate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0" dirty="0">
                <a:latin typeface="Carlito"/>
                <a:cs typeface="Carlito"/>
              </a:rPr>
              <a:t>reduce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risk of vision </a:t>
            </a:r>
            <a:r>
              <a:rPr sz="2800" dirty="0">
                <a:latin typeface="Carlito"/>
                <a:cs typeface="Carlito"/>
              </a:rPr>
              <a:t>loss </a:t>
            </a:r>
            <a:r>
              <a:rPr sz="2800" spc="-15" dirty="0">
                <a:latin typeface="Carlito"/>
                <a:cs typeface="Carlito"/>
              </a:rPr>
              <a:t>from  structural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5" dirty="0">
                <a:latin typeface="Carlito"/>
                <a:cs typeface="Carlito"/>
              </a:rPr>
              <a:t>functional </a:t>
            </a:r>
            <a:r>
              <a:rPr sz="2800" spc="-10" dirty="0">
                <a:latin typeface="Carlito"/>
                <a:cs typeface="Carlito"/>
              </a:rPr>
              <a:t>complications that  result </a:t>
            </a:r>
            <a:r>
              <a:rPr sz="2800" spc="-15" dirty="0">
                <a:latin typeface="Carlito"/>
                <a:cs typeface="Carlito"/>
              </a:rPr>
              <a:t>from uncontrolled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inflammation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Carlito"/>
                <a:cs typeface="Carlito"/>
              </a:rPr>
              <a:t>Includes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rlito"/>
                <a:cs typeface="Carlito"/>
              </a:rPr>
              <a:t>topical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cycloplegics,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rlito"/>
                <a:cs typeface="Carlito"/>
              </a:rPr>
              <a:t>topical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25" dirty="0">
                <a:latin typeface="Carlito"/>
                <a:cs typeface="Carlito"/>
              </a:rPr>
              <a:t>systemic </a:t>
            </a:r>
            <a:r>
              <a:rPr sz="2400" spc="-20" dirty="0">
                <a:latin typeface="Carlito"/>
                <a:cs typeface="Carlito"/>
              </a:rPr>
              <a:t>nonsteroidal </a:t>
            </a:r>
            <a:r>
              <a:rPr sz="2400" spc="-15" dirty="0">
                <a:latin typeface="Carlito"/>
                <a:cs typeface="Carlito"/>
              </a:rPr>
              <a:t>anti-inflammatory</a:t>
            </a:r>
            <a:r>
              <a:rPr sz="2400" spc="2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drugs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rlito"/>
                <a:cs typeface="Carlito"/>
              </a:rPr>
              <a:t>topical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25" dirty="0">
                <a:latin typeface="Carlito"/>
                <a:cs typeface="Carlito"/>
              </a:rPr>
              <a:t>systemic</a:t>
            </a:r>
            <a:r>
              <a:rPr sz="2400" spc="4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corticosteroids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6619"/>
            <a:ext cx="8991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latin typeface="Carlito"/>
                <a:cs typeface="Carlito"/>
              </a:rPr>
              <a:t>Mydriatic and </a:t>
            </a:r>
            <a:r>
              <a:rPr i="1" spc="-5" dirty="0">
                <a:latin typeface="Carlito"/>
                <a:cs typeface="Carlito"/>
              </a:rPr>
              <a:t>Cycloplegic</a:t>
            </a:r>
            <a:r>
              <a:rPr i="1" spc="-7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Agents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02765"/>
            <a:ext cx="7926070" cy="5001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0741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Beneficial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breaking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or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preventing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the 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formation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posterior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synechiae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For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relieving photophobia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secondary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ciliary  spasm.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Cycloplegics commnly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used.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Cyclopentolate hydrochloride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1%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Atropine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1%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Homatropine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2%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rlito"/>
                <a:cs typeface="Carlito"/>
              </a:rPr>
              <a:t>Tropicamide</a:t>
            </a:r>
            <a:r>
              <a:rPr sz="3200" dirty="0">
                <a:latin typeface="Carlito"/>
                <a:cs typeface="Carlito"/>
              </a:rPr>
              <a:t> 0.5%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08177"/>
            <a:ext cx="84582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60370" marR="5080" indent="-2948305">
              <a:lnSpc>
                <a:spcPct val="100000"/>
              </a:lnSpc>
              <a:spcBef>
                <a:spcPts val="105"/>
              </a:spcBef>
            </a:pPr>
            <a:r>
              <a:rPr i="1" spc="-10" dirty="0">
                <a:latin typeface="Carlito"/>
                <a:cs typeface="Carlito"/>
              </a:rPr>
              <a:t>Nonsteroidal </a:t>
            </a:r>
            <a:r>
              <a:rPr i="1" spc="-5" dirty="0">
                <a:latin typeface="Carlito"/>
                <a:cs typeface="Carlito"/>
              </a:rPr>
              <a:t>Anti-Inflammatory  Drugs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58720"/>
            <a:ext cx="7851775" cy="3829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5280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work by </a:t>
            </a:r>
            <a:r>
              <a:rPr sz="2800" spc="-5" dirty="0">
                <a:latin typeface="Carlito"/>
                <a:cs typeface="Carlito"/>
              </a:rPr>
              <a:t>inhibiting </a:t>
            </a:r>
            <a:r>
              <a:rPr sz="2800" spc="-15" dirty="0">
                <a:latin typeface="Carlito"/>
                <a:cs typeface="Carlito"/>
              </a:rPr>
              <a:t>cyclooxygenase </a:t>
            </a:r>
            <a:r>
              <a:rPr sz="2800" spc="-25" dirty="0">
                <a:latin typeface="Carlito"/>
                <a:cs typeface="Carlito"/>
              </a:rPr>
              <a:t>(COX)  </a:t>
            </a:r>
            <a:r>
              <a:rPr sz="2800" spc="-15" dirty="0">
                <a:latin typeface="Carlito"/>
                <a:cs typeface="Carlito"/>
              </a:rPr>
              <a:t>isoforms </a:t>
            </a:r>
            <a:r>
              <a:rPr sz="2800" dirty="0">
                <a:latin typeface="Carlito"/>
                <a:cs typeface="Carlito"/>
              </a:rPr>
              <a:t>l and 2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dirty="0">
                <a:latin typeface="Carlito"/>
                <a:cs typeface="Carlito"/>
              </a:rPr>
              <a:t>2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alone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000">
              <a:latin typeface="Carlito"/>
              <a:cs typeface="Carlito"/>
            </a:endParaRPr>
          </a:p>
          <a:p>
            <a:pPr marL="355600" marR="31369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Reduce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synthesis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prostaglandins </a:t>
            </a:r>
            <a:r>
              <a:rPr sz="2800" spc="-10" dirty="0">
                <a:latin typeface="Carlito"/>
                <a:cs typeface="Carlito"/>
              </a:rPr>
              <a:t>that  mediate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inflammation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0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Ketorolac </a:t>
            </a:r>
            <a:r>
              <a:rPr sz="2800" dirty="0">
                <a:latin typeface="Carlito"/>
                <a:cs typeface="Carlito"/>
              </a:rPr>
              <a:t>and 2 </a:t>
            </a:r>
            <a:r>
              <a:rPr sz="2800" spc="-10" dirty="0">
                <a:latin typeface="Carlito"/>
                <a:cs typeface="Carlito"/>
              </a:rPr>
              <a:t>newer agents </a:t>
            </a:r>
            <a:r>
              <a:rPr sz="2800" spc="-20" dirty="0">
                <a:latin typeface="Carlito"/>
                <a:cs typeface="Carlito"/>
              </a:rPr>
              <a:t>bromfenac </a:t>
            </a:r>
            <a:r>
              <a:rPr sz="2800" dirty="0">
                <a:latin typeface="Carlito"/>
                <a:cs typeface="Carlito"/>
              </a:rPr>
              <a:t>and  </a:t>
            </a:r>
            <a:r>
              <a:rPr sz="2800" spc="-15" dirty="0">
                <a:latin typeface="Carlito"/>
                <a:cs typeface="Carlito"/>
              </a:rPr>
              <a:t>nepafenac </a:t>
            </a:r>
            <a:r>
              <a:rPr sz="2800" b="1" dirty="0">
                <a:latin typeface="Carlito"/>
                <a:cs typeface="Carlito"/>
              </a:rPr>
              <a:t>- </a:t>
            </a:r>
            <a:r>
              <a:rPr sz="2800" spc="-5" dirty="0">
                <a:latin typeface="Carlito"/>
                <a:cs typeface="Carlito"/>
              </a:rPr>
              <a:t>used </a:t>
            </a:r>
            <a:r>
              <a:rPr sz="2800" spc="-30" dirty="0">
                <a:latin typeface="Carlito"/>
                <a:cs typeface="Carlito"/>
              </a:rPr>
              <a:t>for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treatment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CME.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461899"/>
            <a:ext cx="80010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10" dirty="0">
                <a:latin typeface="Carlito"/>
                <a:cs typeface="Carlito"/>
              </a:rPr>
              <a:t>Clinical </a:t>
            </a:r>
            <a:r>
              <a:rPr i="1" spc="-5" dirty="0">
                <a:latin typeface="Carlito"/>
                <a:cs typeface="Carlito"/>
              </a:rPr>
              <a:t>Approach </a:t>
            </a:r>
            <a:r>
              <a:rPr i="1" spc="-30" dirty="0">
                <a:latin typeface="Carlito"/>
                <a:cs typeface="Carlito"/>
              </a:rPr>
              <a:t>to</a:t>
            </a:r>
            <a:r>
              <a:rPr i="1" spc="-2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78965"/>
            <a:ext cx="7720965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1750060" algn="l"/>
              </a:tabLst>
            </a:pPr>
            <a:r>
              <a:rPr sz="3200" i="1" dirty="0">
                <a:latin typeface="Carlito"/>
                <a:cs typeface="Carlito"/>
              </a:rPr>
              <a:t>Uveitis	</a:t>
            </a:r>
            <a:r>
              <a:rPr sz="3200" spc="-10" dirty="0">
                <a:latin typeface="Carlito"/>
                <a:cs typeface="Carlito"/>
              </a:rPr>
              <a:t>inflammation </a:t>
            </a:r>
            <a:r>
              <a:rPr sz="3200" dirty="0">
                <a:latin typeface="Carlito"/>
                <a:cs typeface="Carlito"/>
              </a:rPr>
              <a:t>(ie, </a:t>
            </a:r>
            <a:r>
              <a:rPr sz="3200" i="1" spc="-5" dirty="0">
                <a:latin typeface="Carlito"/>
                <a:cs typeface="Carlito"/>
              </a:rPr>
              <a:t>-itis)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6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uvea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3200" spc="-10" dirty="0">
                <a:latin typeface="Carlito"/>
                <a:cs typeface="Carlito"/>
              </a:rPr>
              <a:t>broadly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categorized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Infectious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non-infectious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Frequently </a:t>
            </a:r>
            <a:r>
              <a:rPr sz="3200" spc="-10" dirty="0">
                <a:latin typeface="Carlito"/>
                <a:cs typeface="Carlito"/>
              </a:rPr>
              <a:t>associated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25" dirty="0">
                <a:latin typeface="Carlito"/>
                <a:cs typeface="Carlito"/>
              </a:rPr>
              <a:t>systemic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disease,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152400"/>
            <a:ext cx="474802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5" dirty="0">
                <a:latin typeface="Carlito"/>
                <a:cs typeface="Carlito"/>
              </a:rPr>
              <a:t>Corti</a:t>
            </a:r>
            <a:r>
              <a:rPr i="1" spc="-40" dirty="0">
                <a:latin typeface="Carlito"/>
                <a:cs typeface="Carlito"/>
              </a:rPr>
              <a:t>c</a:t>
            </a:r>
            <a:r>
              <a:rPr i="1" spc="-5" dirty="0">
                <a:latin typeface="Carlito"/>
                <a:cs typeface="Carlito"/>
              </a:rPr>
              <a:t>o</a:t>
            </a:r>
            <a:r>
              <a:rPr i="1" spc="-50" dirty="0">
                <a:latin typeface="Carlito"/>
                <a:cs typeface="Carlito"/>
              </a:rPr>
              <a:t>st</a:t>
            </a:r>
            <a:r>
              <a:rPr i="1" dirty="0">
                <a:latin typeface="Carlito"/>
                <a:cs typeface="Carlito"/>
              </a:rPr>
              <a:t>eroids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20238"/>
            <a:ext cx="7790180" cy="44999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Mainstay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uveitis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therapy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30" dirty="0">
                <a:latin typeface="Carlito"/>
                <a:cs typeface="Carlito"/>
              </a:rPr>
              <a:t>Treatment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active inflammation </a:t>
            </a:r>
            <a:r>
              <a:rPr sz="2800" spc="-5" dirty="0">
                <a:latin typeface="Carlito"/>
                <a:cs typeface="Carlito"/>
              </a:rPr>
              <a:t>in the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eye</a:t>
            </a:r>
            <a:endParaRPr sz="2800">
              <a:latin typeface="Carlito"/>
              <a:cs typeface="Carlito"/>
            </a:endParaRPr>
          </a:p>
          <a:p>
            <a:pPr marL="355600" marR="33083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Prevention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5" dirty="0">
                <a:latin typeface="Carlito"/>
                <a:cs typeface="Carlito"/>
              </a:rPr>
              <a:t>treatment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complications such </a:t>
            </a:r>
            <a:r>
              <a:rPr sz="2800" spc="-5" dirty="0">
                <a:latin typeface="Carlito"/>
                <a:cs typeface="Carlito"/>
              </a:rPr>
              <a:t>as  </a:t>
            </a:r>
            <a:r>
              <a:rPr sz="2800" spc="-10" dirty="0">
                <a:latin typeface="Carlito"/>
                <a:cs typeface="Carlito"/>
              </a:rPr>
              <a:t>CME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Reduction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inflammatory </a:t>
            </a:r>
            <a:r>
              <a:rPr sz="2800" spc="-15" dirty="0">
                <a:latin typeface="Carlito"/>
                <a:cs typeface="Carlito"/>
              </a:rPr>
              <a:t>infiltration </a:t>
            </a:r>
            <a:r>
              <a:rPr sz="2800" spc="-5" dirty="0">
                <a:latin typeface="Carlito"/>
                <a:cs typeface="Carlito"/>
              </a:rPr>
              <a:t>of the </a:t>
            </a:r>
            <a:r>
              <a:rPr sz="2800" spc="-15" dirty="0">
                <a:latin typeface="Carlito"/>
                <a:cs typeface="Carlito"/>
              </a:rPr>
              <a:t>retina,  </a:t>
            </a:r>
            <a:r>
              <a:rPr sz="2800" spc="-10" dirty="0">
                <a:latin typeface="Carlito"/>
                <a:cs typeface="Carlito"/>
              </a:rPr>
              <a:t>choroid, </a:t>
            </a:r>
            <a:r>
              <a:rPr sz="2800" spc="-5" dirty="0">
                <a:latin typeface="Carlito"/>
                <a:cs typeface="Carlito"/>
              </a:rPr>
              <a:t>or optic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nerve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i="1" spc="-50" dirty="0">
                <a:latin typeface="Carlito"/>
                <a:cs typeface="Carlito"/>
              </a:rPr>
              <a:t>Topical</a:t>
            </a:r>
            <a:r>
              <a:rPr sz="3200" i="1" spc="15" dirty="0">
                <a:latin typeface="Carlito"/>
                <a:cs typeface="Carlito"/>
              </a:rPr>
              <a:t> </a:t>
            </a:r>
            <a:r>
              <a:rPr sz="3200" i="1" spc="-10" dirty="0">
                <a:latin typeface="Carlito"/>
                <a:cs typeface="Carlito"/>
              </a:rPr>
              <a:t>administration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rlito"/>
                <a:cs typeface="Carlito"/>
              </a:rPr>
              <a:t>Effective </a:t>
            </a:r>
            <a:r>
              <a:rPr sz="2800" spc="-10" dirty="0">
                <a:latin typeface="Carlito"/>
                <a:cs typeface="Carlito"/>
              </a:rPr>
              <a:t>primarily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5">
                <a:latin typeface="Carlito"/>
                <a:cs typeface="Carlito"/>
              </a:rPr>
              <a:t>anterior</a:t>
            </a:r>
            <a:r>
              <a:rPr sz="2800" spc="30">
                <a:latin typeface="Carlito"/>
                <a:cs typeface="Carlito"/>
              </a:rPr>
              <a:t> </a:t>
            </a:r>
            <a:r>
              <a:rPr sz="2800" spc="-10" smtClean="0">
                <a:latin typeface="Carlito"/>
                <a:cs typeface="Carlito"/>
              </a:rPr>
              <a:t>uveitis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965" y="123737"/>
            <a:ext cx="6955435" cy="5364288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Routes </a:t>
            </a:r>
            <a:r>
              <a:rPr sz="3200">
                <a:latin typeface="Carlito"/>
                <a:cs typeface="Carlito"/>
              </a:rPr>
              <a:t>of</a:t>
            </a:r>
            <a:r>
              <a:rPr sz="3200" spc="-60">
                <a:latin typeface="Carlito"/>
                <a:cs typeface="Carlito"/>
              </a:rPr>
              <a:t> </a:t>
            </a:r>
            <a:r>
              <a:rPr sz="3200" spc="-15" smtClean="0">
                <a:latin typeface="Carlito"/>
                <a:cs typeface="Carlito"/>
              </a:rPr>
              <a:t>Administration</a:t>
            </a:r>
            <a:endParaRPr lang="en-US" sz="3200" spc="-1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lang="en-US" sz="3200" spc="-5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smtClean="0">
                <a:latin typeface="Carlito"/>
                <a:cs typeface="Carlito"/>
              </a:rPr>
              <a:t>Topical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spc="-1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smtClean="0">
                <a:latin typeface="Carlito"/>
                <a:cs typeface="Carlito"/>
              </a:rPr>
              <a:t>Oral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spc="-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smtClean="0">
                <a:latin typeface="Carlito"/>
                <a:cs typeface="Carlito"/>
              </a:rPr>
              <a:t>Sub</a:t>
            </a:r>
            <a:r>
              <a:rPr sz="3200" spc="20" smtClean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tenon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spc="-2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smtClean="0">
                <a:latin typeface="Carlito"/>
                <a:cs typeface="Carlito"/>
              </a:rPr>
              <a:t>Intra</a:t>
            </a:r>
            <a:r>
              <a:rPr sz="3200" spc="5" smtClean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vitreal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040" y="157099"/>
            <a:ext cx="6606159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20" dirty="0">
                <a:latin typeface="Carlito"/>
                <a:cs typeface="Carlito"/>
              </a:rPr>
              <a:t>Systemic</a:t>
            </a:r>
            <a:r>
              <a:rPr i="1" spc="-9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administration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001013"/>
            <a:ext cx="9144000" cy="46288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Supplement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replace other </a:t>
            </a:r>
            <a:r>
              <a:rPr sz="2400" spc="-20">
                <a:latin typeface="Carlito"/>
                <a:cs typeface="Carlito"/>
              </a:rPr>
              <a:t>routes </a:t>
            </a:r>
            <a:r>
              <a:rPr sz="2400" spc="-5" smtClean="0">
                <a:latin typeface="Carlito"/>
                <a:cs typeface="Carlito"/>
              </a:rPr>
              <a:t>of</a:t>
            </a:r>
            <a:r>
              <a:rPr lang="en-US" sz="2400" spc="135" dirty="0">
                <a:latin typeface="Carlito"/>
                <a:cs typeface="Carlito"/>
              </a:rPr>
              <a:t> </a:t>
            </a:r>
            <a:r>
              <a:rPr lang="en-US" sz="2400" spc="135" dirty="0" smtClean="0">
                <a:latin typeface="Carlito"/>
                <a:cs typeface="Carlito"/>
              </a:rPr>
              <a:t>a</a:t>
            </a:r>
            <a:r>
              <a:rPr sz="2400" spc="-15" smtClean="0">
                <a:latin typeface="Carlito"/>
                <a:cs typeface="Carlito"/>
              </a:rPr>
              <a:t>dministration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6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Used </a:t>
            </a:r>
            <a:r>
              <a:rPr sz="2400" spc="-25" dirty="0">
                <a:latin typeface="Carlito"/>
                <a:cs typeface="Carlito"/>
              </a:rPr>
              <a:t>for </a:t>
            </a:r>
            <a:r>
              <a:rPr sz="2400" spc="-10" dirty="0">
                <a:latin typeface="Carlito"/>
                <a:cs typeface="Carlito"/>
              </a:rPr>
              <a:t>vision-threatening </a:t>
            </a:r>
            <a:r>
              <a:rPr sz="2400" spc="-15" dirty="0">
                <a:latin typeface="Carlito"/>
                <a:cs typeface="Carlito"/>
              </a:rPr>
              <a:t>chronic </a:t>
            </a:r>
            <a:r>
              <a:rPr sz="2400" spc="-10" dirty="0">
                <a:latin typeface="Carlito"/>
                <a:cs typeface="Carlito"/>
              </a:rPr>
              <a:t>uveitis </a:t>
            </a:r>
            <a:r>
              <a:rPr sz="2400" spc="-5" dirty="0">
                <a:latin typeface="Carlito"/>
                <a:cs typeface="Carlito"/>
              </a:rPr>
              <a:t>when  </a:t>
            </a:r>
            <a:r>
              <a:rPr sz="2400" spc="-15" dirty="0">
                <a:latin typeface="Carlito"/>
                <a:cs typeface="Carlito"/>
              </a:rPr>
              <a:t>topical </a:t>
            </a:r>
            <a:r>
              <a:rPr sz="2400" spc="-20" dirty="0">
                <a:latin typeface="Carlito"/>
                <a:cs typeface="Carlito"/>
              </a:rPr>
              <a:t>corticosteroids are </a:t>
            </a:r>
            <a:r>
              <a:rPr sz="2400" spc="-15" dirty="0">
                <a:latin typeface="Carlito"/>
                <a:cs typeface="Carlito"/>
              </a:rPr>
              <a:t>insufficient </a:t>
            </a:r>
            <a:r>
              <a:rPr sz="2400" spc="-5" dirty="0">
                <a:latin typeface="Carlito"/>
                <a:cs typeface="Carlito"/>
              </a:rPr>
              <a:t>or when </a:t>
            </a:r>
            <a:r>
              <a:rPr sz="2400" spc="-25" dirty="0">
                <a:latin typeface="Carlito"/>
                <a:cs typeface="Carlito"/>
              </a:rPr>
              <a:t>systemic  </a:t>
            </a:r>
            <a:r>
              <a:rPr sz="2400" spc="-10" dirty="0">
                <a:latin typeface="Carlito"/>
                <a:cs typeface="Carlito"/>
              </a:rPr>
              <a:t>disease </a:t>
            </a:r>
            <a:r>
              <a:rPr sz="2400" spc="-5" dirty="0">
                <a:latin typeface="Carlito"/>
                <a:cs typeface="Carlito"/>
              </a:rPr>
              <a:t>also </a:t>
            </a:r>
            <a:r>
              <a:rPr sz="2400" spc="-15" dirty="0">
                <a:latin typeface="Carlito"/>
                <a:cs typeface="Carlito"/>
              </a:rPr>
              <a:t>requires</a:t>
            </a:r>
            <a:r>
              <a:rPr sz="2400" spc="6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therapy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600">
              <a:latin typeface="Carlito"/>
              <a:cs typeface="Carlito"/>
            </a:endParaRPr>
          </a:p>
          <a:p>
            <a:pPr marL="355600" marR="46164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The dosing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taper should </a:t>
            </a:r>
            <a:r>
              <a:rPr sz="2400" spc="-5" dirty="0">
                <a:latin typeface="Carlito"/>
                <a:cs typeface="Carlito"/>
              </a:rPr>
              <a:t>be </a:t>
            </a:r>
            <a:r>
              <a:rPr sz="2400" spc="-15" dirty="0">
                <a:latin typeface="Carlito"/>
                <a:cs typeface="Carlito"/>
              </a:rPr>
              <a:t>individualized </a:t>
            </a:r>
            <a:r>
              <a:rPr sz="2400" spc="-20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the  </a:t>
            </a:r>
            <a:r>
              <a:rPr sz="2400" spc="-15" dirty="0">
                <a:latin typeface="Carlito"/>
                <a:cs typeface="Carlito"/>
              </a:rPr>
              <a:t>patient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600">
              <a:latin typeface="Carlito"/>
              <a:cs typeface="Carlito"/>
            </a:endParaRPr>
          </a:p>
          <a:p>
            <a:pPr marL="355600" marR="42227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If </a:t>
            </a:r>
            <a:r>
              <a:rPr sz="2400" spc="-20" dirty="0">
                <a:latin typeface="Carlito"/>
                <a:cs typeface="Carlito"/>
              </a:rPr>
              <a:t>corticosteroid </a:t>
            </a:r>
            <a:r>
              <a:rPr sz="2400" spc="-15" dirty="0">
                <a:latin typeface="Carlito"/>
                <a:cs typeface="Carlito"/>
              </a:rPr>
              <a:t>therapy </a:t>
            </a:r>
            <a:r>
              <a:rPr sz="2400" spc="-5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required </a:t>
            </a:r>
            <a:r>
              <a:rPr sz="2400" spc="-25" dirty="0">
                <a:latin typeface="Carlito"/>
                <a:cs typeface="Carlito"/>
              </a:rPr>
              <a:t>for </a:t>
            </a:r>
            <a:r>
              <a:rPr sz="2400" spc="-10" dirty="0">
                <a:latin typeface="Carlito"/>
                <a:cs typeface="Carlito"/>
              </a:rPr>
              <a:t>longer </a:t>
            </a:r>
            <a:r>
              <a:rPr sz="2400" spc="-5" dirty="0">
                <a:latin typeface="Carlito"/>
                <a:cs typeface="Carlito"/>
              </a:rPr>
              <a:t>than 3  </a:t>
            </a:r>
            <a:r>
              <a:rPr sz="2400" spc="-10" dirty="0">
                <a:latin typeface="Carlito"/>
                <a:cs typeface="Carlito"/>
              </a:rPr>
              <a:t>months. Immuno-modulatory </a:t>
            </a:r>
            <a:r>
              <a:rPr sz="2400" spc="-15" dirty="0">
                <a:latin typeface="Carlito"/>
                <a:cs typeface="Carlito"/>
              </a:rPr>
              <a:t>therapy </a:t>
            </a:r>
            <a:r>
              <a:rPr sz="2400" spc="-5" dirty="0">
                <a:latin typeface="Carlito"/>
                <a:cs typeface="Carlito"/>
              </a:rPr>
              <a:t>(IMT) is  </a:t>
            </a:r>
            <a:r>
              <a:rPr sz="2400" spc="-15" dirty="0">
                <a:latin typeface="Carlito"/>
                <a:cs typeface="Carlito"/>
              </a:rPr>
              <a:t>indicated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79678"/>
            <a:ext cx="7179309" cy="176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1- 2 </a:t>
            </a:r>
            <a:r>
              <a:rPr sz="2800" spc="10" dirty="0">
                <a:latin typeface="Carlito"/>
                <a:cs typeface="Carlito"/>
              </a:rPr>
              <a:t>mg/kg/day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20">
                <a:latin typeface="Carlito"/>
                <a:cs typeface="Carlito"/>
              </a:rPr>
              <a:t>oral</a:t>
            </a:r>
            <a:r>
              <a:rPr sz="2800" spc="50">
                <a:latin typeface="Carlito"/>
                <a:cs typeface="Carlito"/>
              </a:rPr>
              <a:t> </a:t>
            </a:r>
            <a:r>
              <a:rPr sz="2800" spc="-15" smtClean="0">
                <a:latin typeface="Carlito"/>
                <a:cs typeface="Carlito"/>
              </a:rPr>
              <a:t>predniso</a:t>
            </a:r>
            <a:r>
              <a:rPr lang="en-US" sz="2800" spc="-15" dirty="0" smtClean="0">
                <a:latin typeface="Carlito"/>
                <a:cs typeface="Carlito"/>
              </a:rPr>
              <a:t>lone</a:t>
            </a:r>
            <a:endParaRPr lang="en-US" sz="2800" spc="-15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800" spc="-15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smtClean="0">
                <a:latin typeface="Carlito"/>
                <a:cs typeface="Carlito"/>
              </a:rPr>
              <a:t>Gradually</a:t>
            </a:r>
            <a:r>
              <a:rPr sz="2800" spc="35" smtClean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tapered	</a:t>
            </a:r>
            <a:r>
              <a:rPr sz="2800" spc="-10" dirty="0">
                <a:latin typeface="Carlito"/>
                <a:cs typeface="Carlito"/>
              </a:rPr>
              <a:t>every </a:t>
            </a:r>
            <a:r>
              <a:rPr sz="2800" spc="-5" dirty="0">
                <a:latin typeface="Carlito"/>
                <a:cs typeface="Carlito"/>
              </a:rPr>
              <a:t>1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2 </a:t>
            </a:r>
            <a:r>
              <a:rPr sz="2800" spc="-15" dirty="0">
                <a:latin typeface="Carlito"/>
                <a:cs typeface="Carlito"/>
              </a:rPr>
              <a:t>weeks </a:t>
            </a:r>
            <a:r>
              <a:rPr sz="2800" spc="-10" dirty="0">
                <a:latin typeface="Carlito"/>
                <a:cs typeface="Carlito"/>
              </a:rPr>
              <a:t>until </a:t>
            </a:r>
            <a:r>
              <a:rPr sz="2800" spc="-5" dirty="0">
                <a:latin typeface="Carlito"/>
                <a:cs typeface="Carlito"/>
              </a:rPr>
              <a:t>the  </a:t>
            </a:r>
            <a:r>
              <a:rPr sz="2800" spc="-10" dirty="0">
                <a:latin typeface="Carlito"/>
                <a:cs typeface="Carlito"/>
              </a:rPr>
              <a:t>disease </a:t>
            </a:r>
            <a:r>
              <a:rPr sz="2800" spc="-5" dirty="0">
                <a:latin typeface="Carlito"/>
                <a:cs typeface="Carlito"/>
              </a:rPr>
              <a:t>is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0">
                <a:latin typeface="Carlito"/>
                <a:cs typeface="Carlito"/>
              </a:rPr>
              <a:t>quiescent</a:t>
            </a:r>
            <a:r>
              <a:rPr sz="2800" spc="-10" smtClean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6677"/>
            <a:ext cx="7945120" cy="36452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34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20" dirty="0" smtClean="0">
                <a:latin typeface="Carlito"/>
                <a:cs typeface="Carlito"/>
              </a:rPr>
              <a:t>H2 blockers or P</a:t>
            </a:r>
            <a:r>
              <a:rPr sz="3200" spc="-20" smtClean="0">
                <a:latin typeface="Carlito"/>
                <a:cs typeface="Carlito"/>
              </a:rPr>
              <a:t>roton </a:t>
            </a:r>
            <a:r>
              <a:rPr sz="3200" spc="-5" dirty="0">
                <a:latin typeface="Carlito"/>
                <a:cs typeface="Carlito"/>
              </a:rPr>
              <a:t>pump </a:t>
            </a:r>
            <a:r>
              <a:rPr sz="3200" spc="-15" dirty="0">
                <a:latin typeface="Carlito"/>
                <a:cs typeface="Carlito"/>
              </a:rPr>
              <a:t>inhibitors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prevent  gastric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peptic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ulcers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Long-term </a:t>
            </a:r>
            <a:r>
              <a:rPr sz="3200" spc="-15" dirty="0">
                <a:latin typeface="Carlito"/>
                <a:cs typeface="Carlito"/>
              </a:rPr>
              <a:t>corticosteroid </a:t>
            </a:r>
            <a:r>
              <a:rPr sz="3200" spc="-10" dirty="0">
                <a:latin typeface="Carlito"/>
                <a:cs typeface="Carlito"/>
              </a:rPr>
              <a:t>therapy </a:t>
            </a:r>
            <a:r>
              <a:rPr sz="3200" dirty="0">
                <a:latin typeface="Carlito"/>
                <a:cs typeface="Carlito"/>
              </a:rPr>
              <a:t>-  </a:t>
            </a:r>
            <a:r>
              <a:rPr sz="3200" spc="-10" dirty="0">
                <a:latin typeface="Carlito"/>
                <a:cs typeface="Carlito"/>
              </a:rPr>
              <a:t>supplement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diet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5" dirty="0">
                <a:latin typeface="Carlito"/>
                <a:cs typeface="Carlito"/>
              </a:rPr>
              <a:t>calcium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vitamin  </a:t>
            </a:r>
            <a:r>
              <a:rPr sz="3200" dirty="0">
                <a:latin typeface="Carlito"/>
                <a:cs typeface="Carlito"/>
              </a:rPr>
              <a:t>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lessen the chances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osteoporosis.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274" y="461899"/>
            <a:ext cx="798992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rlito"/>
                <a:cs typeface="Carlito"/>
              </a:rPr>
              <a:t>lmmunomodulatory</a:t>
            </a:r>
            <a:r>
              <a:rPr i="1" spc="-65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Medications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634605" cy="28142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err="1" smtClean="0">
                <a:latin typeface="Carlito"/>
                <a:cs typeface="Carlito"/>
              </a:rPr>
              <a:t>antimetabolites</a:t>
            </a:r>
            <a:r>
              <a:rPr lang="en-US" sz="3200" spc="-10" dirty="0" smtClean="0">
                <a:latin typeface="Carlito"/>
                <a:cs typeface="Carlito"/>
              </a:rPr>
              <a:t>.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Carlito"/>
                <a:cs typeface="Carlito"/>
              </a:rPr>
              <a:t>inhibitors </a:t>
            </a:r>
            <a:r>
              <a:rPr lang="en-US" sz="3200" dirty="0" smtClean="0">
                <a:latin typeface="Carlito"/>
                <a:cs typeface="Carlito"/>
              </a:rPr>
              <a:t>of </a:t>
            </a:r>
            <a:r>
              <a:rPr lang="en-US" sz="3200" spc="-5" dirty="0" smtClean="0">
                <a:latin typeface="Carlito"/>
                <a:cs typeface="Carlito"/>
              </a:rPr>
              <a:t>T-cell</a:t>
            </a:r>
            <a:r>
              <a:rPr lang="en-US" sz="3200" spc="-30" dirty="0" smtClean="0">
                <a:latin typeface="Carlito"/>
                <a:cs typeface="Carlito"/>
              </a:rPr>
              <a:t> </a:t>
            </a:r>
            <a:r>
              <a:rPr lang="en-US" sz="3200" spc="-5" dirty="0" smtClean="0">
                <a:latin typeface="Carlito"/>
                <a:cs typeface="Carlito"/>
              </a:rPr>
              <a:t>signaling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dirty="0" err="1" smtClean="0">
                <a:latin typeface="Carlito"/>
                <a:cs typeface="Carlito"/>
              </a:rPr>
              <a:t>alkylating</a:t>
            </a:r>
            <a:r>
              <a:rPr lang="en-US" sz="3200" spc="-45" dirty="0" smtClean="0">
                <a:latin typeface="Carlito"/>
                <a:cs typeface="Carlito"/>
              </a:rPr>
              <a:t> </a:t>
            </a:r>
            <a:r>
              <a:rPr lang="en-US" sz="3200" spc="-10" dirty="0" smtClean="0">
                <a:latin typeface="Carlito"/>
                <a:cs typeface="Carlito"/>
              </a:rPr>
              <a:t>agents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dirty="0" smtClean="0">
                <a:latin typeface="Carlito"/>
                <a:cs typeface="Carlito"/>
              </a:rPr>
              <a:t>biologic </a:t>
            </a:r>
            <a:r>
              <a:rPr lang="en-US" sz="3200" spc="-10" dirty="0" smtClean="0">
                <a:latin typeface="Carlito"/>
                <a:cs typeface="Carlito"/>
              </a:rPr>
              <a:t>response</a:t>
            </a:r>
            <a:r>
              <a:rPr lang="en-US" sz="3200" spc="-40" dirty="0" smtClean="0">
                <a:latin typeface="Carlito"/>
                <a:cs typeface="Carlito"/>
              </a:rPr>
              <a:t> </a:t>
            </a:r>
            <a:r>
              <a:rPr lang="en-US" sz="3200" spc="-10" dirty="0" smtClean="0">
                <a:latin typeface="Carlito"/>
                <a:cs typeface="Carlito"/>
              </a:rPr>
              <a:t>modifiers</a:t>
            </a:r>
            <a:endParaRPr lang="en-US" sz="3200" dirty="0" smtClean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00" smtClean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33883"/>
            <a:ext cx="365506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i="1" spc="-5" dirty="0">
                <a:latin typeface="Carlito"/>
                <a:cs typeface="Carlito"/>
              </a:rPr>
              <a:t>Indications</a:t>
            </a:r>
            <a:r>
              <a:rPr sz="2900" i="1" spc="-105" dirty="0">
                <a:latin typeface="Carlito"/>
                <a:cs typeface="Carlito"/>
              </a:rPr>
              <a:t> </a:t>
            </a:r>
            <a:r>
              <a:rPr sz="2900" i="1" dirty="0">
                <a:latin typeface="Carlito"/>
                <a:cs typeface="Carlito"/>
              </a:rPr>
              <a:t>:</a:t>
            </a:r>
            <a:endParaRPr sz="29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13206"/>
            <a:ext cx="8227060" cy="5495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vision-threatening intraocular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inflammation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rlito"/>
                <a:cs typeface="Carlito"/>
              </a:rPr>
              <a:t>Reversibility </a:t>
            </a:r>
            <a:r>
              <a:rPr sz="2600" dirty="0">
                <a:latin typeface="Carlito"/>
                <a:cs typeface="Carlito"/>
              </a:rPr>
              <a:t>of the </a:t>
            </a:r>
            <a:r>
              <a:rPr sz="2600" spc="-5" dirty="0">
                <a:latin typeface="Carlito"/>
                <a:cs typeface="Carlito"/>
              </a:rPr>
              <a:t>disease</a:t>
            </a:r>
            <a:r>
              <a:rPr sz="2600" spc="-9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process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Inadequate response </a:t>
            </a:r>
            <a:r>
              <a:rPr sz="2600" spc="-15" dirty="0">
                <a:latin typeface="Carlito"/>
                <a:cs typeface="Carlito"/>
              </a:rPr>
              <a:t>to corticosteroid</a:t>
            </a:r>
            <a:r>
              <a:rPr sz="2600" spc="-8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treatment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15" dirty="0">
                <a:latin typeface="Carlito"/>
                <a:cs typeface="Carlito"/>
              </a:rPr>
              <a:t>Failure </a:t>
            </a:r>
            <a:r>
              <a:rPr sz="2600" dirty="0">
                <a:latin typeface="Carlito"/>
                <a:cs typeface="Carlito"/>
              </a:rPr>
              <a:t>of</a:t>
            </a:r>
            <a:r>
              <a:rPr sz="2600" spc="-20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therapy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05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rlito"/>
                <a:cs typeface="Carlito"/>
              </a:rPr>
              <a:t>corticosteroids contraindicated </a:t>
            </a:r>
            <a:r>
              <a:rPr sz="2600" spc="-5" dirty="0">
                <a:latin typeface="Carlito"/>
                <a:cs typeface="Carlito"/>
              </a:rPr>
              <a:t>because of </a:t>
            </a:r>
            <a:r>
              <a:rPr sz="2600" spc="-20" dirty="0">
                <a:latin typeface="Carlito"/>
                <a:cs typeface="Carlito"/>
              </a:rPr>
              <a:t>systemic  </a:t>
            </a:r>
            <a:r>
              <a:rPr sz="2600" spc="-10" dirty="0">
                <a:latin typeface="Carlito"/>
                <a:cs typeface="Carlito"/>
              </a:rPr>
              <a:t>problems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unacceptable </a:t>
            </a:r>
            <a:r>
              <a:rPr sz="2600" spc="-15" dirty="0">
                <a:latin typeface="Carlito"/>
                <a:cs typeface="Carlito"/>
              </a:rPr>
              <a:t>corticosteroid </a:t>
            </a:r>
            <a:r>
              <a:rPr sz="2600" spc="-5" dirty="0">
                <a:latin typeface="Carlito"/>
                <a:cs typeface="Carlito"/>
              </a:rPr>
              <a:t>side</a:t>
            </a:r>
            <a:r>
              <a:rPr sz="2600" spc="-8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effects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chronic </a:t>
            </a:r>
            <a:r>
              <a:rPr sz="2600" spc="-15" dirty="0">
                <a:latin typeface="Carlito"/>
                <a:cs typeface="Carlito"/>
              </a:rPr>
              <a:t>corticosteroid</a:t>
            </a:r>
            <a:r>
              <a:rPr sz="2600" spc="-40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dependence</a:t>
            </a: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20039"/>
            <a:ext cx="8608060" cy="47218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en-US" sz="3750" dirty="0" smtClean="0">
                <a:latin typeface="Carlito"/>
                <a:cs typeface="Carlito"/>
              </a:rPr>
              <a:t>Adverse effects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Renal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hepatic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40">
                <a:latin typeface="Carlito"/>
                <a:cs typeface="Carlito"/>
              </a:rPr>
              <a:t>toxicity</a:t>
            </a:r>
            <a:r>
              <a:rPr sz="3200" spc="-40" smtClean="0">
                <a:latin typeface="Carlito"/>
                <a:cs typeface="Carlito"/>
              </a:rPr>
              <a:t>,</a:t>
            </a:r>
            <a:endParaRPr lang="en-US" sz="3200" spc="-4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endParaRPr sz="3200">
              <a:latin typeface="Carlito"/>
              <a:cs typeface="Carlito"/>
            </a:endParaRPr>
          </a:p>
          <a:p>
            <a:pPr marL="355600" marR="442595" indent="-342900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Bone </a:t>
            </a:r>
            <a:r>
              <a:rPr sz="3200" spc="-10" dirty="0">
                <a:latin typeface="Carlito"/>
                <a:cs typeface="Carlito"/>
              </a:rPr>
              <a:t>marrow suppression,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increased  susceptibility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infection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4050">
              <a:latin typeface="Carlito"/>
              <a:cs typeface="Carlito"/>
            </a:endParaRPr>
          </a:p>
          <a:p>
            <a:pPr marL="355600" marR="5080" indent="-342900">
              <a:lnSpc>
                <a:spcPts val="3460"/>
              </a:lnSpc>
              <a:spcBef>
                <a:spcPts val="5"/>
              </a:spcBef>
              <a:tabLst>
                <a:tab pos="354965" algn="l"/>
                <a:tab pos="355600" algn="l"/>
                <a:tab pos="3425190" algn="l"/>
              </a:tabLst>
            </a:pPr>
            <a:r>
              <a:rPr lang="en-US" sz="3200" dirty="0" smtClean="0">
                <a:latin typeface="Carlito"/>
                <a:cs typeface="Carlito"/>
              </a:rPr>
              <a:t>Therefore b</a:t>
            </a:r>
            <a:r>
              <a:rPr sz="3200" smtClean="0">
                <a:latin typeface="Carlito"/>
                <a:cs typeface="Carlito"/>
              </a:rPr>
              <a:t>lood</a:t>
            </a:r>
            <a:r>
              <a:rPr sz="3200" spc="15" smtClean="0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monitoring</a:t>
            </a:r>
            <a:r>
              <a:rPr lang="en-US" sz="3200" spc="-5" dirty="0" smtClean="0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including </a:t>
            </a:r>
            <a:r>
              <a:rPr sz="3200" spc="-15" dirty="0">
                <a:latin typeface="Carlito"/>
                <a:cs typeface="Carlito"/>
              </a:rPr>
              <a:t>complete </a:t>
            </a:r>
            <a:r>
              <a:rPr sz="3200" spc="-10" dirty="0">
                <a:latin typeface="Carlito"/>
                <a:cs typeface="Carlito"/>
              </a:rPr>
              <a:t>blood  count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liver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renal </a:t>
            </a:r>
            <a:r>
              <a:rPr sz="3200" spc="-5" dirty="0">
                <a:latin typeface="Carlito"/>
                <a:cs typeface="Carlito"/>
              </a:rPr>
              <a:t>function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tests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461899"/>
            <a:ext cx="81534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rlito"/>
                <a:cs typeface="Carlito"/>
              </a:rPr>
              <a:t>Classification of</a:t>
            </a:r>
            <a:r>
              <a:rPr i="1" spc="-90" dirty="0">
                <a:latin typeface="Carlito"/>
                <a:cs typeface="Carlito"/>
              </a:rPr>
              <a:t> </a:t>
            </a:r>
            <a:r>
              <a:rPr i="1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8608060" cy="515205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65786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Carlito"/>
                <a:cs typeface="Carlito"/>
              </a:rPr>
              <a:t>B</a:t>
            </a:r>
            <a:r>
              <a:rPr sz="3200" spc="-5" smtClean="0">
                <a:latin typeface="Carlito"/>
                <a:cs typeface="Carlito"/>
              </a:rPr>
              <a:t>ased </a:t>
            </a:r>
            <a:r>
              <a:rPr sz="3200" spc="5" dirty="0">
                <a:latin typeface="Carlito"/>
                <a:cs typeface="Carlito"/>
              </a:rPr>
              <a:t>on </a:t>
            </a:r>
            <a:r>
              <a:rPr sz="3200" spc="-15" dirty="0">
                <a:latin typeface="Carlito"/>
                <a:cs typeface="Carlito"/>
              </a:rPr>
              <a:t>anatomy(the </a:t>
            </a:r>
            <a:r>
              <a:rPr sz="3200" spc="-5" dirty="0">
                <a:latin typeface="Carlito"/>
                <a:cs typeface="Carlito"/>
              </a:rPr>
              <a:t>portion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 uvea  </a:t>
            </a:r>
            <a:r>
              <a:rPr sz="3200" spc="-15" dirty="0">
                <a:latin typeface="Carlito"/>
                <a:cs typeface="Carlito"/>
              </a:rPr>
              <a:t>involved),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700">
              <a:latin typeface="Carlito"/>
              <a:cs typeface="Carlito"/>
            </a:endParaRPr>
          </a:p>
          <a:p>
            <a:pPr marL="447040" indent="-434975">
              <a:lnSpc>
                <a:spcPct val="100000"/>
              </a:lnSpc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lang="en-US" sz="3200" spc="-10" dirty="0">
                <a:latin typeface="Carlito"/>
                <a:cs typeface="Carlito"/>
              </a:rPr>
              <a:t>C</a:t>
            </a:r>
            <a:r>
              <a:rPr sz="3200" spc="-10" smtClean="0">
                <a:latin typeface="Carlito"/>
                <a:cs typeface="Carlito"/>
              </a:rPr>
              <a:t>linical </a:t>
            </a:r>
            <a:r>
              <a:rPr sz="3200" spc="-20" dirty="0">
                <a:latin typeface="Carlito"/>
                <a:cs typeface="Carlito"/>
              </a:rPr>
              <a:t>course </a:t>
            </a:r>
            <a:r>
              <a:rPr sz="3200" spc="-10" dirty="0">
                <a:latin typeface="Carlito"/>
                <a:cs typeface="Carlito"/>
              </a:rPr>
              <a:t>(acute, chronic, </a:t>
            </a:r>
            <a:r>
              <a:rPr sz="3200" dirty="0">
                <a:latin typeface="Carlito"/>
                <a:cs typeface="Carlito"/>
              </a:rPr>
              <a:t>or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recurrent),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750">
              <a:latin typeface="Carlito"/>
              <a:cs typeface="Carlito"/>
            </a:endParaRPr>
          </a:p>
          <a:p>
            <a:pPr marL="447040" indent="-43497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lang="en-US" sz="3200" spc="-10" dirty="0" smtClean="0">
                <a:latin typeface="Carlito"/>
                <a:cs typeface="Carlito"/>
              </a:rPr>
              <a:t>E</a:t>
            </a:r>
            <a:r>
              <a:rPr sz="3200" spc="-10" smtClean="0">
                <a:latin typeface="Carlito"/>
                <a:cs typeface="Carlito"/>
              </a:rPr>
              <a:t>tiology(infectious </a:t>
            </a:r>
            <a:r>
              <a:rPr sz="3200" spc="-5" dirty="0">
                <a:latin typeface="Carlito"/>
                <a:cs typeface="Carlito"/>
              </a:rPr>
              <a:t>or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noninfectious),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7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smtClean="0">
                <a:latin typeface="Carlito"/>
                <a:cs typeface="Carlito"/>
              </a:rPr>
              <a:t>Pathological</a:t>
            </a:r>
            <a:r>
              <a:rPr sz="3200" spc="-10" smtClean="0">
                <a:latin typeface="Carlito"/>
                <a:cs typeface="Carlito"/>
              </a:rPr>
              <a:t>(granulomatous</a:t>
            </a:r>
            <a:r>
              <a:rPr lang="en-US" sz="3200" spc="35" dirty="0" smtClean="0">
                <a:latin typeface="Carlito"/>
                <a:cs typeface="Carlito"/>
              </a:rPr>
              <a:t> </a:t>
            </a:r>
            <a:r>
              <a:rPr sz="3200" spc="-10" smtClean="0">
                <a:latin typeface="Carlito"/>
                <a:cs typeface="Carlito"/>
              </a:rPr>
              <a:t>,nongranulomatous</a:t>
            </a:r>
            <a:r>
              <a:rPr sz="3200" spc="-10" dirty="0">
                <a:latin typeface="Carlito"/>
                <a:cs typeface="Carlito"/>
              </a:rPr>
              <a:t>)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7461"/>
            <a:ext cx="7807325" cy="4184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latin typeface="Carlito"/>
                <a:cs typeface="Carlito"/>
              </a:rPr>
              <a:t>The SUN </a:t>
            </a:r>
            <a:r>
              <a:rPr sz="2700" spc="-20" dirty="0">
                <a:latin typeface="Carlito"/>
                <a:cs typeface="Carlito"/>
              </a:rPr>
              <a:t>Working</a:t>
            </a:r>
            <a:r>
              <a:rPr sz="2700" spc="-15" dirty="0">
                <a:latin typeface="Carlito"/>
                <a:cs typeface="Carlito"/>
              </a:rPr>
              <a:t> Group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Etiologic </a:t>
            </a:r>
            <a:r>
              <a:rPr sz="2700" spc="-15" dirty="0">
                <a:latin typeface="Carlito"/>
                <a:cs typeface="Carlito"/>
              </a:rPr>
              <a:t>categories </a:t>
            </a:r>
            <a:r>
              <a:rPr sz="2700" spc="-5" dirty="0">
                <a:latin typeface="Carlito"/>
                <a:cs typeface="Carlito"/>
              </a:rPr>
              <a:t>(</a:t>
            </a:r>
            <a:r>
              <a:rPr sz="3300" i="1" spc="-5" dirty="0">
                <a:latin typeface="Carlito"/>
                <a:cs typeface="Carlito"/>
              </a:rPr>
              <a:t>infectious or</a:t>
            </a:r>
            <a:r>
              <a:rPr sz="3300" i="1" spc="-25" dirty="0">
                <a:latin typeface="Carlito"/>
                <a:cs typeface="Carlito"/>
              </a:rPr>
              <a:t> </a:t>
            </a:r>
            <a:r>
              <a:rPr sz="3300" i="1" spc="-10" dirty="0">
                <a:latin typeface="Carlito"/>
                <a:cs typeface="Carlito"/>
              </a:rPr>
              <a:t>noninfectious</a:t>
            </a:r>
            <a:r>
              <a:rPr sz="2700" spc="-10" dirty="0">
                <a:latin typeface="Carlito"/>
                <a:cs typeface="Carlito"/>
              </a:rPr>
              <a:t>)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ts val="3229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Anatomical </a:t>
            </a:r>
            <a:r>
              <a:rPr sz="2700" spc="-5" dirty="0">
                <a:latin typeface="Carlito"/>
                <a:cs typeface="Carlito"/>
              </a:rPr>
              <a:t>classification </a:t>
            </a:r>
            <a:r>
              <a:rPr sz="2700" spc="-15" dirty="0">
                <a:latin typeface="Carlito"/>
                <a:cs typeface="Carlito"/>
              </a:rPr>
              <a:t>into </a:t>
            </a:r>
            <a:r>
              <a:rPr sz="2700" dirty="0">
                <a:latin typeface="Carlito"/>
                <a:cs typeface="Carlito"/>
              </a:rPr>
              <a:t>4</a:t>
            </a:r>
            <a:r>
              <a:rPr sz="2700" spc="-60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groups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ts val="395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300" i="1" spc="-15" dirty="0">
                <a:latin typeface="Carlito"/>
                <a:cs typeface="Carlito"/>
              </a:rPr>
              <a:t>anterior</a:t>
            </a:r>
            <a:r>
              <a:rPr sz="3300" i="1" spc="5" dirty="0">
                <a:latin typeface="Carlito"/>
                <a:cs typeface="Carlito"/>
              </a:rPr>
              <a:t> </a:t>
            </a:r>
            <a:r>
              <a:rPr sz="3300" i="1" spc="-5" dirty="0">
                <a:latin typeface="Carlito"/>
                <a:cs typeface="Carlito"/>
              </a:rPr>
              <a:t>uveitis</a:t>
            </a:r>
            <a:endParaRPr sz="33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300" i="1" spc="-10" dirty="0">
                <a:latin typeface="Carlito"/>
                <a:cs typeface="Carlito"/>
              </a:rPr>
              <a:t>intermediate</a:t>
            </a:r>
            <a:r>
              <a:rPr sz="3300" i="1" spc="35" dirty="0">
                <a:latin typeface="Carlito"/>
                <a:cs typeface="Carlito"/>
              </a:rPr>
              <a:t> </a:t>
            </a:r>
            <a:r>
              <a:rPr sz="3300" i="1" spc="-5" dirty="0">
                <a:latin typeface="Carlito"/>
                <a:cs typeface="Carlito"/>
              </a:rPr>
              <a:t>uveitis</a:t>
            </a:r>
            <a:endParaRPr sz="33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300" i="1" spc="-15" dirty="0">
                <a:latin typeface="Carlito"/>
                <a:cs typeface="Carlito"/>
              </a:rPr>
              <a:t>posterior</a:t>
            </a:r>
            <a:r>
              <a:rPr sz="3300" i="1" spc="-10" dirty="0">
                <a:latin typeface="Carlito"/>
                <a:cs typeface="Carlito"/>
              </a:rPr>
              <a:t> </a:t>
            </a:r>
            <a:r>
              <a:rPr sz="3300" i="1" spc="-5" dirty="0">
                <a:latin typeface="Carlito"/>
                <a:cs typeface="Carlito"/>
              </a:rPr>
              <a:t>uveitis</a:t>
            </a:r>
            <a:endParaRPr sz="33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300" i="1" spc="-5" dirty="0">
                <a:latin typeface="Carlito"/>
                <a:cs typeface="Carlito"/>
              </a:rPr>
              <a:t>panuveitis</a:t>
            </a:r>
            <a:endParaRPr sz="33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034" y="192150"/>
            <a:ext cx="8081366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65885" marR="5080" indent="-1353820">
              <a:lnSpc>
                <a:spcPct val="100000"/>
              </a:lnSpc>
              <a:spcBef>
                <a:spcPts val="95"/>
              </a:spcBef>
            </a:pPr>
            <a:r>
              <a:rPr sz="3600" i="1" spc="-10" dirty="0">
                <a:latin typeface="Carlito"/>
                <a:cs typeface="Carlito"/>
              </a:rPr>
              <a:t>The SUN </a:t>
            </a:r>
            <a:r>
              <a:rPr sz="3600" i="1" spc="-35" dirty="0">
                <a:latin typeface="Carlito"/>
                <a:cs typeface="Carlito"/>
              </a:rPr>
              <a:t>Working </a:t>
            </a:r>
            <a:r>
              <a:rPr sz="3600" i="1" spc="-5" dirty="0">
                <a:latin typeface="Carlito"/>
                <a:cs typeface="Carlito"/>
              </a:rPr>
              <a:t>Group </a:t>
            </a:r>
            <a:r>
              <a:rPr sz="3600" i="1" spc="-15" dirty="0">
                <a:latin typeface="Carlito"/>
                <a:cs typeface="Carlito"/>
              </a:rPr>
              <a:t>Anatomical  </a:t>
            </a:r>
            <a:r>
              <a:rPr sz="3600" i="1" spc="-10" dirty="0">
                <a:latin typeface="Carlito"/>
                <a:cs typeface="Carlito"/>
              </a:rPr>
              <a:t>Classification </a:t>
            </a:r>
            <a:r>
              <a:rPr sz="3600" i="1" spc="-5" dirty="0">
                <a:latin typeface="Carlito"/>
                <a:cs typeface="Carlito"/>
              </a:rPr>
              <a:t>of</a:t>
            </a:r>
            <a:r>
              <a:rPr sz="3600" i="1" dirty="0">
                <a:latin typeface="Carlito"/>
                <a:cs typeface="Carlito"/>
              </a:rPr>
              <a:t> </a:t>
            </a:r>
            <a:r>
              <a:rPr sz="3600" i="1" spc="-5" dirty="0">
                <a:latin typeface="Carlito"/>
                <a:cs typeface="Carlito"/>
              </a:rPr>
              <a:t>Uveitis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295400"/>
            <a:ext cx="634047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30705" algn="l"/>
                <a:tab pos="5448935" algn="l"/>
              </a:tabLst>
            </a:pPr>
            <a:r>
              <a:rPr sz="2000" b="1" spc="-60" dirty="0">
                <a:latin typeface="Carlito"/>
                <a:cs typeface="Carlito"/>
              </a:rPr>
              <a:t>T</a:t>
            </a:r>
            <a:r>
              <a:rPr sz="2000" b="1" dirty="0">
                <a:latin typeface="Carlito"/>
                <a:cs typeface="Carlito"/>
              </a:rPr>
              <a:t>ype	</a:t>
            </a:r>
            <a:r>
              <a:rPr sz="2000" b="1" spc="-5" dirty="0">
                <a:latin typeface="Carlito"/>
                <a:cs typeface="Carlito"/>
              </a:rPr>
              <a:t>Primar</a:t>
            </a:r>
            <a:r>
              <a:rPr sz="2000" b="1" dirty="0">
                <a:latin typeface="Carlito"/>
                <a:cs typeface="Carlito"/>
              </a:rPr>
              <a:t>y</a:t>
            </a:r>
            <a:r>
              <a:rPr sz="2000" b="1" spc="-10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Si</a:t>
            </a:r>
            <a:r>
              <a:rPr sz="2000" b="1" spc="-25" dirty="0">
                <a:latin typeface="Carlito"/>
                <a:cs typeface="Carlito"/>
              </a:rPr>
              <a:t>t</a:t>
            </a:r>
            <a:r>
              <a:rPr sz="2000" b="1" dirty="0">
                <a:latin typeface="Carlito"/>
                <a:cs typeface="Carlito"/>
              </a:rPr>
              <a:t>e</a:t>
            </a:r>
            <a:r>
              <a:rPr sz="2000" b="1" spc="-10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of Infl</a:t>
            </a:r>
            <a:r>
              <a:rPr sz="2000" b="1" spc="-10" dirty="0">
                <a:latin typeface="Carlito"/>
                <a:cs typeface="Carlito"/>
              </a:rPr>
              <a:t>a</a:t>
            </a:r>
            <a:r>
              <a:rPr sz="2000" b="1" spc="-5" dirty="0">
                <a:latin typeface="Carlito"/>
                <a:cs typeface="Carlito"/>
              </a:rPr>
              <a:t>mm</a:t>
            </a:r>
            <a:r>
              <a:rPr sz="2000" b="1" spc="-25" dirty="0">
                <a:latin typeface="Carlito"/>
                <a:cs typeface="Carlito"/>
              </a:rPr>
              <a:t>a</a:t>
            </a:r>
            <a:r>
              <a:rPr sz="2000" b="1" dirty="0">
                <a:latin typeface="Carlito"/>
                <a:cs typeface="Carlito"/>
              </a:rPr>
              <a:t>tion	</a:t>
            </a:r>
            <a:r>
              <a:rPr sz="2000" b="1" spc="5" dirty="0">
                <a:latin typeface="Carlito"/>
                <a:cs typeface="Carlito"/>
              </a:rPr>
              <a:t>I</a:t>
            </a:r>
            <a:r>
              <a:rPr sz="2000" b="1" dirty="0">
                <a:latin typeface="Carlito"/>
                <a:cs typeface="Carlito"/>
              </a:rPr>
              <a:t>nclud</a:t>
            </a:r>
            <a:r>
              <a:rPr sz="2000" b="1" spc="-5" dirty="0">
                <a:latin typeface="Carlito"/>
                <a:cs typeface="Carlito"/>
              </a:rPr>
              <a:t>es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2057400"/>
            <a:ext cx="477075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3077845" algn="l"/>
              </a:tabLst>
            </a:pPr>
            <a:r>
              <a:rPr sz="1800" b="1" spc="-10" dirty="0">
                <a:latin typeface="Carlito"/>
                <a:cs typeface="Carlito"/>
              </a:rPr>
              <a:t>Anterior</a:t>
            </a:r>
            <a:r>
              <a:rPr sz="1800" b="1" spc="-1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uveitis</a:t>
            </a:r>
            <a:r>
              <a:rPr sz="1800" b="1" spc="-5">
                <a:latin typeface="Carlito"/>
                <a:cs typeface="Carlito"/>
              </a:rPr>
              <a:t>	</a:t>
            </a:r>
            <a:r>
              <a:rPr sz="1800" b="1" spc="-10" smtClean="0">
                <a:latin typeface="Carlito"/>
                <a:cs typeface="Carlito"/>
              </a:rPr>
              <a:t>Anterior</a:t>
            </a:r>
            <a:r>
              <a:rPr lang="en-US" b="1" spc="-10" dirty="0" smtClean="0">
                <a:latin typeface="Carlito"/>
                <a:cs typeface="Carlito"/>
              </a:rPr>
              <a:t>                                   </a:t>
            </a:r>
            <a:r>
              <a:rPr sz="1800" b="1" spc="-75" smtClean="0">
                <a:latin typeface="Carlito"/>
                <a:cs typeface="Carlito"/>
              </a:rPr>
              <a:t> </a:t>
            </a:r>
            <a:r>
              <a:rPr lang="en-US" sz="1800" b="1" spc="-75" dirty="0" smtClean="0">
                <a:latin typeface="Carlito"/>
                <a:cs typeface="Carlito"/>
              </a:rPr>
              <a:t>	</a:t>
            </a:r>
            <a:r>
              <a:rPr sz="1800" b="1" smtClean="0">
                <a:latin typeface="Carlito"/>
                <a:cs typeface="Carlito"/>
              </a:rPr>
              <a:t>chamber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00800" y="1828800"/>
            <a:ext cx="150304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rlito"/>
                <a:cs typeface="Carlito"/>
              </a:rPr>
              <a:t>Iritis  Iridocyclitis  Anterior</a:t>
            </a:r>
            <a:r>
              <a:rPr sz="1800" b="1" spc="-12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cyclitis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996310"/>
            <a:ext cx="2280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rlito"/>
                <a:cs typeface="Carlito"/>
              </a:rPr>
              <a:t>Intermediate</a:t>
            </a:r>
            <a:r>
              <a:rPr sz="1800" b="1" spc="-60" dirty="0">
                <a:latin typeface="Carlito"/>
                <a:cs typeface="Carlito"/>
              </a:rPr>
              <a:t> </a:t>
            </a:r>
            <a:r>
              <a:rPr sz="1800" b="1" spc="-10" dirty="0">
                <a:latin typeface="Carlito"/>
                <a:cs typeface="Carlito"/>
              </a:rPr>
              <a:t>uveitis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24200" y="3048000"/>
            <a:ext cx="14478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smtClean="0">
                <a:latin typeface="Carlito"/>
                <a:cs typeface="Carlito"/>
              </a:rPr>
              <a:t>Vit</a:t>
            </a:r>
            <a:r>
              <a:rPr sz="1800" b="1" spc="-25" smtClean="0">
                <a:latin typeface="Carlito"/>
                <a:cs typeface="Carlito"/>
              </a:rPr>
              <a:t>r</a:t>
            </a:r>
            <a:r>
              <a:rPr sz="1800" b="1" smtClean="0">
                <a:latin typeface="Carlito"/>
                <a:cs typeface="Carlito"/>
              </a:rPr>
              <a:t>eo</a:t>
            </a:r>
            <a:r>
              <a:rPr sz="1800" b="1" spc="5" smtClean="0">
                <a:latin typeface="Carlito"/>
                <a:cs typeface="Carlito"/>
              </a:rPr>
              <a:t>u</a:t>
            </a:r>
            <a:r>
              <a:rPr lang="en-US" sz="1800" b="1" spc="5" dirty="0" smtClean="0">
                <a:latin typeface="Carlito"/>
                <a:cs typeface="Carlito"/>
              </a:rPr>
              <a:t>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00800" y="3048000"/>
            <a:ext cx="157480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latin typeface="Carlito"/>
                <a:cs typeface="Carlito"/>
              </a:rPr>
              <a:t>Pars </a:t>
            </a:r>
            <a:r>
              <a:rPr sz="1800" b="1" dirty="0">
                <a:latin typeface="Carlito"/>
                <a:cs typeface="Carlito"/>
              </a:rPr>
              <a:t>planitis  </a:t>
            </a:r>
            <a:r>
              <a:rPr sz="1800" b="1" spc="-10" dirty="0">
                <a:latin typeface="Carlito"/>
                <a:cs typeface="Carlito"/>
              </a:rPr>
              <a:t>Posterior</a:t>
            </a:r>
            <a:r>
              <a:rPr sz="1800" b="1" spc="-10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cyclitis  Hyalitis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0" y="4343400"/>
            <a:ext cx="190753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rlito"/>
                <a:cs typeface="Carlito"/>
              </a:rPr>
              <a:t>Posterior</a:t>
            </a:r>
            <a:r>
              <a:rPr sz="1800" b="1" spc="-9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uveitis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00400" y="4343400"/>
            <a:ext cx="166433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rlito"/>
                <a:cs typeface="Carlito"/>
              </a:rPr>
              <a:t>Retina </a:t>
            </a:r>
            <a:r>
              <a:rPr sz="1800" b="1" dirty="0">
                <a:latin typeface="Carlito"/>
                <a:cs typeface="Carlito"/>
              </a:rPr>
              <a:t>or</a:t>
            </a:r>
            <a:r>
              <a:rPr sz="1800" b="1" spc="-7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choroid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43600" y="4343400"/>
            <a:ext cx="259651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 marR="5080" indent="-41783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rlito"/>
                <a:cs typeface="Carlito"/>
              </a:rPr>
              <a:t>Focal, multifocal, </a:t>
            </a:r>
            <a:r>
              <a:rPr sz="1800" b="1" dirty="0">
                <a:latin typeface="Carlito"/>
                <a:cs typeface="Carlito"/>
              </a:rPr>
              <a:t>or</a:t>
            </a:r>
            <a:r>
              <a:rPr sz="1800" b="1" spc="-9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diffuse  Choroiditis  </a:t>
            </a:r>
            <a:r>
              <a:rPr sz="1800" b="1" spc="-10" dirty="0">
                <a:latin typeface="Carlito"/>
                <a:cs typeface="Carlito"/>
              </a:rPr>
              <a:t>Chorioretinitis  Retinochoroiditis  </a:t>
            </a:r>
            <a:r>
              <a:rPr sz="1800" b="1" spc="-5" dirty="0">
                <a:latin typeface="Carlito"/>
                <a:cs typeface="Carlito"/>
              </a:rPr>
              <a:t>Retinitis  </a:t>
            </a:r>
            <a:r>
              <a:rPr sz="1800" b="1" spc="-10" dirty="0">
                <a:latin typeface="Carlito"/>
                <a:cs typeface="Carlito"/>
              </a:rPr>
              <a:t>Neuroretinitis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6151574"/>
            <a:ext cx="152146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rlito"/>
                <a:cs typeface="Carlito"/>
              </a:rPr>
              <a:t>Panuveitis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71800" y="6019800"/>
            <a:ext cx="2627630" cy="83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rlito"/>
                <a:cs typeface="Carlito"/>
              </a:rPr>
              <a:t>Anterior </a:t>
            </a:r>
            <a:r>
              <a:rPr sz="1800" b="1" spc="-20">
                <a:latin typeface="Carlito"/>
                <a:cs typeface="Carlito"/>
              </a:rPr>
              <a:t>chamber</a:t>
            </a:r>
            <a:r>
              <a:rPr sz="1800" b="1" spc="-20" smtClean="0">
                <a:latin typeface="Carlito"/>
                <a:cs typeface="Carlito"/>
              </a:rPr>
              <a:t>,</a:t>
            </a:r>
            <a:r>
              <a:rPr lang="en-US" sz="1800" b="1" spc="-105" dirty="0" smtClean="0">
                <a:latin typeface="Carlito"/>
                <a:cs typeface="Carlito"/>
              </a:rPr>
              <a:t> </a:t>
            </a:r>
            <a:r>
              <a:rPr sz="1800" b="1" spc="-5" smtClean="0">
                <a:latin typeface="Carlito"/>
                <a:cs typeface="Carlito"/>
              </a:rPr>
              <a:t>vitreous</a:t>
            </a:r>
            <a:r>
              <a:rPr sz="1800" b="1" spc="-5">
                <a:latin typeface="Carlito"/>
                <a:cs typeface="Carlito"/>
              </a:rPr>
              <a:t>, </a:t>
            </a:r>
            <a:r>
              <a:rPr sz="1800" b="1" smtClean="0">
                <a:latin typeface="Carlito"/>
                <a:cs typeface="Carlito"/>
              </a:rPr>
              <a:t>and </a:t>
            </a:r>
            <a:r>
              <a:rPr sz="1800" b="1" spc="-10" dirty="0">
                <a:latin typeface="Carlito"/>
                <a:cs typeface="Carlito"/>
              </a:rPr>
              <a:t>retina </a:t>
            </a:r>
            <a:r>
              <a:rPr sz="1800" b="1" dirty="0">
                <a:latin typeface="Carlito"/>
                <a:cs typeface="Carlito"/>
              </a:rPr>
              <a:t>or</a:t>
            </a:r>
            <a:r>
              <a:rPr sz="1800" b="1" spc="-50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choroid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2339" y="471170"/>
            <a:ext cx="4716145" cy="688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i="1" spc="-5" dirty="0">
                <a:latin typeface="Calibri"/>
                <a:cs typeface="Calibri"/>
              </a:rPr>
              <a:t>Descriptors in</a:t>
            </a:r>
            <a:r>
              <a:rPr sz="4350" i="1" spc="-95" dirty="0">
                <a:latin typeface="Calibri"/>
                <a:cs typeface="Calibri"/>
              </a:rPr>
              <a:t> </a:t>
            </a:r>
            <a:r>
              <a:rPr sz="4350" i="1" spc="-10" dirty="0">
                <a:latin typeface="Calibri"/>
                <a:cs typeface="Calibri"/>
              </a:rPr>
              <a:t>Uveitis</a:t>
            </a:r>
            <a:endParaRPr sz="43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5570" y="1261109"/>
            <a:ext cx="163068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50" spc="-5" dirty="0">
                <a:latin typeface="Calibri"/>
                <a:cs typeface="Calibri"/>
              </a:rPr>
              <a:t>Co</a:t>
            </a:r>
            <a:r>
              <a:rPr sz="3150" dirty="0">
                <a:latin typeface="Calibri"/>
                <a:cs typeface="Calibri"/>
              </a:rPr>
              <a:t>m</a:t>
            </a:r>
            <a:r>
              <a:rPr sz="3150" spc="-10" dirty="0">
                <a:latin typeface="Calibri"/>
                <a:cs typeface="Calibri"/>
              </a:rPr>
              <a:t>m</a:t>
            </a:r>
            <a:r>
              <a:rPr sz="3150" spc="-5" dirty="0">
                <a:latin typeface="Calibri"/>
                <a:cs typeface="Calibri"/>
              </a:rPr>
              <a:t>en</a:t>
            </a:r>
            <a:r>
              <a:rPr sz="3150" dirty="0">
                <a:latin typeface="Calibri"/>
                <a:cs typeface="Calibri"/>
              </a:rPr>
              <a:t>t</a:t>
            </a:r>
            <a:endParaRPr sz="31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1195492"/>
            <a:ext cx="1694814" cy="98298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565"/>
              </a:spcBef>
            </a:pPr>
            <a:r>
              <a:rPr sz="3200" spc="-5" dirty="0">
                <a:latin typeface="Calibri"/>
                <a:cs typeface="Calibri"/>
              </a:rPr>
              <a:t>Cate</a:t>
            </a:r>
            <a:r>
              <a:rPr sz="3200" dirty="0">
                <a:latin typeface="Calibri"/>
                <a:cs typeface="Calibri"/>
              </a:rPr>
              <a:t>g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dirty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  <a:p>
            <a:pPr marL="431800" indent="-419100">
              <a:lnSpc>
                <a:spcPct val="100000"/>
              </a:lnSpc>
              <a:spcBef>
                <a:spcPts val="400"/>
              </a:spcBef>
              <a:buSzPct val="102127"/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350" spc="-5" dirty="0">
                <a:latin typeface="Calibri"/>
                <a:cs typeface="Calibri"/>
              </a:rPr>
              <a:t>Onset</a:t>
            </a:r>
            <a:endParaRPr sz="23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597150"/>
            <a:ext cx="143510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10212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350" spc="-10" dirty="0">
                <a:latin typeface="Calibri"/>
                <a:cs typeface="Calibri"/>
              </a:rPr>
              <a:t>Duration</a:t>
            </a:r>
            <a:endParaRPr sz="23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34061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3420109"/>
            <a:ext cx="885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5870" y="1198879"/>
            <a:ext cx="2052955" cy="261239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540"/>
              </a:spcBef>
            </a:pPr>
            <a:r>
              <a:rPr sz="3200" spc="-5" dirty="0">
                <a:latin typeface="Calibri"/>
                <a:cs typeface="Calibri"/>
              </a:rPr>
              <a:t>Desc</a:t>
            </a:r>
            <a:r>
              <a:rPr sz="3200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iptor</a:t>
            </a:r>
            <a:endParaRPr sz="32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  <a:spcBef>
                <a:spcPts val="330"/>
              </a:spcBef>
            </a:pPr>
            <a:r>
              <a:rPr sz="2400" spc="-5" dirty="0">
                <a:latin typeface="Calibri"/>
                <a:cs typeface="Calibri"/>
              </a:rPr>
              <a:t>Sudden</a:t>
            </a:r>
            <a:endParaRPr sz="2400">
              <a:latin typeface="Calibri"/>
              <a:cs typeface="Calibri"/>
            </a:endParaRPr>
          </a:p>
          <a:p>
            <a:pPr marL="12700" marR="819785" indent="76200">
              <a:lnSpc>
                <a:spcPct val="112400"/>
              </a:lnSpc>
            </a:pPr>
            <a:r>
              <a:rPr sz="2350" spc="-10" dirty="0">
                <a:latin typeface="Calibri"/>
                <a:cs typeface="Calibri"/>
              </a:rPr>
              <a:t>Insidious  </a:t>
            </a:r>
            <a:r>
              <a:rPr sz="2350" spc="-5" dirty="0">
                <a:latin typeface="Calibri"/>
                <a:cs typeface="Calibri"/>
              </a:rPr>
              <a:t>limited  Persis</a:t>
            </a:r>
            <a:r>
              <a:rPr sz="2350" dirty="0">
                <a:latin typeface="Calibri"/>
                <a:cs typeface="Calibri"/>
              </a:rPr>
              <a:t>t</a:t>
            </a:r>
            <a:r>
              <a:rPr sz="2350" spc="-5" dirty="0">
                <a:latin typeface="Calibri"/>
                <a:cs typeface="Calibri"/>
              </a:rPr>
              <a:t>e</a:t>
            </a:r>
            <a:r>
              <a:rPr sz="2350" spc="-10" dirty="0">
                <a:latin typeface="Calibri"/>
                <a:cs typeface="Calibri"/>
              </a:rPr>
              <a:t>n</a:t>
            </a:r>
            <a:r>
              <a:rPr sz="2350" dirty="0">
                <a:latin typeface="Calibri"/>
                <a:cs typeface="Calibri"/>
              </a:rPr>
              <a:t>t</a:t>
            </a:r>
            <a:endParaRPr sz="2350">
              <a:latin typeface="Calibri"/>
              <a:cs typeface="Calibri"/>
            </a:endParaRPr>
          </a:p>
          <a:p>
            <a:pPr marL="49530">
              <a:lnSpc>
                <a:spcPct val="100000"/>
              </a:lnSpc>
              <a:spcBef>
                <a:spcPts val="490"/>
              </a:spcBef>
            </a:pPr>
            <a:r>
              <a:rPr sz="2400" spc="-5" dirty="0">
                <a:latin typeface="Calibri"/>
                <a:cs typeface="Calibri"/>
              </a:rPr>
              <a:t>Acute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24070" y="2539999"/>
            <a:ext cx="3761104" cy="126365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550"/>
              </a:spcBef>
            </a:pPr>
            <a:r>
              <a:rPr sz="2350" dirty="0">
                <a:latin typeface="Calibri"/>
                <a:cs typeface="Calibri"/>
              </a:rPr>
              <a:t>&lt; 3 </a:t>
            </a:r>
            <a:r>
              <a:rPr sz="2350" spc="-5" dirty="0">
                <a:latin typeface="Calibri"/>
                <a:cs typeface="Calibri"/>
              </a:rPr>
              <a:t>months'</a:t>
            </a:r>
            <a:r>
              <a:rPr sz="2350" spc="-20" dirty="0">
                <a:latin typeface="Calibri"/>
                <a:cs typeface="Calibri"/>
              </a:rPr>
              <a:t> </a:t>
            </a:r>
            <a:r>
              <a:rPr sz="2350" spc="-10" dirty="0">
                <a:latin typeface="Calibri"/>
                <a:cs typeface="Calibri"/>
              </a:rPr>
              <a:t>duration</a:t>
            </a:r>
            <a:endParaRPr sz="2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2350" spc="-5" dirty="0">
                <a:latin typeface="Calibri"/>
                <a:cs typeface="Calibri"/>
              </a:rPr>
              <a:t>&gt;3 months'</a:t>
            </a:r>
            <a:r>
              <a:rPr sz="2350" spc="-15" dirty="0">
                <a:latin typeface="Calibri"/>
                <a:cs typeface="Calibri"/>
              </a:rPr>
              <a:t> </a:t>
            </a:r>
            <a:r>
              <a:rPr sz="2350" spc="-10" dirty="0">
                <a:latin typeface="Calibri"/>
                <a:cs typeface="Calibri"/>
              </a:rPr>
              <a:t>duration</a:t>
            </a:r>
            <a:endParaRPr sz="2350">
              <a:latin typeface="Calibri"/>
              <a:cs typeface="Calibri"/>
            </a:endParaRPr>
          </a:p>
          <a:p>
            <a:pPr marL="86995">
              <a:lnSpc>
                <a:spcPct val="100000"/>
              </a:lnSpc>
              <a:spcBef>
                <a:spcPts val="390"/>
              </a:spcBef>
            </a:pPr>
            <a:r>
              <a:rPr sz="2350" spc="-10" dirty="0">
                <a:latin typeface="Calibri"/>
                <a:cs typeface="Calibri"/>
              </a:rPr>
              <a:t>sudden </a:t>
            </a:r>
            <a:r>
              <a:rPr sz="2350" spc="-5" dirty="0">
                <a:latin typeface="Calibri"/>
                <a:cs typeface="Calibri"/>
              </a:rPr>
              <a:t>onset limited</a:t>
            </a:r>
            <a:r>
              <a:rPr sz="2350" spc="-25" dirty="0">
                <a:latin typeface="Calibri"/>
                <a:cs typeface="Calibri"/>
              </a:rPr>
              <a:t> </a:t>
            </a:r>
            <a:r>
              <a:rPr sz="2350" spc="-10" dirty="0">
                <a:latin typeface="Calibri"/>
                <a:cs typeface="Calibri"/>
              </a:rPr>
              <a:t>duration</a:t>
            </a:r>
            <a:endParaRPr sz="23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15870" y="3822700"/>
            <a:ext cx="122999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50" dirty="0">
                <a:latin typeface="Calibri"/>
                <a:cs typeface="Calibri"/>
              </a:rPr>
              <a:t>R</a:t>
            </a:r>
            <a:r>
              <a:rPr sz="2350" spc="-5" dirty="0">
                <a:latin typeface="Calibri"/>
                <a:cs typeface="Calibri"/>
              </a:rPr>
              <a:t>ec</a:t>
            </a:r>
            <a:r>
              <a:rPr sz="2350" spc="-10" dirty="0">
                <a:latin typeface="Calibri"/>
                <a:cs typeface="Calibri"/>
              </a:rPr>
              <a:t>u</a:t>
            </a:r>
            <a:r>
              <a:rPr sz="2350" spc="-5" dirty="0">
                <a:latin typeface="Calibri"/>
                <a:cs typeface="Calibri"/>
              </a:rPr>
              <a:t>rre</a:t>
            </a:r>
            <a:r>
              <a:rPr sz="2350" spc="-10" dirty="0">
                <a:latin typeface="Calibri"/>
                <a:cs typeface="Calibri"/>
              </a:rPr>
              <a:t>n</a:t>
            </a:r>
            <a:r>
              <a:rPr sz="2350" dirty="0">
                <a:latin typeface="Calibri"/>
                <a:cs typeface="Calibri"/>
              </a:rPr>
              <a:t>t</a:t>
            </a:r>
            <a:endParaRPr sz="23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15870" y="5043170"/>
            <a:ext cx="95186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50" spc="-10" dirty="0">
                <a:latin typeface="Calibri"/>
                <a:cs typeface="Calibri"/>
              </a:rPr>
              <a:t>Chronic</a:t>
            </a:r>
            <a:endParaRPr sz="23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81170" y="3799337"/>
            <a:ext cx="3964940" cy="24326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11600"/>
              </a:lnSpc>
              <a:spcBef>
                <a:spcPts val="55"/>
              </a:spcBef>
            </a:pPr>
            <a:r>
              <a:rPr sz="2350" spc="-5" dirty="0">
                <a:latin typeface="Calibri"/>
                <a:cs typeface="Calibri"/>
              </a:rPr>
              <a:t>Repeated </a:t>
            </a:r>
            <a:r>
              <a:rPr sz="2350" spc="-10" dirty="0">
                <a:latin typeface="Calibri"/>
                <a:cs typeface="Calibri"/>
              </a:rPr>
              <a:t>episodes </a:t>
            </a:r>
            <a:r>
              <a:rPr sz="2350" spc="-5" dirty="0">
                <a:latin typeface="Calibri"/>
                <a:cs typeface="Calibri"/>
              </a:rPr>
              <a:t>separated by  </a:t>
            </a:r>
            <a:r>
              <a:rPr sz="2400" spc="-5" dirty="0">
                <a:latin typeface="Calibri"/>
                <a:cs typeface="Calibri"/>
              </a:rPr>
              <a:t>periods </a:t>
            </a:r>
            <a:r>
              <a:rPr sz="2400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inactivity </a:t>
            </a:r>
            <a:r>
              <a:rPr sz="2400" spc="-5" dirty="0">
                <a:latin typeface="Calibri"/>
                <a:cs typeface="Calibri"/>
              </a:rPr>
              <a:t>without  </a:t>
            </a:r>
            <a:r>
              <a:rPr sz="2350" spc="-5" dirty="0">
                <a:latin typeface="Calibri"/>
                <a:cs typeface="Calibri"/>
              </a:rPr>
              <a:t>treatment &gt;3 </a:t>
            </a:r>
            <a:r>
              <a:rPr sz="2350" spc="-10" dirty="0">
                <a:latin typeface="Calibri"/>
                <a:cs typeface="Calibri"/>
              </a:rPr>
              <a:t>months' duration  Persistent uveitis </a:t>
            </a:r>
            <a:r>
              <a:rPr sz="2350" spc="-5" dirty="0">
                <a:latin typeface="Calibri"/>
                <a:cs typeface="Calibri"/>
              </a:rPr>
              <a:t>with</a:t>
            </a:r>
            <a:r>
              <a:rPr sz="2350" spc="20" dirty="0">
                <a:latin typeface="Calibri"/>
                <a:cs typeface="Calibri"/>
              </a:rPr>
              <a:t> </a:t>
            </a:r>
            <a:r>
              <a:rPr sz="2350" spc="-10" dirty="0">
                <a:latin typeface="Calibri"/>
                <a:cs typeface="Calibri"/>
              </a:rPr>
              <a:t>relapse</a:t>
            </a:r>
            <a:endParaRPr sz="235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350"/>
              </a:spcBef>
            </a:pPr>
            <a:r>
              <a:rPr sz="2350" spc="-5" dirty="0">
                <a:latin typeface="Calibri"/>
                <a:cs typeface="Calibri"/>
              </a:rPr>
              <a:t>&lt;3 </a:t>
            </a:r>
            <a:r>
              <a:rPr sz="2350" spc="-10" dirty="0">
                <a:latin typeface="Calibri"/>
                <a:cs typeface="Calibri"/>
              </a:rPr>
              <a:t>months </a:t>
            </a:r>
            <a:r>
              <a:rPr sz="2350" spc="-15" dirty="0">
                <a:latin typeface="Calibri"/>
                <a:cs typeface="Calibri"/>
              </a:rPr>
              <a:t>after</a:t>
            </a:r>
            <a:r>
              <a:rPr sz="2350" spc="5" dirty="0">
                <a:latin typeface="Calibri"/>
                <a:cs typeface="Calibri"/>
              </a:rPr>
              <a:t> </a:t>
            </a:r>
            <a:r>
              <a:rPr sz="2350" spc="-10" dirty="0">
                <a:latin typeface="Calibri"/>
                <a:cs typeface="Calibri"/>
              </a:rPr>
              <a:t>discontinuing</a:t>
            </a:r>
            <a:endParaRPr sz="2350">
              <a:latin typeface="Calibri"/>
              <a:cs typeface="Calibri"/>
            </a:endParaRPr>
          </a:p>
          <a:p>
            <a:pPr marL="2921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Calibri"/>
                <a:cs typeface="Calibri"/>
              </a:rPr>
              <a:t>treatment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07261"/>
            <a:ext cx="2969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" dirty="0"/>
              <a:t>Granulomatous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2686938"/>
            <a:ext cx="2955290" cy="33178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rlito"/>
                <a:cs typeface="Carlito"/>
              </a:rPr>
              <a:t>Mutton </a:t>
            </a:r>
            <a:r>
              <a:rPr sz="2400" spc="-25" dirty="0">
                <a:latin typeface="Carlito"/>
                <a:cs typeface="Carlito"/>
              </a:rPr>
              <a:t>fat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KPs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Dense </a:t>
            </a:r>
            <a:r>
              <a:rPr sz="2400" dirty="0">
                <a:latin typeface="Carlito"/>
                <a:cs typeface="Carlito"/>
              </a:rPr>
              <a:t>PS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Iris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nodules</a:t>
            </a:r>
            <a:endParaRPr sz="24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Invasion by live  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40" dirty="0">
                <a:latin typeface="Carlito"/>
                <a:cs typeface="Carlito"/>
              </a:rPr>
              <a:t>r</a:t>
            </a:r>
            <a:r>
              <a:rPr sz="2400" spc="-50" dirty="0">
                <a:latin typeface="Carlito"/>
                <a:cs typeface="Carlito"/>
              </a:rPr>
              <a:t>g</a:t>
            </a:r>
            <a:r>
              <a:rPr sz="2400" dirty="0">
                <a:latin typeface="Carlito"/>
                <a:cs typeface="Carlito"/>
              </a:rPr>
              <a:t>anism/</a:t>
            </a:r>
            <a:r>
              <a:rPr sz="2400" spc="-45" dirty="0">
                <a:latin typeface="Carlito"/>
                <a:cs typeface="Carlito"/>
              </a:rPr>
              <a:t>h</a:t>
            </a:r>
            <a:r>
              <a:rPr sz="2400" dirty="0">
                <a:latin typeface="Carlito"/>
                <a:cs typeface="Carlito"/>
              </a:rPr>
              <a:t>y</a:t>
            </a:r>
            <a:r>
              <a:rPr sz="2400" spc="5" dirty="0">
                <a:latin typeface="Carlito"/>
                <a:cs typeface="Carlito"/>
              </a:rPr>
              <a:t>p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30" dirty="0">
                <a:latin typeface="Carlito"/>
                <a:cs typeface="Carlito"/>
              </a:rPr>
              <a:t>r</a:t>
            </a:r>
            <a:r>
              <a:rPr sz="2400" spc="-5" dirty="0">
                <a:latin typeface="Carlito"/>
                <a:cs typeface="Carlito"/>
              </a:rPr>
              <a:t>se</a:t>
            </a:r>
            <a:r>
              <a:rPr sz="2400" dirty="0">
                <a:latin typeface="Carlito"/>
                <a:cs typeface="Carlito"/>
              </a:rPr>
              <a:t>n</a:t>
            </a:r>
            <a:r>
              <a:rPr sz="2400" spc="-5" dirty="0">
                <a:latin typeface="Carlito"/>
                <a:cs typeface="Carlito"/>
              </a:rPr>
              <a:t>si  </a:t>
            </a:r>
            <a:r>
              <a:rPr sz="2400" dirty="0">
                <a:latin typeface="Carlito"/>
                <a:cs typeface="Carlito"/>
              </a:rPr>
              <a:t>tivity</a:t>
            </a:r>
            <a:endParaRPr sz="2400">
              <a:latin typeface="Carlito"/>
              <a:cs typeface="Carlito"/>
            </a:endParaRPr>
          </a:p>
          <a:p>
            <a:pPr marL="355600" marR="65722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Insidious</a:t>
            </a:r>
            <a:r>
              <a:rPr sz="2400" spc="-9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onset,  </a:t>
            </a:r>
            <a:r>
              <a:rPr sz="2400" spc="-10" dirty="0">
                <a:latin typeface="Carlito"/>
                <a:cs typeface="Carlito"/>
              </a:rPr>
              <a:t>chronic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course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56175" y="1607261"/>
            <a:ext cx="33693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rlito"/>
                <a:cs typeface="Carlito"/>
              </a:rPr>
              <a:t>Non</a:t>
            </a:r>
            <a:r>
              <a:rPr sz="3200" spc="-6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Granulomatous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6175" y="2686938"/>
            <a:ext cx="2637155" cy="25863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Carlito"/>
                <a:cs typeface="Carlito"/>
              </a:rPr>
              <a:t>Fine</a:t>
            </a:r>
            <a:r>
              <a:rPr sz="2400" spc="-15" dirty="0">
                <a:latin typeface="Carlito"/>
                <a:cs typeface="Carlito"/>
              </a:rPr>
              <a:t> KPs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Carlito"/>
                <a:cs typeface="Carlito"/>
              </a:rPr>
              <a:t>Filiform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PS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rlito"/>
                <a:cs typeface="Carlito"/>
              </a:rPr>
              <a:t>No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nodules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5" dirty="0">
                <a:latin typeface="Carlito"/>
                <a:cs typeface="Carlito"/>
              </a:rPr>
              <a:t>Allergic/exudative</a:t>
            </a:r>
            <a:endParaRPr sz="24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Carlito"/>
                <a:cs typeface="Carlito"/>
              </a:rPr>
              <a:t>Acute onset,</a:t>
            </a:r>
            <a:r>
              <a:rPr sz="2400" spc="-1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short  </a:t>
            </a:r>
            <a:r>
              <a:rPr sz="2400" spc="-15" dirty="0">
                <a:latin typeface="Carlito"/>
                <a:cs typeface="Carlito"/>
              </a:rPr>
              <a:t>duration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1736</Words>
  <Application>Microsoft Office PowerPoint</Application>
  <PresentationFormat>On-screen Show (4:3)</PresentationFormat>
  <Paragraphs>331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UVEA II</vt:lpstr>
      <vt:lpstr>Slide 2</vt:lpstr>
      <vt:lpstr>Uvea</vt:lpstr>
      <vt:lpstr>Clinical Approach to Uveitis</vt:lpstr>
      <vt:lpstr>Classification of Uveitis</vt:lpstr>
      <vt:lpstr>Slide 6</vt:lpstr>
      <vt:lpstr>The SUN Working Group Anatomical  Classification of Uveitis</vt:lpstr>
      <vt:lpstr>Descriptors in Uveitis</vt:lpstr>
      <vt:lpstr>Granulomatous</vt:lpstr>
      <vt:lpstr>Slide 10</vt:lpstr>
      <vt:lpstr>Slide 11</vt:lpstr>
      <vt:lpstr>Anterior Uveitis</vt:lpstr>
      <vt:lpstr>Intermediate Uveitis</vt:lpstr>
      <vt:lpstr>Posterior Uveitis</vt:lpstr>
      <vt:lpstr>Pan uveitis</vt:lpstr>
      <vt:lpstr>Symptoms of Uveitis</vt:lpstr>
      <vt:lpstr>Slide 17</vt:lpstr>
      <vt:lpstr>Slide 18</vt:lpstr>
      <vt:lpstr>Posterior uveitis</vt:lpstr>
      <vt:lpstr>Signs of Uveitis</vt:lpstr>
      <vt:lpstr>Signs of Uveitis</vt:lpstr>
      <vt:lpstr>Keratic precipitates</vt:lpstr>
      <vt:lpstr>Slide 23</vt:lpstr>
      <vt:lpstr>Slide 24</vt:lpstr>
      <vt:lpstr>Slide 25</vt:lpstr>
      <vt:lpstr>Slide 26</vt:lpstr>
      <vt:lpstr>Slide 27</vt:lpstr>
      <vt:lpstr>Iris involvement :</vt:lpstr>
      <vt:lpstr>Slide 29</vt:lpstr>
      <vt:lpstr>Signs in Intermediate uveitis</vt:lpstr>
      <vt:lpstr>Signs of Posterior  uveitis</vt:lpstr>
      <vt:lpstr>Laboratory and Medical Evaluation</vt:lpstr>
      <vt:lpstr>Ancillary testing</vt:lpstr>
      <vt:lpstr>Slide 34</vt:lpstr>
      <vt:lpstr>Fundus autofluorescence imaging - emerging noninvasive modality</vt:lpstr>
      <vt:lpstr>Slide 36</vt:lpstr>
      <vt:lpstr>Medical Management of Uveitis</vt:lpstr>
      <vt:lpstr>Mydriatic and Cycloplegic Agents</vt:lpstr>
      <vt:lpstr>Nonsteroidal Anti-Inflammatory  Drugs</vt:lpstr>
      <vt:lpstr>Corticosteroids</vt:lpstr>
      <vt:lpstr>Slide 41</vt:lpstr>
      <vt:lpstr>Systemic administration</vt:lpstr>
      <vt:lpstr>Slide 43</vt:lpstr>
      <vt:lpstr>Slide 44</vt:lpstr>
      <vt:lpstr>lmmunomodulatory Medications</vt:lpstr>
      <vt:lpstr>Indications :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UVEA II</dc:title>
  <cp:lastModifiedBy>User</cp:lastModifiedBy>
  <cp:revision>18</cp:revision>
  <dcterms:created xsi:type="dcterms:W3CDTF">2020-04-10T12:07:53Z</dcterms:created>
  <dcterms:modified xsi:type="dcterms:W3CDTF">2020-08-17T03:33:57Z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2020-04-10T00:00:00Z</vt:filetime>
  </property>
</Properties>
</file>