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5364-6420-4FBC-B5AF-54F77CEAC47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C5CE2-FAFA-45C8-9BEE-58D49DB6E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UVEA III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pc="10" dirty="0" smtClean="0">
                <a:solidFill>
                  <a:srgbClr val="9B9B9B"/>
                </a:solidFill>
                <a:cs typeface="Calibri"/>
              </a:rPr>
              <a:t>BY DR. </a:t>
            </a:r>
            <a:r>
              <a:rPr lang="en-US" spc="10" smtClean="0">
                <a:solidFill>
                  <a:srgbClr val="9B9B9B"/>
                </a:solidFill>
                <a:cs typeface="Calibri"/>
              </a:rPr>
              <a:t>KUNTAL SHAH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52400"/>
            <a:ext cx="474802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5" dirty="0">
                <a:latin typeface="Carlito"/>
                <a:cs typeface="Carlito"/>
              </a:rPr>
              <a:t>Corti</a:t>
            </a:r>
            <a:r>
              <a:rPr i="1" spc="-40" dirty="0">
                <a:latin typeface="Carlito"/>
                <a:cs typeface="Carlito"/>
              </a:rPr>
              <a:t>c</a:t>
            </a:r>
            <a:r>
              <a:rPr i="1" spc="-5" dirty="0">
                <a:latin typeface="Carlito"/>
                <a:cs typeface="Carlito"/>
              </a:rPr>
              <a:t>o</a:t>
            </a:r>
            <a:r>
              <a:rPr i="1" spc="-50" dirty="0">
                <a:latin typeface="Carlito"/>
                <a:cs typeface="Carlito"/>
              </a:rPr>
              <a:t>st</a:t>
            </a:r>
            <a:r>
              <a:rPr i="1" dirty="0">
                <a:latin typeface="Carlito"/>
                <a:cs typeface="Carlito"/>
              </a:rPr>
              <a:t>eroids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20238"/>
            <a:ext cx="7790180" cy="44999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Mainstay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uveitis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therapy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0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active inflammation </a:t>
            </a:r>
            <a:r>
              <a:rPr sz="2800" spc="-5" dirty="0">
                <a:latin typeface="Carlito"/>
                <a:cs typeface="Carlito"/>
              </a:rPr>
              <a:t>in the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eye</a:t>
            </a:r>
            <a:endParaRPr sz="2800">
              <a:latin typeface="Carlito"/>
              <a:cs typeface="Carlito"/>
            </a:endParaRPr>
          </a:p>
          <a:p>
            <a:pPr marL="355600" marR="33083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Prevention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5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complications such </a:t>
            </a:r>
            <a:r>
              <a:rPr sz="2800" spc="-5" dirty="0">
                <a:latin typeface="Carlito"/>
                <a:cs typeface="Carlito"/>
              </a:rPr>
              <a:t>as  </a:t>
            </a:r>
            <a:r>
              <a:rPr sz="2800" spc="-10" dirty="0">
                <a:latin typeface="Carlito"/>
                <a:cs typeface="Carlito"/>
              </a:rPr>
              <a:t>CME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Reduction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inflammatory </a:t>
            </a:r>
            <a:r>
              <a:rPr sz="2800" spc="-15" dirty="0">
                <a:latin typeface="Carlito"/>
                <a:cs typeface="Carlito"/>
              </a:rPr>
              <a:t>infiltration </a:t>
            </a:r>
            <a:r>
              <a:rPr sz="2800" spc="-5" dirty="0">
                <a:latin typeface="Carlito"/>
                <a:cs typeface="Carlito"/>
              </a:rPr>
              <a:t>of the </a:t>
            </a:r>
            <a:r>
              <a:rPr sz="2800" spc="-15" dirty="0">
                <a:latin typeface="Carlito"/>
                <a:cs typeface="Carlito"/>
              </a:rPr>
              <a:t>retina,  </a:t>
            </a:r>
            <a:r>
              <a:rPr sz="2800" spc="-10" dirty="0">
                <a:latin typeface="Carlito"/>
                <a:cs typeface="Carlito"/>
              </a:rPr>
              <a:t>choroid, </a:t>
            </a:r>
            <a:r>
              <a:rPr sz="2800" spc="-5" dirty="0">
                <a:latin typeface="Carlito"/>
                <a:cs typeface="Carlito"/>
              </a:rPr>
              <a:t>or optic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nerve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i="1" spc="-50" dirty="0">
                <a:latin typeface="Carlito"/>
                <a:cs typeface="Carlito"/>
              </a:rPr>
              <a:t>Topical</a:t>
            </a:r>
            <a:r>
              <a:rPr sz="3200" i="1" spc="15" dirty="0">
                <a:latin typeface="Carlito"/>
                <a:cs typeface="Carlito"/>
              </a:rPr>
              <a:t> </a:t>
            </a:r>
            <a:r>
              <a:rPr sz="3200" i="1" spc="-10" dirty="0">
                <a:latin typeface="Carlito"/>
                <a:cs typeface="Carlito"/>
              </a:rPr>
              <a:t>administration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Effective </a:t>
            </a:r>
            <a:r>
              <a:rPr sz="2800" spc="-10" dirty="0">
                <a:latin typeface="Carlito"/>
                <a:cs typeface="Carlito"/>
              </a:rPr>
              <a:t>primarily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>
                <a:latin typeface="Carlito"/>
                <a:cs typeface="Carlito"/>
              </a:rPr>
              <a:t>anterior</a:t>
            </a:r>
            <a:r>
              <a:rPr sz="2800" spc="30">
                <a:latin typeface="Carlito"/>
                <a:cs typeface="Carlito"/>
              </a:rPr>
              <a:t> </a:t>
            </a:r>
            <a:r>
              <a:rPr sz="2800" spc="-10" smtClean="0">
                <a:latin typeface="Carlito"/>
                <a:cs typeface="Carlito"/>
              </a:rPr>
              <a:t>uveitis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123737"/>
            <a:ext cx="6955435" cy="5364288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Routes </a:t>
            </a:r>
            <a:r>
              <a:rPr sz="3200">
                <a:latin typeface="Carlito"/>
                <a:cs typeface="Carlito"/>
              </a:rPr>
              <a:t>of</a:t>
            </a:r>
            <a:r>
              <a:rPr sz="3200" spc="-60">
                <a:latin typeface="Carlito"/>
                <a:cs typeface="Carlito"/>
              </a:rPr>
              <a:t> </a:t>
            </a:r>
            <a:r>
              <a:rPr sz="3200" spc="-15" smtClean="0">
                <a:latin typeface="Carlito"/>
                <a:cs typeface="Carlito"/>
              </a:rPr>
              <a:t>Administration</a:t>
            </a:r>
            <a:endParaRPr lang="en-US" sz="32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lang="en-US" sz="3200" spc="-5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smtClean="0">
                <a:latin typeface="Carlito"/>
                <a:cs typeface="Carlito"/>
              </a:rPr>
              <a:t>Topical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smtClean="0">
                <a:latin typeface="Carlito"/>
                <a:cs typeface="Carlito"/>
              </a:rPr>
              <a:t>Oral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smtClean="0">
                <a:latin typeface="Carlito"/>
                <a:cs typeface="Carlito"/>
              </a:rPr>
              <a:t>Sub</a:t>
            </a:r>
            <a:r>
              <a:rPr sz="3200" spc="20" smtClean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tenon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3200" spc="-2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smtClean="0">
                <a:latin typeface="Carlito"/>
                <a:cs typeface="Carlito"/>
              </a:rPr>
              <a:t>Intra</a:t>
            </a:r>
            <a:r>
              <a:rPr sz="3200" spc="5" smtClean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vitreal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040" y="157099"/>
            <a:ext cx="660615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20" dirty="0">
                <a:latin typeface="Carlito"/>
                <a:cs typeface="Carlito"/>
              </a:rPr>
              <a:t>Systemic</a:t>
            </a:r>
            <a:r>
              <a:rPr i="1" spc="-9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administration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001013"/>
            <a:ext cx="9144000" cy="46288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Supplement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replace other </a:t>
            </a:r>
            <a:r>
              <a:rPr sz="2400" spc="-20">
                <a:latin typeface="Carlito"/>
                <a:cs typeface="Carlito"/>
              </a:rPr>
              <a:t>routes </a:t>
            </a:r>
            <a:r>
              <a:rPr sz="2400" spc="-5" smtClean="0">
                <a:latin typeface="Carlito"/>
                <a:cs typeface="Carlito"/>
              </a:rPr>
              <a:t>of</a:t>
            </a:r>
            <a:r>
              <a:rPr lang="en-US" sz="2400" spc="135" dirty="0">
                <a:latin typeface="Carlito"/>
                <a:cs typeface="Carlito"/>
              </a:rPr>
              <a:t> </a:t>
            </a:r>
            <a:r>
              <a:rPr lang="en-US" sz="2400" spc="135" dirty="0" smtClean="0">
                <a:latin typeface="Carlito"/>
                <a:cs typeface="Carlito"/>
              </a:rPr>
              <a:t>a</a:t>
            </a:r>
            <a:r>
              <a:rPr sz="2400" spc="-15" smtClean="0">
                <a:latin typeface="Carlito"/>
                <a:cs typeface="Carlito"/>
              </a:rPr>
              <a:t>dministration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Used </a:t>
            </a:r>
            <a:r>
              <a:rPr sz="2400" spc="-25" dirty="0">
                <a:latin typeface="Carlito"/>
                <a:cs typeface="Carlito"/>
              </a:rPr>
              <a:t>for </a:t>
            </a:r>
            <a:r>
              <a:rPr sz="2400" spc="-10" dirty="0">
                <a:latin typeface="Carlito"/>
                <a:cs typeface="Carlito"/>
              </a:rPr>
              <a:t>vision-threatening </a:t>
            </a:r>
            <a:r>
              <a:rPr sz="2400" spc="-15" dirty="0">
                <a:latin typeface="Carlito"/>
                <a:cs typeface="Carlito"/>
              </a:rPr>
              <a:t>chronic </a:t>
            </a:r>
            <a:r>
              <a:rPr sz="2400" spc="-10" dirty="0">
                <a:latin typeface="Carlito"/>
                <a:cs typeface="Carlito"/>
              </a:rPr>
              <a:t>uveitis </a:t>
            </a:r>
            <a:r>
              <a:rPr sz="2400" spc="-5" dirty="0">
                <a:latin typeface="Carlito"/>
                <a:cs typeface="Carlito"/>
              </a:rPr>
              <a:t>when  </a:t>
            </a: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20" dirty="0">
                <a:latin typeface="Carlito"/>
                <a:cs typeface="Carlito"/>
              </a:rPr>
              <a:t>corticosteroids are </a:t>
            </a:r>
            <a:r>
              <a:rPr sz="2400" spc="-15" dirty="0">
                <a:latin typeface="Carlito"/>
                <a:cs typeface="Carlito"/>
              </a:rPr>
              <a:t>insufficient </a:t>
            </a:r>
            <a:r>
              <a:rPr sz="2400" spc="-5" dirty="0">
                <a:latin typeface="Carlito"/>
                <a:cs typeface="Carlito"/>
              </a:rPr>
              <a:t>or when </a:t>
            </a:r>
            <a:r>
              <a:rPr sz="2400" spc="-25" dirty="0">
                <a:latin typeface="Carlito"/>
                <a:cs typeface="Carlito"/>
              </a:rPr>
              <a:t>systemic  </a:t>
            </a:r>
            <a:r>
              <a:rPr sz="2400" spc="-10" dirty="0">
                <a:latin typeface="Carlito"/>
                <a:cs typeface="Carlito"/>
              </a:rPr>
              <a:t>disease </a:t>
            </a:r>
            <a:r>
              <a:rPr sz="2400" spc="-5" dirty="0">
                <a:latin typeface="Carlito"/>
                <a:cs typeface="Carlito"/>
              </a:rPr>
              <a:t>also </a:t>
            </a:r>
            <a:r>
              <a:rPr sz="2400" spc="-15" dirty="0">
                <a:latin typeface="Carlito"/>
                <a:cs typeface="Carlito"/>
              </a:rPr>
              <a:t>requires</a:t>
            </a:r>
            <a:r>
              <a:rPr sz="2400" spc="6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therapy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46164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The dosing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taper should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5" dirty="0">
                <a:latin typeface="Carlito"/>
                <a:cs typeface="Carlito"/>
              </a:rPr>
              <a:t>individualized </a:t>
            </a:r>
            <a:r>
              <a:rPr sz="2400" spc="-20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the  </a:t>
            </a:r>
            <a:r>
              <a:rPr sz="2400" spc="-15" dirty="0">
                <a:latin typeface="Carlito"/>
                <a:cs typeface="Carlito"/>
              </a:rPr>
              <a:t>patient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600">
              <a:latin typeface="Carlito"/>
              <a:cs typeface="Carlito"/>
            </a:endParaRPr>
          </a:p>
          <a:p>
            <a:pPr marL="355600" marR="42227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400" spc="-20" dirty="0">
                <a:latin typeface="Carlito"/>
                <a:cs typeface="Carlito"/>
              </a:rPr>
              <a:t>corticosteroid </a:t>
            </a:r>
            <a:r>
              <a:rPr sz="2400" spc="-15" dirty="0">
                <a:latin typeface="Carlito"/>
                <a:cs typeface="Carlito"/>
              </a:rPr>
              <a:t>therapy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required </a:t>
            </a:r>
            <a:r>
              <a:rPr sz="2400" spc="-25" dirty="0">
                <a:latin typeface="Carlito"/>
                <a:cs typeface="Carlito"/>
              </a:rPr>
              <a:t>for </a:t>
            </a:r>
            <a:r>
              <a:rPr sz="2400" spc="-10" dirty="0">
                <a:latin typeface="Carlito"/>
                <a:cs typeface="Carlito"/>
              </a:rPr>
              <a:t>longer </a:t>
            </a:r>
            <a:r>
              <a:rPr sz="2400" spc="-5" dirty="0">
                <a:latin typeface="Carlito"/>
                <a:cs typeface="Carlito"/>
              </a:rPr>
              <a:t>than 3  </a:t>
            </a:r>
            <a:r>
              <a:rPr sz="2400" spc="-10" dirty="0">
                <a:latin typeface="Carlito"/>
                <a:cs typeface="Carlito"/>
              </a:rPr>
              <a:t>months. Immuno-modulatory </a:t>
            </a:r>
            <a:r>
              <a:rPr sz="2400" spc="-15" dirty="0">
                <a:latin typeface="Carlito"/>
                <a:cs typeface="Carlito"/>
              </a:rPr>
              <a:t>therapy </a:t>
            </a:r>
            <a:r>
              <a:rPr sz="2400" spc="-5" dirty="0">
                <a:latin typeface="Carlito"/>
                <a:cs typeface="Carlito"/>
              </a:rPr>
              <a:t>(IMT) is  </a:t>
            </a:r>
            <a:r>
              <a:rPr sz="2400" spc="-15" dirty="0">
                <a:latin typeface="Carlito"/>
                <a:cs typeface="Carlito"/>
              </a:rPr>
              <a:t>indicated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79678"/>
            <a:ext cx="7179309" cy="176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1- 2 </a:t>
            </a:r>
            <a:r>
              <a:rPr sz="2800" spc="10" dirty="0">
                <a:latin typeface="Carlito"/>
                <a:cs typeface="Carlito"/>
              </a:rPr>
              <a:t>mg/kg/day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20">
                <a:latin typeface="Carlito"/>
                <a:cs typeface="Carlito"/>
              </a:rPr>
              <a:t>oral</a:t>
            </a:r>
            <a:r>
              <a:rPr sz="2800" spc="50">
                <a:latin typeface="Carlito"/>
                <a:cs typeface="Carlito"/>
              </a:rPr>
              <a:t> </a:t>
            </a:r>
            <a:r>
              <a:rPr sz="2800" spc="-15" smtClean="0">
                <a:latin typeface="Carlito"/>
                <a:cs typeface="Carlito"/>
              </a:rPr>
              <a:t>predniso</a:t>
            </a:r>
            <a:r>
              <a:rPr lang="en-US" sz="2800" spc="-15" dirty="0" smtClean="0">
                <a:latin typeface="Carlito"/>
                <a:cs typeface="Carlito"/>
              </a:rPr>
              <a:t>lone</a:t>
            </a:r>
            <a:endParaRPr lang="en-US" sz="2800" spc="-15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800" spc="-15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smtClean="0">
                <a:latin typeface="Carlito"/>
                <a:cs typeface="Carlito"/>
              </a:rPr>
              <a:t>Gradually</a:t>
            </a:r>
            <a:r>
              <a:rPr sz="2800" spc="35" smtClean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tapered	</a:t>
            </a:r>
            <a:r>
              <a:rPr sz="2800" spc="-10" dirty="0">
                <a:latin typeface="Carlito"/>
                <a:cs typeface="Carlito"/>
              </a:rPr>
              <a:t>every </a:t>
            </a:r>
            <a:r>
              <a:rPr sz="2800" spc="-5" dirty="0">
                <a:latin typeface="Carlito"/>
                <a:cs typeface="Carlito"/>
              </a:rPr>
              <a:t>1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2 </a:t>
            </a:r>
            <a:r>
              <a:rPr sz="2800" spc="-15" dirty="0">
                <a:latin typeface="Carlito"/>
                <a:cs typeface="Carlito"/>
              </a:rPr>
              <a:t>weeks </a:t>
            </a:r>
            <a:r>
              <a:rPr sz="2800" spc="-10" dirty="0">
                <a:latin typeface="Carlito"/>
                <a:cs typeface="Carlito"/>
              </a:rPr>
              <a:t>until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10" dirty="0">
                <a:latin typeface="Carlito"/>
                <a:cs typeface="Carlito"/>
              </a:rPr>
              <a:t>disease </a:t>
            </a:r>
            <a:r>
              <a:rPr sz="2800" spc="-5" dirty="0">
                <a:latin typeface="Carlito"/>
                <a:cs typeface="Carlito"/>
              </a:rPr>
              <a:t>is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0">
                <a:latin typeface="Carlito"/>
                <a:cs typeface="Carlito"/>
              </a:rPr>
              <a:t>quiescent</a:t>
            </a:r>
            <a:r>
              <a:rPr sz="2800" spc="-10" smtClean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6677"/>
            <a:ext cx="7945120" cy="36452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34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20" dirty="0" smtClean="0">
                <a:latin typeface="Carlito"/>
                <a:cs typeface="Carlito"/>
              </a:rPr>
              <a:t>H2 blockers or P</a:t>
            </a:r>
            <a:r>
              <a:rPr sz="3200" spc="-20" smtClean="0">
                <a:latin typeface="Carlito"/>
                <a:cs typeface="Carlito"/>
              </a:rPr>
              <a:t>roton </a:t>
            </a:r>
            <a:r>
              <a:rPr sz="3200" spc="-5" dirty="0">
                <a:latin typeface="Carlito"/>
                <a:cs typeface="Carlito"/>
              </a:rPr>
              <a:t>pump </a:t>
            </a:r>
            <a:r>
              <a:rPr sz="3200" spc="-15" dirty="0">
                <a:latin typeface="Carlito"/>
                <a:cs typeface="Carlito"/>
              </a:rPr>
              <a:t>inhibitors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prevent  gastric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peptic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ulcers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Long-term </a:t>
            </a:r>
            <a:r>
              <a:rPr sz="3200" spc="-15" dirty="0">
                <a:latin typeface="Carlito"/>
                <a:cs typeface="Carlito"/>
              </a:rPr>
              <a:t>corticosteroid </a:t>
            </a:r>
            <a:r>
              <a:rPr sz="3200" spc="-10" dirty="0">
                <a:latin typeface="Carlito"/>
                <a:cs typeface="Carlito"/>
              </a:rPr>
              <a:t>therapy </a:t>
            </a:r>
            <a:r>
              <a:rPr sz="3200" dirty="0">
                <a:latin typeface="Carlito"/>
                <a:cs typeface="Carlito"/>
              </a:rPr>
              <a:t>-  </a:t>
            </a:r>
            <a:r>
              <a:rPr sz="3200" spc="-10" dirty="0">
                <a:latin typeface="Carlito"/>
                <a:cs typeface="Carlito"/>
              </a:rPr>
              <a:t>supplement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diet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calcium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vitamin  </a:t>
            </a:r>
            <a:r>
              <a:rPr sz="3200" dirty="0">
                <a:latin typeface="Carlito"/>
                <a:cs typeface="Carlito"/>
              </a:rPr>
              <a:t>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lessen the chances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osteoporosis.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274" y="461899"/>
            <a:ext cx="798992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lmmunomodulatory</a:t>
            </a:r>
            <a:r>
              <a:rPr i="1" spc="-65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Medications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634605" cy="28142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err="1" smtClean="0">
                <a:latin typeface="Carlito"/>
                <a:cs typeface="Carlito"/>
              </a:rPr>
              <a:t>antimetabolites</a:t>
            </a:r>
            <a:r>
              <a:rPr lang="en-US" sz="3200" spc="-10" dirty="0" smtClean="0">
                <a:latin typeface="Carlito"/>
                <a:cs typeface="Carlito"/>
              </a:rPr>
              <a:t>.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Carlito"/>
                <a:cs typeface="Carlito"/>
              </a:rPr>
              <a:t>inhibitors </a:t>
            </a:r>
            <a:r>
              <a:rPr lang="en-US" sz="3200" dirty="0" smtClean="0">
                <a:latin typeface="Carlito"/>
                <a:cs typeface="Carlito"/>
              </a:rPr>
              <a:t>of </a:t>
            </a:r>
            <a:r>
              <a:rPr lang="en-US" sz="3200" spc="-5" dirty="0" smtClean="0">
                <a:latin typeface="Carlito"/>
                <a:cs typeface="Carlito"/>
              </a:rPr>
              <a:t>T-cell</a:t>
            </a:r>
            <a:r>
              <a:rPr lang="en-US" sz="3200" spc="-30" dirty="0" smtClean="0">
                <a:latin typeface="Carlito"/>
                <a:cs typeface="Carlito"/>
              </a:rPr>
              <a:t> </a:t>
            </a:r>
            <a:r>
              <a:rPr lang="en-US" sz="3200" spc="-5" dirty="0" smtClean="0">
                <a:latin typeface="Carlito"/>
                <a:cs typeface="Carlito"/>
              </a:rPr>
              <a:t>signaling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dirty="0" err="1" smtClean="0">
                <a:latin typeface="Carlito"/>
                <a:cs typeface="Carlito"/>
              </a:rPr>
              <a:t>alkylating</a:t>
            </a:r>
            <a:r>
              <a:rPr lang="en-US" sz="3200" spc="-45" dirty="0" smtClean="0">
                <a:latin typeface="Carlito"/>
                <a:cs typeface="Carlito"/>
              </a:rPr>
              <a:t> </a:t>
            </a:r>
            <a:r>
              <a:rPr lang="en-US" sz="3200" spc="-10" dirty="0" smtClean="0">
                <a:latin typeface="Carlito"/>
                <a:cs typeface="Carlito"/>
              </a:rPr>
              <a:t>agents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dirty="0" smtClean="0">
                <a:latin typeface="Carlito"/>
                <a:cs typeface="Carlito"/>
              </a:rPr>
              <a:t>biologic </a:t>
            </a:r>
            <a:r>
              <a:rPr lang="en-US" sz="3200" spc="-10" dirty="0" smtClean="0">
                <a:latin typeface="Carlito"/>
                <a:cs typeface="Carlito"/>
              </a:rPr>
              <a:t>response</a:t>
            </a:r>
            <a:r>
              <a:rPr lang="en-US" sz="3200" spc="-40" dirty="0" smtClean="0">
                <a:latin typeface="Carlito"/>
                <a:cs typeface="Carlito"/>
              </a:rPr>
              <a:t> </a:t>
            </a:r>
            <a:r>
              <a:rPr lang="en-US" sz="3200" spc="-10" dirty="0" smtClean="0">
                <a:latin typeface="Carlito"/>
                <a:cs typeface="Carlito"/>
              </a:rPr>
              <a:t>modifiers</a:t>
            </a:r>
            <a:endParaRPr lang="en-US" sz="3200" dirty="0" smtClean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 smtClean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3883"/>
            <a:ext cx="365506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i="1" spc="-5" dirty="0">
                <a:latin typeface="Carlito"/>
                <a:cs typeface="Carlito"/>
              </a:rPr>
              <a:t>Indications</a:t>
            </a:r>
            <a:r>
              <a:rPr sz="2900" i="1" spc="-105" dirty="0">
                <a:latin typeface="Carlito"/>
                <a:cs typeface="Carlito"/>
              </a:rPr>
              <a:t> </a:t>
            </a:r>
            <a:r>
              <a:rPr sz="2900" i="1" dirty="0">
                <a:latin typeface="Carlito"/>
                <a:cs typeface="Carlito"/>
              </a:rPr>
              <a:t>:</a:t>
            </a:r>
            <a:endParaRPr sz="29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13206"/>
            <a:ext cx="8227060" cy="5495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vision-threatening intraocular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inflammation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rlito"/>
                <a:cs typeface="Carlito"/>
              </a:rPr>
              <a:t>Reversibility </a:t>
            </a:r>
            <a:r>
              <a:rPr sz="2600" dirty="0">
                <a:latin typeface="Carlito"/>
                <a:cs typeface="Carlito"/>
              </a:rPr>
              <a:t>of the </a:t>
            </a:r>
            <a:r>
              <a:rPr sz="2600" spc="-5" dirty="0">
                <a:latin typeface="Carlito"/>
                <a:cs typeface="Carlito"/>
              </a:rPr>
              <a:t>disease</a:t>
            </a:r>
            <a:r>
              <a:rPr sz="2600" spc="-9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process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Inadequate response </a:t>
            </a:r>
            <a:r>
              <a:rPr sz="2600" spc="-15" dirty="0">
                <a:latin typeface="Carlito"/>
                <a:cs typeface="Carlito"/>
              </a:rPr>
              <a:t>to corticosteroid</a:t>
            </a:r>
            <a:r>
              <a:rPr sz="2600" spc="-8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treatment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5" dirty="0">
                <a:latin typeface="Carlito"/>
                <a:cs typeface="Carlito"/>
              </a:rPr>
              <a:t>Failure </a:t>
            </a:r>
            <a:r>
              <a:rPr sz="2600" dirty="0">
                <a:latin typeface="Carlito"/>
                <a:cs typeface="Carlito"/>
              </a:rPr>
              <a:t>of</a:t>
            </a:r>
            <a:r>
              <a:rPr sz="2600" spc="-20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therapy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05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rlito"/>
                <a:cs typeface="Carlito"/>
              </a:rPr>
              <a:t>corticosteroids contraindicated </a:t>
            </a:r>
            <a:r>
              <a:rPr sz="2600" spc="-5" dirty="0">
                <a:latin typeface="Carlito"/>
                <a:cs typeface="Carlito"/>
              </a:rPr>
              <a:t>because of </a:t>
            </a:r>
            <a:r>
              <a:rPr sz="2600" spc="-20" dirty="0">
                <a:latin typeface="Carlito"/>
                <a:cs typeface="Carlito"/>
              </a:rPr>
              <a:t>systemic  </a:t>
            </a:r>
            <a:r>
              <a:rPr sz="2600" spc="-10" dirty="0">
                <a:latin typeface="Carlito"/>
                <a:cs typeface="Carlito"/>
              </a:rPr>
              <a:t>problems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unacceptable </a:t>
            </a:r>
            <a:r>
              <a:rPr sz="2600" spc="-15" dirty="0">
                <a:latin typeface="Carlito"/>
                <a:cs typeface="Carlito"/>
              </a:rPr>
              <a:t>corticosteroid </a:t>
            </a:r>
            <a:r>
              <a:rPr sz="2600" spc="-5" dirty="0">
                <a:latin typeface="Carlito"/>
                <a:cs typeface="Carlito"/>
              </a:rPr>
              <a:t>side</a:t>
            </a:r>
            <a:r>
              <a:rPr sz="2600" spc="-8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effects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chronic </a:t>
            </a:r>
            <a:r>
              <a:rPr sz="2600" spc="-15" dirty="0">
                <a:latin typeface="Carlito"/>
                <a:cs typeface="Carlito"/>
              </a:rPr>
              <a:t>corticosteroid</a:t>
            </a:r>
            <a:r>
              <a:rPr sz="2600" spc="-4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dependence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20039"/>
            <a:ext cx="8608060" cy="47218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en-US" sz="3750" dirty="0" smtClean="0">
                <a:latin typeface="Carlito"/>
                <a:cs typeface="Carlito"/>
              </a:rPr>
              <a:t>Adverse effects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Renal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hepatic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40">
                <a:latin typeface="Carlito"/>
                <a:cs typeface="Carlito"/>
              </a:rPr>
              <a:t>toxicity</a:t>
            </a:r>
            <a:r>
              <a:rPr sz="3200" spc="-40" smtClean="0">
                <a:latin typeface="Carlito"/>
                <a:cs typeface="Carlito"/>
              </a:rPr>
              <a:t>,</a:t>
            </a:r>
            <a:endParaRPr lang="en-US" sz="3200" spc="-4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endParaRPr sz="3200">
              <a:latin typeface="Carlito"/>
              <a:cs typeface="Carlito"/>
            </a:endParaRPr>
          </a:p>
          <a:p>
            <a:pPr marL="355600" marR="442595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Bone </a:t>
            </a:r>
            <a:r>
              <a:rPr sz="3200" spc="-10" dirty="0">
                <a:latin typeface="Carlito"/>
                <a:cs typeface="Carlito"/>
              </a:rPr>
              <a:t>marrow suppression,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increased  susceptibility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infection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050">
              <a:latin typeface="Carlito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5"/>
              </a:spcBef>
              <a:tabLst>
                <a:tab pos="354965" algn="l"/>
                <a:tab pos="355600" algn="l"/>
                <a:tab pos="3425190" algn="l"/>
              </a:tabLst>
            </a:pPr>
            <a:r>
              <a:rPr lang="en-US" sz="3200" dirty="0" smtClean="0">
                <a:latin typeface="Carlito"/>
                <a:cs typeface="Carlito"/>
              </a:rPr>
              <a:t>Therefore b</a:t>
            </a:r>
            <a:r>
              <a:rPr sz="3200" smtClean="0">
                <a:latin typeface="Carlito"/>
                <a:cs typeface="Carlito"/>
              </a:rPr>
              <a:t>lood</a:t>
            </a:r>
            <a:r>
              <a:rPr sz="3200" spc="15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monitoring</a:t>
            </a:r>
            <a:r>
              <a:rPr lang="en-US" sz="3200" spc="-5" dirty="0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including </a:t>
            </a:r>
            <a:r>
              <a:rPr sz="3200" spc="-15" dirty="0">
                <a:latin typeface="Carlito"/>
                <a:cs typeface="Carlito"/>
              </a:rPr>
              <a:t>complete </a:t>
            </a:r>
            <a:r>
              <a:rPr sz="3200" spc="-10" dirty="0">
                <a:latin typeface="Carlito"/>
                <a:cs typeface="Carlito"/>
              </a:rPr>
              <a:t>blood  count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liver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renal </a:t>
            </a:r>
            <a:r>
              <a:rPr sz="3200" spc="-5" dirty="0">
                <a:latin typeface="Carlito"/>
                <a:cs typeface="Carlito"/>
              </a:rPr>
              <a:t>function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tests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5341" y="461899"/>
            <a:ext cx="59715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heavy" spc="-40" dirty="0">
                <a:uFill>
                  <a:solidFill>
                    <a:srgbClr val="000000"/>
                  </a:solidFill>
                </a:uFill>
              </a:rPr>
              <a:t>CONGENITAL</a:t>
            </a:r>
            <a:r>
              <a:rPr sz="4400" u="heavy" spc="-10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4400" u="heavy" spc="-5" dirty="0">
                <a:uFill>
                  <a:solidFill>
                    <a:srgbClr val="000000"/>
                  </a:solidFill>
                </a:uFill>
              </a:rPr>
              <a:t>ANOMALIES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10462"/>
            <a:ext cx="6203950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latin typeface="Carlito"/>
                <a:cs typeface="Carlito"/>
              </a:rPr>
              <a:t>1.HETEROCHROMIA-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rlito"/>
                <a:cs typeface="Carlito"/>
              </a:rPr>
              <a:t>Iridum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rlito"/>
                <a:cs typeface="Carlito"/>
              </a:rPr>
              <a:t>Iridis</a:t>
            </a:r>
            <a:endParaRPr sz="2800">
              <a:latin typeface="Carlito"/>
              <a:cs typeface="Carlito"/>
            </a:endParaRPr>
          </a:p>
          <a:p>
            <a:pPr marL="287655" indent="-275590">
              <a:lnSpc>
                <a:spcPct val="100000"/>
              </a:lnSpc>
              <a:spcBef>
                <a:spcPts val="675"/>
              </a:spcBef>
              <a:buSzPct val="96428"/>
              <a:buAutoNum type="arabicPeriod" startAt="2"/>
              <a:tabLst>
                <a:tab pos="288290" algn="l"/>
              </a:tabLst>
            </a:pPr>
            <a:r>
              <a:rPr sz="2800" b="1" spc="-45" dirty="0">
                <a:latin typeface="Carlito"/>
                <a:cs typeface="Carlito"/>
              </a:rPr>
              <a:t>POLYCORIA</a:t>
            </a:r>
            <a:r>
              <a:rPr sz="2800" spc="-45" dirty="0">
                <a:latin typeface="Carlito"/>
                <a:cs typeface="Carlito"/>
              </a:rPr>
              <a:t>- </a:t>
            </a:r>
            <a:r>
              <a:rPr sz="2800" spc="-15" dirty="0">
                <a:latin typeface="Carlito"/>
                <a:cs typeface="Carlito"/>
              </a:rPr>
              <a:t>more </a:t>
            </a:r>
            <a:r>
              <a:rPr sz="2800" spc="-5" dirty="0">
                <a:latin typeface="Carlito"/>
                <a:cs typeface="Carlito"/>
              </a:rPr>
              <a:t>then </a:t>
            </a:r>
            <a:r>
              <a:rPr sz="2800" spc="-10" dirty="0">
                <a:latin typeface="Carlito"/>
                <a:cs typeface="Carlito"/>
              </a:rPr>
              <a:t>one</a:t>
            </a:r>
            <a:r>
              <a:rPr sz="2800" spc="10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pupil</a:t>
            </a:r>
            <a:endParaRPr sz="2800">
              <a:latin typeface="Carlito"/>
              <a:cs typeface="Carlito"/>
            </a:endParaRPr>
          </a:p>
          <a:p>
            <a:pPr marL="288290" indent="-276225">
              <a:lnSpc>
                <a:spcPct val="100000"/>
              </a:lnSpc>
              <a:spcBef>
                <a:spcPts val="670"/>
              </a:spcBef>
              <a:buSzPct val="96428"/>
              <a:buAutoNum type="arabicPeriod" startAt="2"/>
              <a:tabLst>
                <a:tab pos="288925" algn="l"/>
              </a:tabLst>
            </a:pPr>
            <a:r>
              <a:rPr sz="2800" b="1" spc="-20" dirty="0">
                <a:latin typeface="Carlito"/>
                <a:cs typeface="Carlito"/>
              </a:rPr>
              <a:t>CORECTOPIA</a:t>
            </a:r>
            <a:r>
              <a:rPr sz="2800" spc="-20" dirty="0">
                <a:latin typeface="Carlito"/>
                <a:cs typeface="Carlito"/>
              </a:rPr>
              <a:t>- </a:t>
            </a:r>
            <a:r>
              <a:rPr sz="2800" spc="-5" dirty="0">
                <a:latin typeface="Carlito"/>
                <a:cs typeface="Carlito"/>
              </a:rPr>
              <a:t>abnormally </a:t>
            </a:r>
            <a:r>
              <a:rPr sz="2800" spc="-10" dirty="0">
                <a:latin typeface="Carlito"/>
                <a:cs typeface="Carlito"/>
              </a:rPr>
              <a:t>eccentric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pupil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1000" y="4356735"/>
            <a:ext cx="8171815" cy="2501265"/>
            <a:chOff x="329184" y="4000500"/>
            <a:chExt cx="8171815" cy="2501265"/>
          </a:xfrm>
        </p:grpSpPr>
        <p:sp>
          <p:nvSpPr>
            <p:cNvPr id="5" name="object 5"/>
            <p:cNvSpPr/>
            <p:nvPr/>
          </p:nvSpPr>
          <p:spPr>
            <a:xfrm>
              <a:off x="329184" y="4000500"/>
              <a:ext cx="4189476" cy="25008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9" y="4000500"/>
              <a:ext cx="3928872" cy="24963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3951"/>
            <a:ext cx="7478395" cy="35255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spc="-5" dirty="0">
                <a:latin typeface="Carlito"/>
                <a:cs typeface="Carlito"/>
              </a:rPr>
              <a:t>4. ANIRIDIA- </a:t>
            </a:r>
            <a:r>
              <a:rPr sz="2800" spc="-5" dirty="0">
                <a:latin typeface="Carlito"/>
                <a:cs typeface="Carlito"/>
              </a:rPr>
              <a:t>abscence of</a:t>
            </a:r>
            <a:r>
              <a:rPr sz="2800" spc="8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iris</a:t>
            </a:r>
            <a:endParaRPr sz="28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rlito"/>
                <a:cs typeface="Carlito"/>
              </a:rPr>
              <a:t>o/e-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narrow </a:t>
            </a:r>
            <a:r>
              <a:rPr sz="2800" spc="-10" dirty="0">
                <a:latin typeface="Carlito"/>
                <a:cs typeface="Carlito"/>
              </a:rPr>
              <a:t>rim </a:t>
            </a:r>
            <a:r>
              <a:rPr sz="2800" spc="-5" dirty="0">
                <a:latin typeface="Carlito"/>
                <a:cs typeface="Carlito"/>
              </a:rPr>
              <a:t>of iris tissue </a:t>
            </a:r>
            <a:r>
              <a:rPr sz="2800" spc="-10" dirty="0">
                <a:latin typeface="Carlito"/>
                <a:cs typeface="Carlito"/>
              </a:rPr>
              <a:t>behind </a:t>
            </a:r>
            <a:r>
              <a:rPr sz="2800" spc="-20" dirty="0">
                <a:latin typeface="Carlito"/>
                <a:cs typeface="Carlito"/>
              </a:rPr>
              <a:t>sclera </a:t>
            </a:r>
            <a:r>
              <a:rPr sz="2800" spc="-10" dirty="0">
                <a:latin typeface="Carlito"/>
                <a:cs typeface="Carlito"/>
              </a:rPr>
              <a:t>seen  oftenly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rlito"/>
                <a:cs typeface="Carlito"/>
              </a:rPr>
              <a:t>zonules </a:t>
            </a:r>
            <a:r>
              <a:rPr sz="2800" spc="-5" dirty="0">
                <a:latin typeface="Carlito"/>
                <a:cs typeface="Carlito"/>
              </a:rPr>
              <a:t>of lens and ciliary </a:t>
            </a:r>
            <a:r>
              <a:rPr sz="2800" spc="-15" dirty="0">
                <a:latin typeface="Carlito"/>
                <a:cs typeface="Carlito"/>
              </a:rPr>
              <a:t>processes </a:t>
            </a:r>
            <a:r>
              <a:rPr sz="2800" spc="-10" dirty="0">
                <a:latin typeface="Carlito"/>
                <a:cs typeface="Carlito"/>
              </a:rPr>
              <a:t>often</a:t>
            </a:r>
            <a:r>
              <a:rPr sz="2800" spc="1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visible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Carlito"/>
                <a:cs typeface="Carlito"/>
              </a:rPr>
              <a:t>5. </a:t>
            </a:r>
            <a:r>
              <a:rPr sz="2800" b="1" spc="-10" dirty="0">
                <a:latin typeface="Carlito"/>
                <a:cs typeface="Carlito"/>
              </a:rPr>
              <a:t>PERSISTENT </a:t>
            </a:r>
            <a:r>
              <a:rPr sz="2800" b="1" spc="-15" dirty="0">
                <a:latin typeface="Carlito"/>
                <a:cs typeface="Carlito"/>
              </a:rPr>
              <a:t>PUPILLARY</a:t>
            </a:r>
            <a:r>
              <a:rPr sz="2800" b="1" spc="4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MEMBRANE-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30" dirty="0">
                <a:latin typeface="Carlito"/>
                <a:cs typeface="Carlito"/>
              </a:rPr>
              <a:t>Persistent </a:t>
            </a:r>
            <a:r>
              <a:rPr sz="2800" spc="-10" dirty="0">
                <a:latin typeface="Carlito"/>
                <a:cs typeface="Carlito"/>
              </a:rPr>
              <a:t>part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ant </a:t>
            </a:r>
            <a:r>
              <a:rPr sz="2800" spc="-10" dirty="0">
                <a:latin typeface="Carlito"/>
                <a:cs typeface="Carlito"/>
              </a:rPr>
              <a:t>vascular sheath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13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lens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5" dirty="0">
                <a:latin typeface="Carlito"/>
                <a:cs typeface="Carlito"/>
              </a:rPr>
              <a:t>Attached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collarate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4343400"/>
            <a:ext cx="9144000" cy="2514852"/>
            <a:chOff x="0" y="4215383"/>
            <a:chExt cx="9144000" cy="2642870"/>
          </a:xfrm>
        </p:grpSpPr>
        <p:sp>
          <p:nvSpPr>
            <p:cNvPr id="4" name="object 4"/>
            <p:cNvSpPr/>
            <p:nvPr/>
          </p:nvSpPr>
          <p:spPr>
            <a:xfrm>
              <a:off x="0" y="4215383"/>
              <a:ext cx="4428744" cy="264261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43628" y="4215383"/>
              <a:ext cx="4500372" cy="26426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460" y="263397"/>
            <a:ext cx="839713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i="1" spc="-5" dirty="0">
                <a:latin typeface="Carlito"/>
                <a:cs typeface="Carlito"/>
              </a:rPr>
              <a:t>Laboratory and Medical</a:t>
            </a:r>
            <a:r>
              <a:rPr sz="4000" i="1" spc="-35" dirty="0">
                <a:latin typeface="Carlito"/>
                <a:cs typeface="Carlito"/>
              </a:rPr>
              <a:t> </a:t>
            </a:r>
            <a:r>
              <a:rPr sz="4000" i="1" spc="-10" dirty="0">
                <a:latin typeface="Carlito"/>
                <a:cs typeface="Carlito"/>
              </a:rPr>
              <a:t>Evaluation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164081"/>
            <a:ext cx="9144000" cy="471859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331595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  <a:tab pos="2541270" algn="l"/>
              </a:tabLst>
            </a:pPr>
            <a:r>
              <a:rPr sz="2400" u="heavy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Medical</a:t>
            </a:r>
            <a:r>
              <a:rPr sz="2400" u="heavy" spc="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history,</a:t>
            </a:r>
            <a:r>
              <a:rPr lang="en-US" sz="2400" u="heavy" spc="-3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review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 </a:t>
            </a:r>
            <a:r>
              <a:rPr sz="2400" u="heavy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systems </a:t>
            </a: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,</a:t>
            </a:r>
            <a:r>
              <a:rPr lang="en-US" sz="2400" u="heavy" spc="-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thorough</a:t>
            </a:r>
            <a:r>
              <a:rPr lang="en-US" sz="2400" u="heavy" spc="-10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ophthalmologic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general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physical</a:t>
            </a:r>
            <a:r>
              <a:rPr sz="2400" u="heavy" spc="4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examination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ts val="27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0" dirty="0">
                <a:latin typeface="Carlito"/>
                <a:cs typeface="Carlito"/>
              </a:rPr>
              <a:t>There </a:t>
            </a:r>
            <a:r>
              <a:rPr sz="2400" i="1" spc="-5" dirty="0">
                <a:latin typeface="Carlito"/>
                <a:cs typeface="Carlito"/>
              </a:rPr>
              <a:t>is no </a:t>
            </a:r>
            <a:r>
              <a:rPr sz="2400" i="1" spc="-10" dirty="0">
                <a:latin typeface="Carlito"/>
                <a:cs typeface="Carlito"/>
              </a:rPr>
              <a:t>one </a:t>
            </a:r>
            <a:r>
              <a:rPr sz="2400" i="1" spc="-15" dirty="0">
                <a:latin typeface="Carlito"/>
                <a:cs typeface="Carlito"/>
              </a:rPr>
              <a:t>standardized </a:t>
            </a:r>
            <a:r>
              <a:rPr sz="2400" i="1" spc="-10" dirty="0">
                <a:latin typeface="Carlito"/>
                <a:cs typeface="Carlito"/>
              </a:rPr>
              <a:t>battery </a:t>
            </a:r>
            <a:r>
              <a:rPr sz="2400" i="1" spc="-5" dirty="0">
                <a:latin typeface="Carlito"/>
                <a:cs typeface="Carlito"/>
              </a:rPr>
              <a:t>of </a:t>
            </a:r>
            <a:r>
              <a:rPr sz="2400" i="1" spc="-15" dirty="0">
                <a:latin typeface="Carlito"/>
                <a:cs typeface="Carlito"/>
              </a:rPr>
              <a:t>tests </a:t>
            </a:r>
            <a:r>
              <a:rPr sz="2400" i="1" spc="-5" dirty="0">
                <a:latin typeface="Carlito"/>
                <a:cs typeface="Carlito"/>
              </a:rPr>
              <a:t>that </a:t>
            </a:r>
            <a:r>
              <a:rPr sz="2400" i="1" spc="-10">
                <a:latin typeface="Carlito"/>
                <a:cs typeface="Carlito"/>
              </a:rPr>
              <a:t>needs</a:t>
            </a:r>
            <a:r>
              <a:rPr sz="2400" i="1" spc="250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to</a:t>
            </a:r>
            <a:r>
              <a:rPr lang="en-US" sz="2400" spc="-15" dirty="0" smtClean="0">
                <a:latin typeface="Carlito"/>
                <a:cs typeface="Carlito"/>
              </a:rPr>
              <a:t> </a:t>
            </a:r>
            <a:r>
              <a:rPr sz="2400" i="1" spc="-5" smtClean="0">
                <a:latin typeface="Carlito"/>
                <a:cs typeface="Carlito"/>
              </a:rPr>
              <a:t>be </a:t>
            </a:r>
            <a:r>
              <a:rPr sz="2400" i="1" spc="-10" dirty="0">
                <a:latin typeface="Carlito"/>
                <a:cs typeface="Carlito"/>
              </a:rPr>
              <a:t>ordered </a:t>
            </a:r>
            <a:r>
              <a:rPr sz="2400" i="1" spc="-20" dirty="0">
                <a:latin typeface="Carlito"/>
                <a:cs typeface="Carlito"/>
              </a:rPr>
              <a:t>for </a:t>
            </a:r>
            <a:r>
              <a:rPr sz="2400" i="1" spc="-5" dirty="0">
                <a:latin typeface="Carlito"/>
                <a:cs typeface="Carlito"/>
              </a:rPr>
              <a:t>all </a:t>
            </a:r>
            <a:r>
              <a:rPr sz="2400" i="1" spc="-10" dirty="0">
                <a:latin typeface="Carlito"/>
                <a:cs typeface="Carlito"/>
              </a:rPr>
              <a:t>patients </a:t>
            </a:r>
            <a:r>
              <a:rPr sz="2400" i="1" spc="-5" dirty="0">
                <a:latin typeface="Carlito"/>
                <a:cs typeface="Carlito"/>
              </a:rPr>
              <a:t>with</a:t>
            </a:r>
            <a:r>
              <a:rPr sz="2400" i="1" spc="145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uveitis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When the </a:t>
            </a:r>
            <a:r>
              <a:rPr sz="2400" spc="-10" dirty="0">
                <a:latin typeface="Carlito"/>
                <a:cs typeface="Carlito"/>
              </a:rPr>
              <a:t>history </a:t>
            </a:r>
            <a:r>
              <a:rPr sz="2400" spc="-5" dirty="0">
                <a:latin typeface="Carlito"/>
                <a:cs typeface="Carlito"/>
              </a:rPr>
              <a:t>and </a:t>
            </a:r>
            <a:r>
              <a:rPr sz="2400" spc="-20">
                <a:latin typeface="Carlito"/>
                <a:cs typeface="Carlito"/>
              </a:rPr>
              <a:t>physical</a:t>
            </a:r>
            <a:r>
              <a:rPr sz="2400" spc="40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examination</a:t>
            </a:r>
            <a:r>
              <a:rPr lang="en-US" sz="2400" spc="-15" dirty="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do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dirty="0">
                <a:latin typeface="Carlito"/>
                <a:cs typeface="Carlito"/>
              </a:rPr>
              <a:t>clearly </a:t>
            </a:r>
            <a:r>
              <a:rPr sz="2400" spc="-10" dirty="0">
                <a:latin typeface="Carlito"/>
                <a:cs typeface="Carlito"/>
              </a:rPr>
              <a:t>indicate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cause </a:t>
            </a:r>
            <a:r>
              <a:rPr sz="2400" spc="-5" dirty="0">
                <a:latin typeface="Carlito"/>
                <a:cs typeface="Carlito"/>
              </a:rPr>
              <a:t>rule </a:t>
            </a:r>
            <a:r>
              <a:rPr sz="2400" spc="-10" dirty="0">
                <a:latin typeface="Carlito"/>
                <a:cs typeface="Carlito"/>
              </a:rPr>
              <a:t>out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most </a:t>
            </a:r>
            <a:r>
              <a:rPr sz="2400" spc="-15" dirty="0">
                <a:latin typeface="Carlito"/>
                <a:cs typeface="Carlito"/>
              </a:rPr>
              <a:t>common  </a:t>
            </a:r>
            <a:r>
              <a:rPr sz="2400" spc="-10" dirty="0">
                <a:latin typeface="Carlito"/>
                <a:cs typeface="Carlito"/>
              </a:rPr>
              <a:t>causes. </a:t>
            </a:r>
            <a:r>
              <a:rPr sz="2400" spc="-5" dirty="0">
                <a:latin typeface="Carlito"/>
                <a:cs typeface="Carlito"/>
              </a:rPr>
              <a:t>which</a:t>
            </a:r>
            <a:r>
              <a:rPr sz="2400" spc="65" dirty="0">
                <a:latin typeface="Carlito"/>
                <a:cs typeface="Carlito"/>
              </a:rPr>
              <a:t> </a:t>
            </a:r>
            <a:r>
              <a:rPr sz="2400" spc="-5">
                <a:latin typeface="Carlito"/>
                <a:cs typeface="Carlito"/>
              </a:rPr>
              <a:t>include</a:t>
            </a:r>
            <a:r>
              <a:rPr sz="2400" spc="15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syphilis,sarcoidosis </a:t>
            </a:r>
            <a:r>
              <a:rPr sz="2400" spc="-5" dirty="0">
                <a:latin typeface="Carlito"/>
                <a:cs typeface="Carlito"/>
              </a:rPr>
              <a:t>and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tuberculosis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Purified </a:t>
            </a:r>
            <a:r>
              <a:rPr sz="2400" spc="-10" dirty="0">
                <a:latin typeface="Carlito"/>
                <a:cs typeface="Carlito"/>
              </a:rPr>
              <a:t>protein derivative (PPD) </a:t>
            </a:r>
            <a:r>
              <a:rPr sz="2400" spc="-10">
                <a:latin typeface="Carlito"/>
                <a:cs typeface="Carlito"/>
              </a:rPr>
              <a:t>skin</a:t>
            </a:r>
            <a:r>
              <a:rPr sz="2400" spc="25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test</a:t>
            </a:r>
            <a:endParaRPr lang="en-US" sz="2400" spc="-15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serum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angiotensin-converting enzyme</a:t>
            </a:r>
            <a:r>
              <a:rPr sz="2400" u="heavy" spc="3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(ACE</a:t>
            </a:r>
            <a:r>
              <a:rPr sz="2400" spc="-10" dirty="0">
                <a:latin typeface="Carlito"/>
                <a:cs typeface="Carlito"/>
              </a:rPr>
              <a:t>)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syphilis</a:t>
            </a:r>
            <a:r>
              <a:rPr sz="2400" u="heavy" spc="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serologies</a:t>
            </a:r>
            <a:endParaRPr lang="en-US" sz="2400" u="heavy" spc="-1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chest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radiograph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chest </a:t>
            </a:r>
            <a:r>
              <a:rPr sz="2400" spc="-15" dirty="0">
                <a:latin typeface="Carlito"/>
                <a:cs typeface="Carlito"/>
              </a:rPr>
              <a:t>computed</a:t>
            </a:r>
            <a:r>
              <a:rPr sz="2400" spc="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tomography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8865"/>
            <a:ext cx="71043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rlito"/>
                <a:cs typeface="Carlito"/>
              </a:rPr>
              <a:t>BRUSHFIELD </a:t>
            </a:r>
            <a:r>
              <a:rPr b="0" spc="-20" dirty="0">
                <a:latin typeface="Carlito"/>
                <a:cs typeface="Carlito"/>
              </a:rPr>
              <a:t>SPOTS </a:t>
            </a:r>
            <a:r>
              <a:rPr b="0" dirty="0">
                <a:latin typeface="Carlito"/>
                <a:cs typeface="Carlito"/>
              </a:rPr>
              <a:t>IN </a:t>
            </a:r>
            <a:r>
              <a:rPr b="0" spc="-10" dirty="0">
                <a:latin typeface="Carlito"/>
                <a:cs typeface="Carlito"/>
              </a:rPr>
              <a:t>DOWNS</a:t>
            </a:r>
            <a:r>
              <a:rPr b="0" spc="-15" dirty="0">
                <a:latin typeface="Carlito"/>
                <a:cs typeface="Carlito"/>
              </a:rPr>
              <a:t> SYNDROME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4090796"/>
            <a:ext cx="38519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Carlito"/>
                <a:cs typeface="Carlito"/>
              </a:rPr>
              <a:t>LISCH </a:t>
            </a:r>
            <a:r>
              <a:rPr sz="3200" spc="-10" dirty="0">
                <a:latin typeface="Carlito"/>
                <a:cs typeface="Carlito"/>
              </a:rPr>
              <a:t>NODULES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NF1</a:t>
            </a:r>
            <a:endParaRPr sz="3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3983" y="1277111"/>
            <a:ext cx="7804784" cy="5366385"/>
            <a:chOff x="633983" y="1277111"/>
            <a:chExt cx="7804784" cy="5366385"/>
          </a:xfrm>
        </p:grpSpPr>
        <p:sp>
          <p:nvSpPr>
            <p:cNvPr id="5" name="object 5"/>
            <p:cNvSpPr/>
            <p:nvPr/>
          </p:nvSpPr>
          <p:spPr>
            <a:xfrm>
              <a:off x="643127" y="1357883"/>
              <a:ext cx="3000756" cy="21427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8555" y="1353311"/>
              <a:ext cx="3009900" cy="2152015"/>
            </a:xfrm>
            <a:custGeom>
              <a:avLst/>
              <a:gdLst/>
              <a:ahLst/>
              <a:cxnLst/>
              <a:rect l="l" t="t" r="r" b="b"/>
              <a:pathLst>
                <a:path w="3009900" h="2152015">
                  <a:moveTo>
                    <a:pt x="0" y="2151888"/>
                  </a:moveTo>
                  <a:lnTo>
                    <a:pt x="3009899" y="2151888"/>
                  </a:lnTo>
                  <a:lnTo>
                    <a:pt x="3009899" y="0"/>
                  </a:lnTo>
                  <a:lnTo>
                    <a:pt x="0" y="0"/>
                  </a:lnTo>
                  <a:lnTo>
                    <a:pt x="0" y="2151888"/>
                  </a:lnTo>
                  <a:close/>
                </a:path>
              </a:pathLst>
            </a:custGeom>
            <a:ln w="9144">
              <a:solidFill>
                <a:srgbClr val="00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7244" y="1286255"/>
              <a:ext cx="4572000" cy="21991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52672" y="1281683"/>
              <a:ext cx="4581525" cy="2208530"/>
            </a:xfrm>
            <a:custGeom>
              <a:avLst/>
              <a:gdLst/>
              <a:ahLst/>
              <a:cxnLst/>
              <a:rect l="l" t="t" r="r" b="b"/>
              <a:pathLst>
                <a:path w="4581525" h="2208529">
                  <a:moveTo>
                    <a:pt x="0" y="2208276"/>
                  </a:moveTo>
                  <a:lnTo>
                    <a:pt x="4581144" y="2208276"/>
                  </a:lnTo>
                  <a:lnTo>
                    <a:pt x="4581144" y="0"/>
                  </a:lnTo>
                  <a:lnTo>
                    <a:pt x="0" y="0"/>
                  </a:lnTo>
                  <a:lnTo>
                    <a:pt x="0" y="2208276"/>
                  </a:lnTo>
                  <a:close/>
                </a:path>
              </a:pathLst>
            </a:custGeom>
            <a:ln w="9144">
              <a:solidFill>
                <a:srgbClr val="375F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14372" y="4643627"/>
              <a:ext cx="4287012" cy="19994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28600"/>
            <a:ext cx="526199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Carlito"/>
                <a:cs typeface="Carlito"/>
              </a:rPr>
              <a:t>Ancillary</a:t>
            </a:r>
            <a:r>
              <a:rPr i="1" spc="-50" dirty="0">
                <a:latin typeface="Carlito"/>
                <a:cs typeface="Carlito"/>
              </a:rPr>
              <a:t> </a:t>
            </a:r>
            <a:r>
              <a:rPr i="1" spc="-15" dirty="0">
                <a:latin typeface="Carlito"/>
                <a:cs typeface="Carlito"/>
              </a:rPr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295400"/>
            <a:ext cx="6248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>
                <a:latin typeface="Carlito"/>
                <a:cs typeface="Carlito"/>
              </a:rPr>
              <a:t>Fluorescein </a:t>
            </a:r>
            <a:r>
              <a:rPr sz="2800" i="1" spc="-10" smtClean="0">
                <a:latin typeface="Carlito"/>
                <a:cs typeface="Carlito"/>
              </a:rPr>
              <a:t>angiography</a:t>
            </a:r>
            <a:r>
              <a:rPr sz="2800" i="1" spc="-30" smtClean="0">
                <a:latin typeface="Carlito"/>
                <a:cs typeface="Carlito"/>
              </a:rPr>
              <a:t>(FA</a:t>
            </a:r>
            <a:r>
              <a:rPr sz="2800" i="1" spc="-30" dirty="0">
                <a:latin typeface="Carlito"/>
                <a:cs typeface="Carlito"/>
              </a:rPr>
              <a:t>)-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228600" y="1688033"/>
            <a:ext cx="8686800" cy="45993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0979">
              <a:spcBef>
                <a:spcPts val="105"/>
              </a:spcBef>
            </a:pPr>
            <a:r>
              <a:rPr lang="en-US" sz="2400" spc="-25" dirty="0" smtClean="0"/>
              <a:t>for </a:t>
            </a:r>
            <a:r>
              <a:rPr lang="en-US" sz="2400" spc="-10" dirty="0" smtClean="0"/>
              <a:t>evaluating</a:t>
            </a:r>
            <a:r>
              <a:rPr lang="en-US" sz="2400" spc="-25" dirty="0" smtClean="0"/>
              <a:t> </a:t>
            </a:r>
            <a:r>
              <a:rPr lang="en-US" sz="2400" spc="-15" dirty="0" smtClean="0"/>
              <a:t>eyes </a:t>
            </a:r>
            <a:r>
              <a:rPr sz="2400" smtClean="0"/>
              <a:t>with </a:t>
            </a:r>
            <a:r>
              <a:rPr sz="2400" spc="-5" dirty="0"/>
              <a:t>chorioretinal disease </a:t>
            </a:r>
            <a:r>
              <a:rPr sz="2400" dirty="0"/>
              <a:t>and </a:t>
            </a:r>
            <a:r>
              <a:rPr sz="2400" spc="-5" dirty="0"/>
              <a:t>structural </a:t>
            </a:r>
            <a:r>
              <a:rPr sz="2400" spc="-10" dirty="0"/>
              <a:t>complications  </a:t>
            </a:r>
            <a:r>
              <a:rPr sz="2400" spc="-5" dirty="0"/>
              <a:t>caused by posterior</a:t>
            </a:r>
            <a:r>
              <a:rPr sz="2400" spc="-70" dirty="0"/>
              <a:t> </a:t>
            </a:r>
            <a:r>
              <a:rPr sz="2400" spc="-5" dirty="0"/>
              <a:t>uveitis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/>
              <a:t>CME </a:t>
            </a:r>
            <a:r>
              <a:rPr sz="2400" smtClean="0"/>
              <a:t>(</a:t>
            </a:r>
            <a:r>
              <a:rPr sz="2400" spc="-5" smtClean="0"/>
              <a:t>Flower </a:t>
            </a:r>
            <a:r>
              <a:rPr sz="2400" spc="-10" dirty="0"/>
              <a:t>petal </a:t>
            </a:r>
            <a:r>
              <a:rPr sz="2400" spc="-15"/>
              <a:t>pattern</a:t>
            </a:r>
            <a:r>
              <a:rPr sz="2400" spc="-35"/>
              <a:t> </a:t>
            </a:r>
            <a:r>
              <a:rPr sz="2400" spc="-5" smtClean="0"/>
              <a:t>of</a:t>
            </a:r>
            <a:r>
              <a:rPr lang="en-US" sz="2400" spc="-5" dirty="0" smtClean="0"/>
              <a:t> </a:t>
            </a:r>
            <a:r>
              <a:rPr sz="2400" spc="-15" smtClean="0"/>
              <a:t>Leakage</a:t>
            </a:r>
            <a:r>
              <a:rPr sz="2400" spc="-15" dirty="0"/>
              <a:t>)</a:t>
            </a: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spc="-5" dirty="0" smtClean="0"/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smtClean="0"/>
              <a:t>retinal</a:t>
            </a:r>
            <a:r>
              <a:rPr sz="2400" spc="-15" smtClean="0"/>
              <a:t> </a:t>
            </a:r>
            <a:r>
              <a:rPr sz="2400" spc="-5" dirty="0"/>
              <a:t>vasculitis</a:t>
            </a: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/>
              <a:t>secondary choroidal </a:t>
            </a:r>
            <a:r>
              <a:rPr sz="2400" dirty="0"/>
              <a:t>or </a:t>
            </a:r>
            <a:r>
              <a:rPr sz="2400" spc="-5" dirty="0"/>
              <a:t>retinal</a:t>
            </a:r>
            <a:r>
              <a:rPr sz="2400" spc="-50" dirty="0"/>
              <a:t> </a:t>
            </a:r>
            <a:r>
              <a:rPr sz="2400" spc="-10" dirty="0"/>
              <a:t>neovascularization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20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/>
              <a:t>areas of optic </a:t>
            </a:r>
            <a:r>
              <a:rPr sz="2400" dirty="0"/>
              <a:t>nerve, </a:t>
            </a:r>
            <a:r>
              <a:rPr sz="2400" spc="-5" dirty="0"/>
              <a:t>retinal, </a:t>
            </a:r>
            <a:r>
              <a:rPr sz="2400" dirty="0"/>
              <a:t>and </a:t>
            </a:r>
            <a:r>
              <a:rPr sz="2400" spc="-5" dirty="0"/>
              <a:t>choroidal</a:t>
            </a:r>
            <a:r>
              <a:rPr sz="2400" spc="-100" dirty="0"/>
              <a:t> </a:t>
            </a:r>
            <a:r>
              <a:rPr sz="2400" spc="-5" dirty="0"/>
              <a:t>inflammation</a:t>
            </a:r>
          </a:p>
        </p:txBody>
      </p:sp>
      <p:sp>
        <p:nvSpPr>
          <p:cNvPr id="6" name="object 6"/>
          <p:cNvSpPr/>
          <p:nvPr/>
        </p:nvSpPr>
        <p:spPr>
          <a:xfrm>
            <a:off x="6324600" y="2590800"/>
            <a:ext cx="2819400" cy="1973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533146"/>
            <a:ext cx="8915400" cy="5685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sz="3100" b="1" i="1" spc="-15" dirty="0">
                <a:latin typeface="Carlito"/>
                <a:cs typeface="Carlito"/>
              </a:rPr>
              <a:t>Optical </a:t>
            </a:r>
            <a:r>
              <a:rPr sz="3100" b="1" i="1" spc="-10" dirty="0">
                <a:latin typeface="Carlito"/>
                <a:cs typeface="Carlito"/>
              </a:rPr>
              <a:t>coherence </a:t>
            </a:r>
            <a:r>
              <a:rPr sz="3100" b="1" i="1" spc="-15" dirty="0">
                <a:latin typeface="Carlito"/>
                <a:cs typeface="Carlito"/>
              </a:rPr>
              <a:t>tomography</a:t>
            </a:r>
            <a:r>
              <a:rPr sz="3100" b="1" i="1" spc="90" dirty="0">
                <a:latin typeface="Carlito"/>
                <a:cs typeface="Carlito"/>
              </a:rPr>
              <a:t> </a:t>
            </a:r>
            <a:r>
              <a:rPr sz="3100" spc="-5" dirty="0">
                <a:latin typeface="Carlito"/>
                <a:cs typeface="Carlito"/>
              </a:rPr>
              <a:t>(OCT)</a:t>
            </a:r>
            <a:endParaRPr sz="3100">
              <a:latin typeface="Carlito"/>
              <a:cs typeface="Carlito"/>
            </a:endParaRPr>
          </a:p>
          <a:p>
            <a:pPr marL="355600" marR="5080" indent="-342900">
              <a:lnSpc>
                <a:spcPts val="259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rlito"/>
                <a:cs typeface="Carlito"/>
              </a:rPr>
              <a:t>OCT </a:t>
            </a:r>
            <a:r>
              <a:rPr sz="2700" spc="-5" dirty="0">
                <a:latin typeface="Carlito"/>
                <a:cs typeface="Carlito"/>
              </a:rPr>
              <a:t>has </a:t>
            </a:r>
            <a:r>
              <a:rPr sz="2700" spc="-10" dirty="0">
                <a:latin typeface="Carlito"/>
                <a:cs typeface="Carlito"/>
              </a:rPr>
              <a:t>become </a:t>
            </a:r>
            <a:r>
              <a:rPr sz="2700" dirty="0">
                <a:latin typeface="Carlito"/>
                <a:cs typeface="Carlito"/>
              </a:rPr>
              <a:t>a </a:t>
            </a:r>
            <a:r>
              <a:rPr sz="2700" spc="-20" dirty="0">
                <a:latin typeface="Carlito"/>
                <a:cs typeface="Carlito"/>
              </a:rPr>
              <a:t>standard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spc="-20" dirty="0">
                <a:latin typeface="Carlito"/>
                <a:cs typeface="Carlito"/>
              </a:rPr>
              <a:t>care </a:t>
            </a:r>
            <a:r>
              <a:rPr sz="2700" spc="-25" dirty="0">
                <a:latin typeface="Carlito"/>
                <a:cs typeface="Carlito"/>
              </a:rPr>
              <a:t>for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0" dirty="0">
                <a:latin typeface="Carlito"/>
                <a:cs typeface="Carlito"/>
              </a:rPr>
              <a:t>objective  measurement</a:t>
            </a:r>
            <a:r>
              <a:rPr sz="2700" spc="-60" dirty="0">
                <a:latin typeface="Carlito"/>
                <a:cs typeface="Carlito"/>
              </a:rPr>
              <a:t> </a:t>
            </a:r>
            <a:r>
              <a:rPr sz="2700" spc="5" dirty="0">
                <a:latin typeface="Carlito"/>
                <a:cs typeface="Carlito"/>
              </a:rPr>
              <a:t>of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Uveitic CME </a:t>
            </a:r>
            <a:r>
              <a:rPr sz="2700" dirty="0">
                <a:latin typeface="Carlito"/>
                <a:cs typeface="Carlito"/>
              </a:rPr>
              <a:t>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Retinal</a:t>
            </a:r>
            <a:r>
              <a:rPr sz="2700" spc="-3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thickening,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150">
              <a:latin typeface="Carlito"/>
              <a:cs typeface="Carlito"/>
            </a:endParaRPr>
          </a:p>
          <a:p>
            <a:pPr marL="355600" marR="156972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subretinal </a:t>
            </a:r>
            <a:r>
              <a:rPr sz="2700" spc="-5" dirty="0">
                <a:latin typeface="Carlito"/>
                <a:cs typeface="Carlito"/>
              </a:rPr>
              <a:t>fluid </a:t>
            </a:r>
            <a:r>
              <a:rPr sz="2700" spc="-10">
                <a:latin typeface="Carlito"/>
                <a:cs typeface="Carlito"/>
              </a:rPr>
              <a:t>associated </a:t>
            </a:r>
            <a:r>
              <a:rPr sz="2700" smtClean="0">
                <a:latin typeface="Carlito"/>
                <a:cs typeface="Carlito"/>
              </a:rPr>
              <a:t>with</a:t>
            </a:r>
            <a:r>
              <a:rPr lang="en-US" sz="2700" dirty="0" smtClean="0">
                <a:latin typeface="Carlito"/>
                <a:cs typeface="Carlito"/>
              </a:rPr>
              <a:t> </a:t>
            </a:r>
            <a:r>
              <a:rPr sz="2700" spc="-10" smtClean="0">
                <a:latin typeface="Carlito"/>
                <a:cs typeface="Carlito"/>
              </a:rPr>
              <a:t>choroidal neovascularization</a:t>
            </a:r>
            <a:r>
              <a:rPr sz="2700" spc="-10" dirty="0">
                <a:latin typeface="Carlito"/>
                <a:cs typeface="Carlito"/>
              </a:rPr>
              <a:t>,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serous </a:t>
            </a:r>
            <a:r>
              <a:rPr sz="2700" spc="-10" dirty="0">
                <a:latin typeface="Carlito"/>
                <a:cs typeface="Carlito"/>
              </a:rPr>
              <a:t>retinal detachments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limited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dirty="0">
                <a:latin typeface="Carlito"/>
                <a:cs typeface="Carlito"/>
              </a:rPr>
              <a:t>media</a:t>
            </a:r>
            <a:r>
              <a:rPr sz="2700" spc="5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opacities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81600" y="1981200"/>
            <a:ext cx="3581400" cy="1728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78281"/>
            <a:ext cx="8303260" cy="704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i="1" spc="-15" dirty="0">
                <a:latin typeface="Carlito"/>
                <a:cs typeface="Carlito"/>
              </a:rPr>
              <a:t>Fundus </a:t>
            </a:r>
            <a:r>
              <a:rPr sz="2500" i="1" spc="-10" dirty="0">
                <a:latin typeface="Carlito"/>
                <a:cs typeface="Carlito"/>
              </a:rPr>
              <a:t>autofluorescence </a:t>
            </a:r>
            <a:r>
              <a:rPr sz="2500" i="1" spc="-5" dirty="0">
                <a:latin typeface="Carlito"/>
                <a:cs typeface="Carlito"/>
              </a:rPr>
              <a:t>imaging </a:t>
            </a:r>
            <a:r>
              <a:rPr sz="2000" dirty="0"/>
              <a:t>- </a:t>
            </a:r>
            <a:r>
              <a:rPr sz="2000" spc="-5" dirty="0"/>
              <a:t>emerging </a:t>
            </a:r>
            <a:r>
              <a:rPr sz="2000" spc="-10" dirty="0"/>
              <a:t>noninvasive</a:t>
            </a:r>
            <a:r>
              <a:rPr sz="2000" spc="105" dirty="0"/>
              <a:t> </a:t>
            </a:r>
            <a:r>
              <a:rPr sz="2000" dirty="0"/>
              <a:t>modality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447800"/>
            <a:ext cx="8153400" cy="362721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111760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411480" algn="l"/>
                <a:tab pos="412115" algn="l"/>
              </a:tabLst>
            </a:pPr>
            <a:r>
              <a:rPr lang="en-US" sz="2400" spc="-10" dirty="0" smtClean="0">
                <a:latin typeface="Carlito"/>
                <a:cs typeface="Carlito"/>
              </a:rPr>
              <a:t>U</a:t>
            </a:r>
            <a:r>
              <a:rPr sz="2400" spc="-10" smtClean="0">
                <a:latin typeface="Carlito"/>
                <a:cs typeface="Carlito"/>
              </a:rPr>
              <a:t>tilizes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fluorescent properties </a:t>
            </a:r>
            <a:r>
              <a:rPr sz="2400" spc="-5" dirty="0">
                <a:latin typeface="Carlito"/>
                <a:cs typeface="Carlito"/>
              </a:rPr>
              <a:t>of lipofuscin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assess </a:t>
            </a:r>
            <a:r>
              <a:rPr sz="2400" dirty="0">
                <a:latin typeface="Carlito"/>
                <a:cs typeface="Carlito"/>
              </a:rPr>
              <a:t>the viability </a:t>
            </a:r>
            <a:r>
              <a:rPr sz="2400" spc="-5" dirty="0">
                <a:latin typeface="Carlito"/>
                <a:cs typeface="Carlito"/>
              </a:rPr>
              <a:t>of 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retinal </a:t>
            </a:r>
            <a:r>
              <a:rPr sz="2400" spc="-10" dirty="0">
                <a:latin typeface="Carlito"/>
                <a:cs typeface="Carlito"/>
              </a:rPr>
              <a:t>pigment </a:t>
            </a:r>
            <a:r>
              <a:rPr sz="2400" dirty="0">
                <a:latin typeface="Carlito"/>
                <a:cs typeface="Carlito"/>
              </a:rPr>
              <a:t>epithelium (RPE)- </a:t>
            </a:r>
            <a:r>
              <a:rPr sz="2400" spc="-10" dirty="0">
                <a:latin typeface="Carlito"/>
                <a:cs typeface="Carlito"/>
              </a:rPr>
              <a:t>photoreceptor complex </a:t>
            </a:r>
            <a:r>
              <a:rPr sz="2400" dirty="0">
                <a:latin typeface="Carlito"/>
                <a:cs typeface="Carlito"/>
              </a:rPr>
              <a:t>in  </a:t>
            </a:r>
            <a:r>
              <a:rPr sz="2400" spc="-10">
                <a:latin typeface="Carlito"/>
                <a:cs typeface="Carlito"/>
              </a:rPr>
              <a:t>inflammatory</a:t>
            </a:r>
            <a:r>
              <a:rPr sz="2400" spc="1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chorioretinopathies</a:t>
            </a:r>
            <a:endParaRPr lang="en-US" sz="2400" spc="-5" dirty="0" smtClean="0">
              <a:latin typeface="Carlito"/>
              <a:cs typeface="Carlito"/>
            </a:endParaRPr>
          </a:p>
          <a:p>
            <a:pPr marL="355600" marR="111760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411480" algn="l"/>
                <a:tab pos="412115" algn="l"/>
              </a:tabLst>
            </a:pP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</a:pPr>
            <a:r>
              <a:rPr sz="2800" i="1" spc="-5" dirty="0">
                <a:latin typeface="Carlito"/>
                <a:cs typeface="Carlito"/>
              </a:rPr>
              <a:t>lndocyanine </a:t>
            </a:r>
            <a:r>
              <a:rPr sz="2800" i="1" spc="-10">
                <a:latin typeface="Carlito"/>
                <a:cs typeface="Carlito"/>
              </a:rPr>
              <a:t>green </a:t>
            </a:r>
            <a:r>
              <a:rPr sz="2800" i="1" spc="-10" smtClean="0">
                <a:latin typeface="Carlito"/>
                <a:cs typeface="Carlito"/>
              </a:rPr>
              <a:t>angiography</a:t>
            </a:r>
            <a:r>
              <a:rPr sz="2400" i="1" spc="-10" smtClean="0">
                <a:latin typeface="Carlito"/>
                <a:cs typeface="Carlito"/>
              </a:rPr>
              <a:t>-</a:t>
            </a:r>
            <a:endParaRPr lang="en-US" sz="2400" i="1" spc="-10" dirty="0" smtClean="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  <a:buFont typeface="Arial" pitchFamily="34" charset="0"/>
              <a:buChar char="•"/>
            </a:pPr>
            <a:endParaRPr lang="en-US" sz="2400" i="1" spc="-10" dirty="0">
              <a:latin typeface="Carlito"/>
              <a:cs typeface="Carlito"/>
            </a:endParaRPr>
          </a:p>
          <a:p>
            <a:pPr marL="12700" marR="5080">
              <a:lnSpc>
                <a:spcPct val="81600"/>
              </a:lnSpc>
              <a:spcBef>
                <a:spcPts val="5"/>
              </a:spcBef>
              <a:buFont typeface="Arial" pitchFamily="34" charset="0"/>
              <a:buChar char="•"/>
            </a:pPr>
            <a:r>
              <a:rPr lang="en-US" sz="2400" i="1" spc="-10" dirty="0" smtClean="0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patterns </a:t>
            </a:r>
            <a:r>
              <a:rPr sz="2400" spc="-5" dirty="0">
                <a:latin typeface="Carlito"/>
                <a:cs typeface="Carlito"/>
              </a:rPr>
              <a:t>of hypofluorescence </a:t>
            </a:r>
            <a:r>
              <a:rPr sz="2400" dirty="0">
                <a:latin typeface="Carlito"/>
                <a:cs typeface="Carlito"/>
              </a:rPr>
              <a:t>in the  </a:t>
            </a:r>
            <a:r>
              <a:rPr sz="2400" spc="-5" dirty="0">
                <a:latin typeface="Carlito"/>
                <a:cs typeface="Carlito"/>
              </a:rPr>
              <a:t>presence of </a:t>
            </a:r>
            <a:r>
              <a:rPr sz="2400" spc="-10" dirty="0">
                <a:latin typeface="Carlito"/>
                <a:cs typeface="Carlito"/>
              </a:rPr>
              <a:t>inflammatory choroidal</a:t>
            </a:r>
            <a:r>
              <a:rPr sz="2400" spc="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vasculopathies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8458200" cy="5407634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3200" i="1" spc="-5" dirty="0" err="1" smtClean="0"/>
              <a:t>Ultrasonography</a:t>
            </a:r>
            <a:r>
              <a:rPr lang="en-US" sz="3200" i="1" spc="-5" dirty="0" smtClean="0"/>
              <a:t> </a:t>
            </a:r>
            <a:r>
              <a:rPr lang="en-US" sz="2400" dirty="0" smtClean="0"/>
              <a:t>- </a:t>
            </a:r>
            <a:r>
              <a:rPr lang="en-US" sz="2400" spc="-5" dirty="0" smtClean="0"/>
              <a:t>useful in</a:t>
            </a:r>
            <a:r>
              <a:rPr lang="en-US" sz="2400" spc="-75" dirty="0" smtClean="0"/>
              <a:t> </a:t>
            </a:r>
            <a:r>
              <a:rPr lang="en-US" sz="2400" spc="-10" dirty="0" smtClean="0"/>
              <a:t>demonstrating</a:t>
            </a:r>
          </a:p>
          <a:p>
            <a:pPr marL="12700">
              <a:lnSpc>
                <a:spcPct val="100000"/>
              </a:lnSpc>
            </a:pPr>
            <a:endParaRPr lang="en-US" sz="2400" dirty="0" smtClean="0"/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/>
              <a:t>vitreous</a:t>
            </a:r>
            <a:r>
              <a:rPr lang="en-US" sz="2400" spc="-10" dirty="0" smtClean="0"/>
              <a:t> </a:t>
            </a:r>
            <a:r>
              <a:rPr lang="en-US" sz="2400" spc="-5" dirty="0" smtClean="0"/>
              <a:t>opacities,</a:t>
            </a:r>
            <a:endParaRPr lang="en-US" sz="2400" dirty="0" smtClean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err="1" smtClean="0"/>
              <a:t>choroidal</a:t>
            </a:r>
            <a:r>
              <a:rPr lang="en-US" sz="2400" spc="-20" dirty="0" smtClean="0"/>
              <a:t> </a:t>
            </a:r>
            <a:r>
              <a:rPr lang="en-US" sz="2400" spc="-5" dirty="0" smtClean="0"/>
              <a:t>thickening,</a:t>
            </a:r>
            <a:endParaRPr lang="en-US" sz="2400" dirty="0" smtClean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/>
              <a:t>retinal</a:t>
            </a:r>
            <a:r>
              <a:rPr lang="en-US" sz="2400" spc="5" dirty="0" smtClean="0"/>
              <a:t> </a:t>
            </a:r>
            <a:r>
              <a:rPr lang="en-US" sz="2400" spc="-5" dirty="0" smtClean="0"/>
              <a:t>detachment,</a:t>
            </a:r>
            <a:endParaRPr lang="en-US" sz="2400" dirty="0" smtClean="0"/>
          </a:p>
          <a:p>
            <a:pPr marL="355600" marR="18669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err="1" smtClean="0"/>
              <a:t>cyclitic</a:t>
            </a:r>
            <a:r>
              <a:rPr lang="en-US" sz="2400" spc="-5" dirty="0" smtClean="0"/>
              <a:t> membrane </a:t>
            </a:r>
            <a:r>
              <a:rPr lang="en-US" sz="2400" spc="-10" dirty="0" smtClean="0"/>
              <a:t>formation, </a:t>
            </a:r>
            <a:r>
              <a:rPr lang="en-US" sz="2400" spc="-5" dirty="0" smtClean="0"/>
              <a:t>particularly </a:t>
            </a:r>
            <a:r>
              <a:rPr lang="en-US" sz="2400" dirty="0" smtClean="0"/>
              <a:t>if </a:t>
            </a:r>
            <a:r>
              <a:rPr lang="en-US" sz="2400" spc="-5" dirty="0" smtClean="0"/>
              <a:t>media opacities preclude </a:t>
            </a:r>
            <a:r>
              <a:rPr lang="en-US" sz="2400" dirty="0" smtClean="0"/>
              <a:t>a  </a:t>
            </a:r>
            <a:r>
              <a:rPr lang="en-US" sz="2400" spc="-5" dirty="0" smtClean="0"/>
              <a:t>view of </a:t>
            </a:r>
            <a:r>
              <a:rPr lang="en-US" sz="2400" dirty="0" smtClean="0"/>
              <a:t>the </a:t>
            </a:r>
            <a:r>
              <a:rPr lang="en-US" sz="2400" spc="-10" dirty="0" smtClean="0"/>
              <a:t>posterior</a:t>
            </a:r>
            <a:r>
              <a:rPr lang="en-US" sz="2400" spc="10" dirty="0" smtClean="0"/>
              <a:t> </a:t>
            </a:r>
            <a:r>
              <a:rPr lang="en-US" sz="2400" spc="-10" dirty="0" smtClean="0"/>
              <a:t>segment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n-US" sz="2800" dirty="0" smtClean="0"/>
          </a:p>
          <a:p>
            <a:pPr marL="127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3200" spc="-10" dirty="0" smtClean="0"/>
              <a:t>Anterior </a:t>
            </a:r>
            <a:r>
              <a:rPr lang="en-US" sz="3200" spc="-5" dirty="0" smtClean="0"/>
              <a:t>chamber</a:t>
            </a:r>
            <a:r>
              <a:rPr lang="en-US" sz="3200" spc="40" dirty="0" smtClean="0"/>
              <a:t> </a:t>
            </a:r>
            <a:r>
              <a:rPr lang="en-US" sz="3200" spc="-10" dirty="0" err="1" smtClean="0"/>
              <a:t>paracentesis</a:t>
            </a:r>
            <a:r>
              <a:rPr lang="en-US" sz="3200" spc="-10" dirty="0" smtClean="0"/>
              <a:t> </a:t>
            </a:r>
            <a:r>
              <a:rPr lang="en-US" sz="3200" i="1" spc="-10" dirty="0" smtClean="0"/>
              <a:t>Vitreous </a:t>
            </a:r>
            <a:r>
              <a:rPr lang="en-US" sz="3200" i="1" spc="-15" dirty="0" smtClean="0"/>
              <a:t>biopsy</a:t>
            </a:r>
          </a:p>
          <a:p>
            <a:pPr marL="12700">
              <a:lnSpc>
                <a:spcPct val="100000"/>
              </a:lnSpc>
            </a:pPr>
            <a:endParaRPr lang="en-US" sz="3200" i="1" spc="-15" dirty="0" smtClean="0"/>
          </a:p>
          <a:p>
            <a:pPr marL="127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3200" i="1" spc="-5" dirty="0" err="1" smtClean="0"/>
              <a:t>Chorioretinal</a:t>
            </a:r>
            <a:r>
              <a:rPr lang="en-US" sz="3200" i="1" spc="-25" dirty="0" smtClean="0"/>
              <a:t> </a:t>
            </a:r>
            <a:r>
              <a:rPr lang="en-US" sz="3200" i="1" spc="-15" dirty="0" smtClean="0"/>
              <a:t>biopsy</a:t>
            </a:r>
            <a:endParaRPr lang="en-US" sz="32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20938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rlito"/>
                <a:cs typeface="Carlito"/>
              </a:rPr>
              <a:t>Medical Management of</a:t>
            </a:r>
            <a:r>
              <a:rPr i="1" spc="-8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Uveitis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81658"/>
            <a:ext cx="8516620" cy="518218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800" i="1" dirty="0">
                <a:latin typeface="Carlito"/>
                <a:cs typeface="Carlito"/>
              </a:rPr>
              <a:t>Goal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effectively control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 marL="355600" marR="5194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eliminate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reduce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risk of vision </a:t>
            </a:r>
            <a:r>
              <a:rPr sz="2800" dirty="0">
                <a:latin typeface="Carlito"/>
                <a:cs typeface="Carlito"/>
              </a:rPr>
              <a:t>loss </a:t>
            </a:r>
            <a:r>
              <a:rPr sz="2800" spc="-15" dirty="0">
                <a:latin typeface="Carlito"/>
                <a:cs typeface="Carlito"/>
              </a:rPr>
              <a:t>from  structural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5" dirty="0">
                <a:latin typeface="Carlito"/>
                <a:cs typeface="Carlito"/>
              </a:rPr>
              <a:t>functional </a:t>
            </a:r>
            <a:r>
              <a:rPr sz="2800" spc="-10" dirty="0">
                <a:latin typeface="Carlito"/>
                <a:cs typeface="Carlito"/>
              </a:rPr>
              <a:t>complications that  result </a:t>
            </a:r>
            <a:r>
              <a:rPr sz="2800" spc="-15" dirty="0">
                <a:latin typeface="Carlito"/>
                <a:cs typeface="Carlito"/>
              </a:rPr>
              <a:t>from uncontrolled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Carlito"/>
                <a:cs typeface="Carlito"/>
              </a:rPr>
              <a:t>Includes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cycloplegics,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25" dirty="0">
                <a:latin typeface="Carlito"/>
                <a:cs typeface="Carlito"/>
              </a:rPr>
              <a:t>systemic </a:t>
            </a:r>
            <a:r>
              <a:rPr sz="2400" spc="-20" dirty="0">
                <a:latin typeface="Carlito"/>
                <a:cs typeface="Carlito"/>
              </a:rPr>
              <a:t>nonsteroidal </a:t>
            </a:r>
            <a:r>
              <a:rPr sz="2400" spc="-15" dirty="0">
                <a:latin typeface="Carlito"/>
                <a:cs typeface="Carlito"/>
              </a:rPr>
              <a:t>anti-inflammatory</a:t>
            </a:r>
            <a:r>
              <a:rPr sz="2400" spc="2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drugs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rlito"/>
                <a:cs typeface="Carlito"/>
              </a:rPr>
              <a:t>topical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25" dirty="0">
                <a:latin typeface="Carlito"/>
                <a:cs typeface="Carlito"/>
              </a:rPr>
              <a:t>systemic</a:t>
            </a:r>
            <a:r>
              <a:rPr sz="2400" spc="4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corticosteroids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6619"/>
            <a:ext cx="8991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Carlito"/>
                <a:cs typeface="Carlito"/>
              </a:rPr>
              <a:t>Mydriatic and </a:t>
            </a:r>
            <a:r>
              <a:rPr i="1" spc="-5" dirty="0">
                <a:latin typeface="Carlito"/>
                <a:cs typeface="Carlito"/>
              </a:rPr>
              <a:t>Cycloplegic</a:t>
            </a:r>
            <a:r>
              <a:rPr i="1" spc="-70" dirty="0">
                <a:latin typeface="Carlito"/>
                <a:cs typeface="Carlito"/>
              </a:rPr>
              <a:t> </a:t>
            </a:r>
            <a:r>
              <a:rPr i="1" spc="-5" dirty="0">
                <a:latin typeface="Carlito"/>
                <a:cs typeface="Carlito"/>
              </a:rPr>
              <a:t>Agents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2765"/>
            <a:ext cx="7926070" cy="5001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0741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Beneficial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breaking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preventing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 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formation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posterior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synechiae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For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relieving photophobia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secondary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ciliary  spasm.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Cycloplegics commnly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used.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Cyclopentolate hydrochloride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Atropine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Homatropine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2%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rlito"/>
                <a:cs typeface="Carlito"/>
              </a:rPr>
              <a:t>Tropicamide</a:t>
            </a:r>
            <a:r>
              <a:rPr sz="3200" dirty="0">
                <a:latin typeface="Carlito"/>
                <a:cs typeface="Carlito"/>
              </a:rPr>
              <a:t> 0.5%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08177"/>
            <a:ext cx="84582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60370" marR="5080" indent="-2948305">
              <a:lnSpc>
                <a:spcPct val="100000"/>
              </a:lnSpc>
              <a:spcBef>
                <a:spcPts val="105"/>
              </a:spcBef>
            </a:pPr>
            <a:r>
              <a:rPr i="1" spc="-10" dirty="0">
                <a:latin typeface="Carlito"/>
                <a:cs typeface="Carlito"/>
              </a:rPr>
              <a:t>Nonsteroidal </a:t>
            </a:r>
            <a:r>
              <a:rPr i="1" spc="-5" dirty="0">
                <a:latin typeface="Carlito"/>
                <a:cs typeface="Carlito"/>
              </a:rPr>
              <a:t>Anti-Inflammatory  Drugs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8720"/>
            <a:ext cx="7851775" cy="3829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528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work by </a:t>
            </a:r>
            <a:r>
              <a:rPr sz="2800" spc="-5" dirty="0">
                <a:latin typeface="Carlito"/>
                <a:cs typeface="Carlito"/>
              </a:rPr>
              <a:t>inhibiting </a:t>
            </a:r>
            <a:r>
              <a:rPr sz="2800" spc="-15" dirty="0">
                <a:latin typeface="Carlito"/>
                <a:cs typeface="Carlito"/>
              </a:rPr>
              <a:t>cyclooxygenase </a:t>
            </a:r>
            <a:r>
              <a:rPr sz="2800" spc="-25" dirty="0">
                <a:latin typeface="Carlito"/>
                <a:cs typeface="Carlito"/>
              </a:rPr>
              <a:t>(COX)  </a:t>
            </a:r>
            <a:r>
              <a:rPr sz="2800" spc="-15" dirty="0">
                <a:latin typeface="Carlito"/>
                <a:cs typeface="Carlito"/>
              </a:rPr>
              <a:t>isoforms </a:t>
            </a:r>
            <a:r>
              <a:rPr sz="2800" dirty="0">
                <a:latin typeface="Carlito"/>
                <a:cs typeface="Carlito"/>
              </a:rPr>
              <a:t>l and 2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dirty="0">
                <a:latin typeface="Carlito"/>
                <a:cs typeface="Carlito"/>
              </a:rPr>
              <a:t>2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alone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000">
              <a:latin typeface="Carlito"/>
              <a:cs typeface="Carlito"/>
            </a:endParaRPr>
          </a:p>
          <a:p>
            <a:pPr marL="355600" marR="31369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Reduce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synthesis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prostaglandins </a:t>
            </a:r>
            <a:r>
              <a:rPr sz="2800" spc="-10" dirty="0">
                <a:latin typeface="Carlito"/>
                <a:cs typeface="Carlito"/>
              </a:rPr>
              <a:t>that  mediate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inflammation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0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Ketorolac </a:t>
            </a:r>
            <a:r>
              <a:rPr sz="2800" dirty="0">
                <a:latin typeface="Carlito"/>
                <a:cs typeface="Carlito"/>
              </a:rPr>
              <a:t>and 2 </a:t>
            </a:r>
            <a:r>
              <a:rPr sz="2800" spc="-10" dirty="0">
                <a:latin typeface="Carlito"/>
                <a:cs typeface="Carlito"/>
              </a:rPr>
              <a:t>newer agents </a:t>
            </a:r>
            <a:r>
              <a:rPr sz="2800" spc="-20" dirty="0">
                <a:latin typeface="Carlito"/>
                <a:cs typeface="Carlito"/>
              </a:rPr>
              <a:t>bromfenac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nepafenac </a:t>
            </a:r>
            <a:r>
              <a:rPr sz="2800" b="1" dirty="0">
                <a:latin typeface="Carlito"/>
                <a:cs typeface="Carlito"/>
              </a:rPr>
              <a:t>- </a:t>
            </a:r>
            <a:r>
              <a:rPr sz="2800" spc="-5" dirty="0">
                <a:latin typeface="Carlito"/>
                <a:cs typeface="Carlito"/>
              </a:rPr>
              <a:t>used </a:t>
            </a:r>
            <a:r>
              <a:rPr sz="2800" spc="-30" dirty="0">
                <a:latin typeface="Carlito"/>
                <a:cs typeface="Carlito"/>
              </a:rPr>
              <a:t>for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treatment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CME.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653</Words>
  <Application>Microsoft Office PowerPoint</Application>
  <PresentationFormat>On-screen Show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UVEA III </vt:lpstr>
      <vt:lpstr>Laboratory and Medical Evaluation</vt:lpstr>
      <vt:lpstr>Ancillary testing</vt:lpstr>
      <vt:lpstr>Slide 4</vt:lpstr>
      <vt:lpstr>Fundus autofluorescence imaging - emerging noninvasive modality</vt:lpstr>
      <vt:lpstr>Slide 6</vt:lpstr>
      <vt:lpstr>Medical Management of Uveitis</vt:lpstr>
      <vt:lpstr>Mydriatic and Cycloplegic Agents</vt:lpstr>
      <vt:lpstr>Nonsteroidal Anti-Inflammatory  Drugs</vt:lpstr>
      <vt:lpstr>Corticosteroids</vt:lpstr>
      <vt:lpstr>Slide 11</vt:lpstr>
      <vt:lpstr>Systemic administration</vt:lpstr>
      <vt:lpstr>Slide 13</vt:lpstr>
      <vt:lpstr>Slide 14</vt:lpstr>
      <vt:lpstr>lmmunomodulatory Medications</vt:lpstr>
      <vt:lpstr>Indications :</vt:lpstr>
      <vt:lpstr>Slide 17</vt:lpstr>
      <vt:lpstr>CONGENITAL ANOMALIES</vt:lpstr>
      <vt:lpstr>Slide 19</vt:lpstr>
      <vt:lpstr>BRUSHFIELD SPOTS IN DOWNS SYNDROME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UVEA III </dc:title>
  <dc:creator>User</dc:creator>
  <cp:lastModifiedBy>User</cp:lastModifiedBy>
  <cp:revision>2</cp:revision>
  <dcterms:created xsi:type="dcterms:W3CDTF">2020-04-11T05:20:20Z</dcterms:created>
  <dcterms:modified xsi:type="dcterms:W3CDTF">2020-08-17T03:34:08Z</dcterms:modified>
</cp:coreProperties>
</file>