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9"/>
  </p:notesMasterIdLst>
  <p:sldIdLst>
    <p:sldId id="256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59" r:id="rId16"/>
    <p:sldId id="260" r:id="rId17"/>
    <p:sldId id="261" r:id="rId18"/>
    <p:sldId id="275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9623E-32F4-42AF-BA12-306D35EB01A5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E3281-238A-4D5D-B03E-9CC61F5ED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178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373BD8-7487-47C2-AED7-80A01C7B1FB0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Figure from:  Rockwood and Green: Fractures in Adults, 4</a:t>
            </a:r>
            <a:r>
              <a:rPr lang="en-US" altLang="en-US" baseline="30000" smtClean="0"/>
              <a:t>th</a:t>
            </a:r>
            <a:r>
              <a:rPr lang="en-US" altLang="en-US" smtClean="0"/>
              <a:t> ed, Lippincott, 1996.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773EDF-1C7B-4499-8950-76444FFBA6E5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Figures from Rockwood and Green, 5th ed..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48FE2C-02BC-4DD2-A75E-915968BC2D6C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Figures from Rockwood and Green, 5th 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D9E448-8489-4431-989A-F2BB09D0DDE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sz="1400" smtClean="0"/>
              <a:t>Figure from:  Rockwood and Green: Fractures in Adults, 4</a:t>
            </a:r>
            <a:r>
              <a:rPr lang="en-US" altLang="en-US" sz="1400" baseline="30000" smtClean="0"/>
              <a:t>th</a:t>
            </a:r>
            <a:r>
              <a:rPr lang="en-US" altLang="en-US" sz="1400" smtClean="0"/>
              <a:t> ed, Lippincott, 1996.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85D38F-F64C-4D5F-8EF9-B942F0D9D57F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Figures from Rockwood and Green, 5th 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0825"/>
            <a:ext cx="8277225" cy="468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smtClean="0"/>
              <a:t>Click to edit Presentation Title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57388"/>
            <a:ext cx="8277225" cy="468312"/>
          </a:xfrm>
        </p:spPr>
        <p:txBody>
          <a:bodyPr/>
          <a:lstStyle>
            <a:lvl1pPr marL="0" indent="0">
              <a:lnSpc>
                <a:spcPts val="3400"/>
              </a:lnSpc>
              <a:defRPr sz="320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 smtClean="0"/>
              <a:t>Click to edit Event</a:t>
            </a:r>
          </a:p>
        </p:txBody>
      </p:sp>
      <p:pic>
        <p:nvPicPr>
          <p:cNvPr id="29702" name="Picture 6" descr="AOSignet_frb_rgb_14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20713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624013" y="471488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smtClean="0">
                <a:solidFill>
                  <a:srgbClr val="0E2960"/>
                </a:solidFill>
                <a:ea typeface="ＭＳ Ｐゴシック" pitchFamily="34" charset="-128"/>
              </a:rPr>
              <a:t>AO Foundation</a:t>
            </a:r>
            <a:endParaRPr lang="en-GB" sz="1100" smtClean="0">
              <a:solidFill>
                <a:srgbClr val="0E296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smtClean="0">
                <a:solidFill>
                  <a:srgbClr val="0E2960"/>
                </a:solidFill>
                <a:ea typeface="ＭＳ Ｐゴシック" pitchFamily="34" charset="-128"/>
              </a:rPr>
              <a:t>      Education</a:t>
            </a:r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427538" y="1700213"/>
            <a:ext cx="4114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39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52F6CA-B2B5-47E0-AE80-BCBE7BCA1A14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30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64A15E-C9E1-4DFE-B01C-533D4EA62C88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74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0825"/>
            <a:ext cx="40624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20825"/>
            <a:ext cx="40624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15DFD1-5426-4248-A47D-7F3F86F1C186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2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30329C-BDFD-4538-9A07-A7B4CF2BC0A5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89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598F77-8ED9-4E6A-86D6-01978C3F76ED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043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86B683-9269-4FD5-979C-4A13991114DF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980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F49AE1-BF32-40EB-AD6A-D7F1E491652A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8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7CA0D-AA21-483E-A42D-2C4DDAD29B51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171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96F92D-AA36-4EA6-9875-B08DE8872FDC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119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381000"/>
            <a:ext cx="2068512" cy="5818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56313" cy="5818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5788CF-2D85-4172-9BBC-A86E7B6B11BC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01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772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0825"/>
            <a:ext cx="4062413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20825"/>
            <a:ext cx="4062412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1000" y="6602413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fld id="{5C279F6D-E36C-4E5D-8C92-1005B469A8E0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45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277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0825"/>
            <a:ext cx="8277225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add text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02413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A27118-BFC5-4FCC-A310-50050D771A1D}" type="slidenum">
              <a:rPr lang="de-CH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CH" smtClean="0">
              <a:solidFill>
                <a:srgbClr val="000000"/>
              </a:solidFill>
            </a:endParaRPr>
          </a:p>
        </p:txBody>
      </p:sp>
      <p:pic>
        <p:nvPicPr>
          <p:cNvPr id="14346" name="Picture 10" descr="AOSignet_frb_rgb_14m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345238"/>
            <a:ext cx="4445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951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95300" algn="l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hyperlink" Target="https://www.google.co.in/url?sa=i&amp;rct=j&amp;q=&amp;esrc=s&amp;source=images&amp;cd=&amp;cad=rja&amp;uact=8&amp;ved=0ahUKEwjNlZPPlefOAhXKM48KHU7kDmcQjRwIBw&amp;url=http://radiopaedia.org/articles/colles-fracture&amp;psig=AFQjCNEuYQyj54_Ze7q3XplhN1GEMODHTA&amp;ust=147257875694672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86800" cy="2286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/>
              <a:t>LECTURE 5</a:t>
            </a:r>
            <a:br>
              <a:rPr lang="en-GB" dirty="0" smtClean="0"/>
            </a:br>
            <a:r>
              <a:rPr lang="en-GB" dirty="0" smtClean="0"/>
              <a:t>COMPLICATIONS OF CONSERVATIVE TREATMENT IN FRACTURE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28956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DR ARVIND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ASSOCIATE PROFESSOR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DEPT OF ORTHOPAEDICS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DHIRAJ HOSPITAL, SBKS MIRC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SUMANDEEP VIDYAPEETH VADODARA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08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5D75E-1C80-41D1-BF44-24C74E3A40C3}" type="slidenum">
              <a:rPr lang="de-CH">
                <a:solidFill>
                  <a:srgbClr val="000000"/>
                </a:solidFill>
              </a:rPr>
              <a:pPr/>
              <a:t>10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31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77225" cy="914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3600" dirty="0"/>
              <a:t>Closed Functional Treatment</a:t>
            </a:r>
            <a:br>
              <a:rPr lang="en-US" sz="3600" dirty="0"/>
            </a:br>
            <a:r>
              <a:rPr lang="en-US" sz="2000" i="1" dirty="0"/>
              <a:t>Sarmiento</a:t>
            </a:r>
            <a:endParaRPr lang="en-US" sz="3600" dirty="0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5867400" cy="4191000"/>
          </a:xfrm>
        </p:spPr>
        <p:txBody>
          <a:bodyPr lIns="91440" tIns="45720" rIns="91440" bIns="45720"/>
          <a:lstStyle/>
          <a:p>
            <a:pPr marL="0" indent="0"/>
            <a:r>
              <a:rPr lang="en-US" sz="4000"/>
              <a:t>1000 fractures</a:t>
            </a:r>
          </a:p>
          <a:p>
            <a:pPr marL="457200" lvl="1" indent="0"/>
            <a:r>
              <a:rPr lang="en-US" sz="2800"/>
              <a:t>98.5% union</a:t>
            </a:r>
          </a:p>
          <a:p>
            <a:pPr marL="457200" lvl="1" indent="0"/>
            <a:r>
              <a:rPr lang="en-US" sz="2800"/>
              <a:t>&lt;12mm shortening: 95%</a:t>
            </a:r>
          </a:p>
          <a:p>
            <a:pPr marL="457200" lvl="1" indent="0"/>
            <a:r>
              <a:rPr lang="en-US" sz="2800"/>
              <a:t>&lt;8 degrees angulation: 95%</a:t>
            </a:r>
          </a:p>
          <a:p>
            <a:pPr marL="457200" lvl="1" indent="0"/>
            <a:endParaRPr lang="en-US"/>
          </a:p>
          <a:p>
            <a:pPr marL="457200" lvl="1" indent="0"/>
            <a:r>
              <a:rPr lang="en-US" sz="2800">
                <a:solidFill>
                  <a:srgbClr val="FF3300"/>
                </a:solidFill>
              </a:rPr>
              <a:t>60% lost to follow-up</a:t>
            </a:r>
          </a:p>
          <a:p>
            <a:pPr marL="0" indent="0"/>
            <a:r>
              <a:rPr lang="en-US">
                <a:solidFill>
                  <a:srgbClr val="FF3300"/>
                </a:solidFill>
              </a:rPr>
              <a:t>No functional outcomes, ROM</a:t>
            </a:r>
          </a:p>
        </p:txBody>
      </p:sp>
      <p:pic>
        <p:nvPicPr>
          <p:cNvPr id="131076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29375" y="1524000"/>
            <a:ext cx="2714625" cy="2181225"/>
          </a:xfrm>
          <a:noFill/>
        </p:spPr>
      </p:pic>
      <p:pic>
        <p:nvPicPr>
          <p:cNvPr id="131077" name="Picture 9" descr="fx brac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73913" y="3733800"/>
            <a:ext cx="1970087" cy="2895600"/>
          </a:xfrm>
          <a:noFill/>
        </p:spPr>
      </p:pic>
    </p:spTree>
    <p:extLst>
      <p:ext uri="{BB962C8B-B14F-4D97-AF65-F5344CB8AC3E}">
        <p14:creationId xmlns:p14="http://schemas.microsoft.com/office/powerpoint/2010/main" xmlns="" val="764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5F02-7D5C-4C6E-A1A6-F9727B59D4D1}" type="slidenum">
              <a:rPr lang="de-CH">
                <a:solidFill>
                  <a:srgbClr val="000000"/>
                </a:solidFill>
              </a:rPr>
              <a:pPr/>
              <a:t>11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77225" cy="914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4400"/>
              <a:t>Tibial fractures</a:t>
            </a:r>
            <a:endParaRPr lang="en-GB" sz="440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0825"/>
            <a:ext cx="8277225" cy="4678363"/>
          </a:xfrm>
        </p:spPr>
        <p:txBody>
          <a:bodyPr lIns="91440" tIns="45720" rIns="91440" bIns="45720"/>
          <a:lstStyle/>
          <a:p>
            <a:r>
              <a:rPr lang="en-US" sz="3200"/>
              <a:t>Cast management-The issues</a:t>
            </a:r>
          </a:p>
          <a:p>
            <a:endParaRPr lang="en-GB"/>
          </a:p>
        </p:txBody>
      </p:sp>
      <p:pic>
        <p:nvPicPr>
          <p:cNvPr id="132100" name="Picture 4" descr="Tib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5288"/>
            <a:ext cx="41910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257800" y="2514600"/>
            <a:ext cx="3276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Hindfoot stiffness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Non-union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Mal-union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Compartment syndrome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Quality of life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End function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SKIN ISSUES</a:t>
            </a: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446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29F76-E530-4B1A-9B17-76C822BE4E01}" type="slidenum">
              <a:rPr lang="de-CH">
                <a:solidFill>
                  <a:srgbClr val="000000"/>
                </a:solidFill>
              </a:rPr>
              <a:pPr/>
              <a:t>12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37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179388"/>
            <a:ext cx="7358062" cy="1150937"/>
          </a:xfrm>
        </p:spPr>
        <p:txBody>
          <a:bodyPr lIns="35717" tIns="35717" rIns="35717" bIns="35717" anchor="ctr"/>
          <a:lstStyle/>
          <a:p>
            <a:r>
              <a:rPr lang="en-US"/>
              <a:t>Closed Treatment</a:t>
            </a: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75"/>
            <a:ext cx="4135438" cy="5956300"/>
          </a:xfrm>
        </p:spPr>
        <p:txBody>
          <a:bodyPr lIns="35717" tIns="35717" rIns="35717" bIns="35717" anchor="ctr"/>
          <a:lstStyle/>
          <a:p>
            <a:pPr marL="838200" indent="-571500">
              <a:lnSpc>
                <a:spcPct val="70000"/>
              </a:lnSpc>
            </a:pPr>
            <a:r>
              <a:rPr lang="en-US" u="sng"/>
              <a:t>Indications</a:t>
            </a:r>
          </a:p>
          <a:p>
            <a:pPr marL="1333500" lvl="1" indent="-571500">
              <a:lnSpc>
                <a:spcPct val="70000"/>
              </a:lnSpc>
              <a:buFontTx/>
              <a:buChar char="-"/>
            </a:pPr>
            <a:r>
              <a:rPr lang="en-US"/>
              <a:t>Low energy, closed</a:t>
            </a:r>
          </a:p>
          <a:p>
            <a:pPr marL="1333500" lvl="1" indent="-571500">
              <a:lnSpc>
                <a:spcPct val="70000"/>
              </a:lnSpc>
              <a:buFontTx/>
              <a:buChar char="-"/>
            </a:pPr>
            <a:r>
              <a:rPr lang="en-US"/>
              <a:t>Stable</a:t>
            </a:r>
          </a:p>
          <a:p>
            <a:pPr marL="1333500" lvl="1" indent="-571500">
              <a:lnSpc>
                <a:spcPct val="70000"/>
              </a:lnSpc>
              <a:buFontTx/>
              <a:buChar char="-"/>
            </a:pPr>
            <a:r>
              <a:rPr lang="en-US"/>
              <a:t>Minimal Displacement</a:t>
            </a:r>
          </a:p>
          <a:p>
            <a:pPr marL="1333500" lvl="1" indent="-571500">
              <a:lnSpc>
                <a:spcPct val="70000"/>
              </a:lnSpc>
              <a:buFontTx/>
              <a:buChar char="-"/>
            </a:pPr>
            <a:r>
              <a:rPr lang="en-US"/>
              <a:t>Pediatric</a:t>
            </a:r>
          </a:p>
          <a:p>
            <a:pPr marL="838200" indent="-571500">
              <a:lnSpc>
                <a:spcPct val="70000"/>
              </a:lnSpc>
            </a:pPr>
            <a:r>
              <a:rPr lang="en-US" u="sng"/>
              <a:t>Challenges</a:t>
            </a:r>
          </a:p>
          <a:p>
            <a:pPr marL="1333500" lvl="1" indent="-571500">
              <a:lnSpc>
                <a:spcPct val="70000"/>
              </a:lnSpc>
              <a:buFontTx/>
              <a:buChar char="-"/>
            </a:pPr>
            <a:r>
              <a:rPr lang="en-US"/>
              <a:t>Loss of reduction</a:t>
            </a:r>
          </a:p>
          <a:p>
            <a:pPr marL="1333500" lvl="1" indent="-571500">
              <a:lnSpc>
                <a:spcPct val="70000"/>
              </a:lnSpc>
              <a:buFontTx/>
              <a:buChar char="-"/>
            </a:pPr>
            <a:r>
              <a:rPr lang="en-US"/>
              <a:t>Malunion</a:t>
            </a:r>
          </a:p>
          <a:p>
            <a:pPr marL="1333500" lvl="1" indent="-571500">
              <a:lnSpc>
                <a:spcPct val="70000"/>
              </a:lnSpc>
              <a:buFontTx/>
              <a:buChar char="-"/>
            </a:pPr>
            <a:r>
              <a:rPr lang="en-US"/>
              <a:t>‘Fracture disease’</a:t>
            </a:r>
          </a:p>
          <a:p>
            <a:pPr marL="1333500" lvl="1" indent="-571500">
              <a:lnSpc>
                <a:spcPct val="70000"/>
              </a:lnSpc>
              <a:buFontTx/>
              <a:buChar char="-"/>
            </a:pPr>
            <a:r>
              <a:rPr lang="en-US"/>
              <a:t>Intact fibula</a:t>
            </a:r>
          </a:p>
        </p:txBody>
      </p:sp>
      <p:pic>
        <p:nvPicPr>
          <p:cNvPr id="137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56">
            <a:off x="4535488" y="1163638"/>
            <a:ext cx="161766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196975"/>
            <a:ext cx="1652588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7254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3465-F35A-4B73-960F-3ACC6A130BC4}" type="slidenum">
              <a:rPr lang="de-CH">
                <a:solidFill>
                  <a:srgbClr val="000000"/>
                </a:solidFill>
              </a:rPr>
              <a:pPr/>
              <a:t>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39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179388"/>
            <a:ext cx="7358062" cy="1000125"/>
          </a:xfrm>
        </p:spPr>
        <p:txBody>
          <a:bodyPr lIns="35717" tIns="35717" rIns="35717" bIns="35717" anchor="ctr"/>
          <a:lstStyle/>
          <a:p>
            <a:r>
              <a:rPr lang="en-US"/>
              <a:t>Intact Fibula</a:t>
            </a: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4051300" cy="3471863"/>
          </a:xfrm>
        </p:spPr>
        <p:txBody>
          <a:bodyPr lIns="35717" tIns="35717" rIns="35717" bIns="35717" anchor="ctr"/>
          <a:lstStyle/>
          <a:p>
            <a:pPr marL="1333500" lvl="1" indent="-571500">
              <a:buFontTx/>
              <a:buChar char="-"/>
            </a:pPr>
            <a:r>
              <a:rPr lang="en-US" sz="3200"/>
              <a:t>Difficult reduction</a:t>
            </a:r>
          </a:p>
          <a:p>
            <a:pPr marL="1333500" lvl="1" indent="-571500">
              <a:buFontTx/>
              <a:buChar char="-"/>
            </a:pPr>
            <a:r>
              <a:rPr lang="en-US" sz="3200"/>
              <a:t>Late varus</a:t>
            </a:r>
          </a:p>
          <a:p>
            <a:pPr marL="1333500" lvl="1" indent="-571500">
              <a:buFontTx/>
              <a:buChar char="-"/>
            </a:pPr>
            <a:r>
              <a:rPr lang="en-US" sz="3200"/>
              <a:t>Relative indication for operative rx</a:t>
            </a:r>
          </a:p>
        </p:txBody>
      </p:sp>
      <p:pic>
        <p:nvPicPr>
          <p:cNvPr id="139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-2"/>
          <a:stretch>
            <a:fillRect/>
          </a:stretch>
        </p:blipFill>
        <p:spPr bwMode="auto">
          <a:xfrm>
            <a:off x="4595813" y="1169988"/>
            <a:ext cx="1735137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4"/>
          <a:stretch>
            <a:fillRect/>
          </a:stretch>
        </p:blipFill>
        <p:spPr bwMode="auto">
          <a:xfrm>
            <a:off x="6570663" y="1179513"/>
            <a:ext cx="16287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1182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115328" cy="704104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RECOGNIZING THE PATHOLOGY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28604"/>
            <a:ext cx="6829444" cy="2000264"/>
          </a:xfrm>
        </p:spPr>
        <p:txBody>
          <a:bodyPr>
            <a:normAutofit fontScale="92500"/>
          </a:bodyPr>
          <a:lstStyle/>
          <a:p>
            <a:endParaRPr lang="en-IN" dirty="0" smtClean="0"/>
          </a:p>
          <a:p>
            <a:r>
              <a:rPr lang="en-IN" dirty="0" smtClean="0"/>
              <a:t> Type of the fracture/dislocation(Classification)</a:t>
            </a:r>
          </a:p>
          <a:p>
            <a:endParaRPr lang="en-IN" dirty="0" smtClean="0"/>
          </a:p>
          <a:p>
            <a:r>
              <a:rPr lang="en-IN" dirty="0" smtClean="0"/>
              <a:t>Deformities (including the deforming forces)</a:t>
            </a:r>
          </a:p>
        </p:txBody>
      </p:sp>
      <p:pic>
        <p:nvPicPr>
          <p:cNvPr id="5" name="Picture 6" descr="Signs and symptoms of fracture/dislocation &lt;ul&gt;&lt;li&gt;Pain &lt;/li&gt;&lt;/ul&gt;&lt;ul&gt;&lt;li&gt;Swelling  &lt;/li&gt;&lt;/ul&gt;&lt;ul&gt;&lt;li&gt;Tenderness &lt;/li&gt;&lt;/ul..."/>
          <p:cNvPicPr>
            <a:picLocks noChangeAspect="1" noChangeArrowheads="1"/>
          </p:cNvPicPr>
          <p:nvPr/>
        </p:nvPicPr>
        <p:blipFill>
          <a:blip r:embed="rId2"/>
          <a:srcRect l="52941" t="23530" r="12867" b="11764"/>
          <a:stretch>
            <a:fillRect/>
          </a:stretch>
        </p:blipFill>
        <p:spPr bwMode="auto">
          <a:xfrm>
            <a:off x="6143636" y="3207802"/>
            <a:ext cx="2571768" cy="3650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571604" y="21431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/>
              <a:t>SIGNS AND SYMPTOMS OF FRACTURE/DISLOCATION</a:t>
            </a:r>
            <a:endParaRPr lang="en-I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14686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prstClr val="black"/>
                </a:solidFill>
              </a:rPr>
              <a:t> </a:t>
            </a:r>
            <a:r>
              <a:rPr lang="en-IN" sz="2000" dirty="0" smtClean="0">
                <a:solidFill>
                  <a:prstClr val="black"/>
                </a:solidFill>
              </a:rPr>
              <a:t>Pain 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prstClr val="black"/>
                </a:solidFill>
              </a:rPr>
              <a:t> Swelling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prstClr val="black"/>
                </a:solidFill>
              </a:rPr>
              <a:t>Tenderness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prstClr val="black"/>
                </a:solidFill>
              </a:rPr>
              <a:t>Deformities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prstClr val="black"/>
                </a:solidFill>
              </a:rPr>
              <a:t>Limit ROM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prstClr val="black"/>
                </a:solidFill>
              </a:rPr>
              <a:t>Stepping 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prstClr val="black"/>
                </a:solidFill>
              </a:rPr>
              <a:t>Crepitus</a:t>
            </a:r>
          </a:p>
        </p:txBody>
      </p:sp>
    </p:spTree>
    <p:extLst>
      <p:ext uri="{BB962C8B-B14F-4D97-AF65-F5344CB8AC3E}">
        <p14:creationId xmlns:p14="http://schemas.microsoft.com/office/powerpoint/2010/main" xmlns="" val="1257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59229"/>
            <a:ext cx="428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/>
              <a:t>ANESTHESIA</a:t>
            </a:r>
            <a:endParaRPr lang="en-IN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071547"/>
            <a:ext cx="6343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600" dirty="0" smtClean="0">
                <a:solidFill>
                  <a:prstClr val="black"/>
                </a:solidFill>
              </a:rPr>
              <a:t>LOCAL</a:t>
            </a:r>
          </a:p>
          <a:p>
            <a:r>
              <a:rPr lang="en-IN" sz="3600" dirty="0" smtClean="0">
                <a:solidFill>
                  <a:prstClr val="black"/>
                </a:solidFill>
              </a:rPr>
              <a:t>     Hematoma block</a:t>
            </a:r>
          </a:p>
          <a:p>
            <a:endParaRPr lang="en-IN" sz="36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3600" dirty="0" smtClean="0">
                <a:solidFill>
                  <a:prstClr val="black"/>
                </a:solidFill>
              </a:rPr>
              <a:t> REGIONAL BLOCK</a:t>
            </a:r>
          </a:p>
          <a:p>
            <a:pPr>
              <a:buFont typeface="Arial" pitchFamily="34" charset="0"/>
              <a:buChar char="•"/>
            </a:pPr>
            <a:endParaRPr lang="en-IN" sz="36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3600" dirty="0" smtClean="0">
                <a:solidFill>
                  <a:prstClr val="black"/>
                </a:solidFill>
              </a:rPr>
              <a:t>GENERAL</a:t>
            </a:r>
          </a:p>
          <a:p>
            <a:r>
              <a:rPr lang="en-IN" sz="3600" dirty="0" smtClean="0">
                <a:solidFill>
                  <a:prstClr val="black"/>
                </a:solidFill>
              </a:rPr>
              <a:t>       General anaesthesia</a:t>
            </a:r>
          </a:p>
          <a:p>
            <a:r>
              <a:rPr lang="en-IN" sz="3600" dirty="0" smtClean="0">
                <a:solidFill>
                  <a:prstClr val="black"/>
                </a:solidFill>
              </a:rPr>
              <a:t>        sedation using          </a:t>
            </a:r>
            <a:r>
              <a:rPr lang="en-IN" sz="3600" dirty="0" err="1" smtClean="0">
                <a:solidFill>
                  <a:prstClr val="black"/>
                </a:solidFill>
              </a:rPr>
              <a:t>morphine,benzodiazepine</a:t>
            </a:r>
            <a:endParaRPr lang="en-IN" sz="3600" dirty="0" smtClean="0">
              <a:solidFill>
                <a:prstClr val="black"/>
              </a:solidFill>
            </a:endParaRPr>
          </a:p>
          <a:p>
            <a:endParaRPr lang="en-IN" sz="3600" dirty="0">
              <a:solidFill>
                <a:prstClr val="black"/>
              </a:solidFill>
            </a:endParaRPr>
          </a:p>
        </p:txBody>
      </p:sp>
      <p:pic>
        <p:nvPicPr>
          <p:cNvPr id="4" name="Picture 10" descr="Anesthesia  &lt;ul&gt;&lt;li&gt;Local  &lt;/li&gt;&lt;/ul&gt;&lt;ul&gt;&lt;ul&gt;&lt;li&gt;Hematoma block &lt;/li&gt;&lt;/ul&gt;&lt;/ul&gt;&lt;ul&gt;&lt;li&gt;Regional block &lt;/li&gt;&lt;/ul&gt;&lt;ul&gt;&lt;li&gt;Ge..."/>
          <p:cNvPicPr>
            <a:picLocks noChangeAspect="1" noChangeArrowheads="1"/>
          </p:cNvPicPr>
          <p:nvPr/>
        </p:nvPicPr>
        <p:blipFill>
          <a:blip r:embed="rId2"/>
          <a:srcRect l="53659" t="50136" r="8943" b="13008"/>
          <a:stretch>
            <a:fillRect/>
          </a:stretch>
        </p:blipFill>
        <p:spPr bwMode="auto">
          <a:xfrm>
            <a:off x="5286380" y="664660"/>
            <a:ext cx="3643338" cy="2692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50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6972320" cy="775542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SEQUENCES OF REDUCTION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Picture 14" descr="Sequences of fracture reduction &lt;ul&gt;&lt;li&gt;Traction &lt;/li&gt;&lt;/ul&gt;&lt;ul&gt;&lt;li&gt;Increase deformity &lt;/li&gt;&lt;/ul&gt;&lt;ul&gt;&lt;li&gt;Reverse deformity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06183" y="1476348"/>
            <a:ext cx="6237817" cy="46783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00174"/>
            <a:ext cx="36433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200" dirty="0" smtClean="0">
                <a:solidFill>
                  <a:prstClr val="black"/>
                </a:solidFill>
              </a:rPr>
              <a:t> TRACTION</a:t>
            </a:r>
          </a:p>
          <a:p>
            <a:pPr>
              <a:buFont typeface="Arial" pitchFamily="34" charset="0"/>
              <a:buChar char="•"/>
            </a:pPr>
            <a:endParaRPr lang="en-IN" sz="32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3200" dirty="0" smtClean="0">
                <a:solidFill>
                  <a:prstClr val="black"/>
                </a:solidFill>
              </a:rPr>
              <a:t> INCREASE DEFORMITY</a:t>
            </a:r>
          </a:p>
          <a:p>
            <a:pPr>
              <a:buFont typeface="Arial" pitchFamily="34" charset="0"/>
              <a:buChar char="•"/>
            </a:pPr>
            <a:endParaRPr lang="en-IN" sz="32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3200" dirty="0" smtClean="0">
                <a:solidFill>
                  <a:prstClr val="black"/>
                </a:solidFill>
              </a:rPr>
              <a:t> REVERSE DEFORMITY</a:t>
            </a:r>
          </a:p>
          <a:p>
            <a:pPr>
              <a:buFont typeface="Arial" pitchFamily="34" charset="0"/>
              <a:buChar char="•"/>
            </a:pPr>
            <a:endParaRPr lang="en-IN" sz="32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3200" dirty="0" smtClean="0">
                <a:solidFill>
                  <a:prstClr val="black"/>
                </a:solidFill>
              </a:rPr>
              <a:t> 3 POINT BENDING</a:t>
            </a:r>
            <a:endParaRPr lang="en-I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8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inciple of closed reduction &lt;ul&gt;&lt;li&gt;Recognition the pathologies &lt;/li&gt;&lt;/ul&gt;&lt;ul&gt;&lt;ul&gt;&lt;li&gt;Associated injury &lt;/li&gt;&lt;/ul&gt;&lt;/ul&gt;&l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268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46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Closed Reduction Principles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 smtClean="0"/>
              <a:t>All displaced fractures should be reduced to minimize soft tissue complications, including those that require ORIF </a:t>
            </a:r>
          </a:p>
          <a:p>
            <a:pPr>
              <a:buClr>
                <a:schemeClr val="tx1"/>
              </a:buClr>
            </a:pPr>
            <a:r>
              <a:rPr lang="en-US" altLang="en-US" dirty="0" smtClean="0"/>
              <a:t>Use splints initially </a:t>
            </a:r>
          </a:p>
          <a:p>
            <a:pPr lvl="1">
              <a:buClr>
                <a:schemeClr val="tx1"/>
              </a:buClr>
            </a:pPr>
            <a:r>
              <a:rPr lang="en-US" altLang="en-US" dirty="0" smtClean="0"/>
              <a:t>Allow for swelling to settle down</a:t>
            </a:r>
          </a:p>
          <a:p>
            <a:pPr lvl="1">
              <a:buClr>
                <a:schemeClr val="tx1"/>
              </a:buClr>
            </a:pPr>
            <a:r>
              <a:rPr lang="en-US" altLang="en-US" dirty="0" smtClean="0"/>
              <a:t>Adequately pad all bony prominences</a:t>
            </a:r>
          </a:p>
          <a:p>
            <a:pPr lvl="1">
              <a:buClr>
                <a:schemeClr val="tx1"/>
              </a:buClr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431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Closed Reduction Principles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en-US" smtClean="0"/>
              <a:t>Adequate analgesia and muscle relaxation are critical for success</a:t>
            </a:r>
          </a:p>
          <a:p>
            <a:r>
              <a:rPr lang="en-US" altLang="en-US" smtClean="0"/>
              <a:t>Reduction maneuver may be specific for fracture location and pattern </a:t>
            </a:r>
          </a:p>
          <a:p>
            <a:r>
              <a:rPr lang="en-US" altLang="en-US" smtClean="0"/>
              <a:t>Correct/restore length, rotation, and angulation</a:t>
            </a:r>
          </a:p>
          <a:p>
            <a:r>
              <a:rPr lang="en-US" altLang="en-US" smtClean="0"/>
              <a:t>Immobilize joint above and below</a:t>
            </a:r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xmlns="" val="34905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14488"/>
            <a:ext cx="8534400" cy="3000396"/>
          </a:xfrm>
        </p:spPr>
        <p:txBody>
          <a:bodyPr/>
          <a:lstStyle/>
          <a:p>
            <a:pPr algn="ctr"/>
            <a:r>
              <a:rPr lang="en-IN" sz="9600" dirty="0" smtClean="0">
                <a:solidFill>
                  <a:schemeClr val="tx1"/>
                </a:solidFill>
              </a:rPr>
              <a:t>CLOSED REDUCTION</a:t>
            </a:r>
            <a:endParaRPr lang="en-IN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8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Closed Reduction Principles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20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Reduction may require reversal of mechanism of injury, especially in children with intact </a:t>
            </a:r>
            <a:r>
              <a:rPr lang="en-US" altLang="en-US" sz="2800" dirty="0" err="1" smtClean="0"/>
              <a:t>periosteum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When the bone breaks because of bending, the soft tissues disrupt on the convex side and remain intact on the concave side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 l="23077" t="14116" r="24039" b="60555"/>
          <a:stretch>
            <a:fillRect/>
          </a:stretch>
        </p:blipFill>
        <p:spPr bwMode="auto">
          <a:xfrm>
            <a:off x="2438400" y="3733800"/>
            <a:ext cx="4191000" cy="1828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58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Closed Reduction Principles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Longitudinal traction may not allow the fragments to be </a:t>
            </a:r>
            <a:r>
              <a:rPr lang="en-US" altLang="en-US" sz="2800" dirty="0" err="1" smtClean="0"/>
              <a:t>disimpacted</a:t>
            </a:r>
            <a:r>
              <a:rPr lang="en-US" altLang="en-US" sz="2800" dirty="0" smtClean="0"/>
              <a:t> and brought out to length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if there is an intact soft-tissue hinge (typically seen in children who have strong </a:t>
            </a:r>
            <a:r>
              <a:rPr lang="en-US" altLang="en-US" sz="2800" dirty="0" err="1" smtClean="0"/>
              <a:t>perisoteum</a:t>
            </a:r>
            <a:r>
              <a:rPr lang="en-US" altLang="en-US" sz="2800" dirty="0" smtClean="0"/>
              <a:t> that is intact on one side)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l="24728" t="8192" r="27342" b="69209"/>
          <a:stretch>
            <a:fillRect/>
          </a:stretch>
        </p:blipFill>
        <p:spPr bwMode="auto">
          <a:xfrm>
            <a:off x="2590800" y="3429000"/>
            <a:ext cx="4191000" cy="152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86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Closed Reduction Principles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Reproduction of the mechanism of fracture to hook on the ends of the fracture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Angulation beyond 90° is usually required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/>
          <a:srcRect l="27884" t="15172" r="30769" b="32057"/>
          <a:stretch>
            <a:fillRect/>
          </a:stretch>
        </p:blipFill>
        <p:spPr bwMode="auto">
          <a:xfrm>
            <a:off x="990600" y="2895600"/>
            <a:ext cx="3144838" cy="3657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0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Closed Reduction Principles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48006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Three point contact (mold) is necessary to maintain closed reduction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81000" y="5105400"/>
            <a:ext cx="3243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latin typeface="Times" charset="0"/>
              </a:rPr>
              <a:t>Removal of any of the three</a:t>
            </a:r>
          </a:p>
          <a:p>
            <a:pPr eaLnBrk="0" hangingPunct="0"/>
            <a:r>
              <a:rPr lang="en-US" altLang="en-US" dirty="0">
                <a:latin typeface="Times" charset="0"/>
              </a:rPr>
              <a:t>forces results in loss of reduction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53000" y="1257300"/>
            <a:ext cx="3733800" cy="5334000"/>
            <a:chOff x="2928" y="960"/>
            <a:chExt cx="2352" cy="3360"/>
          </a:xfrm>
        </p:grpSpPr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lum bright="-8000" contrast="-22000"/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3072" y="960"/>
              <a:ext cx="2109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Line 6"/>
            <p:cNvSpPr>
              <a:spLocks noChangeShapeType="1"/>
            </p:cNvSpPr>
            <p:nvPr/>
          </p:nvSpPr>
          <p:spPr bwMode="auto">
            <a:xfrm>
              <a:off x="2928" y="3312"/>
              <a:ext cx="1104" cy="43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9224" name="Rectangle 7"/>
            <p:cNvSpPr>
              <a:spLocks noChangeArrowheads="1"/>
            </p:cNvSpPr>
            <p:nvPr/>
          </p:nvSpPr>
          <p:spPr bwMode="auto">
            <a:xfrm>
              <a:off x="3024" y="3994"/>
              <a:ext cx="2256" cy="3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altLang="en-US" sz="1400">
                  <a:solidFill>
                    <a:prstClr val="black"/>
                  </a:solidFill>
                </a:rPr>
                <a:t>Figure from:  Rockwood and Green: Fractures in Adults, 4</a:t>
              </a:r>
              <a:r>
                <a:rPr lang="en-US" altLang="en-US" sz="1400" baseline="30000">
                  <a:solidFill>
                    <a:prstClr val="black"/>
                  </a:solidFill>
                </a:rPr>
                <a:t>th</a:t>
              </a:r>
              <a:r>
                <a:rPr lang="en-US" altLang="en-US" sz="1400">
                  <a:solidFill>
                    <a:prstClr val="black"/>
                  </a:solidFill>
                </a:rPr>
                <a:t> ed, Lippincott, 1996.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615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Closed Reduction Principles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Cast must be molded to resist deforming forces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“Straight casts lead to crooked bones”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“Crooked casts lead to straight bones”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521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313"/>
            <a:ext cx="5500688" cy="642937"/>
          </a:xfrm>
        </p:spPr>
        <p:txBody>
          <a:bodyPr>
            <a:normAutofit/>
          </a:bodyPr>
          <a:lstStyle/>
          <a:p>
            <a:r>
              <a:rPr lang="en-US" altLang="en-US" sz="4000" u="sng" dirty="0" smtClean="0"/>
              <a:t>Shoulder Dislocation</a:t>
            </a:r>
            <a:r>
              <a:rPr lang="en-US" altLang="en-US" sz="4000" b="1" dirty="0" smtClean="0"/>
              <a:t> </a:t>
            </a:r>
            <a:r>
              <a:rPr lang="en-US" altLang="en-US" sz="4000" dirty="0" smtClean="0"/>
              <a:t>–</a:t>
            </a:r>
          </a:p>
          <a:p>
            <a:endParaRPr lang="en-US" altLang="en-US" dirty="0" smtClean="0"/>
          </a:p>
        </p:txBody>
      </p:sp>
      <p:pic>
        <p:nvPicPr>
          <p:cNvPr id="16388" name="Picture 4" descr="1"/>
          <p:cNvPicPr>
            <a:picLocks noChangeAspect="1" noChangeArrowheads="1"/>
          </p:cNvPicPr>
          <p:nvPr/>
        </p:nvPicPr>
        <p:blipFill>
          <a:blip r:embed="rId3">
            <a:lum bright="18000" contrast="-48000"/>
          </a:blip>
          <a:srcRect l="3922" r="21568" b="3516"/>
          <a:stretch>
            <a:fillRect/>
          </a:stretch>
        </p:blipFill>
        <p:spPr bwMode="auto">
          <a:xfrm>
            <a:off x="5929322" y="3671786"/>
            <a:ext cx="2714613" cy="31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1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 l="6139" r="14067" b="3062"/>
          <a:stretch>
            <a:fillRect/>
          </a:stretch>
        </p:blipFill>
        <p:spPr bwMode="auto">
          <a:xfrm>
            <a:off x="5500694" y="714356"/>
            <a:ext cx="3643306" cy="28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6" y="1071546"/>
            <a:ext cx="5143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prstClr val="black"/>
                </a:solidFill>
              </a:rPr>
              <a:t> Usually no need of any anaesthesia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prstClr val="black"/>
                </a:solidFill>
              </a:rPr>
              <a:t>Supine position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prstClr val="black"/>
                </a:solidFill>
              </a:rPr>
              <a:t> Gentle longitudinal traction and external rotation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prstClr val="black"/>
                </a:solidFill>
              </a:rPr>
              <a:t> Gradual abduction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prstClr val="black"/>
                </a:solidFill>
              </a:rPr>
              <a:t> Usually reduce around 120 deg of abduction</a:t>
            </a:r>
            <a:endParaRPr lang="en-IN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2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Common Joint Reductions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83429" y="1371600"/>
            <a:ext cx="7786742" cy="2214578"/>
          </a:xfrm>
        </p:spPr>
        <p:txBody>
          <a:bodyPr>
            <a:normAutofit/>
          </a:bodyPr>
          <a:lstStyle/>
          <a:p>
            <a:r>
              <a:rPr lang="en-US" altLang="en-US" sz="4400" u="sng" dirty="0" smtClean="0"/>
              <a:t>Elbow Dislocation</a:t>
            </a:r>
            <a:r>
              <a:rPr lang="en-US" altLang="en-US" sz="4400" dirty="0" smtClean="0"/>
              <a:t> - traction, flexion, and direct manual push</a:t>
            </a:r>
          </a:p>
        </p:txBody>
      </p:sp>
      <p:pic>
        <p:nvPicPr>
          <p:cNvPr id="15365" name="Picture 5" descr="1"/>
          <p:cNvPicPr>
            <a:picLocks noChangeAspect="1" noChangeArrowheads="1"/>
          </p:cNvPicPr>
          <p:nvPr/>
        </p:nvPicPr>
        <p:blipFill>
          <a:blip r:embed="rId3"/>
          <a:srcRect l="50464" t="60283" r="3525" b="2040"/>
          <a:stretch>
            <a:fillRect/>
          </a:stretch>
        </p:blipFill>
        <p:spPr bwMode="auto">
          <a:xfrm>
            <a:off x="4876800" y="2746375"/>
            <a:ext cx="3505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1"/>
          <p:cNvPicPr>
            <a:picLocks noChangeAspect="1" noChangeArrowheads="1"/>
          </p:cNvPicPr>
          <p:nvPr/>
        </p:nvPicPr>
        <p:blipFill>
          <a:blip r:embed="rId3"/>
          <a:srcRect r="51021" b="60283"/>
          <a:stretch>
            <a:fillRect/>
          </a:stretch>
        </p:blipFill>
        <p:spPr bwMode="auto">
          <a:xfrm>
            <a:off x="609600" y="2743200"/>
            <a:ext cx="35814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52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357166"/>
            <a:ext cx="5286412" cy="650083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4400" u="sng" dirty="0" smtClean="0"/>
              <a:t>Distal Radius</a:t>
            </a:r>
            <a:r>
              <a:rPr lang="en-US" altLang="en-US" sz="4400" dirty="0" smtClean="0"/>
              <a:t>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sz="4000" dirty="0" smtClean="0"/>
              <a:t>Traction and counter traction</a:t>
            </a:r>
          </a:p>
          <a:p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Disimpaction</a:t>
            </a:r>
            <a:r>
              <a:rPr lang="en-US" altLang="en-US" sz="4000" dirty="0" smtClean="0"/>
              <a:t> in the reverse  as in mode of injury</a:t>
            </a:r>
          </a:p>
          <a:p>
            <a:r>
              <a:rPr lang="en-US" altLang="en-US" sz="4000" dirty="0" smtClean="0"/>
              <a:t>Palmar flexion</a:t>
            </a:r>
          </a:p>
          <a:p>
            <a:r>
              <a:rPr lang="en-US" altLang="en-US" sz="4000" dirty="0" err="1" smtClean="0"/>
              <a:t>Ulnar</a:t>
            </a:r>
            <a:r>
              <a:rPr lang="en-US" altLang="en-US" sz="4000" dirty="0" smtClean="0"/>
              <a:t> deviation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39823"/>
            <a:ext cx="1643074" cy="261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 descr="Image result for colles fracture x ra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652472"/>
            <a:ext cx="3214678" cy="3214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36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/>
              <a:t>Common Joint Reductions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92" y="838200"/>
            <a:ext cx="3786214" cy="328614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u="sng" dirty="0" smtClean="0"/>
              <a:t>Hip Dislocation</a:t>
            </a:r>
            <a:endParaRPr lang="en-US" altLang="en-US" sz="4000" dirty="0" smtClean="0"/>
          </a:p>
          <a:p>
            <a:r>
              <a:rPr lang="en-US" altLang="en-US" sz="2800" dirty="0" smtClean="0"/>
              <a:t>Relaxation, flexion, traction,  adduction and internal rotation</a:t>
            </a:r>
          </a:p>
          <a:p>
            <a:r>
              <a:rPr lang="en-US" altLang="en-US" sz="2800" dirty="0" smtClean="0"/>
              <a:t>Gentle and atraumatic</a:t>
            </a:r>
          </a:p>
        </p:txBody>
      </p:sp>
      <p:pic>
        <p:nvPicPr>
          <p:cNvPr id="17415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0000" b="55992"/>
          <a:stretch>
            <a:fillRect/>
          </a:stretch>
        </p:blipFill>
        <p:spPr>
          <a:xfrm>
            <a:off x="1447800" y="3630613"/>
            <a:ext cx="2286000" cy="2008187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57224" y="5821385"/>
            <a:ext cx="701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solidFill>
                  <a:prstClr val="black"/>
                </a:solidFill>
                <a:latin typeface="Times" charset="0"/>
              </a:rPr>
              <a:t>Relocation should be palpable and permit significantly </a:t>
            </a:r>
          </a:p>
          <a:p>
            <a:pPr eaLnBrk="0" hangingPunct="0"/>
            <a:r>
              <a:rPr lang="en-US" altLang="en-US" dirty="0">
                <a:solidFill>
                  <a:prstClr val="black"/>
                </a:solidFill>
                <a:latin typeface="Times" charset="0"/>
              </a:rPr>
              <a:t>improved ROM. This often requires very deep sedation.</a:t>
            </a:r>
          </a:p>
        </p:txBody>
      </p:sp>
      <p:pic>
        <p:nvPicPr>
          <p:cNvPr id="17414" name="Picture 6" descr="1"/>
          <p:cNvPicPr>
            <a:picLocks noChangeAspect="1" noChangeArrowheads="1"/>
          </p:cNvPicPr>
          <p:nvPr/>
        </p:nvPicPr>
        <p:blipFill>
          <a:blip r:embed="rId3"/>
          <a:srcRect r="48582" b="3030"/>
          <a:stretch>
            <a:fillRect/>
          </a:stretch>
        </p:blipFill>
        <p:spPr bwMode="auto">
          <a:xfrm>
            <a:off x="5029200" y="1143000"/>
            <a:ext cx="23891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676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357166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 smtClean="0"/>
              <a:t>ACCEPTABLE REDUCTION</a:t>
            </a:r>
            <a:endParaRPr lang="en-IN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59293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prstClr val="black"/>
                </a:solidFill>
              </a:rPr>
              <a:t>  Functional concern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prstClr val="black"/>
                </a:solidFill>
              </a:rPr>
              <a:t>Mechanics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prstClr val="black"/>
                </a:solidFill>
              </a:rPr>
              <a:t>Shortening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prstClr val="black"/>
                </a:solidFill>
              </a:rPr>
              <a:t>Apposition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dirty="0" err="1" smtClean="0">
                <a:solidFill>
                  <a:prstClr val="black"/>
                </a:solidFill>
              </a:rPr>
              <a:t>Sagital,coronal</a:t>
            </a:r>
            <a:r>
              <a:rPr lang="en-IN" sz="2800" dirty="0" smtClean="0">
                <a:solidFill>
                  <a:prstClr val="black"/>
                </a:solidFill>
              </a:rPr>
              <a:t> plan </a:t>
            </a:r>
            <a:r>
              <a:rPr lang="en-IN" sz="2800" dirty="0" err="1" smtClean="0">
                <a:solidFill>
                  <a:prstClr val="black"/>
                </a:solidFill>
              </a:rPr>
              <a:t>malalignment</a:t>
            </a:r>
            <a:endParaRPr lang="en-IN" sz="28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sz="28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prstClr val="black"/>
                </a:solidFill>
              </a:rPr>
              <a:t>Axial </a:t>
            </a:r>
            <a:r>
              <a:rPr lang="en-IN" sz="2800" dirty="0" err="1" smtClean="0">
                <a:solidFill>
                  <a:prstClr val="black"/>
                </a:solidFill>
              </a:rPr>
              <a:t>malalignment</a:t>
            </a:r>
            <a:r>
              <a:rPr lang="en-IN" sz="2800" dirty="0" smtClean="0">
                <a:solidFill>
                  <a:prstClr val="black"/>
                </a:solidFill>
              </a:rPr>
              <a:t> is not accepted(rotation)</a:t>
            </a:r>
            <a:endParaRPr lang="en-IN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44675"/>
            <a:ext cx="7885113" cy="2160588"/>
          </a:xfrm>
        </p:spPr>
        <p:txBody>
          <a:bodyPr/>
          <a:lstStyle/>
          <a:p>
            <a:pPr marL="0" indent="0" algn="ctr"/>
            <a:r>
              <a:rPr lang="en-GB" sz="3200" b="1"/>
              <a:t>“A fracture in plaster of Paris will not displace more than its previous maximal displacement”</a:t>
            </a:r>
            <a:endParaRPr lang="en-GB" sz="3200"/>
          </a:p>
          <a:p>
            <a:pPr marL="0" indent="0"/>
            <a:endParaRPr lang="en-GB" sz="2400"/>
          </a:p>
          <a:p>
            <a:pPr marL="0" indent="0"/>
            <a:endParaRPr lang="en-GB"/>
          </a:p>
          <a:p>
            <a:pPr marL="0" indent="0"/>
            <a:endParaRPr lang="en-GB"/>
          </a:p>
          <a:p>
            <a:pPr marL="0" indent="0"/>
            <a:endParaRPr lang="en-GB"/>
          </a:p>
          <a:p>
            <a:pPr marL="0" indent="0" algn="r"/>
            <a:r>
              <a:rPr lang="en-GB" sz="1800"/>
              <a:t>Sarmiento,York 1998</a:t>
            </a:r>
            <a:endParaRPr lang="en-US" sz="180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28BB7-A87E-409B-A8CE-549A369B0713}" type="slidenum">
              <a:rPr lang="de-CH">
                <a:solidFill>
                  <a:srgbClr val="000000"/>
                </a:solidFill>
              </a:rPr>
              <a:pPr/>
              <a:t>3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5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HIGH FAILURE RATE OF REDUCTION IN:</a:t>
            </a:r>
            <a:endParaRPr lang="en-I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285860"/>
            <a:ext cx="68580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4000" dirty="0" smtClean="0">
                <a:solidFill>
                  <a:prstClr val="black"/>
                </a:solidFill>
              </a:rPr>
              <a:t>Avulsion Fractures</a:t>
            </a:r>
          </a:p>
          <a:p>
            <a:pPr>
              <a:buFont typeface="Arial" pitchFamily="34" charset="0"/>
              <a:buChar char="•"/>
            </a:pPr>
            <a:endParaRPr lang="en-IN" sz="40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4000" dirty="0" smtClean="0">
                <a:solidFill>
                  <a:prstClr val="black"/>
                </a:solidFill>
              </a:rPr>
              <a:t>Unstable Fractures</a:t>
            </a:r>
          </a:p>
          <a:p>
            <a:endParaRPr lang="en-IN" sz="40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4000" dirty="0" smtClean="0">
                <a:solidFill>
                  <a:prstClr val="black"/>
                </a:solidFill>
              </a:rPr>
              <a:t>Fracture that wont heal </a:t>
            </a:r>
          </a:p>
          <a:p>
            <a:pPr>
              <a:buFont typeface="Arial" pitchFamily="34" charset="0"/>
              <a:buChar char="•"/>
            </a:pPr>
            <a:endParaRPr lang="en-IN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dirty="0" smtClean="0">
              <a:solidFill>
                <a:prstClr val="black"/>
              </a:solidFill>
            </a:endParaRPr>
          </a:p>
          <a:p>
            <a:endParaRPr lang="en-IN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7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1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Non-operative treatment of the factures can be done in:</a:t>
            </a:r>
          </a:p>
          <a:p>
            <a:pPr>
              <a:buAutoNum type="alphaLcPeriod"/>
            </a:pPr>
            <a:r>
              <a:rPr lang="en-GB" dirty="0" smtClean="0"/>
              <a:t>Children</a:t>
            </a:r>
          </a:p>
          <a:p>
            <a:pPr>
              <a:buAutoNum type="alphaLcPeriod"/>
            </a:pPr>
            <a:r>
              <a:rPr lang="en-GB" dirty="0" smtClean="0"/>
              <a:t>Open fractures</a:t>
            </a:r>
          </a:p>
          <a:p>
            <a:pPr>
              <a:buAutoNum type="alphaLcPeriod"/>
            </a:pPr>
            <a:r>
              <a:rPr lang="en-GB" dirty="0" smtClean="0"/>
              <a:t>Stable fractures</a:t>
            </a:r>
          </a:p>
          <a:p>
            <a:pPr>
              <a:buAutoNum type="alphaLcPeriod"/>
            </a:pPr>
            <a:r>
              <a:rPr lang="en-GB" dirty="0" err="1" smtClean="0"/>
              <a:t>Undisplaced</a:t>
            </a:r>
            <a:r>
              <a:rPr lang="en-GB" dirty="0" smtClean="0"/>
              <a:t> fractures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B683-9269-4FD5-979C-4A13991114DF}" type="slidenum">
              <a:rPr lang="de-CH" smtClean="0">
                <a:solidFill>
                  <a:srgbClr val="000000"/>
                </a:solidFill>
              </a:rPr>
              <a:pPr/>
              <a:t>31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908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 operative treatment of the fractures can be done by:</a:t>
            </a:r>
          </a:p>
          <a:p>
            <a:pPr>
              <a:buAutoNum type="alphaLcPeriod"/>
            </a:pPr>
            <a:r>
              <a:rPr lang="en-GB" dirty="0" smtClean="0"/>
              <a:t>Plaster of Paris</a:t>
            </a:r>
          </a:p>
          <a:p>
            <a:pPr>
              <a:buAutoNum type="alphaLcPeriod"/>
            </a:pPr>
            <a:r>
              <a:rPr lang="en-GB" dirty="0" smtClean="0"/>
              <a:t>Splints</a:t>
            </a:r>
          </a:p>
          <a:p>
            <a:pPr>
              <a:buAutoNum type="alphaLcPeriod"/>
            </a:pPr>
            <a:r>
              <a:rPr lang="en-GB" dirty="0" smtClean="0"/>
              <a:t>Tractions</a:t>
            </a:r>
          </a:p>
          <a:p>
            <a:pPr>
              <a:buAutoNum type="alphaLcPeriod"/>
            </a:pPr>
            <a:r>
              <a:rPr lang="en-GB" dirty="0" smtClean="0"/>
              <a:t>All of the above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F6CA-B2B5-47E0-AE80-BCBE7BCA1A14}" type="slidenum">
              <a:rPr lang="de-CH" smtClean="0">
                <a:solidFill>
                  <a:srgbClr val="000000"/>
                </a:solidFill>
              </a:rPr>
              <a:pPr/>
              <a:t>32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61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Complications of non operative fracture management includes all except:</a:t>
            </a:r>
          </a:p>
          <a:p>
            <a:pPr>
              <a:buAutoNum type="alphaLcPeriod"/>
            </a:pPr>
            <a:r>
              <a:rPr lang="en-GB" dirty="0" smtClean="0"/>
              <a:t>Plaster sores</a:t>
            </a:r>
          </a:p>
          <a:p>
            <a:pPr>
              <a:buAutoNum type="alphaLcPeriod"/>
            </a:pPr>
            <a:r>
              <a:rPr lang="en-GB" dirty="0" err="1" smtClean="0"/>
              <a:t>Malunion</a:t>
            </a:r>
            <a:endParaRPr lang="en-GB" dirty="0" smtClean="0"/>
          </a:p>
          <a:p>
            <a:pPr>
              <a:buAutoNum type="alphaLcPeriod"/>
            </a:pPr>
            <a:r>
              <a:rPr lang="en-GB" dirty="0" smtClean="0"/>
              <a:t>Non union</a:t>
            </a:r>
          </a:p>
          <a:p>
            <a:pPr>
              <a:buAutoNum type="alphaLcPeriod"/>
            </a:pPr>
            <a:r>
              <a:rPr lang="en-GB" dirty="0" smtClean="0"/>
              <a:t>Stable reduction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F6CA-B2B5-47E0-AE80-BCBE7BCA1A14}" type="slidenum">
              <a:rPr lang="de-CH" smtClean="0">
                <a:solidFill>
                  <a:srgbClr val="000000"/>
                </a:solidFill>
              </a:rPr>
              <a:pPr/>
              <a:t>33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154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Distal radius fractures are reduced by which of the following manoeuvres:  </a:t>
            </a:r>
          </a:p>
          <a:p>
            <a:pPr>
              <a:buAutoNum type="alphaLcPeriod"/>
            </a:pPr>
            <a:r>
              <a:rPr lang="en-GB" dirty="0" smtClean="0"/>
              <a:t>Traction</a:t>
            </a:r>
          </a:p>
          <a:p>
            <a:pPr>
              <a:buAutoNum type="alphaLcPeriod"/>
            </a:pPr>
            <a:r>
              <a:rPr lang="en-GB" dirty="0" smtClean="0"/>
              <a:t>Counter traction</a:t>
            </a:r>
          </a:p>
          <a:p>
            <a:pPr>
              <a:buAutoNum type="alphaLcPeriod"/>
            </a:pPr>
            <a:r>
              <a:rPr lang="en-GB" dirty="0" err="1" smtClean="0"/>
              <a:t>Disimpaction</a:t>
            </a:r>
            <a:r>
              <a:rPr lang="en-GB" dirty="0" smtClean="0"/>
              <a:t> </a:t>
            </a:r>
          </a:p>
          <a:p>
            <a:pPr>
              <a:buAutoNum type="alphaLcPeriod"/>
            </a:pPr>
            <a:r>
              <a:rPr lang="en-GB" dirty="0" smtClean="0"/>
              <a:t>All of the above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F6CA-B2B5-47E0-AE80-BCBE7BCA1A14}" type="slidenum">
              <a:rPr lang="de-CH" smtClean="0">
                <a:solidFill>
                  <a:srgbClr val="000000"/>
                </a:solidFill>
              </a:rPr>
              <a:pPr/>
              <a:t>34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930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was the scientist to advocate plaster management of fractures</a:t>
            </a:r>
          </a:p>
          <a:p>
            <a:pPr>
              <a:buAutoNum type="alphaLcPeriod"/>
            </a:pPr>
            <a:r>
              <a:rPr lang="en-GB" dirty="0" smtClean="0"/>
              <a:t>Sarmiento</a:t>
            </a:r>
          </a:p>
          <a:p>
            <a:pPr>
              <a:buAutoNum type="alphaLcPeriod"/>
            </a:pPr>
            <a:r>
              <a:rPr lang="en-GB" dirty="0" err="1" smtClean="0"/>
              <a:t>Ponsetti</a:t>
            </a:r>
            <a:endParaRPr lang="en-GB" dirty="0" smtClean="0"/>
          </a:p>
          <a:p>
            <a:pPr>
              <a:buAutoNum type="alphaLcPeriod"/>
            </a:pPr>
            <a:r>
              <a:rPr lang="en-GB" dirty="0" smtClean="0"/>
              <a:t>Hugh Owen Thomas</a:t>
            </a:r>
          </a:p>
          <a:p>
            <a:pPr>
              <a:buAutoNum type="alphaLcPeriod"/>
            </a:pPr>
            <a:r>
              <a:rPr lang="en-GB" dirty="0" err="1" smtClean="0"/>
              <a:t>Bohler</a:t>
            </a:r>
            <a:r>
              <a:rPr lang="en-GB" dirty="0" smtClean="0"/>
              <a:t> Braun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F6CA-B2B5-47E0-AE80-BCBE7BCA1A14}" type="slidenum">
              <a:rPr lang="de-CH" smtClean="0">
                <a:solidFill>
                  <a:srgbClr val="000000"/>
                </a:solidFill>
              </a:rPr>
              <a:pPr/>
              <a:t>35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770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F6CA-B2B5-47E0-AE80-BCBE7BCA1A14}" type="slidenum">
              <a:rPr lang="de-CH" smtClean="0">
                <a:solidFill>
                  <a:srgbClr val="000000"/>
                </a:solidFill>
              </a:rPr>
              <a:pPr/>
              <a:t>36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0825"/>
            <a:ext cx="8277225" cy="4678363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9309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Nonoperative treatment</a:t>
            </a:r>
            <a:r>
              <a:rPr lang="en-GB">
                <a:solidFill>
                  <a:srgbClr val="FFFF00"/>
                </a:solidFill>
              </a:rPr>
              <a:t> 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0825"/>
            <a:ext cx="4767263" cy="4802188"/>
          </a:xfrm>
          <a:noFill/>
        </p:spPr>
        <p:txBody>
          <a:bodyPr/>
          <a:lstStyle/>
          <a:p>
            <a:pPr marL="342900" indent="-342900">
              <a:buFontTx/>
              <a:buChar char="•"/>
              <a:tabLst>
                <a:tab pos="3581400" algn="l"/>
              </a:tabLst>
            </a:pPr>
            <a:r>
              <a:rPr lang="en-GB"/>
              <a:t>Children</a:t>
            </a:r>
          </a:p>
          <a:p>
            <a:pPr marL="342900" indent="-342900">
              <a:buFontTx/>
              <a:buChar char="•"/>
              <a:tabLst>
                <a:tab pos="3581400" algn="l"/>
              </a:tabLst>
            </a:pPr>
            <a:endParaRPr lang="en-GB"/>
          </a:p>
          <a:p>
            <a:pPr marL="342900" indent="-342900">
              <a:buFontTx/>
              <a:buChar char="•"/>
              <a:tabLst>
                <a:tab pos="3581400" algn="l"/>
              </a:tabLst>
            </a:pPr>
            <a:r>
              <a:rPr lang="en-GB"/>
              <a:t>Undisplaced fractures </a:t>
            </a:r>
          </a:p>
          <a:p>
            <a:pPr marL="342900" indent="-342900">
              <a:buFontTx/>
              <a:buChar char="•"/>
              <a:tabLst>
                <a:tab pos="3581400" algn="l"/>
              </a:tabLst>
            </a:pPr>
            <a:endParaRPr lang="en-GB"/>
          </a:p>
          <a:p>
            <a:pPr marL="342900" indent="-342900">
              <a:buFontTx/>
              <a:buChar char="•"/>
              <a:tabLst>
                <a:tab pos="3581400" algn="l"/>
              </a:tabLst>
            </a:pPr>
            <a:r>
              <a:rPr lang="en-GB"/>
              <a:t>“Stable” reduced fractures </a:t>
            </a:r>
          </a:p>
          <a:p>
            <a:pPr marL="342900" indent="-342900">
              <a:buFontTx/>
              <a:buChar char="•"/>
              <a:tabLst>
                <a:tab pos="3581400" algn="l"/>
              </a:tabLst>
            </a:pPr>
            <a:endParaRPr lang="en-GB"/>
          </a:p>
          <a:p>
            <a:pPr marL="342900" indent="-342900">
              <a:buFontTx/>
              <a:buChar char="•"/>
              <a:tabLst>
                <a:tab pos="3581400" algn="l"/>
              </a:tabLst>
            </a:pPr>
            <a:r>
              <a:rPr lang="en-GB"/>
              <a:t>Contraindication for surgery:</a:t>
            </a:r>
          </a:p>
          <a:p>
            <a:pPr marL="742950" lvl="1" indent="-285750">
              <a:buFontTx/>
              <a:buChar char="-"/>
              <a:tabLst>
                <a:tab pos="3581400" algn="l"/>
              </a:tabLst>
            </a:pPr>
            <a:r>
              <a:rPr lang="en-GB"/>
              <a:t> patient</a:t>
            </a:r>
          </a:p>
          <a:p>
            <a:pPr marL="742950" lvl="1" indent="-285750">
              <a:buFontTx/>
              <a:buChar char="-"/>
              <a:tabLst>
                <a:tab pos="3581400" algn="l"/>
              </a:tabLst>
            </a:pPr>
            <a:r>
              <a:rPr lang="en-GB"/>
              <a:t>health care team</a:t>
            </a:r>
            <a:r>
              <a:rPr lang="en-GB">
                <a:solidFill>
                  <a:srgbClr val="FFFF00"/>
                </a:solidFill>
              </a:rPr>
              <a:t> </a:t>
            </a:r>
          </a:p>
          <a:p>
            <a:pPr marL="342900" indent="-342900">
              <a:tabLst>
                <a:tab pos="3581400" algn="l"/>
              </a:tabLst>
            </a:pPr>
            <a:r>
              <a:rPr lang="en-GB">
                <a:solidFill>
                  <a:srgbClr val="FFFF00"/>
                </a:solidFill>
              </a:rPr>
              <a:t>		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1BF51-5192-4586-AB5A-BAA3CC347DDE}" type="slidenum">
              <a:rPr lang="de-CH">
                <a:solidFill>
                  <a:srgbClr val="000000"/>
                </a:solidFill>
              </a:rPr>
              <a:pPr/>
              <a:t>4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97284" name="Picture 4" descr="Untitled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058988" cy="5029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9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E9A6-3BA2-41EB-BD91-2BC10C930037}" type="slidenum">
              <a:rPr lang="de-CH">
                <a:solidFill>
                  <a:srgbClr val="000000"/>
                </a:solidFill>
              </a:rPr>
              <a:pPr/>
              <a:t>5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304800" y="449263"/>
            <a:ext cx="19812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RS 5/26/04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41 y/o F</a:t>
            </a:r>
          </a:p>
        </p:txBody>
      </p:sp>
      <p:pic>
        <p:nvPicPr>
          <p:cNvPr id="122883" name="Picture 3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057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4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650"/>
            <a:ext cx="19812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71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F7D8-E0DC-4653-9F2F-F840C68AD3D4}" type="slidenum">
              <a:rPr lang="de-CH">
                <a:solidFill>
                  <a:srgbClr val="000000"/>
                </a:solidFill>
              </a:rPr>
              <a:pPr/>
              <a:t>6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57200" y="677863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RS 5/26/04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23907" name="Picture 3" descr="Pic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1463"/>
            <a:ext cx="20574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4" descr="Pic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"/>
            <a:ext cx="2590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51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4F0B3-83EF-4C86-8DD0-A98C5606436D}" type="slidenum">
              <a:rPr lang="de-CH">
                <a:solidFill>
                  <a:srgbClr val="000000"/>
                </a:solidFill>
              </a:rPr>
              <a:pPr/>
              <a:t>7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RS 9 months</a:t>
            </a:r>
          </a:p>
        </p:txBody>
      </p:sp>
      <p:pic>
        <p:nvPicPr>
          <p:cNvPr id="128003" name="Picture 3" descr="Picture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6688"/>
            <a:ext cx="19812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4" descr="Picture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1438"/>
            <a:ext cx="20574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73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BE08-9077-4676-B4C5-E72BDDBC4003}" type="slidenum">
              <a:rPr lang="de-CH">
                <a:solidFill>
                  <a:srgbClr val="000000"/>
                </a:solidFill>
              </a:rPr>
              <a:pPr/>
              <a:t>8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1290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3934">
            <a:off x="4495800" y="838200"/>
            <a:ext cx="372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0" y="620713"/>
            <a:ext cx="5049838" cy="71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333399"/>
                </a:solidFill>
              </a:rPr>
              <a:t> What is acceptable ?</a:t>
            </a:r>
          </a:p>
        </p:txBody>
      </p:sp>
    </p:spTree>
    <p:extLst>
      <p:ext uri="{BB962C8B-B14F-4D97-AF65-F5344CB8AC3E}">
        <p14:creationId xmlns:p14="http://schemas.microsoft.com/office/powerpoint/2010/main" xmlns="" val="25413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F6264-35EC-49F3-9F07-7D78C19176F9}" type="slidenum">
              <a:rPr lang="de-CH">
                <a:solidFill>
                  <a:srgbClr val="000000"/>
                </a:solidFill>
              </a:rPr>
              <a:pPr/>
              <a:t>9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5715000" cy="4343400"/>
          </a:xfrm>
        </p:spPr>
        <p:txBody>
          <a:bodyPr lIns="91440" tIns="45720" rIns="91440" bIns="45720"/>
          <a:lstStyle/>
          <a:p>
            <a:r>
              <a:rPr lang="en-US"/>
              <a:t>5-10 degrees valgus</a:t>
            </a:r>
          </a:p>
          <a:p>
            <a:r>
              <a:rPr lang="en-US"/>
              <a:t>5 -10 degrees varus</a:t>
            </a:r>
          </a:p>
          <a:p>
            <a:r>
              <a:rPr lang="en-US"/>
              <a:t>5-10 degrees recurvatum</a:t>
            </a:r>
          </a:p>
          <a:p>
            <a:r>
              <a:rPr lang="en-US"/>
              <a:t>5-10 degrees procurvatum</a:t>
            </a:r>
          </a:p>
          <a:p>
            <a:r>
              <a:rPr lang="en-US"/>
              <a:t>10-15 degrees rotation</a:t>
            </a:r>
          </a:p>
          <a:p>
            <a:r>
              <a:rPr lang="en-US" sz="3200"/>
              <a:t>1</a:t>
            </a:r>
            <a:r>
              <a:rPr lang="en-US"/>
              <a:t>-1.5 cm shortening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77225" cy="914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/>
              <a:t>Malunion Criteria </a:t>
            </a:r>
          </a:p>
        </p:txBody>
      </p:sp>
    </p:spTree>
    <p:extLst>
      <p:ext uri="{BB962C8B-B14F-4D97-AF65-F5344CB8AC3E}">
        <p14:creationId xmlns:p14="http://schemas.microsoft.com/office/powerpoint/2010/main" xmlns="" val="10965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rlage">
  <a:themeElements>
    <a:clrScheme name="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802</Words>
  <Application>Microsoft Office PowerPoint</Application>
  <PresentationFormat>On-screen Show (4:3)</PresentationFormat>
  <Paragraphs>232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Vorlage</vt:lpstr>
      <vt:lpstr>LECTURE 5 COMPLICATIONS OF CONSERVATIVE TREATMENT IN FRACTURE</vt:lpstr>
      <vt:lpstr>CLOSED REDUCTION</vt:lpstr>
      <vt:lpstr>Slide 3</vt:lpstr>
      <vt:lpstr>Nonoperative treatment </vt:lpstr>
      <vt:lpstr>Slide 5</vt:lpstr>
      <vt:lpstr>Slide 6</vt:lpstr>
      <vt:lpstr>Slide 7</vt:lpstr>
      <vt:lpstr>Slide 8</vt:lpstr>
      <vt:lpstr>Malunion Criteria </vt:lpstr>
      <vt:lpstr>Closed Functional Treatment Sarmiento</vt:lpstr>
      <vt:lpstr>Tibial fractures</vt:lpstr>
      <vt:lpstr>Closed Treatment</vt:lpstr>
      <vt:lpstr>Intact Fibula</vt:lpstr>
      <vt:lpstr>RECOGNIZING THE PATHOLOGY</vt:lpstr>
      <vt:lpstr>Slide 15</vt:lpstr>
      <vt:lpstr>SEQUENCES OF REDUCTION</vt:lpstr>
      <vt:lpstr>Slide 17</vt:lpstr>
      <vt:lpstr>Closed Reduction Principles</vt:lpstr>
      <vt:lpstr>Closed Reduction Principles</vt:lpstr>
      <vt:lpstr>Closed Reduction Principles</vt:lpstr>
      <vt:lpstr>Closed Reduction Principles</vt:lpstr>
      <vt:lpstr>Closed Reduction Principles</vt:lpstr>
      <vt:lpstr>Closed Reduction Principles</vt:lpstr>
      <vt:lpstr>Closed Reduction Principles</vt:lpstr>
      <vt:lpstr>Slide 25</vt:lpstr>
      <vt:lpstr>Common Joint Reductions</vt:lpstr>
      <vt:lpstr>Slide 27</vt:lpstr>
      <vt:lpstr>Common Joint Reductions</vt:lpstr>
      <vt:lpstr>Slide 29</vt:lpstr>
      <vt:lpstr>Slide 30</vt:lpstr>
      <vt:lpstr>MCQ 1</vt:lpstr>
      <vt:lpstr>MCQ 2</vt:lpstr>
      <vt:lpstr>MCQ 3</vt:lpstr>
      <vt:lpstr>MCQ 4</vt:lpstr>
      <vt:lpstr>MCQ 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6</cp:revision>
  <dcterms:created xsi:type="dcterms:W3CDTF">2006-08-16T00:00:00Z</dcterms:created>
  <dcterms:modified xsi:type="dcterms:W3CDTF">2020-08-18T04:03:58Z</dcterms:modified>
</cp:coreProperties>
</file>