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05343" y="0"/>
            <a:ext cx="765048" cy="1165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5476" y="63"/>
            <a:ext cx="685800" cy="1100455"/>
          </a:xfrm>
          <a:custGeom>
            <a:avLst/>
            <a:gdLst/>
            <a:ahLst/>
            <a:cxnLst/>
            <a:rect l="l" t="t" r="r" b="b"/>
            <a:pathLst>
              <a:path w="685800" h="1100455">
                <a:moveTo>
                  <a:pt x="0" y="1100137"/>
                </a:moveTo>
                <a:lnTo>
                  <a:pt x="685800" y="1100137"/>
                </a:lnTo>
                <a:lnTo>
                  <a:pt x="685800" y="0"/>
                </a:lnTo>
                <a:lnTo>
                  <a:pt x="0" y="0"/>
                </a:lnTo>
                <a:lnTo>
                  <a:pt x="0" y="110013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0867" y="1141348"/>
            <a:ext cx="6892925" cy="3348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ts val="13080"/>
              </a:lnSpc>
              <a:spcBef>
                <a:spcPts val="105"/>
              </a:spcBef>
            </a:pPr>
            <a:r>
              <a:rPr sz="18300" spc="480" baseline="6375" dirty="0">
                <a:solidFill>
                  <a:srgbClr val="89D0D5"/>
                </a:solidFill>
                <a:latin typeface="Arial"/>
                <a:cs typeface="Arial"/>
              </a:rPr>
              <a:t>“</a:t>
            </a:r>
            <a:r>
              <a:rPr sz="4800" b="1" spc="-5" dirty="0">
                <a:latin typeface="Century Gothic"/>
                <a:cs typeface="Century Gothic"/>
              </a:rPr>
              <a:t>Physiolog</a:t>
            </a:r>
            <a:r>
              <a:rPr sz="4800" b="1" dirty="0">
                <a:latin typeface="Century Gothic"/>
                <a:cs typeface="Century Gothic"/>
              </a:rPr>
              <a:t>y </a:t>
            </a:r>
            <a:r>
              <a:rPr sz="4800" b="1" spc="-5" dirty="0">
                <a:latin typeface="Century Gothic"/>
                <a:cs typeface="Century Gothic"/>
              </a:rPr>
              <a:t>o</a:t>
            </a:r>
            <a:r>
              <a:rPr sz="4800" b="1" dirty="0">
                <a:latin typeface="Century Gothic"/>
                <a:cs typeface="Century Gothic"/>
              </a:rPr>
              <a:t>f</a:t>
            </a:r>
            <a:r>
              <a:rPr sz="4800" b="1" spc="-5" dirty="0">
                <a:latin typeface="Century Gothic"/>
                <a:cs typeface="Century Gothic"/>
              </a:rPr>
              <a:t> vision</a:t>
            </a:r>
            <a:endParaRPr sz="4800">
              <a:latin typeface="Century Gothic"/>
              <a:cs typeface="Century Gothic"/>
            </a:endParaRPr>
          </a:p>
          <a:p>
            <a:pPr marR="17780" algn="r">
              <a:lnSpc>
                <a:spcPts val="13080"/>
              </a:lnSpc>
            </a:pPr>
            <a:r>
              <a:rPr sz="12200" dirty="0">
                <a:solidFill>
                  <a:srgbClr val="89D0D5"/>
                </a:solidFill>
                <a:latin typeface="Arial"/>
                <a:cs typeface="Arial"/>
              </a:rPr>
              <a:t>”</a:t>
            </a:r>
            <a:endParaRPr sz="1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400" y="4708905"/>
            <a:ext cx="2825369" cy="82266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095"/>
              </a:spcBef>
            </a:pPr>
            <a:r>
              <a:rPr sz="18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sz="180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994"/>
              </a:spcBef>
            </a:pPr>
            <a:r>
              <a:rPr lang="en-US" spc="-5" dirty="0" smtClean="0">
                <a:solidFill>
                  <a:srgbClr val="FF0000"/>
                </a:solidFill>
                <a:latin typeface="Century Gothic"/>
                <a:cs typeface="Century Gothic"/>
              </a:rPr>
              <a:t>By DR</a:t>
            </a:r>
            <a:r>
              <a:rPr lang="en-US" spc="-5" dirty="0" smtClean="0">
                <a:solidFill>
                  <a:srgbClr val="FF0000"/>
                </a:solidFill>
                <a:latin typeface="Century Gothic"/>
                <a:cs typeface="Century Gothic"/>
              </a:rPr>
              <a:t>.  </a:t>
            </a:r>
            <a:r>
              <a:rPr lang="en-US" spc="-5" dirty="0" smtClean="0">
                <a:solidFill>
                  <a:srgbClr val="FF0000"/>
                </a:solidFill>
                <a:latin typeface="Century Gothic"/>
                <a:cs typeface="Century Gothic"/>
              </a:rPr>
              <a:t>R.N KOTHARI</a:t>
            </a:r>
            <a:endParaRPr sz="180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7151" y="473455"/>
            <a:ext cx="43916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6005" algn="l"/>
              </a:tabLst>
            </a:pPr>
            <a:r>
              <a:rPr spc="-5" dirty="0"/>
              <a:t>Initiation	</a:t>
            </a:r>
            <a:r>
              <a:rPr dirty="0"/>
              <a:t>of</a:t>
            </a:r>
            <a:r>
              <a:rPr spc="-110" dirty="0"/>
              <a:t> </a:t>
            </a:r>
            <a:r>
              <a:rPr spc="-5" dirty="0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82712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2" y="3952748"/>
                </a:lnTo>
                <a:lnTo>
                  <a:pt x="3634232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12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2" y="3952748"/>
                </a:lnTo>
                <a:lnTo>
                  <a:pt x="3634232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7600" y="2244597"/>
            <a:ext cx="3653790" cy="36429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65760" marR="760095" indent="-228600" algn="just">
              <a:lnSpc>
                <a:spcPct val="91900"/>
              </a:lnSpc>
              <a:spcBef>
                <a:spcPts val="330"/>
              </a:spcBef>
              <a:buChar char="•"/>
              <a:tabLst>
                <a:tab pos="366395" algn="l"/>
              </a:tabLst>
            </a:pPr>
            <a:r>
              <a:rPr sz="2400" spc="-5" dirty="0">
                <a:latin typeface="Century Gothic"/>
                <a:cs typeface="Century Gothic"/>
              </a:rPr>
              <a:t>Produce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glowing  sensation called-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PHOSPHENES</a:t>
            </a:r>
            <a:endParaRPr sz="2400">
              <a:latin typeface="Century Gothic"/>
              <a:cs typeface="Century Gothic"/>
            </a:endParaRPr>
          </a:p>
          <a:p>
            <a:pPr marL="365760" indent="-229235">
              <a:lnSpc>
                <a:spcPct val="100000"/>
              </a:lnSpc>
              <a:spcBef>
                <a:spcPts val="219"/>
              </a:spcBef>
              <a:buChar char="•"/>
              <a:tabLst>
                <a:tab pos="366395" algn="l"/>
              </a:tabLst>
            </a:pPr>
            <a:r>
              <a:rPr sz="2400" spc="-5" dirty="0">
                <a:latin typeface="Century Gothic"/>
                <a:cs typeface="Century Gothic"/>
              </a:rPr>
              <a:t>Pressure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phosphenes</a:t>
            </a:r>
            <a:endParaRPr sz="2400">
              <a:latin typeface="Century Gothic"/>
              <a:cs typeface="Century Gothic"/>
            </a:endParaRPr>
          </a:p>
          <a:p>
            <a:pPr marL="365760" indent="-229235">
              <a:lnSpc>
                <a:spcPts val="2765"/>
              </a:lnSpc>
              <a:spcBef>
                <a:spcPts val="204"/>
              </a:spcBef>
              <a:buChar char="•"/>
              <a:tabLst>
                <a:tab pos="366395" algn="l"/>
              </a:tabLst>
            </a:pPr>
            <a:r>
              <a:rPr sz="2400" dirty="0">
                <a:latin typeface="Century Gothic"/>
                <a:cs typeface="Century Gothic"/>
              </a:rPr>
              <a:t>Movement</a:t>
            </a:r>
            <a:endParaRPr sz="2400">
              <a:latin typeface="Century Gothic"/>
              <a:cs typeface="Century Gothic"/>
            </a:endParaRPr>
          </a:p>
          <a:p>
            <a:pPr marL="365760">
              <a:lnSpc>
                <a:spcPts val="2765"/>
              </a:lnSpc>
            </a:pPr>
            <a:r>
              <a:rPr sz="2400" spc="-5" dirty="0">
                <a:latin typeface="Century Gothic"/>
                <a:cs typeface="Century Gothic"/>
              </a:rPr>
              <a:t>phosphenes</a:t>
            </a:r>
            <a:endParaRPr sz="2400">
              <a:latin typeface="Century Gothic"/>
              <a:cs typeface="Century Gothic"/>
            </a:endParaRPr>
          </a:p>
          <a:p>
            <a:pPr marL="365760" marR="1473835" indent="-228600">
              <a:lnSpc>
                <a:spcPts val="2650"/>
              </a:lnSpc>
              <a:spcBef>
                <a:spcPts val="484"/>
              </a:spcBef>
              <a:buChar char="•"/>
              <a:tabLst>
                <a:tab pos="366395" algn="l"/>
              </a:tabLst>
            </a:pPr>
            <a:r>
              <a:rPr sz="2400" spc="-5" dirty="0">
                <a:latin typeface="Century Gothic"/>
                <a:cs typeface="Century Gothic"/>
              </a:rPr>
              <a:t>Electrical  phosphenes</a:t>
            </a:r>
            <a:endParaRPr sz="2400">
              <a:latin typeface="Century Gothic"/>
              <a:cs typeface="Century Gothic"/>
            </a:endParaRPr>
          </a:p>
          <a:p>
            <a:pPr marL="365760" indent="-229235">
              <a:lnSpc>
                <a:spcPts val="2760"/>
              </a:lnSpc>
              <a:spcBef>
                <a:spcPts val="170"/>
              </a:spcBef>
              <a:buChar char="•"/>
              <a:tabLst>
                <a:tab pos="366395" algn="l"/>
              </a:tabLst>
            </a:pPr>
            <a:r>
              <a:rPr sz="2400" dirty="0">
                <a:latin typeface="Century Gothic"/>
                <a:cs typeface="Century Gothic"/>
              </a:rPr>
              <a:t>Radiation</a:t>
            </a:r>
            <a:endParaRPr sz="2400">
              <a:latin typeface="Century Gothic"/>
              <a:cs typeface="Century Gothic"/>
            </a:endParaRPr>
          </a:p>
          <a:p>
            <a:pPr marL="365760">
              <a:lnSpc>
                <a:spcPts val="2760"/>
              </a:lnSpc>
            </a:pPr>
            <a:r>
              <a:rPr sz="2400" spc="-5" dirty="0">
                <a:latin typeface="Century Gothic"/>
                <a:cs typeface="Century Gothic"/>
              </a:rPr>
              <a:t>phosphenes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2633" y="1602435"/>
            <a:ext cx="678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4820" algn="l"/>
              </a:tabLst>
            </a:pP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Inadequate</a:t>
            </a:r>
            <a:r>
              <a:rPr sz="24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stimuli	Adequate</a:t>
            </a:r>
            <a:r>
              <a:rPr sz="24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stimuli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014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1" y="3952748"/>
                </a:lnTo>
                <a:lnTo>
                  <a:pt x="3634231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014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1" y="3952748"/>
                </a:lnTo>
                <a:lnTo>
                  <a:pt x="3634231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60620" y="2244597"/>
            <a:ext cx="3653790" cy="14001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66395" marR="480695" indent="-228600">
              <a:lnSpc>
                <a:spcPct val="91900"/>
              </a:lnSpc>
              <a:spcBef>
                <a:spcPts val="330"/>
              </a:spcBef>
              <a:buChar char="•"/>
              <a:tabLst>
                <a:tab pos="367030" algn="l"/>
              </a:tabLst>
            </a:pPr>
            <a:r>
              <a:rPr sz="2400" dirty="0">
                <a:latin typeface="Century Gothic"/>
                <a:cs typeface="Century Gothic"/>
              </a:rPr>
              <a:t>Formed </a:t>
            </a:r>
            <a:r>
              <a:rPr sz="2400" spc="-5" dirty="0">
                <a:latin typeface="Century Gothic"/>
                <a:cs typeface="Century Gothic"/>
              </a:rPr>
              <a:t>by </a:t>
            </a:r>
            <a:r>
              <a:rPr sz="2400" dirty="0">
                <a:latin typeface="Century Gothic"/>
                <a:cs typeface="Century Gothic"/>
              </a:rPr>
              <a:t>the  visible </a:t>
            </a:r>
            <a:r>
              <a:rPr sz="2400" spc="-5" dirty="0">
                <a:latin typeface="Century Gothic"/>
                <a:cs typeface="Century Gothic"/>
              </a:rPr>
              <a:t>part </a:t>
            </a:r>
            <a:r>
              <a:rPr sz="2400" dirty="0">
                <a:latin typeface="Century Gothic"/>
                <a:cs typeface="Century Gothic"/>
              </a:rPr>
              <a:t>of  electromagnetic  radiation</a:t>
            </a:r>
            <a:r>
              <a:rPr sz="2400" spc="-13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spectrum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69" y="571576"/>
            <a:ext cx="8816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Physiological peculiarities </a:t>
            </a:r>
            <a:r>
              <a:rPr sz="3600" dirty="0"/>
              <a:t>of</a:t>
            </a:r>
            <a:r>
              <a:rPr sz="3600" spc="25" dirty="0"/>
              <a:t> </a:t>
            </a:r>
            <a:r>
              <a:rPr sz="3600" spc="-5" dirty="0"/>
              <a:t>pigmented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67" y="1120521"/>
            <a:ext cx="7934959" cy="552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1515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BEBEB"/>
                </a:solidFill>
                <a:latin typeface="Century Gothic"/>
                <a:cs typeface="Century Gothic"/>
              </a:rPr>
              <a:t>layer and</a:t>
            </a:r>
            <a:r>
              <a:rPr sz="3600" spc="-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EBEBEB"/>
                </a:solidFill>
                <a:latin typeface="Century Gothic"/>
                <a:cs typeface="Century Gothic"/>
              </a:rPr>
              <a:t>photoreceptors</a:t>
            </a:r>
            <a:r>
              <a:rPr sz="3200" spc="-5" dirty="0">
                <a:solidFill>
                  <a:srgbClr val="EBEBEB"/>
                </a:solidFill>
                <a:latin typeface="Century Gothic"/>
                <a:cs typeface="Century Gothic"/>
              </a:rPr>
              <a:t>.</a:t>
            </a:r>
            <a:endParaRPr sz="32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3295"/>
              </a:spcBef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falls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on retina on inner side i.e. on inner</a:t>
            </a:r>
            <a:r>
              <a:rPr sz="24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limiting  membrane.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Central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portion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 macula called fovea</a:t>
            </a:r>
            <a:r>
              <a:rPr sz="24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centralis.</a:t>
            </a:r>
            <a:endParaRPr sz="2400">
              <a:latin typeface="Century Gothic"/>
              <a:cs typeface="Century Gothic"/>
            </a:endParaRPr>
          </a:p>
          <a:p>
            <a:pPr marL="355600" marR="22288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This </a:t>
            </a:r>
            <a:r>
              <a:rPr sz="2400" spc="1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composed entirely of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cones.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sz="2400" spc="1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minute 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area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 1 mm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center of retina.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provides</a:t>
            </a:r>
            <a:r>
              <a:rPr sz="2400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acute  and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detailed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vision.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4250">
              <a:latin typeface="Times New Roman"/>
              <a:cs typeface="Times New Roman"/>
            </a:endParaRPr>
          </a:p>
          <a:p>
            <a:pPr marL="355600" marR="175895" indent="-342900">
              <a:lnSpc>
                <a:spcPct val="100000"/>
              </a:lnSpc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Pigmented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 retina contains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black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pigment, i.e. melanin.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prevents light reflection  through the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globe of eyeball and stores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vitamin</a:t>
            </a:r>
            <a:r>
              <a:rPr sz="24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4979"/>
            <a:ext cx="60953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Photochemical </a:t>
            </a:r>
            <a:r>
              <a:rPr sz="3600" dirty="0"/>
              <a:t>reactions </a:t>
            </a:r>
            <a:r>
              <a:rPr sz="3600" spc="-5" dirty="0"/>
              <a:t>in  </a:t>
            </a:r>
            <a:r>
              <a:rPr sz="3600" dirty="0"/>
              <a:t>retina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742" y="1852371"/>
            <a:ext cx="4171315" cy="46120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48895" indent="-342900">
              <a:lnSpc>
                <a:spcPts val="2050"/>
              </a:lnSpc>
              <a:spcBef>
                <a:spcPts val="355"/>
              </a:spcBef>
              <a:tabLst>
                <a:tab pos="354965" algn="l"/>
              </a:tabLst>
            </a:pPr>
            <a:r>
              <a:rPr sz="150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Outer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segment of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photoreceptors contain  photochemicals.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Inner segment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contains nucleus, synaptic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body  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other</a:t>
            </a:r>
            <a:r>
              <a:rPr sz="19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organelles.</a:t>
            </a:r>
            <a:endParaRPr sz="1900">
              <a:latin typeface="Century Gothic"/>
              <a:cs typeface="Century Gothic"/>
            </a:endParaRPr>
          </a:p>
          <a:p>
            <a:pPr marL="355600">
              <a:lnSpc>
                <a:spcPts val="1914"/>
              </a:lnSpc>
            </a:pP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Photochemicals are</a:t>
            </a:r>
            <a:r>
              <a:rPr sz="19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light-</a:t>
            </a:r>
            <a:endParaRPr sz="1900">
              <a:latin typeface="Century Gothic"/>
              <a:cs typeface="Century Gothic"/>
            </a:endParaRPr>
          </a:p>
          <a:p>
            <a:pPr marL="355600" marR="5080">
              <a:lnSpc>
                <a:spcPts val="2050"/>
              </a:lnSpc>
              <a:spcBef>
                <a:spcPts val="150"/>
              </a:spcBef>
            </a:pP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sensitive chemicals that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decompose on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exposure to light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excite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nerve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leading  from eye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central nervous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system.</a:t>
            </a:r>
            <a:endParaRPr sz="1900">
              <a:latin typeface="Century Gothic"/>
              <a:cs typeface="Century Gothic"/>
            </a:endParaRPr>
          </a:p>
          <a:p>
            <a:pPr marL="355600" marR="481330" indent="-342900">
              <a:lnSpc>
                <a:spcPct val="90000"/>
              </a:lnSpc>
              <a:spcBef>
                <a:spcPts val="975"/>
              </a:spcBef>
              <a:tabLst>
                <a:tab pos="354965" algn="l"/>
              </a:tabLst>
            </a:pPr>
            <a:r>
              <a:rPr sz="150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Rhodopsin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present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rods.  Scotopsin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11-cis-retinal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compose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it.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Iodopsin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is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photochemical pigment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of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cones. Photopsin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11-cis- 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retinal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compose</a:t>
            </a:r>
            <a:r>
              <a:rPr sz="19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it.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6825" y="1314450"/>
            <a:ext cx="3744849" cy="5349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360426"/>
            <a:ext cx="851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00"/>
                </a:solidFill>
              </a:rPr>
              <a:t>Rhodopsin </a:t>
            </a:r>
            <a:r>
              <a:rPr sz="2400" spc="-5" dirty="0">
                <a:solidFill>
                  <a:srgbClr val="FFFF00"/>
                </a:solidFill>
              </a:rPr>
              <a:t>cycle</a:t>
            </a:r>
            <a:r>
              <a:rPr sz="2400" spc="-5" dirty="0">
                <a:solidFill>
                  <a:srgbClr val="FFFFFF"/>
                </a:solidFill>
              </a:rPr>
              <a:t>: </a:t>
            </a:r>
            <a:r>
              <a:rPr sz="2400" dirty="0">
                <a:solidFill>
                  <a:srgbClr val="FFFFFF"/>
                </a:solidFill>
              </a:rPr>
              <a:t>rhodopsin under the influence of</a:t>
            </a:r>
            <a:r>
              <a:rPr sz="2400" spc="-9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light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726185"/>
            <a:ext cx="76447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converts to prelumirhodopsin – lumirhodopsin –  metaphodopsin I - metaphodopsin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– opsin –  rhodopsin. Metarhodopsin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converts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also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all-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transretinal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(vitamin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A) – (isomerase’s action) –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II</a:t>
            </a:r>
            <a:r>
              <a:rPr sz="24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cis-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retinal –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rhodopsin.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4000" y="2430462"/>
            <a:ext cx="4829175" cy="432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47231" y="5979667"/>
            <a:ext cx="1414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(Activate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transducin)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452501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858" y="0"/>
                </a:moveTo>
                <a:lnTo>
                  <a:pt x="88569" y="0"/>
                </a:lnTo>
                <a:lnTo>
                  <a:pt x="54092" y="6955"/>
                </a:lnTo>
                <a:lnTo>
                  <a:pt x="25939" y="25923"/>
                </a:lnTo>
                <a:lnTo>
                  <a:pt x="6959" y="54060"/>
                </a:lnTo>
                <a:lnTo>
                  <a:pt x="0" y="88519"/>
                </a:lnTo>
                <a:lnTo>
                  <a:pt x="0" y="797051"/>
                </a:lnTo>
                <a:lnTo>
                  <a:pt x="6959" y="831584"/>
                </a:lnTo>
                <a:lnTo>
                  <a:pt x="25939" y="859758"/>
                </a:lnTo>
                <a:lnTo>
                  <a:pt x="54092" y="878740"/>
                </a:lnTo>
                <a:lnTo>
                  <a:pt x="88569" y="885698"/>
                </a:lnTo>
                <a:lnTo>
                  <a:pt x="5344858" y="885698"/>
                </a:lnTo>
                <a:lnTo>
                  <a:pt x="5379337" y="878740"/>
                </a:lnTo>
                <a:lnTo>
                  <a:pt x="5407517" y="859758"/>
                </a:lnTo>
                <a:lnTo>
                  <a:pt x="5426529" y="831584"/>
                </a:lnTo>
                <a:lnTo>
                  <a:pt x="5433504" y="797051"/>
                </a:lnTo>
                <a:lnTo>
                  <a:pt x="5433504" y="88519"/>
                </a:lnTo>
                <a:lnTo>
                  <a:pt x="5426529" y="54060"/>
                </a:lnTo>
                <a:lnTo>
                  <a:pt x="5407517" y="25923"/>
                </a:lnTo>
                <a:lnTo>
                  <a:pt x="5379337" y="6955"/>
                </a:lnTo>
                <a:lnTo>
                  <a:pt x="5344858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532" y="452501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519"/>
                </a:moveTo>
                <a:lnTo>
                  <a:pt x="6959" y="54060"/>
                </a:lnTo>
                <a:lnTo>
                  <a:pt x="25939" y="25923"/>
                </a:lnTo>
                <a:lnTo>
                  <a:pt x="54092" y="6955"/>
                </a:lnTo>
                <a:lnTo>
                  <a:pt x="88569" y="0"/>
                </a:lnTo>
                <a:lnTo>
                  <a:pt x="5344858" y="0"/>
                </a:lnTo>
                <a:lnTo>
                  <a:pt x="5379337" y="6955"/>
                </a:lnTo>
                <a:lnTo>
                  <a:pt x="5407517" y="25923"/>
                </a:lnTo>
                <a:lnTo>
                  <a:pt x="5426529" y="54060"/>
                </a:lnTo>
                <a:lnTo>
                  <a:pt x="5433504" y="88519"/>
                </a:lnTo>
                <a:lnTo>
                  <a:pt x="5433504" y="797051"/>
                </a:lnTo>
                <a:lnTo>
                  <a:pt x="5426529" y="831584"/>
                </a:lnTo>
                <a:lnTo>
                  <a:pt x="5407517" y="859758"/>
                </a:lnTo>
                <a:lnTo>
                  <a:pt x="5379337" y="878740"/>
                </a:lnTo>
                <a:lnTo>
                  <a:pt x="5344858" y="885698"/>
                </a:lnTo>
                <a:lnTo>
                  <a:pt x="88569" y="885698"/>
                </a:lnTo>
                <a:lnTo>
                  <a:pt x="54092" y="878740"/>
                </a:lnTo>
                <a:lnTo>
                  <a:pt x="25939" y="859758"/>
                </a:lnTo>
                <a:lnTo>
                  <a:pt x="6959" y="831584"/>
                </a:lnTo>
                <a:lnTo>
                  <a:pt x="0" y="797051"/>
                </a:lnTo>
                <a:lnTo>
                  <a:pt x="0" y="88519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3105" y="518540"/>
            <a:ext cx="1319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</a:rPr>
              <a:t>Rhodopsin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29272" y="14611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883" y="0"/>
                </a:moveTo>
                <a:lnTo>
                  <a:pt x="88569" y="0"/>
                </a:lnTo>
                <a:lnTo>
                  <a:pt x="54097" y="6975"/>
                </a:lnTo>
                <a:lnTo>
                  <a:pt x="25944" y="25987"/>
                </a:lnTo>
                <a:lnTo>
                  <a:pt x="6961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61" y="831711"/>
                </a:lnTo>
                <a:lnTo>
                  <a:pt x="25944" y="859885"/>
                </a:lnTo>
                <a:lnTo>
                  <a:pt x="54097" y="878867"/>
                </a:lnTo>
                <a:lnTo>
                  <a:pt x="88569" y="885825"/>
                </a:lnTo>
                <a:lnTo>
                  <a:pt x="5344883" y="885825"/>
                </a:lnTo>
                <a:lnTo>
                  <a:pt x="5379342" y="878867"/>
                </a:lnTo>
                <a:lnTo>
                  <a:pt x="5407479" y="859885"/>
                </a:lnTo>
                <a:lnTo>
                  <a:pt x="5426447" y="831711"/>
                </a:lnTo>
                <a:lnTo>
                  <a:pt x="5433402" y="797178"/>
                </a:lnTo>
                <a:lnTo>
                  <a:pt x="5433402" y="88645"/>
                </a:lnTo>
                <a:lnTo>
                  <a:pt x="5426447" y="54167"/>
                </a:lnTo>
                <a:lnTo>
                  <a:pt x="5407479" y="25987"/>
                </a:lnTo>
                <a:lnTo>
                  <a:pt x="5379342" y="6975"/>
                </a:lnTo>
                <a:lnTo>
                  <a:pt x="5344883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272" y="14611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61" y="54167"/>
                </a:lnTo>
                <a:lnTo>
                  <a:pt x="25944" y="25987"/>
                </a:lnTo>
                <a:lnTo>
                  <a:pt x="54097" y="6975"/>
                </a:lnTo>
                <a:lnTo>
                  <a:pt x="88569" y="0"/>
                </a:lnTo>
                <a:lnTo>
                  <a:pt x="5344883" y="0"/>
                </a:lnTo>
                <a:lnTo>
                  <a:pt x="5379342" y="6975"/>
                </a:lnTo>
                <a:lnTo>
                  <a:pt x="5407479" y="25987"/>
                </a:lnTo>
                <a:lnTo>
                  <a:pt x="5426447" y="54167"/>
                </a:lnTo>
                <a:lnTo>
                  <a:pt x="5433402" y="88645"/>
                </a:lnTo>
                <a:lnTo>
                  <a:pt x="5433402" y="797178"/>
                </a:lnTo>
                <a:lnTo>
                  <a:pt x="5426447" y="831711"/>
                </a:lnTo>
                <a:lnTo>
                  <a:pt x="5407479" y="859885"/>
                </a:lnTo>
                <a:lnTo>
                  <a:pt x="5379342" y="878867"/>
                </a:lnTo>
                <a:lnTo>
                  <a:pt x="5344883" y="885825"/>
                </a:lnTo>
                <a:lnTo>
                  <a:pt x="88569" y="885825"/>
                </a:lnTo>
                <a:lnTo>
                  <a:pt x="54097" y="878867"/>
                </a:lnTo>
                <a:lnTo>
                  <a:pt x="25944" y="859885"/>
                </a:lnTo>
                <a:lnTo>
                  <a:pt x="6961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5011" y="246989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909" y="0"/>
                </a:moveTo>
                <a:lnTo>
                  <a:pt x="88582" y="0"/>
                </a:lnTo>
                <a:lnTo>
                  <a:pt x="54103" y="6975"/>
                </a:lnTo>
                <a:lnTo>
                  <a:pt x="25946" y="25987"/>
                </a:lnTo>
                <a:lnTo>
                  <a:pt x="6961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61" y="831711"/>
                </a:lnTo>
                <a:lnTo>
                  <a:pt x="25946" y="859885"/>
                </a:lnTo>
                <a:lnTo>
                  <a:pt x="54103" y="878867"/>
                </a:lnTo>
                <a:lnTo>
                  <a:pt x="88582" y="885825"/>
                </a:lnTo>
                <a:lnTo>
                  <a:pt x="5344909" y="885825"/>
                </a:lnTo>
                <a:lnTo>
                  <a:pt x="5379367" y="878867"/>
                </a:lnTo>
                <a:lnTo>
                  <a:pt x="5407504" y="859885"/>
                </a:lnTo>
                <a:lnTo>
                  <a:pt x="5426473" y="831711"/>
                </a:lnTo>
                <a:lnTo>
                  <a:pt x="5433428" y="797178"/>
                </a:lnTo>
                <a:lnTo>
                  <a:pt x="5433428" y="88645"/>
                </a:lnTo>
                <a:lnTo>
                  <a:pt x="5426473" y="54167"/>
                </a:lnTo>
                <a:lnTo>
                  <a:pt x="5407504" y="25987"/>
                </a:lnTo>
                <a:lnTo>
                  <a:pt x="5379367" y="6975"/>
                </a:lnTo>
                <a:lnTo>
                  <a:pt x="5344909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5011" y="246989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61" y="54167"/>
                </a:lnTo>
                <a:lnTo>
                  <a:pt x="25946" y="25987"/>
                </a:lnTo>
                <a:lnTo>
                  <a:pt x="54103" y="6975"/>
                </a:lnTo>
                <a:lnTo>
                  <a:pt x="88582" y="0"/>
                </a:lnTo>
                <a:lnTo>
                  <a:pt x="5344909" y="0"/>
                </a:lnTo>
                <a:lnTo>
                  <a:pt x="5379367" y="6975"/>
                </a:lnTo>
                <a:lnTo>
                  <a:pt x="5407504" y="25987"/>
                </a:lnTo>
                <a:lnTo>
                  <a:pt x="5426473" y="54167"/>
                </a:lnTo>
                <a:lnTo>
                  <a:pt x="5433428" y="88645"/>
                </a:lnTo>
                <a:lnTo>
                  <a:pt x="5433428" y="797178"/>
                </a:lnTo>
                <a:lnTo>
                  <a:pt x="5426473" y="831711"/>
                </a:lnTo>
                <a:lnTo>
                  <a:pt x="5407504" y="859885"/>
                </a:lnTo>
                <a:lnTo>
                  <a:pt x="5379367" y="878867"/>
                </a:lnTo>
                <a:lnTo>
                  <a:pt x="5344909" y="885825"/>
                </a:lnTo>
                <a:lnTo>
                  <a:pt x="88582" y="885825"/>
                </a:lnTo>
                <a:lnTo>
                  <a:pt x="54103" y="878867"/>
                </a:lnTo>
                <a:lnTo>
                  <a:pt x="25946" y="859885"/>
                </a:lnTo>
                <a:lnTo>
                  <a:pt x="6961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0763" y="347865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921" y="0"/>
                </a:moveTo>
                <a:lnTo>
                  <a:pt x="88518" y="0"/>
                </a:lnTo>
                <a:lnTo>
                  <a:pt x="54060" y="6975"/>
                </a:lnTo>
                <a:lnTo>
                  <a:pt x="25923" y="25987"/>
                </a:lnTo>
                <a:lnTo>
                  <a:pt x="6955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55" y="831711"/>
                </a:lnTo>
                <a:lnTo>
                  <a:pt x="25923" y="859885"/>
                </a:lnTo>
                <a:lnTo>
                  <a:pt x="54060" y="878867"/>
                </a:lnTo>
                <a:lnTo>
                  <a:pt x="88518" y="885824"/>
                </a:lnTo>
                <a:lnTo>
                  <a:pt x="5344921" y="885824"/>
                </a:lnTo>
                <a:lnTo>
                  <a:pt x="5379380" y="878867"/>
                </a:lnTo>
                <a:lnTo>
                  <a:pt x="5407517" y="859885"/>
                </a:lnTo>
                <a:lnTo>
                  <a:pt x="5426485" y="831711"/>
                </a:lnTo>
                <a:lnTo>
                  <a:pt x="5433441" y="797178"/>
                </a:lnTo>
                <a:lnTo>
                  <a:pt x="5433441" y="88645"/>
                </a:lnTo>
                <a:lnTo>
                  <a:pt x="5426485" y="54167"/>
                </a:lnTo>
                <a:lnTo>
                  <a:pt x="5407517" y="25987"/>
                </a:lnTo>
                <a:lnTo>
                  <a:pt x="5379380" y="6975"/>
                </a:lnTo>
                <a:lnTo>
                  <a:pt x="5344921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0763" y="347865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55" y="54167"/>
                </a:lnTo>
                <a:lnTo>
                  <a:pt x="25923" y="25987"/>
                </a:lnTo>
                <a:lnTo>
                  <a:pt x="54060" y="6975"/>
                </a:lnTo>
                <a:lnTo>
                  <a:pt x="88518" y="0"/>
                </a:lnTo>
                <a:lnTo>
                  <a:pt x="5344921" y="0"/>
                </a:lnTo>
                <a:lnTo>
                  <a:pt x="5379380" y="6975"/>
                </a:lnTo>
                <a:lnTo>
                  <a:pt x="5407517" y="25987"/>
                </a:lnTo>
                <a:lnTo>
                  <a:pt x="5426485" y="54167"/>
                </a:lnTo>
                <a:lnTo>
                  <a:pt x="5433441" y="88645"/>
                </a:lnTo>
                <a:lnTo>
                  <a:pt x="5433441" y="797178"/>
                </a:lnTo>
                <a:lnTo>
                  <a:pt x="5426485" y="831711"/>
                </a:lnTo>
                <a:lnTo>
                  <a:pt x="5407517" y="859885"/>
                </a:lnTo>
                <a:lnTo>
                  <a:pt x="5379380" y="878867"/>
                </a:lnTo>
                <a:lnTo>
                  <a:pt x="5344921" y="885824"/>
                </a:lnTo>
                <a:lnTo>
                  <a:pt x="88518" y="885824"/>
                </a:lnTo>
                <a:lnTo>
                  <a:pt x="54060" y="878867"/>
                </a:lnTo>
                <a:lnTo>
                  <a:pt x="25923" y="859885"/>
                </a:lnTo>
                <a:lnTo>
                  <a:pt x="6955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6529" y="448741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922" y="0"/>
                </a:moveTo>
                <a:lnTo>
                  <a:pt x="88518" y="0"/>
                </a:lnTo>
                <a:lnTo>
                  <a:pt x="54060" y="6975"/>
                </a:lnTo>
                <a:lnTo>
                  <a:pt x="25923" y="25987"/>
                </a:lnTo>
                <a:lnTo>
                  <a:pt x="6955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55" y="831711"/>
                </a:lnTo>
                <a:lnTo>
                  <a:pt x="25923" y="859885"/>
                </a:lnTo>
                <a:lnTo>
                  <a:pt x="54060" y="878867"/>
                </a:lnTo>
                <a:lnTo>
                  <a:pt x="88518" y="885824"/>
                </a:lnTo>
                <a:lnTo>
                  <a:pt x="5344922" y="885824"/>
                </a:lnTo>
                <a:lnTo>
                  <a:pt x="5379380" y="878867"/>
                </a:lnTo>
                <a:lnTo>
                  <a:pt x="5407517" y="859885"/>
                </a:lnTo>
                <a:lnTo>
                  <a:pt x="5426485" y="831711"/>
                </a:lnTo>
                <a:lnTo>
                  <a:pt x="5433441" y="797178"/>
                </a:lnTo>
                <a:lnTo>
                  <a:pt x="5433441" y="88645"/>
                </a:lnTo>
                <a:lnTo>
                  <a:pt x="5426485" y="54167"/>
                </a:lnTo>
                <a:lnTo>
                  <a:pt x="5407517" y="25987"/>
                </a:lnTo>
                <a:lnTo>
                  <a:pt x="5379380" y="6975"/>
                </a:lnTo>
                <a:lnTo>
                  <a:pt x="5344922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6529" y="448741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55" y="54167"/>
                </a:lnTo>
                <a:lnTo>
                  <a:pt x="25923" y="25987"/>
                </a:lnTo>
                <a:lnTo>
                  <a:pt x="54060" y="6975"/>
                </a:lnTo>
                <a:lnTo>
                  <a:pt x="88518" y="0"/>
                </a:lnTo>
                <a:lnTo>
                  <a:pt x="5344922" y="0"/>
                </a:lnTo>
                <a:lnTo>
                  <a:pt x="5379380" y="6975"/>
                </a:lnTo>
                <a:lnTo>
                  <a:pt x="5407517" y="25987"/>
                </a:lnTo>
                <a:lnTo>
                  <a:pt x="5426485" y="54167"/>
                </a:lnTo>
                <a:lnTo>
                  <a:pt x="5433441" y="88645"/>
                </a:lnTo>
                <a:lnTo>
                  <a:pt x="5433441" y="797178"/>
                </a:lnTo>
                <a:lnTo>
                  <a:pt x="5426485" y="831711"/>
                </a:lnTo>
                <a:lnTo>
                  <a:pt x="5407517" y="859885"/>
                </a:lnTo>
                <a:lnTo>
                  <a:pt x="5379380" y="878867"/>
                </a:lnTo>
                <a:lnTo>
                  <a:pt x="5344922" y="885824"/>
                </a:lnTo>
                <a:lnTo>
                  <a:pt x="88518" y="885824"/>
                </a:lnTo>
                <a:lnTo>
                  <a:pt x="54060" y="878867"/>
                </a:lnTo>
                <a:lnTo>
                  <a:pt x="25923" y="859885"/>
                </a:lnTo>
                <a:lnTo>
                  <a:pt x="6955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1219" y="109956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575817" y="316611"/>
                </a:moveTo>
                <a:lnTo>
                  <a:pt x="0" y="316611"/>
                </a:lnTo>
                <a:lnTo>
                  <a:pt x="287908" y="575691"/>
                </a:lnTo>
                <a:lnTo>
                  <a:pt x="575817" y="316611"/>
                </a:lnTo>
                <a:close/>
              </a:path>
              <a:path w="575945" h="575944">
                <a:moveTo>
                  <a:pt x="446277" y="0"/>
                </a:moveTo>
                <a:lnTo>
                  <a:pt x="129539" y="0"/>
                </a:lnTo>
                <a:lnTo>
                  <a:pt x="129539" y="316611"/>
                </a:lnTo>
                <a:lnTo>
                  <a:pt x="446277" y="316611"/>
                </a:lnTo>
                <a:lnTo>
                  <a:pt x="446277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1219" y="109956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0" y="316611"/>
                </a:moveTo>
                <a:lnTo>
                  <a:pt x="129539" y="316611"/>
                </a:lnTo>
                <a:lnTo>
                  <a:pt x="129539" y="0"/>
                </a:lnTo>
                <a:lnTo>
                  <a:pt x="446277" y="0"/>
                </a:lnTo>
                <a:lnTo>
                  <a:pt x="446277" y="316611"/>
                </a:lnTo>
                <a:lnTo>
                  <a:pt x="575817" y="316611"/>
                </a:lnTo>
                <a:lnTo>
                  <a:pt x="287908" y="575691"/>
                </a:lnTo>
                <a:lnTo>
                  <a:pt x="0" y="316611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6984" y="210832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575690" y="316611"/>
                </a:moveTo>
                <a:lnTo>
                  <a:pt x="0" y="316611"/>
                </a:lnTo>
                <a:lnTo>
                  <a:pt x="287908" y="575690"/>
                </a:lnTo>
                <a:lnTo>
                  <a:pt x="575690" y="316611"/>
                </a:lnTo>
                <a:close/>
              </a:path>
              <a:path w="575945" h="575944">
                <a:moveTo>
                  <a:pt x="446150" y="0"/>
                </a:moveTo>
                <a:lnTo>
                  <a:pt x="129539" y="0"/>
                </a:lnTo>
                <a:lnTo>
                  <a:pt x="129539" y="316611"/>
                </a:lnTo>
                <a:lnTo>
                  <a:pt x="446150" y="316611"/>
                </a:lnTo>
                <a:lnTo>
                  <a:pt x="446150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6984" y="210832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0" y="316611"/>
                </a:moveTo>
                <a:lnTo>
                  <a:pt x="129539" y="316611"/>
                </a:lnTo>
                <a:lnTo>
                  <a:pt x="129539" y="0"/>
                </a:lnTo>
                <a:lnTo>
                  <a:pt x="446150" y="0"/>
                </a:lnTo>
                <a:lnTo>
                  <a:pt x="446150" y="316611"/>
                </a:lnTo>
                <a:lnTo>
                  <a:pt x="575690" y="316611"/>
                </a:lnTo>
                <a:lnTo>
                  <a:pt x="287908" y="575690"/>
                </a:lnTo>
                <a:lnTo>
                  <a:pt x="0" y="316611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2748" y="3102229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575691" y="316738"/>
                </a:moveTo>
                <a:lnTo>
                  <a:pt x="0" y="316738"/>
                </a:lnTo>
                <a:lnTo>
                  <a:pt x="287909" y="575818"/>
                </a:lnTo>
                <a:lnTo>
                  <a:pt x="575691" y="316738"/>
                </a:lnTo>
                <a:close/>
              </a:path>
              <a:path w="575945" h="575945">
                <a:moveTo>
                  <a:pt x="446150" y="0"/>
                </a:moveTo>
                <a:lnTo>
                  <a:pt x="129539" y="0"/>
                </a:lnTo>
                <a:lnTo>
                  <a:pt x="129539" y="316738"/>
                </a:lnTo>
                <a:lnTo>
                  <a:pt x="446150" y="316738"/>
                </a:lnTo>
                <a:lnTo>
                  <a:pt x="446150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2748" y="3102229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0" y="316738"/>
                </a:moveTo>
                <a:lnTo>
                  <a:pt x="129539" y="316738"/>
                </a:lnTo>
                <a:lnTo>
                  <a:pt x="129539" y="0"/>
                </a:lnTo>
                <a:lnTo>
                  <a:pt x="446150" y="0"/>
                </a:lnTo>
                <a:lnTo>
                  <a:pt x="446150" y="316738"/>
                </a:lnTo>
                <a:lnTo>
                  <a:pt x="575691" y="316738"/>
                </a:lnTo>
                <a:lnTo>
                  <a:pt x="287909" y="575818"/>
                </a:lnTo>
                <a:lnTo>
                  <a:pt x="0" y="316738"/>
                </a:lnTo>
                <a:close/>
              </a:path>
            </a:pathLst>
          </a:custGeom>
          <a:ln w="19049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8514" y="412089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575690" y="316610"/>
                </a:moveTo>
                <a:lnTo>
                  <a:pt x="0" y="316610"/>
                </a:lnTo>
                <a:lnTo>
                  <a:pt x="287782" y="575690"/>
                </a:lnTo>
                <a:lnTo>
                  <a:pt x="575690" y="316610"/>
                </a:lnTo>
                <a:close/>
              </a:path>
              <a:path w="575945" h="575945">
                <a:moveTo>
                  <a:pt x="446151" y="0"/>
                </a:moveTo>
                <a:lnTo>
                  <a:pt x="129539" y="0"/>
                </a:lnTo>
                <a:lnTo>
                  <a:pt x="129539" y="316610"/>
                </a:lnTo>
                <a:lnTo>
                  <a:pt x="446151" y="316610"/>
                </a:lnTo>
                <a:lnTo>
                  <a:pt x="446151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98514" y="412089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0" y="316610"/>
                </a:moveTo>
                <a:lnTo>
                  <a:pt x="129539" y="316610"/>
                </a:lnTo>
                <a:lnTo>
                  <a:pt x="129539" y="0"/>
                </a:lnTo>
                <a:lnTo>
                  <a:pt x="446151" y="0"/>
                </a:lnTo>
                <a:lnTo>
                  <a:pt x="446151" y="316610"/>
                </a:lnTo>
                <a:lnTo>
                  <a:pt x="575690" y="316610"/>
                </a:lnTo>
                <a:lnTo>
                  <a:pt x="287782" y="575690"/>
                </a:lnTo>
                <a:lnTo>
                  <a:pt x="0" y="316610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4561" y="55077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795" y="0"/>
                </a:moveTo>
                <a:lnTo>
                  <a:pt x="88518" y="0"/>
                </a:lnTo>
                <a:lnTo>
                  <a:pt x="54060" y="6974"/>
                </a:lnTo>
                <a:lnTo>
                  <a:pt x="25923" y="25984"/>
                </a:lnTo>
                <a:lnTo>
                  <a:pt x="6955" y="54156"/>
                </a:lnTo>
                <a:lnTo>
                  <a:pt x="0" y="88620"/>
                </a:lnTo>
                <a:lnTo>
                  <a:pt x="0" y="797217"/>
                </a:lnTo>
                <a:lnTo>
                  <a:pt x="6955" y="831694"/>
                </a:lnTo>
                <a:lnTo>
                  <a:pt x="25923" y="859847"/>
                </a:lnTo>
                <a:lnTo>
                  <a:pt x="54060" y="878827"/>
                </a:lnTo>
                <a:lnTo>
                  <a:pt x="88518" y="885786"/>
                </a:lnTo>
                <a:lnTo>
                  <a:pt x="5344795" y="885786"/>
                </a:lnTo>
                <a:lnTo>
                  <a:pt x="5379327" y="878827"/>
                </a:lnTo>
                <a:lnTo>
                  <a:pt x="5407501" y="859847"/>
                </a:lnTo>
                <a:lnTo>
                  <a:pt x="5426483" y="831694"/>
                </a:lnTo>
                <a:lnTo>
                  <a:pt x="5433441" y="797217"/>
                </a:lnTo>
                <a:lnTo>
                  <a:pt x="5433441" y="88620"/>
                </a:lnTo>
                <a:lnTo>
                  <a:pt x="5426483" y="54156"/>
                </a:lnTo>
                <a:lnTo>
                  <a:pt x="5407501" y="25984"/>
                </a:lnTo>
                <a:lnTo>
                  <a:pt x="5379327" y="6974"/>
                </a:lnTo>
                <a:lnTo>
                  <a:pt x="5344795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64561" y="55077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20"/>
                </a:moveTo>
                <a:lnTo>
                  <a:pt x="6955" y="54156"/>
                </a:lnTo>
                <a:lnTo>
                  <a:pt x="25923" y="25984"/>
                </a:lnTo>
                <a:lnTo>
                  <a:pt x="54060" y="6974"/>
                </a:lnTo>
                <a:lnTo>
                  <a:pt x="88518" y="0"/>
                </a:lnTo>
                <a:lnTo>
                  <a:pt x="5344795" y="0"/>
                </a:lnTo>
                <a:lnTo>
                  <a:pt x="5379327" y="6974"/>
                </a:lnTo>
                <a:lnTo>
                  <a:pt x="5407501" y="25984"/>
                </a:lnTo>
                <a:lnTo>
                  <a:pt x="5426483" y="54156"/>
                </a:lnTo>
                <a:lnTo>
                  <a:pt x="5433441" y="88620"/>
                </a:lnTo>
                <a:lnTo>
                  <a:pt x="5433441" y="797217"/>
                </a:lnTo>
                <a:lnTo>
                  <a:pt x="5426483" y="831694"/>
                </a:lnTo>
                <a:lnTo>
                  <a:pt x="5407501" y="859847"/>
                </a:lnTo>
                <a:lnTo>
                  <a:pt x="5379327" y="878827"/>
                </a:lnTo>
                <a:lnTo>
                  <a:pt x="5344795" y="885786"/>
                </a:lnTo>
                <a:lnTo>
                  <a:pt x="88518" y="885786"/>
                </a:lnTo>
                <a:lnTo>
                  <a:pt x="54060" y="878827"/>
                </a:lnTo>
                <a:lnTo>
                  <a:pt x="25923" y="859847"/>
                </a:lnTo>
                <a:lnTo>
                  <a:pt x="6955" y="831694"/>
                </a:lnTo>
                <a:lnTo>
                  <a:pt x="0" y="797217"/>
                </a:lnTo>
                <a:lnTo>
                  <a:pt x="0" y="8862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8794" y="1717929"/>
            <a:ext cx="4951730" cy="4378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Metarhodopsin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entury Gothic"/>
                <a:cs typeface="Century Gothic"/>
              </a:rPr>
              <a:t>II</a:t>
            </a:r>
            <a:endParaRPr sz="2000">
              <a:latin typeface="Century Gothic"/>
              <a:cs typeface="Century Gothic"/>
            </a:endParaRPr>
          </a:p>
          <a:p>
            <a:pPr marL="824230" marR="284480" indent="-405765">
              <a:lnSpc>
                <a:spcPts val="7950"/>
              </a:lnSpc>
              <a:spcBef>
                <a:spcPts val="1180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Activation of transducin  Activation of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phoshpdiasterase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29995">
              <a:lnSpc>
                <a:spcPct val="100000"/>
              </a:lnSpc>
              <a:spcBef>
                <a:spcPts val="1595"/>
              </a:spcBef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Decreased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intracellular</a:t>
            </a:r>
            <a:r>
              <a:rPr sz="20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cGMP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174815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Hyperpolarization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86295" y="5225034"/>
            <a:ext cx="694055" cy="721995"/>
          </a:xfrm>
          <a:custGeom>
            <a:avLst/>
            <a:gdLst/>
            <a:ahLst/>
            <a:cxnLst/>
            <a:rect l="l" t="t" r="r" b="b"/>
            <a:pathLst>
              <a:path w="694054" h="721995">
                <a:moveTo>
                  <a:pt x="693674" y="374650"/>
                </a:moveTo>
                <a:lnTo>
                  <a:pt x="0" y="374650"/>
                </a:lnTo>
                <a:lnTo>
                  <a:pt x="346836" y="721461"/>
                </a:lnTo>
                <a:lnTo>
                  <a:pt x="693674" y="374650"/>
                </a:lnTo>
                <a:close/>
              </a:path>
              <a:path w="694054" h="721995">
                <a:moveTo>
                  <a:pt x="520319" y="0"/>
                </a:moveTo>
                <a:lnTo>
                  <a:pt x="173481" y="0"/>
                </a:lnTo>
                <a:lnTo>
                  <a:pt x="173481" y="374650"/>
                </a:lnTo>
                <a:lnTo>
                  <a:pt x="520319" y="374650"/>
                </a:lnTo>
                <a:lnTo>
                  <a:pt x="520319" y="0"/>
                </a:lnTo>
                <a:close/>
              </a:path>
            </a:pathLst>
          </a:custGeom>
          <a:solidFill>
            <a:srgbClr val="D9B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6295" y="5225034"/>
            <a:ext cx="694055" cy="721995"/>
          </a:xfrm>
          <a:custGeom>
            <a:avLst/>
            <a:gdLst/>
            <a:ahLst/>
            <a:cxnLst/>
            <a:rect l="l" t="t" r="r" b="b"/>
            <a:pathLst>
              <a:path w="694054" h="721995">
                <a:moveTo>
                  <a:pt x="0" y="374650"/>
                </a:moveTo>
                <a:lnTo>
                  <a:pt x="173481" y="374650"/>
                </a:lnTo>
                <a:lnTo>
                  <a:pt x="173481" y="0"/>
                </a:lnTo>
                <a:lnTo>
                  <a:pt x="520319" y="0"/>
                </a:lnTo>
                <a:lnTo>
                  <a:pt x="520319" y="374650"/>
                </a:lnTo>
                <a:lnTo>
                  <a:pt x="693674" y="374650"/>
                </a:lnTo>
                <a:lnTo>
                  <a:pt x="346836" y="721461"/>
                </a:lnTo>
                <a:lnTo>
                  <a:pt x="0" y="374650"/>
                </a:lnTo>
                <a:close/>
              </a:path>
            </a:pathLst>
          </a:custGeom>
          <a:ln w="19050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65360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Neurophysiology </a:t>
            </a:r>
            <a:r>
              <a:rPr dirty="0"/>
              <a:t>of</a:t>
            </a:r>
            <a:r>
              <a:rPr spc="-110" dirty="0"/>
              <a:t> </a:t>
            </a:r>
            <a:r>
              <a:rPr spc="-5" dirty="0"/>
              <a:t>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54123"/>
            <a:ext cx="5952490" cy="21837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Genesis of visual impulse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photoreceptors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Processing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retina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Processing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2000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pathway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Analysis 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3-part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 hypothesis of visual</a:t>
            </a:r>
            <a:r>
              <a:rPr sz="2000" spc="-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09" y="1794128"/>
            <a:ext cx="6134100" cy="3627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Neurotransmitters</a:t>
            </a:r>
            <a:endParaRPr sz="42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3515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Glutamine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by rods and</a:t>
            </a:r>
            <a:r>
              <a:rPr sz="20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cones.</a:t>
            </a:r>
            <a:endParaRPr sz="2000">
              <a:latin typeface="Century Gothic"/>
              <a:cs typeface="Century Gothic"/>
            </a:endParaRPr>
          </a:p>
          <a:p>
            <a:pPr marL="355600" marR="312420" indent="-343535" algn="just">
              <a:lnSpc>
                <a:spcPct val="100000"/>
              </a:lnSpc>
              <a:spcBef>
                <a:spcPts val="1000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Amacrine cells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produce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5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different inhibitory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transmitters,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GABA, glycine, dopamine,</a:t>
            </a:r>
            <a:r>
              <a:rPr sz="2000" spc="-11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Ach,  Indolamine.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10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Cholinesterase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muller 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Horizontal,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Amacrine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Ganglion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cells.</a:t>
            </a:r>
            <a:endParaRPr sz="20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Carbonic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anhydrase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cones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RPE.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7627" y="692683"/>
            <a:ext cx="7200900" cy="523240"/>
          </a:xfrm>
          <a:prstGeom prst="rect">
            <a:avLst/>
          </a:prstGeom>
          <a:solidFill>
            <a:srgbClr val="FFFFFF"/>
          </a:solidFill>
          <a:ln w="19050">
            <a:solidFill>
              <a:srgbClr val="EA621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2800" dirty="0">
                <a:solidFill>
                  <a:srgbClr val="000000"/>
                </a:solidFill>
              </a:rPr>
              <a:t>Physiological </a:t>
            </a:r>
            <a:r>
              <a:rPr sz="2800" spc="-5" dirty="0">
                <a:solidFill>
                  <a:srgbClr val="000000"/>
                </a:solidFill>
              </a:rPr>
              <a:t>activities </a:t>
            </a:r>
            <a:r>
              <a:rPr sz="2800" dirty="0">
                <a:solidFill>
                  <a:srgbClr val="000000"/>
                </a:solidFill>
              </a:rPr>
              <a:t>in </a:t>
            </a:r>
            <a:r>
              <a:rPr sz="2800" spc="-10" dirty="0">
                <a:solidFill>
                  <a:srgbClr val="000000"/>
                </a:solidFill>
              </a:rPr>
              <a:t>the </a:t>
            </a:r>
            <a:r>
              <a:rPr sz="2800" spc="-5" dirty="0">
                <a:solidFill>
                  <a:srgbClr val="000000"/>
                </a:solidFill>
              </a:rPr>
              <a:t>retinal</a:t>
            </a:r>
            <a:r>
              <a:rPr sz="2800" spc="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cells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117" y="473455"/>
            <a:ext cx="43611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Cellular</a:t>
            </a:r>
            <a:r>
              <a:rPr spc="-110" dirty="0"/>
              <a:t> </a:t>
            </a:r>
            <a:r>
              <a:rPr spc="-5" dirty="0"/>
              <a:t>activities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223899"/>
            <a:ext cx="5236210" cy="519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Horizontal </a:t>
            </a:r>
            <a:r>
              <a:rPr sz="2000" spc="5" dirty="0">
                <a:solidFill>
                  <a:srgbClr val="FFFF00"/>
                </a:solidFill>
                <a:latin typeface="Century Gothic"/>
                <a:cs typeface="Century Gothic"/>
              </a:rPr>
              <a:t>cells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: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Enhance visual</a:t>
            </a:r>
            <a:r>
              <a:rPr sz="2000" spc="-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contrast  by lateral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inhibition,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hence processing  of spatial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information.</a:t>
            </a:r>
            <a:endParaRPr sz="2000">
              <a:latin typeface="Century Gothic"/>
              <a:cs typeface="Century Gothic"/>
            </a:endParaRPr>
          </a:p>
          <a:p>
            <a:pPr marL="469900" marR="362585">
              <a:lnSpc>
                <a:spcPct val="100000"/>
              </a:lnSpc>
              <a:spcBef>
                <a:spcPts val="994"/>
              </a:spcBef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-when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 minute stroke 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</a:t>
            </a:r>
            <a:r>
              <a:rPr sz="2000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strikes 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retina,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central most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area is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excited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while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area around is  inhibited.</a:t>
            </a:r>
            <a:endParaRPr sz="2000">
              <a:latin typeface="Century Gothic"/>
              <a:cs typeface="Century Gothic"/>
            </a:endParaRPr>
          </a:p>
          <a:p>
            <a:pPr marL="355600" marR="354965" indent="-343535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Bipolar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cells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: stimulated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by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hyperpolarization of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photoreceptors.</a:t>
            </a:r>
            <a:endParaRPr sz="2000">
              <a:latin typeface="Century Gothic"/>
              <a:cs typeface="Century Gothic"/>
            </a:endParaRPr>
          </a:p>
          <a:p>
            <a:pPr marL="756285" marR="304800" indent="-28702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Two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different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types,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provide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opposing  excitatory (</a:t>
            </a:r>
            <a:r>
              <a:rPr sz="18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depolarizing bipolar cells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) 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inhibitory signals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response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stimulation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light.</a:t>
            </a:r>
            <a:endParaRPr sz="1800">
              <a:latin typeface="Century Gothic"/>
              <a:cs typeface="Century Gothic"/>
            </a:endParaRPr>
          </a:p>
          <a:p>
            <a:pPr marL="756285" marR="29209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Second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mechanism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lateral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inhibition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by centre-surround antagonism. (on-cell 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off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0991" y="1282433"/>
            <a:ext cx="3464179" cy="5085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647826"/>
            <a:ext cx="2252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00"/>
                </a:solidFill>
              </a:rPr>
              <a:t>Amacrine</a:t>
            </a:r>
            <a:r>
              <a:rPr sz="2000" spc="-80" dirty="0">
                <a:solidFill>
                  <a:srgbClr val="FFFF00"/>
                </a:solidFill>
              </a:rPr>
              <a:t> </a:t>
            </a:r>
            <a:r>
              <a:rPr sz="2000" dirty="0">
                <a:solidFill>
                  <a:srgbClr val="FFFF00"/>
                </a:solidFill>
              </a:rPr>
              <a:t>cells</a:t>
            </a:r>
            <a:r>
              <a:rPr sz="2000" dirty="0">
                <a:solidFill>
                  <a:srgbClr val="FFFFFF"/>
                </a:solidFill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8509" y="1079119"/>
            <a:ext cx="6466840" cy="4549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9860" indent="-343535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Negative feedback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arrangement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subsequent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response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 projected onto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ganglion</a:t>
            </a:r>
            <a:r>
              <a:rPr sz="2000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cells.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Receive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information at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synapse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bipolar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axon and ganglion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dendrites.</a:t>
            </a:r>
            <a:endParaRPr sz="2000">
              <a:latin typeface="Century Gothic"/>
              <a:cs typeface="Century Gothic"/>
            </a:endParaRPr>
          </a:p>
          <a:p>
            <a:pPr marL="355600" marR="269875" indent="-343535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Temporal processing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this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information at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other  end 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bipolar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cells.</a:t>
            </a:r>
            <a:endParaRPr sz="200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TYPES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function</a:t>
            </a:r>
            <a:endParaRPr sz="20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pathway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for rod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vision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Onset-activated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Offset-activated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Illumination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change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sensitive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Direction sensitive</a:t>
            </a:r>
            <a:r>
              <a:rPr sz="1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1060450"/>
            <a:ext cx="6376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00"/>
                </a:solidFill>
              </a:rPr>
              <a:t>Ganglion </a:t>
            </a:r>
            <a:r>
              <a:rPr sz="2000" spc="5" dirty="0">
                <a:solidFill>
                  <a:srgbClr val="FFFF00"/>
                </a:solidFill>
              </a:rPr>
              <a:t>cells</a:t>
            </a:r>
            <a:r>
              <a:rPr sz="2000" spc="5" dirty="0">
                <a:solidFill>
                  <a:srgbClr val="FFFFFF"/>
                </a:solidFill>
              </a:rPr>
              <a:t>: </a:t>
            </a:r>
            <a:r>
              <a:rPr sz="2000" dirty="0">
                <a:solidFill>
                  <a:srgbClr val="FFFFFF"/>
                </a:solidFill>
              </a:rPr>
              <a:t>transmit </a:t>
            </a:r>
            <a:r>
              <a:rPr sz="2000" spc="-5" dirty="0">
                <a:solidFill>
                  <a:srgbClr val="FFFFFF"/>
                </a:solidFill>
              </a:rPr>
              <a:t>signal as action </a:t>
            </a:r>
            <a:r>
              <a:rPr sz="2000" dirty="0">
                <a:solidFill>
                  <a:srgbClr val="FFFFFF"/>
                </a:solidFill>
              </a:rPr>
              <a:t>potential  </a:t>
            </a:r>
            <a:r>
              <a:rPr sz="2000" spc="5" dirty="0">
                <a:solidFill>
                  <a:srgbClr val="FFFFFF"/>
                </a:solidFill>
              </a:rPr>
              <a:t>to the</a:t>
            </a:r>
            <a:r>
              <a:rPr sz="2000" spc="-8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brain.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518" y="1655077"/>
            <a:ext cx="6275705" cy="304990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2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Three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groups-</a:t>
            </a:r>
            <a:endParaRPr sz="2000">
              <a:latin typeface="Century Gothic"/>
              <a:cs typeface="Century Gothic"/>
            </a:endParaRPr>
          </a:p>
          <a:p>
            <a:pPr marL="756285" marR="444500" lvl="1" indent="-28702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W-ganglion-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small,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40%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total,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broad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retina, excitation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 rods,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detect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direction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movement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anywhere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8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field.</a:t>
            </a:r>
            <a:endParaRPr sz="1800">
              <a:latin typeface="Century Gothic"/>
              <a:cs typeface="Century Gothic"/>
            </a:endParaRPr>
          </a:p>
          <a:p>
            <a:pPr marL="756285" marR="80010" lvl="1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X-ganglion- medium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diameter, 55%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total, small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field, colour vision.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Sustained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response.</a:t>
            </a:r>
            <a:endParaRPr sz="1800">
              <a:latin typeface="Century Gothic"/>
              <a:cs typeface="Century Gothic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Y-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ganglion cells-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largest, 5%,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very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broad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dendritic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field,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respond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rapid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eye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movement or rapid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change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intensity. Transient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response.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1001725"/>
            <a:ext cx="71704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Main </a:t>
            </a:r>
            <a:r>
              <a:rPr spc="-10" dirty="0"/>
              <a:t>mechanisms involved: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54123"/>
            <a:ext cx="4262120" cy="17526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Incidence 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beam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Transduction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(initiation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vision)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of visual</a:t>
            </a:r>
            <a:r>
              <a:rPr sz="20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sensation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perceptions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950" y="474979"/>
            <a:ext cx="4565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Transmission </a:t>
            </a:r>
            <a:r>
              <a:rPr sz="3600" dirty="0"/>
              <a:t>of</a:t>
            </a:r>
            <a:r>
              <a:rPr sz="3600" spc="-5" dirty="0"/>
              <a:t> vision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1084275"/>
            <a:ext cx="869696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Impulses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retina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pass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optic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nerve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optic chiasma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(fibers</a:t>
            </a:r>
            <a:r>
              <a:rPr sz="2000" spc="-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from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nasal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halves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retina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cross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opposite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side)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optic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tracts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000" spc="-2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synapse  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lateral genicular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body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geniculocalcarine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pass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through  optic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radiation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 geniculocalcarine tract –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primary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visual cortex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calcarine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fissure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medial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aspect of occipital</a:t>
            </a:r>
            <a:r>
              <a:rPr sz="2000" spc="-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lobe.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0901" y="2708211"/>
            <a:ext cx="5976874" cy="4005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62591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Lateral </a:t>
            </a:r>
            <a:r>
              <a:rPr spc="-5" dirty="0"/>
              <a:t>geniculate</a:t>
            </a:r>
            <a:r>
              <a:rPr spc="-85" dirty="0"/>
              <a:t> </a:t>
            </a:r>
            <a:r>
              <a:rPr spc="-5" dirty="0"/>
              <a:t>body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439926"/>
            <a:ext cx="4685030" cy="529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Functions: relay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station,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gate</a:t>
            </a:r>
            <a:r>
              <a:rPr sz="20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of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signals.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Layer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1,2:</a:t>
            </a:r>
            <a:endParaRPr sz="2000">
              <a:latin typeface="Century Gothic"/>
              <a:cs typeface="Century Gothic"/>
            </a:endParaRPr>
          </a:p>
          <a:p>
            <a:pPr marL="756285" marR="302260" indent="-287020">
              <a:lnSpc>
                <a:spcPts val="1900"/>
              </a:lnSpc>
              <a:spcBef>
                <a:spcPts val="1019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large cells, called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magnocellular 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pathways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72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sz="1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endParaRPr sz="18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Y-ganglion</a:t>
            </a:r>
            <a:r>
              <a:rPr sz="18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73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Very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rapid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conduction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74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Colour blind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system</a:t>
            </a:r>
            <a:endParaRPr sz="1800">
              <a:latin typeface="Century Gothic"/>
              <a:cs typeface="Century Gothic"/>
            </a:endParaRPr>
          </a:p>
          <a:p>
            <a:pPr marL="70485">
              <a:lnSpc>
                <a:spcPct val="100000"/>
              </a:lnSpc>
              <a:spcBef>
                <a:spcPts val="495"/>
              </a:spcBef>
              <a:tabLst>
                <a:tab pos="413384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Layer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3-6:</a:t>
            </a:r>
            <a:endParaRPr sz="20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4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Parvocellular</a:t>
            </a:r>
            <a:endParaRPr sz="18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5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endParaRPr sz="1800">
              <a:latin typeface="Century Gothic"/>
              <a:cs typeface="Century Gothic"/>
            </a:endParaRPr>
          </a:p>
          <a:p>
            <a:pPr marL="989330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X-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ganglion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3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Colour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vision</a:t>
            </a:r>
            <a:endParaRPr sz="18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4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Moderate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velocity.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7470" y="2924936"/>
            <a:ext cx="5256530" cy="3933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55162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Other connections</a:t>
            </a:r>
            <a:r>
              <a:rPr spc="-85" dirty="0"/>
              <a:t> </a:t>
            </a:r>
            <a:r>
              <a:rPr dirty="0"/>
              <a:t>of  optic</a:t>
            </a:r>
            <a:r>
              <a:rPr spc="-30" dirty="0"/>
              <a:t> </a:t>
            </a:r>
            <a:r>
              <a:rPr dirty="0"/>
              <a:t>tract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83993"/>
            <a:ext cx="6242685" cy="202183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marR="173355" indent="-33655">
              <a:lnSpc>
                <a:spcPct val="70000"/>
              </a:lnSpc>
              <a:spcBef>
                <a:spcPts val="885"/>
              </a:spcBef>
            </a:pP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In addition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lateral genicular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body,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 from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optic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tract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also pass</a:t>
            </a:r>
            <a:r>
              <a:rPr sz="2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to:</a:t>
            </a:r>
            <a:endParaRPr sz="22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7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suprachiasmatic nucleus of hypothalamus  for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controlling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circadian</a:t>
            </a:r>
            <a:r>
              <a:rPr sz="2200" spc="-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rhythms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pretectal nuclei – for control of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fixation</a:t>
            </a:r>
            <a:r>
              <a:rPr sz="2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endParaRPr sz="2200">
              <a:latin typeface="Century Gothic"/>
              <a:cs typeface="Century Gothic"/>
            </a:endParaRPr>
          </a:p>
          <a:p>
            <a:pPr marL="355600" marR="680085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eyes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on objects of importance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for 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pupillary </a:t>
            </a:r>
            <a:r>
              <a:rPr sz="2200" dirty="0">
                <a:solidFill>
                  <a:srgbClr val="FFFF00"/>
                </a:solidFill>
                <a:latin typeface="Century Gothic"/>
                <a:cs typeface="Century Gothic"/>
              </a:rPr>
              <a:t>light</a:t>
            </a:r>
            <a:r>
              <a:rPr sz="2200" spc="-6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reflex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967" y="4008247"/>
            <a:ext cx="60909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superior colliculus – for control of</a:t>
            </a:r>
            <a:r>
              <a:rPr sz="22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bilateral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967" y="4216171"/>
            <a:ext cx="6330950" cy="7486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05"/>
              </a:spcBef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simultaneous </a:t>
            </a:r>
            <a:r>
              <a:rPr sz="2200" dirty="0">
                <a:solidFill>
                  <a:srgbClr val="FFFF00"/>
                </a:solidFill>
                <a:latin typeface="Century Gothic"/>
                <a:cs typeface="Century Gothic"/>
              </a:rPr>
              <a:t>movements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 two</a:t>
            </a:r>
            <a:r>
              <a:rPr sz="22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eyes;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pulvinar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– forms 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secondary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visual</a:t>
            </a:r>
            <a:r>
              <a:rPr sz="2200" spc="-2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pathway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5967" y="4965572"/>
            <a:ext cx="6263005" cy="829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Corpus callosum causes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exchange of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visual</a:t>
            </a:r>
            <a:endParaRPr sz="2200">
              <a:latin typeface="Century Gothic"/>
              <a:cs typeface="Century Gothic"/>
            </a:endParaRPr>
          </a:p>
          <a:p>
            <a:pPr marL="355600" marR="1261745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information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between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right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and left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hemispheres.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2437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Pupillary</a:t>
            </a:r>
            <a:r>
              <a:rPr spc="-95" dirty="0"/>
              <a:t> </a:t>
            </a:r>
            <a:r>
              <a:rPr spc="-5" dirty="0"/>
              <a:t>reflexes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2049526"/>
            <a:ext cx="6525895" cy="41522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88290" indent="-342900">
              <a:lnSpc>
                <a:spcPts val="2160"/>
              </a:lnSpc>
              <a:spcBef>
                <a:spcPts val="37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When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 pass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into eye,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pupil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contracts.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darkness pupil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dilates. This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Direct pupillary light 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reflex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which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helps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adaptation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  conditions.</a:t>
            </a:r>
            <a:endParaRPr sz="2000">
              <a:latin typeface="Century Gothic"/>
              <a:cs typeface="Century Gothic"/>
            </a:endParaRPr>
          </a:p>
          <a:p>
            <a:pPr marL="355600" marR="5080" indent="-342900">
              <a:lnSpc>
                <a:spcPts val="216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Reflex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arc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: light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receptors - optic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nerve-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optic  tract - pretectal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area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Edinger-Westphal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nucleus</a:t>
            </a:r>
            <a:r>
              <a:rPr sz="2000" spc="-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parasympathetic fibers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n. oculomotorius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(from</a:t>
            </a:r>
            <a:endParaRPr sz="2000">
              <a:latin typeface="Century Gothic"/>
              <a:cs typeface="Century Gothic"/>
            </a:endParaRPr>
          </a:p>
          <a:p>
            <a:pPr marL="355600" marR="35052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n. trigeminus) - n.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ciliaris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m.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sphincter pupillae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decrease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pupillary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diameter.</a:t>
            </a:r>
            <a:endParaRPr sz="2000">
              <a:latin typeface="Century Gothic"/>
              <a:cs typeface="Century Gothic"/>
            </a:endParaRPr>
          </a:p>
          <a:p>
            <a:pPr marL="355600" marR="66040" indent="-342900">
              <a:lnSpc>
                <a:spcPts val="216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Consensual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pupillary light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reflex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: reaction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eye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pupil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 irritation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opposite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eye. It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is possible  due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diverging of nerve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from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one  pretectal nucleus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both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Edinger-Westphal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nuclei.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092" y="473455"/>
            <a:ext cx="63392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4605" marR="5080" indent="-1272540">
              <a:lnSpc>
                <a:spcPct val="100000"/>
              </a:lnSpc>
              <a:spcBef>
                <a:spcPts val="100"/>
              </a:spcBef>
            </a:pPr>
            <a:r>
              <a:rPr dirty="0"/>
              <a:t>Analysis of </a:t>
            </a:r>
            <a:r>
              <a:rPr spc="-5" dirty="0"/>
              <a:t>visual</a:t>
            </a:r>
            <a:r>
              <a:rPr spc="-135" dirty="0"/>
              <a:t> </a:t>
            </a:r>
            <a:r>
              <a:rPr spc="-5" dirty="0"/>
              <a:t>impulse  in visual</a:t>
            </a:r>
            <a:r>
              <a:rPr spc="-35" dirty="0"/>
              <a:t> </a:t>
            </a:r>
            <a:r>
              <a:rPr spc="-5" dirty="0"/>
              <a:t>cortex</a:t>
            </a:r>
          </a:p>
        </p:txBody>
      </p:sp>
      <p:sp>
        <p:nvSpPr>
          <p:cNvPr id="3" name="object 3"/>
          <p:cNvSpPr/>
          <p:nvPr/>
        </p:nvSpPr>
        <p:spPr>
          <a:xfrm>
            <a:off x="827087" y="2223389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4">
                <a:moveTo>
                  <a:pt x="6580060" y="0"/>
                </a:moveTo>
                <a:lnTo>
                  <a:pt x="131914" y="0"/>
                </a:lnTo>
                <a:lnTo>
                  <a:pt x="90222" y="6724"/>
                </a:lnTo>
                <a:lnTo>
                  <a:pt x="54010" y="25452"/>
                </a:lnTo>
                <a:lnTo>
                  <a:pt x="25454" y="54013"/>
                </a:lnTo>
                <a:lnTo>
                  <a:pt x="6725" y="90237"/>
                </a:lnTo>
                <a:lnTo>
                  <a:pt x="0" y="131952"/>
                </a:lnTo>
                <a:lnTo>
                  <a:pt x="0" y="659511"/>
                </a:lnTo>
                <a:lnTo>
                  <a:pt x="6725" y="701226"/>
                </a:lnTo>
                <a:lnTo>
                  <a:pt x="25454" y="737450"/>
                </a:lnTo>
                <a:lnTo>
                  <a:pt x="54010" y="766011"/>
                </a:lnTo>
                <a:lnTo>
                  <a:pt x="90222" y="784739"/>
                </a:lnTo>
                <a:lnTo>
                  <a:pt x="131914" y="791463"/>
                </a:lnTo>
                <a:lnTo>
                  <a:pt x="6580060" y="791463"/>
                </a:lnTo>
                <a:lnTo>
                  <a:pt x="6621714" y="784739"/>
                </a:lnTo>
                <a:lnTo>
                  <a:pt x="6657900" y="766011"/>
                </a:lnTo>
                <a:lnTo>
                  <a:pt x="6686441" y="737450"/>
                </a:lnTo>
                <a:lnTo>
                  <a:pt x="6705162" y="701226"/>
                </a:lnTo>
                <a:lnTo>
                  <a:pt x="6711886" y="659511"/>
                </a:lnTo>
                <a:lnTo>
                  <a:pt x="6711886" y="131952"/>
                </a:lnTo>
                <a:lnTo>
                  <a:pt x="6705211" y="90237"/>
                </a:lnTo>
                <a:lnTo>
                  <a:pt x="6686496" y="54013"/>
                </a:lnTo>
                <a:lnTo>
                  <a:pt x="6657936" y="25452"/>
                </a:lnTo>
                <a:lnTo>
                  <a:pt x="6621726" y="6724"/>
                </a:lnTo>
                <a:lnTo>
                  <a:pt x="658006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087" y="2223389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4">
                <a:moveTo>
                  <a:pt x="0" y="131952"/>
                </a:moveTo>
                <a:lnTo>
                  <a:pt x="6725" y="90237"/>
                </a:lnTo>
                <a:lnTo>
                  <a:pt x="25454" y="54013"/>
                </a:lnTo>
                <a:lnTo>
                  <a:pt x="54010" y="25452"/>
                </a:lnTo>
                <a:lnTo>
                  <a:pt x="90222" y="6724"/>
                </a:lnTo>
                <a:lnTo>
                  <a:pt x="131914" y="0"/>
                </a:lnTo>
                <a:lnTo>
                  <a:pt x="6580060" y="0"/>
                </a:lnTo>
                <a:lnTo>
                  <a:pt x="6621726" y="6724"/>
                </a:lnTo>
                <a:lnTo>
                  <a:pt x="6657936" y="25452"/>
                </a:lnTo>
                <a:lnTo>
                  <a:pt x="6686496" y="54013"/>
                </a:lnTo>
                <a:lnTo>
                  <a:pt x="6705211" y="90237"/>
                </a:lnTo>
                <a:lnTo>
                  <a:pt x="6711886" y="131952"/>
                </a:lnTo>
                <a:lnTo>
                  <a:pt x="6712013" y="659511"/>
                </a:lnTo>
                <a:lnTo>
                  <a:pt x="6705162" y="701226"/>
                </a:lnTo>
                <a:lnTo>
                  <a:pt x="6686441" y="737450"/>
                </a:lnTo>
                <a:lnTo>
                  <a:pt x="6657900" y="766011"/>
                </a:lnTo>
                <a:lnTo>
                  <a:pt x="6621714" y="784739"/>
                </a:lnTo>
                <a:lnTo>
                  <a:pt x="6580060" y="791463"/>
                </a:lnTo>
                <a:lnTo>
                  <a:pt x="131914" y="791463"/>
                </a:lnTo>
                <a:lnTo>
                  <a:pt x="90222" y="784739"/>
                </a:lnTo>
                <a:lnTo>
                  <a:pt x="54010" y="766011"/>
                </a:lnTo>
                <a:lnTo>
                  <a:pt x="25454" y="737450"/>
                </a:lnTo>
                <a:lnTo>
                  <a:pt x="6725" y="701226"/>
                </a:lnTo>
                <a:lnTo>
                  <a:pt x="0" y="659511"/>
                </a:lnTo>
                <a:lnTo>
                  <a:pt x="0" y="131952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087" y="3919982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5">
                <a:moveTo>
                  <a:pt x="6580060" y="0"/>
                </a:moveTo>
                <a:lnTo>
                  <a:pt x="131914" y="0"/>
                </a:lnTo>
                <a:lnTo>
                  <a:pt x="90222" y="6724"/>
                </a:lnTo>
                <a:lnTo>
                  <a:pt x="54010" y="25452"/>
                </a:lnTo>
                <a:lnTo>
                  <a:pt x="25454" y="54013"/>
                </a:lnTo>
                <a:lnTo>
                  <a:pt x="6725" y="90237"/>
                </a:lnTo>
                <a:lnTo>
                  <a:pt x="0" y="131953"/>
                </a:lnTo>
                <a:lnTo>
                  <a:pt x="0" y="659511"/>
                </a:lnTo>
                <a:lnTo>
                  <a:pt x="6725" y="701226"/>
                </a:lnTo>
                <a:lnTo>
                  <a:pt x="25454" y="737450"/>
                </a:lnTo>
                <a:lnTo>
                  <a:pt x="54010" y="766011"/>
                </a:lnTo>
                <a:lnTo>
                  <a:pt x="90222" y="784739"/>
                </a:lnTo>
                <a:lnTo>
                  <a:pt x="131914" y="791464"/>
                </a:lnTo>
                <a:lnTo>
                  <a:pt x="6580060" y="791464"/>
                </a:lnTo>
                <a:lnTo>
                  <a:pt x="6621714" y="784739"/>
                </a:lnTo>
                <a:lnTo>
                  <a:pt x="6657900" y="766011"/>
                </a:lnTo>
                <a:lnTo>
                  <a:pt x="6686441" y="737450"/>
                </a:lnTo>
                <a:lnTo>
                  <a:pt x="6705162" y="701226"/>
                </a:lnTo>
                <a:lnTo>
                  <a:pt x="6711886" y="659511"/>
                </a:lnTo>
                <a:lnTo>
                  <a:pt x="6711886" y="131953"/>
                </a:lnTo>
                <a:lnTo>
                  <a:pt x="6705211" y="90237"/>
                </a:lnTo>
                <a:lnTo>
                  <a:pt x="6686496" y="54013"/>
                </a:lnTo>
                <a:lnTo>
                  <a:pt x="6657936" y="25452"/>
                </a:lnTo>
                <a:lnTo>
                  <a:pt x="6621726" y="6724"/>
                </a:lnTo>
                <a:lnTo>
                  <a:pt x="658006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087" y="3919982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5">
                <a:moveTo>
                  <a:pt x="0" y="131953"/>
                </a:moveTo>
                <a:lnTo>
                  <a:pt x="6725" y="90237"/>
                </a:lnTo>
                <a:lnTo>
                  <a:pt x="25454" y="54013"/>
                </a:lnTo>
                <a:lnTo>
                  <a:pt x="54010" y="25452"/>
                </a:lnTo>
                <a:lnTo>
                  <a:pt x="90222" y="6724"/>
                </a:lnTo>
                <a:lnTo>
                  <a:pt x="131914" y="0"/>
                </a:lnTo>
                <a:lnTo>
                  <a:pt x="6580060" y="0"/>
                </a:lnTo>
                <a:lnTo>
                  <a:pt x="6621726" y="6724"/>
                </a:lnTo>
                <a:lnTo>
                  <a:pt x="6657936" y="25452"/>
                </a:lnTo>
                <a:lnTo>
                  <a:pt x="6686496" y="54013"/>
                </a:lnTo>
                <a:lnTo>
                  <a:pt x="6705211" y="90237"/>
                </a:lnTo>
                <a:lnTo>
                  <a:pt x="6711886" y="131953"/>
                </a:lnTo>
                <a:lnTo>
                  <a:pt x="6712013" y="659511"/>
                </a:lnTo>
                <a:lnTo>
                  <a:pt x="6705162" y="701226"/>
                </a:lnTo>
                <a:lnTo>
                  <a:pt x="6686441" y="737450"/>
                </a:lnTo>
                <a:lnTo>
                  <a:pt x="6657900" y="766011"/>
                </a:lnTo>
                <a:lnTo>
                  <a:pt x="6621714" y="784739"/>
                </a:lnTo>
                <a:lnTo>
                  <a:pt x="6580060" y="791464"/>
                </a:lnTo>
                <a:lnTo>
                  <a:pt x="131914" y="791464"/>
                </a:lnTo>
                <a:lnTo>
                  <a:pt x="90222" y="784739"/>
                </a:lnTo>
                <a:lnTo>
                  <a:pt x="54010" y="766011"/>
                </a:lnTo>
                <a:lnTo>
                  <a:pt x="25454" y="737450"/>
                </a:lnTo>
                <a:lnTo>
                  <a:pt x="6725" y="701226"/>
                </a:lnTo>
                <a:lnTo>
                  <a:pt x="0" y="659511"/>
                </a:lnTo>
                <a:lnTo>
                  <a:pt x="0" y="131953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8814" y="2104790"/>
            <a:ext cx="6173470" cy="3911600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3300" dirty="0">
                <a:solidFill>
                  <a:srgbClr val="FFFFFF"/>
                </a:solidFill>
                <a:latin typeface="Century Gothic"/>
                <a:cs typeface="Century Gothic"/>
              </a:rPr>
              <a:t>Primary </a:t>
            </a:r>
            <a:r>
              <a:rPr sz="3300" spc="-5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33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33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1385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Brodmann’s area 17/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visual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area</a:t>
            </a:r>
            <a:r>
              <a:rPr sz="26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26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395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Grossly striated appearance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3300" spc="-5" dirty="0">
                <a:solidFill>
                  <a:srgbClr val="FFFFFF"/>
                </a:solidFill>
                <a:latin typeface="Century Gothic"/>
                <a:cs typeface="Century Gothic"/>
              </a:rPr>
              <a:t>Secondary visual</a:t>
            </a:r>
            <a:r>
              <a:rPr sz="33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33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1380"/>
              </a:spcBef>
              <a:buChar char="•"/>
              <a:tabLst>
                <a:tab pos="290195" algn="l"/>
              </a:tabLst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Includes visual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association</a:t>
            </a:r>
            <a:r>
              <a:rPr sz="26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endParaRPr sz="26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400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Lie ant, sup, inf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1’ visual</a:t>
            </a:r>
            <a:r>
              <a:rPr sz="2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26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385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Brodmann area 18,19/visual area</a:t>
            </a:r>
            <a:r>
              <a:rPr sz="2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II,III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5027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Primary visual cortex</a:t>
            </a:r>
            <a:r>
              <a:rPr sz="2000" b="1" spc="-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</a:rPr>
              <a:t>– 6 </a:t>
            </a:r>
            <a:r>
              <a:rPr sz="2000" spc="-5" dirty="0">
                <a:solidFill>
                  <a:srgbClr val="FFFFFF"/>
                </a:solidFill>
              </a:rPr>
              <a:t>distinct</a:t>
            </a:r>
            <a:r>
              <a:rPr sz="2000" spc="-8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layers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32994"/>
            <a:ext cx="5370830" cy="60363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10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Layers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I,II,III-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thin, contain pyramidal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IV-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thickest, contains stellate</a:t>
            </a:r>
            <a:r>
              <a:rPr sz="18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1270000" lvl="1" indent="-343535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78571"/>
              <a:buFont typeface="Arial"/>
              <a:buChar char="•"/>
              <a:tabLst>
                <a:tab pos="1270000" algn="l"/>
                <a:tab pos="1270635" algn="l"/>
              </a:tabLst>
            </a:pP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-further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subdivided 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a, b,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 alpha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400" spc="-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beta</a:t>
            </a:r>
            <a:endParaRPr sz="14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9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V,VI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relatively</a:t>
            </a:r>
            <a:r>
              <a:rPr sz="18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thin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Connections</a:t>
            </a:r>
            <a:endParaRPr sz="2000">
              <a:latin typeface="Century Gothic"/>
              <a:cs typeface="Century Gothic"/>
            </a:endParaRPr>
          </a:p>
          <a:p>
            <a:pPr marL="756285" marR="107950" lvl="1" indent="-28702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Geniculate afferents-</a:t>
            </a:r>
            <a:r>
              <a:rPr sz="18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rapidly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conducted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signals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Y-ganglional cells</a:t>
            </a:r>
            <a:r>
              <a:rPr sz="18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terminate</a:t>
            </a:r>
            <a:endParaRPr sz="1800">
              <a:latin typeface="Century Gothic"/>
              <a:cs typeface="Century Gothic"/>
            </a:endParaRPr>
          </a:p>
          <a:p>
            <a:pPr marL="784860">
              <a:lnSpc>
                <a:spcPct val="100000"/>
              </a:lnSpc>
              <a:spcBef>
                <a:spcPts val="994"/>
              </a:spcBef>
            </a:pP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IV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alpha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 X ganglion cells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IVa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IVc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Subcortical connections </a:t>
            </a:r>
            <a:r>
              <a:rPr sz="18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–</a:t>
            </a:r>
            <a:endParaRPr sz="1800">
              <a:latin typeface="Century Gothic"/>
              <a:cs typeface="Century Gothic"/>
            </a:endParaRPr>
          </a:p>
          <a:p>
            <a:pPr marL="756285" marR="287020" lvl="1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upper part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VI 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magnocellular  layers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-lower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VI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project</a:t>
            </a:r>
            <a:r>
              <a:rPr sz="18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endParaRPr sz="1800">
              <a:latin typeface="Century Gothic"/>
              <a:cs typeface="Century Gothic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parvocellular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layers.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Corticocortical</a:t>
            </a:r>
            <a:r>
              <a:rPr sz="1800" i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connections-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III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8300" y="620687"/>
            <a:ext cx="3695700" cy="5432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404" y="473455"/>
            <a:ext cx="81260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Receptive </a:t>
            </a:r>
            <a:r>
              <a:rPr dirty="0"/>
              <a:t>fields of </a:t>
            </a:r>
            <a:r>
              <a:rPr spc="-5" dirty="0"/>
              <a:t>visual</a:t>
            </a:r>
            <a:r>
              <a:rPr spc="-100" dirty="0"/>
              <a:t> </a:t>
            </a:r>
            <a:r>
              <a:rPr spc="-5" dirty="0"/>
              <a:t>cortex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39" y="1314043"/>
            <a:ext cx="6330315" cy="535559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Three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receptive field</a:t>
            </a:r>
            <a:r>
              <a:rPr sz="2000" b="1" i="1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types</a:t>
            </a:r>
            <a:endParaRPr sz="2000">
              <a:latin typeface="Century Gothic"/>
              <a:cs typeface="Century Gothic"/>
            </a:endParaRPr>
          </a:p>
          <a:p>
            <a:pPr marL="469900" indent="-457834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Simple cells-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mainly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 layer</a:t>
            </a:r>
            <a:r>
              <a:rPr sz="2000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IV</a:t>
            </a:r>
            <a:endParaRPr sz="2000">
              <a:latin typeface="Century Gothic"/>
              <a:cs typeface="Century Gothic"/>
            </a:endParaRPr>
          </a:p>
          <a:p>
            <a:pPr marL="870585" marR="5080" lvl="1" indent="-45720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Respond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bars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light, lines or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edges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only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when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oriented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particular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direction</a:t>
            </a:r>
            <a:endParaRPr sz="1800">
              <a:latin typeface="Century Gothic"/>
              <a:cs typeface="Century Gothic"/>
            </a:endParaRPr>
          </a:p>
          <a:p>
            <a:pPr marL="870585" marR="791845" lvl="1" indent="-45720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Most effective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orientation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stimulus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8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k/a  receptive field axis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orientation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Parallel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bands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Off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endParaRPr sz="1800">
              <a:latin typeface="Century Gothic"/>
              <a:cs typeface="Century Gothic"/>
            </a:endParaRPr>
          </a:p>
          <a:p>
            <a:pPr marL="469900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Complex cells –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above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below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layer</a:t>
            </a:r>
            <a:r>
              <a:rPr sz="2000" spc="-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IV</a:t>
            </a:r>
            <a:endParaRPr sz="20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Preferred orientation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linear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No on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off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regions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Less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dependent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upon location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8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Plays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role specially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when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moving</a:t>
            </a:r>
            <a:endParaRPr sz="1800">
              <a:latin typeface="Century Gothic"/>
              <a:cs typeface="Century Gothic"/>
            </a:endParaRPr>
          </a:p>
          <a:p>
            <a:pPr marL="870585" marR="217804" lvl="1" indent="-4572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SO 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SIMPLE AND </a:t>
            </a: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COMPLEX CELLS 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TOGETHER</a:t>
            </a:r>
            <a:r>
              <a:rPr sz="1800" i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ARE  K/A</a:t>
            </a:r>
            <a:r>
              <a:rPr sz="1800" i="1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FEATURE</a:t>
            </a:r>
            <a:r>
              <a:rPr sz="1800" i="1" u="heavy" spc="-5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DETECTORS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1080007"/>
            <a:ext cx="2907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3. </a:t>
            </a: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Hypercomplex cells</a:t>
            </a:r>
            <a:r>
              <a:rPr sz="2000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–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7616" y="1386331"/>
            <a:ext cx="5547360" cy="15043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cortical layers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III</a:t>
            </a:r>
            <a:endParaRPr sz="18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All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features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complex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but require the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line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specific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length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So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specific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role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shape and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angle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detection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1081532"/>
            <a:ext cx="18884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colour</a:t>
            </a:r>
            <a:r>
              <a:rPr sz="2000" b="1" i="1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blobs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Primary </a:t>
            </a:r>
            <a:r>
              <a:rPr spc="-10" dirty="0"/>
              <a:t>areas </a:t>
            </a:r>
            <a:r>
              <a:rPr dirty="0"/>
              <a:t>for </a:t>
            </a:r>
            <a:r>
              <a:rPr spc="-5" dirty="0"/>
              <a:t>deciphering</a:t>
            </a:r>
            <a:r>
              <a:rPr spc="-50" dirty="0"/>
              <a:t> </a:t>
            </a:r>
            <a:r>
              <a:rPr dirty="0"/>
              <a:t>colours</a:t>
            </a: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Special </a:t>
            </a:r>
            <a:r>
              <a:rPr dirty="0"/>
              <a:t>column </a:t>
            </a:r>
            <a:r>
              <a:rPr spc="5" dirty="0"/>
              <a:t>like </a:t>
            </a:r>
            <a:r>
              <a:rPr spc="-10" dirty="0"/>
              <a:t>areas </a:t>
            </a:r>
            <a:r>
              <a:rPr spc="-5" dirty="0"/>
              <a:t>interspersed among </a:t>
            </a:r>
            <a:r>
              <a:rPr spc="-10" dirty="0"/>
              <a:t>the  </a:t>
            </a:r>
            <a:r>
              <a:rPr dirty="0"/>
              <a:t>primary visual</a:t>
            </a:r>
            <a:r>
              <a:rPr spc="-80" dirty="0"/>
              <a:t> </a:t>
            </a:r>
            <a:r>
              <a:rPr spc="-5" dirty="0"/>
              <a:t>columns.</a:t>
            </a: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Respond </a:t>
            </a:r>
            <a:r>
              <a:rPr dirty="0"/>
              <a:t>specifically </a:t>
            </a:r>
            <a:r>
              <a:rPr spc="-10" dirty="0"/>
              <a:t>to </a:t>
            </a:r>
            <a:r>
              <a:rPr spc="-5" dirty="0"/>
              <a:t>colour</a:t>
            </a:r>
            <a:r>
              <a:rPr spc="-45" dirty="0"/>
              <a:t> </a:t>
            </a:r>
            <a:r>
              <a:rPr dirty="0"/>
              <a:t>signals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Three part system </a:t>
            </a:r>
            <a:r>
              <a:rPr dirty="0"/>
              <a:t>hypothesis</a:t>
            </a:r>
            <a:r>
              <a:rPr spc="-90" dirty="0"/>
              <a:t> </a:t>
            </a:r>
            <a:r>
              <a:rPr dirty="0"/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4310" y="993775"/>
            <a:ext cx="46704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visual</a:t>
            </a:r>
            <a:r>
              <a:rPr sz="4200" spc="-10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perceptions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2080006"/>
            <a:ext cx="2442210" cy="419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9339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First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system-  movement,  location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 spatial  organization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64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Second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system-  color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532130" indent="-342900">
              <a:lnSpc>
                <a:spcPct val="100000"/>
              </a:lnSpc>
              <a:spcBef>
                <a:spcPts val="163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Third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system-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shapes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3752" y="1646885"/>
            <a:ext cx="5203571" cy="5007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182" y="139649"/>
            <a:ext cx="4281805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833880" algn="l"/>
              </a:tabLst>
            </a:pPr>
            <a:r>
              <a:rPr b="1" spc="-5" dirty="0">
                <a:latin typeface="Century Gothic"/>
                <a:cs typeface="Century Gothic"/>
              </a:rPr>
              <a:t>Visible	spectrum</a:t>
            </a: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2800" b="1" spc="-10" dirty="0">
                <a:latin typeface="Century Gothic"/>
                <a:cs typeface="Century Gothic"/>
              </a:rPr>
              <a:t>(397nm- 723nm)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650" y="1700276"/>
            <a:ext cx="7812024" cy="465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7472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Visual</a:t>
            </a:r>
            <a:r>
              <a:rPr spc="-70" dirty="0"/>
              <a:t> </a:t>
            </a:r>
            <a:r>
              <a:rPr spc="-10" dirty="0"/>
              <a:t>perceptions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166647"/>
            <a:ext cx="7408545" cy="47999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Sensations from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stimulation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retina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22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light.</a:t>
            </a:r>
            <a:endParaRPr sz="22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</a:pPr>
            <a:r>
              <a:rPr sz="22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Four</a:t>
            </a:r>
            <a:r>
              <a:rPr sz="2200" b="1" i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2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types-</a:t>
            </a:r>
            <a:endParaRPr sz="2200">
              <a:latin typeface="Century Gothic"/>
              <a:cs typeface="Century Gothic"/>
            </a:endParaRPr>
          </a:p>
          <a:p>
            <a:pPr marL="355600" marR="1315720" indent="-342900">
              <a:lnSpc>
                <a:spcPct val="80000"/>
              </a:lnSpc>
              <a:spcBef>
                <a:spcPts val="994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  <a:tab pos="1971039" algn="l"/>
              </a:tabLst>
            </a:pPr>
            <a:r>
              <a:rPr sz="2200" dirty="0">
                <a:solidFill>
                  <a:srgbClr val="FFFF00"/>
                </a:solidFill>
                <a:latin typeface="Century Gothic"/>
                <a:cs typeface="Century Gothic"/>
              </a:rPr>
              <a:t>Light</a:t>
            </a:r>
            <a:r>
              <a:rPr sz="2200" spc="-3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sense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Faculty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perceive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light in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all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gradations of</a:t>
            </a:r>
            <a:r>
              <a:rPr sz="2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intensity.</a:t>
            </a:r>
            <a:endParaRPr sz="2200">
              <a:latin typeface="Century Gothic"/>
              <a:cs typeface="Century Gothic"/>
            </a:endParaRPr>
          </a:p>
          <a:p>
            <a:pPr marL="1841500">
              <a:lnSpc>
                <a:spcPct val="100000"/>
              </a:lnSpc>
              <a:spcBef>
                <a:spcPts val="465"/>
              </a:spcBef>
            </a:pP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-light</a:t>
            </a:r>
            <a:r>
              <a:rPr sz="2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minimum</a:t>
            </a:r>
            <a:endParaRPr sz="2200">
              <a:latin typeface="Century Gothic"/>
              <a:cs typeface="Century Gothic"/>
            </a:endParaRPr>
          </a:p>
          <a:p>
            <a:pPr marL="355600" indent="-342900">
              <a:lnSpc>
                <a:spcPts val="2375"/>
              </a:lnSpc>
              <a:spcBef>
                <a:spcPts val="484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  <a:tab pos="1998345" algn="l"/>
              </a:tabLst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Form</a:t>
            </a:r>
            <a:r>
              <a:rPr sz="2200" spc="-1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sense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perceive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shape of object</a:t>
            </a:r>
            <a:r>
              <a:rPr sz="2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endParaRPr sz="2200">
              <a:latin typeface="Century Gothic"/>
              <a:cs typeface="Century Gothic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outer</a:t>
            </a:r>
            <a:r>
              <a:rPr sz="2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world.</a:t>
            </a:r>
            <a:endParaRPr sz="2200">
              <a:latin typeface="Century Gothic"/>
              <a:cs typeface="Century Gothic"/>
            </a:endParaRPr>
          </a:p>
          <a:p>
            <a:pPr marL="1841500">
              <a:lnSpc>
                <a:spcPct val="100000"/>
              </a:lnSpc>
              <a:spcBef>
                <a:spcPts val="470"/>
              </a:spcBef>
            </a:pP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-max at fovea/</a:t>
            </a:r>
            <a:r>
              <a:rPr sz="2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cones.</a:t>
            </a:r>
            <a:endParaRPr sz="2200">
              <a:latin typeface="Century Gothic"/>
              <a:cs typeface="Century Gothic"/>
            </a:endParaRPr>
          </a:p>
          <a:p>
            <a:pPr marL="355600" marR="5080" indent="-342900">
              <a:lnSpc>
                <a:spcPts val="2110"/>
              </a:lnSpc>
              <a:spcBef>
                <a:spcPts val="980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Contrast sense-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ability to perceive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slight changes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luminance between regions not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separated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sharp  borders.</a:t>
            </a:r>
            <a:endParaRPr sz="2200">
              <a:latin typeface="Century Gothic"/>
              <a:cs typeface="Century Gothic"/>
            </a:endParaRPr>
          </a:p>
          <a:p>
            <a:pPr marL="355600" marR="781050" indent="-342900">
              <a:lnSpc>
                <a:spcPct val="80000"/>
              </a:lnSpc>
              <a:spcBef>
                <a:spcPts val="1030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  <a:tab pos="2313940" algn="l"/>
              </a:tabLst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Colour 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sense	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-ability 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distinguish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between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different colours as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excited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 different  wavelengths.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5383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Theories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colour  </a:t>
            </a:r>
            <a:r>
              <a:rPr spc="-10"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99233"/>
            <a:ext cx="6483985" cy="3847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94615" indent="-342900">
              <a:lnSpc>
                <a:spcPct val="80000"/>
              </a:lnSpc>
              <a:spcBef>
                <a:spcPts val="72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According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600" i="1" spc="-5" dirty="0">
                <a:solidFill>
                  <a:srgbClr val="FFFF00"/>
                </a:solidFill>
                <a:latin typeface="Century Gothic"/>
                <a:cs typeface="Century Gothic"/>
              </a:rPr>
              <a:t>Young-Helmholtz </a:t>
            </a:r>
            <a:r>
              <a:rPr sz="2600" i="1" dirty="0">
                <a:solidFill>
                  <a:srgbClr val="FFFF00"/>
                </a:solidFill>
                <a:latin typeface="Century Gothic"/>
                <a:cs typeface="Century Gothic"/>
              </a:rPr>
              <a:t>theory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there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three types 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cones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 three fundamental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colours: cones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 red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 contain erythrolab; cones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green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contain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chlorolab;  cones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blue colour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contain 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cyanolab.</a:t>
            </a:r>
            <a:endParaRPr sz="2600">
              <a:latin typeface="Century Gothic"/>
              <a:cs typeface="Century Gothic"/>
            </a:endParaRPr>
          </a:p>
          <a:p>
            <a:pPr marL="355600" marR="499745" indent="-342900">
              <a:lnSpc>
                <a:spcPts val="2500"/>
              </a:lnSpc>
              <a:spcBef>
                <a:spcPts val="97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Do not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explain why dichromats see  yellow.</a:t>
            </a:r>
            <a:endParaRPr sz="2600">
              <a:latin typeface="Century Gothic"/>
              <a:cs typeface="Century Gothic"/>
            </a:endParaRPr>
          </a:p>
          <a:p>
            <a:pPr marL="355600" marR="5080" indent="-342900">
              <a:lnSpc>
                <a:spcPts val="2500"/>
              </a:lnSpc>
              <a:spcBef>
                <a:spcPts val="100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Do not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explain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complementary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  after</a:t>
            </a:r>
            <a:r>
              <a:rPr sz="2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images.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967" y="1006551"/>
            <a:ext cx="7344409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According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Hering theory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there 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couples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opponent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colours: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Spectrally opponents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viz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Green – red;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yellow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blue.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Spectrally non opponent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white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black.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Subcortical neurons perceive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on-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off-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centers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mechanism.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299085" marR="132715" indent="-287020">
              <a:lnSpc>
                <a:spcPct val="100000"/>
              </a:lnSpc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Both theories combined explain 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colour vision  system. </a:t>
            </a:r>
            <a:r>
              <a:rPr sz="2400" i="1" spc="-20" dirty="0">
                <a:solidFill>
                  <a:srgbClr val="FFFF00"/>
                </a:solidFill>
                <a:latin typeface="Arial"/>
                <a:cs typeface="Arial"/>
              </a:rPr>
              <a:t>Trichromatic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operates at receptor level and  the signals are 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recorded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into the opponent process  form </a:t>
            </a:r>
            <a:r>
              <a:rPr sz="2400" i="1" spc="-10" dirty="0">
                <a:solidFill>
                  <a:srgbClr val="FFFF00"/>
                </a:solidFill>
                <a:latin typeface="Arial"/>
                <a:cs typeface="Arial"/>
              </a:rPr>
              <a:t>by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higher level neural 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system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of colour vision  processing.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992" y="249427"/>
            <a:ext cx="70656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Disorders </a:t>
            </a:r>
            <a:r>
              <a:rPr sz="3800" dirty="0"/>
              <a:t>of colour</a:t>
            </a:r>
            <a:r>
              <a:rPr sz="3800" spc="-95" dirty="0"/>
              <a:t> </a:t>
            </a:r>
            <a:r>
              <a:rPr sz="3800" spc="-5" dirty="0"/>
              <a:t>perception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342391" y="1179956"/>
            <a:ext cx="7188200" cy="417830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55600" marR="5080" indent="-342900">
              <a:lnSpc>
                <a:spcPct val="91400"/>
              </a:lnSpc>
              <a:spcBef>
                <a:spcPts val="384"/>
              </a:spcBef>
            </a:pPr>
            <a:r>
              <a:rPr sz="22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.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There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three fundamental colours: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Red,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Green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Blue.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Clinical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presentations:</a:t>
            </a:r>
            <a:endParaRPr sz="2000">
              <a:latin typeface="Century Gothic"/>
              <a:cs typeface="Century Gothic"/>
            </a:endParaRPr>
          </a:p>
          <a:p>
            <a:pPr marL="568325" indent="-155575">
              <a:lnSpc>
                <a:spcPct val="100000"/>
              </a:lnSpc>
              <a:buSzPct val="95000"/>
              <a:buChar char="•"/>
              <a:tabLst>
                <a:tab pos="56896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Total colour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blindness</a:t>
            </a:r>
            <a:endParaRPr sz="2000">
              <a:latin typeface="Century Gothic"/>
              <a:cs typeface="Century Gothic"/>
            </a:endParaRPr>
          </a:p>
          <a:p>
            <a:pPr marL="568325" indent="-155575">
              <a:lnSpc>
                <a:spcPct val="100000"/>
              </a:lnSpc>
              <a:buSzPct val="95000"/>
              <a:buChar char="•"/>
              <a:tabLst>
                <a:tab pos="56896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Partial colour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blindness</a:t>
            </a:r>
            <a:endParaRPr sz="2000">
              <a:latin typeface="Century Gothic"/>
              <a:cs typeface="Century Gothic"/>
            </a:endParaRPr>
          </a:p>
          <a:p>
            <a:pPr marL="1538605" lvl="1" indent="-154940">
              <a:lnSpc>
                <a:spcPct val="100000"/>
              </a:lnSpc>
              <a:buSzPct val="95000"/>
              <a:buChar char="•"/>
              <a:tabLst>
                <a:tab pos="153924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Red–green</a:t>
            </a:r>
            <a:endParaRPr sz="2000">
              <a:latin typeface="Century Gothic"/>
              <a:cs typeface="Century Gothic"/>
            </a:endParaRPr>
          </a:p>
          <a:p>
            <a:pPr marL="1996439" lvl="2" indent="-155575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Dichromacy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(protanopia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endParaRPr sz="2000">
              <a:latin typeface="Century Gothic"/>
              <a:cs typeface="Century Gothic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deuteranopia)</a:t>
            </a:r>
            <a:endParaRPr sz="2000">
              <a:latin typeface="Century Gothic"/>
              <a:cs typeface="Century Gothic"/>
            </a:endParaRPr>
          </a:p>
          <a:p>
            <a:pPr marL="1841500" marR="477520" lvl="2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Anomalous trichromacy</a:t>
            </a:r>
            <a:r>
              <a:rPr sz="20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(protanomaly  and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deuteranomaly)</a:t>
            </a:r>
            <a:endParaRPr sz="2000">
              <a:latin typeface="Century Gothic"/>
              <a:cs typeface="Century Gothic"/>
            </a:endParaRPr>
          </a:p>
          <a:p>
            <a:pPr marL="1538605" lvl="1" indent="-154940">
              <a:lnSpc>
                <a:spcPct val="100000"/>
              </a:lnSpc>
              <a:buSzPct val="95000"/>
              <a:buChar char="•"/>
              <a:tabLst>
                <a:tab pos="153924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Blue–yellow</a:t>
            </a:r>
            <a:endParaRPr sz="2000">
              <a:latin typeface="Century Gothic"/>
              <a:cs typeface="Century Gothic"/>
            </a:endParaRPr>
          </a:p>
          <a:p>
            <a:pPr marL="1996439" lvl="2" indent="-155575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Dichromacy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(tritanopia)</a:t>
            </a:r>
            <a:endParaRPr sz="2000">
              <a:latin typeface="Century Gothic"/>
              <a:cs typeface="Century Gothic"/>
            </a:endParaRPr>
          </a:p>
          <a:p>
            <a:pPr marL="1996439" lvl="2" indent="-155575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Anomalous trichromacy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(tritanomaly)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688" y="473455"/>
            <a:ext cx="60921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Optic system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eyeball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816074"/>
            <a:ext cx="6877050" cy="38696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Cornea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-allows light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enter the</a:t>
            </a:r>
            <a:r>
              <a:rPr sz="2600" spc="-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eyeball.</a:t>
            </a:r>
            <a:endParaRPr sz="2600">
              <a:latin typeface="Century Gothic"/>
              <a:cs typeface="Century Gothic"/>
            </a:endParaRPr>
          </a:p>
          <a:p>
            <a:pPr marL="355600" marR="1259840" indent="-342900">
              <a:lnSpc>
                <a:spcPts val="2810"/>
              </a:lnSpc>
              <a:spcBef>
                <a:spcPts val="104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Aqueous humor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-fills anterior and  posterior chambers.</a:t>
            </a:r>
            <a:endParaRPr sz="2600">
              <a:latin typeface="Century Gothic"/>
              <a:cs typeface="Century Gothic"/>
            </a:endParaRPr>
          </a:p>
          <a:p>
            <a:pPr marL="355600" marR="871855" indent="-342900">
              <a:lnSpc>
                <a:spcPts val="2810"/>
              </a:lnSpc>
              <a:spcBef>
                <a:spcPts val="100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Crystalline lens –transparent, elastic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biconvex</a:t>
            </a:r>
            <a:r>
              <a:rPr sz="2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lens.</a:t>
            </a:r>
            <a:endParaRPr sz="2600">
              <a:latin typeface="Century Gothic"/>
              <a:cs typeface="Century Gothic"/>
            </a:endParaRPr>
          </a:p>
          <a:p>
            <a:pPr marL="355600" marR="720725" indent="-342900">
              <a:lnSpc>
                <a:spcPct val="90000"/>
              </a:lnSpc>
              <a:spcBef>
                <a:spcPts val="95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Vitreous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body -a transparent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gel 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enclosed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by vitreous membrane,</a:t>
            </a:r>
            <a:r>
              <a:rPr sz="2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fills  eyeball behind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lens.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35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Retina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12151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18655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Aberrations</a:t>
            </a:r>
            <a:r>
              <a:rPr spc="-70" dirty="0"/>
              <a:t> </a:t>
            </a:r>
            <a:r>
              <a:rPr spc="-5" dirty="0"/>
              <a:t>and  astigmatism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2081530"/>
            <a:ext cx="7378700" cy="403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74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Spherical 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aberration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light rays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pass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through peripheral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parts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the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eye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and are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not focused sharply.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-because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more refractive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power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central part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lens.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Due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this effect object loose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clear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contour.</a:t>
            </a:r>
            <a:endParaRPr sz="1700">
              <a:latin typeface="Century Gothic"/>
              <a:cs typeface="Century Gothic"/>
            </a:endParaRPr>
          </a:p>
          <a:p>
            <a:pPr marL="355600" marR="260350" indent="-342900" algn="just">
              <a:lnSpc>
                <a:spcPct val="100000"/>
              </a:lnSpc>
              <a:spcBef>
                <a:spcPts val="994"/>
              </a:spcBef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Chromatic aberration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Unequal deviation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rays of different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wavelengths.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- focusing of different colours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different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distances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behind lens. -object get rainbow</a:t>
            </a:r>
            <a:r>
              <a:rPr sz="17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contour.</a:t>
            </a:r>
            <a:endParaRPr sz="1700">
              <a:latin typeface="Century Gothic"/>
              <a:cs typeface="Century Gothic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Diffractive 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aberration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occur in case of small object interfere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light  rays in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clear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mediums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eyeball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(for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instance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foreign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body).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- point  object looks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like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rounded by gray and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white</a:t>
            </a:r>
            <a:r>
              <a:rPr sz="1700" spc="-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circles.</a:t>
            </a:r>
            <a:endParaRPr sz="1700">
              <a:latin typeface="Century Gothic"/>
              <a:cs typeface="Century Gothic"/>
            </a:endParaRPr>
          </a:p>
          <a:p>
            <a:pPr marL="355600" marR="240665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Astigmatism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is an errors of refraction in which light rays do not all  come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a common focal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point.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Oblong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shape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cornea or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causes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it. So,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cylindrical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lenses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may correct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this defect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 refraction.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4979"/>
            <a:ext cx="5443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Accommodation and its  </a:t>
            </a:r>
            <a:r>
              <a:rPr sz="3600" dirty="0"/>
              <a:t>regulation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5967" y="2038857"/>
            <a:ext cx="7458709" cy="41160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1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00"/>
                </a:solidFill>
                <a:latin typeface="Century Gothic"/>
                <a:cs typeface="Century Gothic"/>
              </a:rPr>
              <a:t>Accommodation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is adjustment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eye lens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various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distances.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Relaxation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10" dirty="0">
                <a:solidFill>
                  <a:srgbClr val="FFFFFF"/>
                </a:solidFill>
                <a:latin typeface="Century Gothic"/>
                <a:cs typeface="Century Gothic"/>
              </a:rPr>
              <a:t>ciliary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muscle cause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decrease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refractive power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eye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 and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provides clear vision for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long  distance.</a:t>
            </a:r>
            <a:endParaRPr sz="2600">
              <a:latin typeface="Century Gothic"/>
              <a:cs typeface="Century Gothic"/>
            </a:endParaRPr>
          </a:p>
          <a:p>
            <a:pPr marL="355600" marR="132715" indent="-342900">
              <a:lnSpc>
                <a:spcPts val="2810"/>
              </a:lnSpc>
              <a:spcBef>
                <a:spcPts val="103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Parasympathetic influence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ciliary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muscle  controls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it. </a:t>
            </a:r>
            <a:r>
              <a:rPr sz="26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case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parasympathetic  stimulation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ciliary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muscle,</a:t>
            </a:r>
            <a:r>
              <a:rPr sz="26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endParaRPr sz="2600">
              <a:latin typeface="Century Gothic"/>
              <a:cs typeface="Century Gothic"/>
            </a:endParaRPr>
          </a:p>
          <a:p>
            <a:pPr marL="355600">
              <a:lnSpc>
                <a:spcPts val="2610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contracts,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 ligament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relax,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more</a:t>
            </a:r>
            <a:endParaRPr sz="2600">
              <a:latin typeface="Century Gothic"/>
              <a:cs typeface="Century Gothic"/>
            </a:endParaRPr>
          </a:p>
          <a:p>
            <a:pPr marL="355600" marR="485140">
              <a:lnSpc>
                <a:spcPts val="2810"/>
              </a:lnSpc>
              <a:spcBef>
                <a:spcPts val="195"/>
              </a:spcBef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spherical, refractive power increases and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eye can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see clear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near</a:t>
            </a:r>
            <a:r>
              <a:rPr sz="2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objects.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0"/>
            <a:ext cx="637222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4979"/>
            <a:ext cx="3722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Age</a:t>
            </a:r>
            <a:r>
              <a:rPr sz="3600" spc="-100" dirty="0"/>
              <a:t> </a:t>
            </a:r>
            <a:r>
              <a:rPr sz="3600" spc="-5" dirty="0"/>
              <a:t>peculiarities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5967" y="1417777"/>
            <a:ext cx="7310120" cy="42710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spc="15" dirty="0">
                <a:solidFill>
                  <a:srgbClr val="FFFF00"/>
                </a:solidFill>
                <a:latin typeface="Century Gothic"/>
                <a:cs typeface="Century Gothic"/>
              </a:rPr>
              <a:t>In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newborn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anatomical axis of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eyeball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is shorter,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comparing</a:t>
            </a:r>
            <a:r>
              <a:rPr sz="17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endParaRPr sz="17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204"/>
              </a:spcBef>
            </a:pP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adults.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– complex neural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pathways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developed.</a:t>
            </a:r>
            <a:endParaRPr sz="17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1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spc="15" dirty="0">
                <a:solidFill>
                  <a:srgbClr val="FFFF00"/>
                </a:solidFill>
                <a:latin typeface="Century Gothic"/>
                <a:cs typeface="Century Gothic"/>
              </a:rPr>
              <a:t>In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infant-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Structure and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visual development go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side by side by  delicate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balance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between </a:t>
            </a:r>
            <a:r>
              <a:rPr sz="1700" i="1" dirty="0">
                <a:solidFill>
                  <a:srgbClr val="FFFFFF"/>
                </a:solidFill>
                <a:latin typeface="Century Gothic"/>
                <a:cs typeface="Century Gothic"/>
              </a:rPr>
              <a:t>visual stimulation </a:t>
            </a:r>
            <a:r>
              <a:rPr sz="17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in right </a:t>
            </a:r>
            <a:r>
              <a:rPr sz="17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amount at  </a:t>
            </a:r>
            <a:r>
              <a:rPr sz="1700" i="1" spc="5" dirty="0">
                <a:solidFill>
                  <a:srgbClr val="FFFFFF"/>
                </a:solidFill>
                <a:latin typeface="Century Gothic"/>
                <a:cs typeface="Century Gothic"/>
              </a:rPr>
              <a:t>right </a:t>
            </a:r>
            <a:r>
              <a:rPr sz="1700" i="1" dirty="0">
                <a:solidFill>
                  <a:srgbClr val="FFFFFF"/>
                </a:solidFill>
                <a:latin typeface="Century Gothic"/>
                <a:cs typeface="Century Gothic"/>
              </a:rPr>
              <a:t>time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development of brain. –eye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protects the immature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brain from level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of stimulation that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it cannot cope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initially </a:t>
            </a: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by-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short size,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hypermetropia,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immature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fovea,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absence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binocular  stereoscopic vision, limited peripheral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field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view. Also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excess  sleeping most of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the time,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slow communication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due to absence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fatty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myelin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sheath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contributes.</a:t>
            </a:r>
            <a:endParaRPr sz="1700">
              <a:latin typeface="Century Gothic"/>
              <a:cs typeface="Century Gothic"/>
            </a:endParaRPr>
          </a:p>
          <a:p>
            <a:pPr marL="355600" marR="146685" indent="-342900">
              <a:lnSpc>
                <a:spcPct val="11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spc="15" dirty="0">
                <a:solidFill>
                  <a:srgbClr val="FFFF00"/>
                </a:solidFill>
                <a:latin typeface="Century Gothic"/>
                <a:cs typeface="Century Gothic"/>
              </a:rPr>
              <a:t>In </a:t>
            </a:r>
            <a:r>
              <a:rPr sz="1700" spc="5" dirty="0">
                <a:solidFill>
                  <a:srgbClr val="FFFF00"/>
                </a:solidFill>
                <a:latin typeface="Century Gothic"/>
                <a:cs typeface="Century Gothic"/>
              </a:rPr>
              <a:t>old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age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eye loose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elasticity. So this condition, when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become non-accommodating,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called presbiopia.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Corrected by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bifocal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glasses with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upper segment focused for far-seeing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and 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lower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segment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focusing for</a:t>
            </a:r>
            <a:r>
              <a:rPr sz="17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near-seeing.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</TotalTime>
  <Words>837</Words>
  <Application>Microsoft Office PowerPoint</Application>
  <PresentationFormat>On-screen Show (4:3)</PresentationFormat>
  <Paragraphs>215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Aspect</vt:lpstr>
      <vt:lpstr>“Physiology of vision ”</vt:lpstr>
      <vt:lpstr>Main mechanisms involved:</vt:lpstr>
      <vt:lpstr>Visible spectrum (397nm- 723nm)</vt:lpstr>
      <vt:lpstr>Optic system of eyeball</vt:lpstr>
      <vt:lpstr>Slide 5</vt:lpstr>
      <vt:lpstr>Aberrations and  astigmatism</vt:lpstr>
      <vt:lpstr>Accommodation and its  regulation</vt:lpstr>
      <vt:lpstr>Slide 8</vt:lpstr>
      <vt:lpstr>Age peculiarities</vt:lpstr>
      <vt:lpstr>Initiation of vision</vt:lpstr>
      <vt:lpstr>Physiological peculiarities of pigmented</vt:lpstr>
      <vt:lpstr>Photochemical reactions in  retina</vt:lpstr>
      <vt:lpstr> Rhodopsin cycle: rhodopsin under the influence of light</vt:lpstr>
      <vt:lpstr>Rhodopsin</vt:lpstr>
      <vt:lpstr>Neurophysiology of vision</vt:lpstr>
      <vt:lpstr>Physiological activities in the retinal cells</vt:lpstr>
      <vt:lpstr>Cellular activities</vt:lpstr>
      <vt:lpstr> Amacrine cells:</vt:lpstr>
      <vt:lpstr> Ganglion cells: transmit signal as action potential  to the brain.</vt:lpstr>
      <vt:lpstr>Transmission of vision</vt:lpstr>
      <vt:lpstr>Lateral geniculate body</vt:lpstr>
      <vt:lpstr>Other connections of  optic tract</vt:lpstr>
      <vt:lpstr>Pupillary reflexes</vt:lpstr>
      <vt:lpstr>Analysis of visual impulse  in visual cortex</vt:lpstr>
      <vt:lpstr> Primary visual cortex – 6 distinct layers</vt:lpstr>
      <vt:lpstr>Receptive fields of visual cortex</vt:lpstr>
      <vt:lpstr>3. Hypercomplex cells –</vt:lpstr>
      <vt:lpstr> colour blobs</vt:lpstr>
      <vt:lpstr>Three part system hypothesis of</vt:lpstr>
      <vt:lpstr>Visual perceptions</vt:lpstr>
      <vt:lpstr>Theories of colour  perception</vt:lpstr>
      <vt:lpstr>Slide 32</vt:lpstr>
      <vt:lpstr>Disorders of colour perception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“Physiology of vision ”</dc:title>
  <dc:creator>NAVY SEALs</dc:creator>
  <cp:lastModifiedBy>User</cp:lastModifiedBy>
  <cp:revision>4</cp:revision>
  <dcterms:created xsi:type="dcterms:W3CDTF">2020-08-15T06:12:47Z</dcterms:created>
  <dcterms:modified xsi:type="dcterms:W3CDTF">2020-08-17T04:34:01Z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2020-08-15T00:00:00Z</vt:filetime>
  </property>
</Properties>
</file>