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B4927-D44A-F845-ACE8-5B3547D9B96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2E8C-C602-2C49-84B0-CE2CE747E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Abd</a:t>
            </a:r>
            <a:r>
              <a:rPr lang="en-US" dirty="0" smtClean="0"/>
              <a:t> pain can occur due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B2E8C-C602-2C49-84B0-CE2CE747EC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Osmolality</a:t>
            </a:r>
            <a:r>
              <a:rPr lang="en-US" dirty="0" smtClean="0"/>
              <a:t>- 2*</a:t>
            </a:r>
            <a:r>
              <a:rPr lang="en-US" baseline="0" dirty="0" smtClean="0"/>
              <a:t> measured sodium + glucose/18</a:t>
            </a:r>
          </a:p>
          <a:p>
            <a:r>
              <a:rPr lang="en-US" baseline="0" dirty="0" smtClean="0"/>
              <a:t>Anion gap-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– (</a:t>
            </a:r>
            <a:r>
              <a:rPr lang="en-US" baseline="0" dirty="0" err="1" smtClean="0"/>
              <a:t>cl</a:t>
            </a:r>
            <a:r>
              <a:rPr lang="en-US" baseline="0" dirty="0" smtClean="0"/>
              <a:t> + hco3)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B2E8C-C602-2C49-84B0-CE2CE747EC7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64E99-BD56-9041-B23D-4874B03A078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6FB68-14C8-AC4A-8302-9B6536F42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 and management of DKA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Physical examination</a:t>
            </a:r>
          </a:p>
          <a:p>
            <a:r>
              <a:rPr lang="en-US" dirty="0" smtClean="0"/>
              <a:t>Signs of volume depletion </a:t>
            </a:r>
          </a:p>
          <a:p>
            <a:pPr lvl="1"/>
            <a:r>
              <a:rPr lang="en-US" dirty="0" smtClean="0"/>
              <a:t>Decreased skin </a:t>
            </a:r>
            <a:r>
              <a:rPr lang="en-US" dirty="0" err="1" smtClean="0"/>
              <a:t>turgor</a:t>
            </a:r>
            <a:r>
              <a:rPr lang="en-US" dirty="0" smtClean="0"/>
              <a:t>, dry </a:t>
            </a:r>
            <a:r>
              <a:rPr lang="en-US" dirty="0" err="1" smtClean="0"/>
              <a:t>axillae</a:t>
            </a:r>
            <a:r>
              <a:rPr lang="en-US" dirty="0" smtClean="0"/>
              <a:t> and oral mucosa, low JVP, tachycardia and if severe then hypotension.</a:t>
            </a:r>
          </a:p>
          <a:p>
            <a:r>
              <a:rPr lang="en-US" dirty="0" smtClean="0"/>
              <a:t>Neurological findings like lethargy, </a:t>
            </a:r>
            <a:r>
              <a:rPr lang="en-US" dirty="0" err="1" smtClean="0"/>
              <a:t>obtundation</a:t>
            </a:r>
            <a:r>
              <a:rPr lang="en-US" dirty="0" smtClean="0"/>
              <a:t>, cerebral edema, coma etc.</a:t>
            </a:r>
          </a:p>
          <a:p>
            <a:r>
              <a:rPr lang="en-US" dirty="0" smtClean="0"/>
              <a:t>Fruity odor in breath</a:t>
            </a:r>
          </a:p>
          <a:p>
            <a:r>
              <a:rPr lang="en-US" dirty="0" err="1" smtClean="0"/>
              <a:t>Tachypnea</a:t>
            </a:r>
            <a:r>
              <a:rPr lang="en-US" dirty="0" smtClean="0"/>
              <a:t>/ </a:t>
            </a:r>
            <a:r>
              <a:rPr lang="en-US" dirty="0" err="1" smtClean="0"/>
              <a:t>kussmaul</a:t>
            </a:r>
            <a:r>
              <a:rPr lang="en-US" dirty="0" smtClean="0"/>
              <a:t> respiration</a:t>
            </a:r>
          </a:p>
          <a:p>
            <a:r>
              <a:rPr lang="en-US" dirty="0" smtClean="0"/>
              <a:t>Abdominal tenderness (may resemble acute </a:t>
            </a:r>
            <a:r>
              <a:rPr lang="en-US" dirty="0" err="1" smtClean="0"/>
              <a:t>pancreatitis</a:t>
            </a:r>
            <a:r>
              <a:rPr lang="en-US" dirty="0" smtClean="0"/>
              <a:t> or acute abdomen)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presence of history of diabetes- easy</a:t>
            </a:r>
          </a:p>
          <a:p>
            <a:r>
              <a:rPr lang="en-US" dirty="0" smtClean="0"/>
              <a:t>Initial evaluation</a:t>
            </a:r>
          </a:p>
          <a:p>
            <a:pPr lvl="1"/>
            <a:r>
              <a:rPr lang="en-US" dirty="0" smtClean="0"/>
              <a:t>Airway, breathing and circulation (ABC)</a:t>
            </a:r>
          </a:p>
          <a:p>
            <a:pPr lvl="1"/>
            <a:r>
              <a:rPr lang="en-US" dirty="0" smtClean="0"/>
              <a:t>Assess mental status</a:t>
            </a:r>
          </a:p>
          <a:p>
            <a:pPr lvl="1"/>
            <a:r>
              <a:rPr lang="en-US" dirty="0" smtClean="0"/>
              <a:t>Identify precipitating event</a:t>
            </a:r>
          </a:p>
          <a:p>
            <a:pPr lvl="1"/>
            <a:r>
              <a:rPr lang="en-US" dirty="0" smtClean="0"/>
              <a:t>Assess hemodynamic status</a:t>
            </a:r>
          </a:p>
          <a:p>
            <a:pPr lvl="1"/>
            <a:r>
              <a:rPr lang="en-US" dirty="0" smtClean="0"/>
              <a:t>Examine for presence of infection</a:t>
            </a:r>
          </a:p>
          <a:p>
            <a:pPr lvl="1"/>
            <a:r>
              <a:rPr lang="en-US" dirty="0" smtClean="0"/>
              <a:t>Assess volume status and degree of dehydration</a:t>
            </a:r>
          </a:p>
          <a:p>
            <a:pPr lvl="1"/>
            <a:r>
              <a:rPr lang="en-US" dirty="0" smtClean="0"/>
              <a:t>Assess presence of </a:t>
            </a:r>
            <a:r>
              <a:rPr lang="en-US" dirty="0" err="1" smtClean="0"/>
              <a:t>ketonemia</a:t>
            </a:r>
            <a:r>
              <a:rPr lang="en-US" dirty="0" smtClean="0"/>
              <a:t> and acid-base disturbance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Lab Investigations</a:t>
            </a:r>
          </a:p>
          <a:p>
            <a:r>
              <a:rPr lang="en-US" dirty="0" smtClean="0"/>
              <a:t>CBC with differentials</a:t>
            </a:r>
          </a:p>
          <a:p>
            <a:r>
              <a:rPr lang="en-US" dirty="0" smtClean="0"/>
              <a:t>S. </a:t>
            </a:r>
            <a:r>
              <a:rPr lang="en-US" dirty="0" err="1" smtClean="0"/>
              <a:t>ketones</a:t>
            </a:r>
            <a:r>
              <a:rPr lang="en-US" dirty="0" smtClean="0"/>
              <a:t>/ urine </a:t>
            </a:r>
            <a:r>
              <a:rPr lang="en-US" dirty="0" err="1" smtClean="0"/>
              <a:t>ketone</a:t>
            </a:r>
            <a:r>
              <a:rPr lang="en-US" dirty="0" smtClean="0"/>
              <a:t> and sugar</a:t>
            </a:r>
          </a:p>
          <a:p>
            <a:r>
              <a:rPr lang="en-US" dirty="0" smtClean="0"/>
              <a:t>S. glucose</a:t>
            </a:r>
          </a:p>
          <a:p>
            <a:r>
              <a:rPr lang="en-US" dirty="0" smtClean="0"/>
              <a:t>S. electrolytes </a:t>
            </a:r>
          </a:p>
          <a:p>
            <a:r>
              <a:rPr lang="en-US" dirty="0" smtClean="0"/>
              <a:t>S. </a:t>
            </a:r>
            <a:r>
              <a:rPr lang="en-US" dirty="0" err="1" smtClean="0"/>
              <a:t>osmolality</a:t>
            </a:r>
            <a:r>
              <a:rPr lang="en-US" dirty="0" smtClean="0"/>
              <a:t> and anion gap</a:t>
            </a:r>
          </a:p>
          <a:p>
            <a:r>
              <a:rPr lang="en-US" dirty="0" smtClean="0"/>
              <a:t>ABG</a:t>
            </a:r>
          </a:p>
          <a:p>
            <a:r>
              <a:rPr lang="en-US" dirty="0" smtClean="0"/>
              <a:t>ECG</a:t>
            </a:r>
          </a:p>
          <a:p>
            <a:r>
              <a:rPr lang="en-US" dirty="0" smtClean="0"/>
              <a:t>CXR, blood culture, amylase and lipase sputum on a case by case basis.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6029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Plasma glucose (mg/dl)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Arterial 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7.25-7.30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7.00-7.24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&lt;7.00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Bicarbonate (</a:t>
                      </a:r>
                      <a:r>
                        <a:rPr lang="en-US" dirty="0" err="1" smtClean="0"/>
                        <a:t>mEq</a:t>
                      </a:r>
                      <a:r>
                        <a:rPr lang="en-US" dirty="0" smtClean="0"/>
                        <a:t>/L)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to &lt;15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Urine </a:t>
                      </a:r>
                      <a:r>
                        <a:rPr lang="en-US" dirty="0" err="1" smtClean="0"/>
                        <a:t>ketones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</a:t>
                      </a:r>
                      <a:r>
                        <a:rPr lang="en-US" dirty="0" err="1" smtClean="0"/>
                        <a:t>Ketones</a:t>
                      </a:r>
                      <a:r>
                        <a:rPr lang="en-US" dirty="0" smtClean="0"/>
                        <a:t> by </a:t>
                      </a:r>
                      <a:r>
                        <a:rPr lang="en-US" dirty="0" err="1" smtClean="0"/>
                        <a:t>nitroprusside</a:t>
                      </a:r>
                      <a:r>
                        <a:rPr lang="en-US" baseline="0" dirty="0" smtClean="0"/>
                        <a:t> reaction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</a:t>
                      </a:r>
                      <a:r>
                        <a:rPr lang="en-US" dirty="0" err="1" smtClean="0"/>
                        <a:t>ketone</a:t>
                      </a:r>
                      <a:r>
                        <a:rPr lang="en-US" dirty="0" smtClean="0"/>
                        <a:t>- enzymatic assay of B- </a:t>
                      </a:r>
                      <a:r>
                        <a:rPr lang="en-US" dirty="0" err="1" smtClean="0"/>
                        <a:t>hydroxybutyrate</a:t>
                      </a:r>
                      <a:r>
                        <a:rPr lang="en-US" dirty="0" smtClean="0"/>
                        <a:t> (N- &lt;0.6 </a:t>
                      </a:r>
                      <a:r>
                        <a:rPr lang="en-US" dirty="0" err="1" smtClean="0"/>
                        <a:t>mmol/l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3-4 </a:t>
                      </a:r>
                      <a:r>
                        <a:rPr lang="en-US" dirty="0" err="1" smtClean="0"/>
                        <a:t>mmol/l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Osmolality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mosmol</a:t>
                      </a:r>
                      <a:r>
                        <a:rPr lang="en-US" baseline="0" dirty="0" smtClean="0"/>
                        <a:t>/kg)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Variable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Variable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Anion gap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Mental 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Alert/drowsy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Stupor/coma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deficit in DKA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water – 6 </a:t>
            </a:r>
            <a:r>
              <a:rPr lang="en-US" dirty="0" err="1" smtClean="0"/>
              <a:t>litre</a:t>
            </a:r>
            <a:r>
              <a:rPr lang="en-US" dirty="0" smtClean="0"/>
              <a:t> ~100 ml/kg</a:t>
            </a:r>
          </a:p>
          <a:p>
            <a:r>
              <a:rPr lang="en-US" dirty="0" smtClean="0"/>
              <a:t>Na+ (</a:t>
            </a:r>
            <a:r>
              <a:rPr lang="en-US" dirty="0" err="1" smtClean="0"/>
              <a:t>mEq</a:t>
            </a:r>
            <a:r>
              <a:rPr lang="en-US" dirty="0" smtClean="0"/>
              <a:t>/kg) – 7 to 10</a:t>
            </a:r>
          </a:p>
          <a:p>
            <a:r>
              <a:rPr lang="en-US" dirty="0" err="1" smtClean="0"/>
              <a:t>Cl</a:t>
            </a:r>
            <a:r>
              <a:rPr lang="en-US" dirty="0" smtClean="0"/>
              <a:t>- (</a:t>
            </a:r>
            <a:r>
              <a:rPr lang="en-US" dirty="0" err="1" smtClean="0"/>
              <a:t>mEq</a:t>
            </a:r>
            <a:r>
              <a:rPr lang="en-US" dirty="0" smtClean="0"/>
              <a:t>/kg) – 3 to 5</a:t>
            </a:r>
          </a:p>
          <a:p>
            <a:r>
              <a:rPr lang="en-US" dirty="0" smtClean="0"/>
              <a:t>K+ (</a:t>
            </a:r>
            <a:r>
              <a:rPr lang="en-US" dirty="0" err="1" smtClean="0"/>
              <a:t>mEq</a:t>
            </a:r>
            <a:r>
              <a:rPr lang="en-US" dirty="0" smtClean="0"/>
              <a:t>/kg) – 3 to 5</a:t>
            </a:r>
          </a:p>
          <a:p>
            <a:r>
              <a:rPr lang="en-US" dirty="0" smtClean="0"/>
              <a:t>PO4 (</a:t>
            </a:r>
            <a:r>
              <a:rPr lang="en-US" dirty="0" err="1" smtClean="0"/>
              <a:t>mmol</a:t>
            </a:r>
            <a:r>
              <a:rPr lang="en-US" dirty="0" smtClean="0"/>
              <a:t>/kg) – 5 to 7</a:t>
            </a:r>
          </a:p>
          <a:p>
            <a:r>
              <a:rPr lang="en-US" dirty="0" smtClean="0"/>
              <a:t>Mg++ (</a:t>
            </a:r>
            <a:r>
              <a:rPr lang="en-US" dirty="0" err="1" smtClean="0"/>
              <a:t>mEq</a:t>
            </a:r>
            <a:r>
              <a:rPr lang="en-US" dirty="0" smtClean="0"/>
              <a:t>/kg) – 1 to 2</a:t>
            </a:r>
          </a:p>
          <a:p>
            <a:r>
              <a:rPr lang="en-US" dirty="0" smtClean="0"/>
              <a:t>Ca++ (</a:t>
            </a:r>
            <a:r>
              <a:rPr lang="en-US" dirty="0" err="1" smtClean="0"/>
              <a:t>mEq</a:t>
            </a:r>
            <a:r>
              <a:rPr lang="en-US" dirty="0" smtClean="0"/>
              <a:t>/kg) – 1 to 2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71135" y="6126163"/>
            <a:ext cx="352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Diabetes care </a:t>
            </a:r>
            <a:r>
              <a:rPr lang="en-US" dirty="0" err="1" smtClean="0"/>
              <a:t>vol</a:t>
            </a:r>
            <a:r>
              <a:rPr lang="en-US" dirty="0" smtClean="0"/>
              <a:t> 29, issue 12,2006.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Starvation </a:t>
                      </a:r>
                      <a:r>
                        <a:rPr lang="en-US" dirty="0" err="1" smtClean="0"/>
                        <a:t>ketoacidosis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Uremic </a:t>
                      </a:r>
                      <a:r>
                        <a:rPr lang="en-US" dirty="0" err="1" smtClean="0"/>
                        <a:t>ketoacidosis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Alcoholic ketosis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Lactic acidosis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Mild reduced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Decreased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Plasma glucose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or reduced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</a:t>
                      </a:r>
                      <a:r>
                        <a:rPr lang="en-US" dirty="0" err="1" smtClean="0"/>
                        <a:t>Ketones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Slight 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Slight increase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Anion gap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Slight 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Slight increase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Osmolality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hospital management</a:t>
            </a:r>
          </a:p>
          <a:p>
            <a:pPr lvl="1"/>
            <a:r>
              <a:rPr lang="en-US" dirty="0" smtClean="0"/>
              <a:t>Replace fluid and electrolytes</a:t>
            </a:r>
          </a:p>
          <a:p>
            <a:pPr lvl="1"/>
            <a:r>
              <a:rPr lang="en-US" dirty="0" smtClean="0"/>
              <a:t>IV insulin therapy</a:t>
            </a:r>
          </a:p>
          <a:p>
            <a:pPr lvl="1"/>
            <a:r>
              <a:rPr lang="en-US" dirty="0" smtClean="0"/>
              <a:t>Watch for complications</a:t>
            </a:r>
          </a:p>
          <a:p>
            <a:pPr lvl="1"/>
            <a:r>
              <a:rPr lang="en-US" dirty="0" smtClean="0"/>
              <a:t>Treat causes</a:t>
            </a:r>
          </a:p>
          <a:p>
            <a:r>
              <a:rPr lang="en-US" dirty="0" smtClean="0"/>
              <a:t>Once resolved</a:t>
            </a:r>
          </a:p>
          <a:p>
            <a:pPr lvl="1"/>
            <a:r>
              <a:rPr lang="en-US" dirty="0" smtClean="0"/>
              <a:t>Switch to home insulin regimen</a:t>
            </a:r>
          </a:p>
          <a:p>
            <a:pPr lvl="1"/>
            <a:r>
              <a:rPr lang="en-US" dirty="0" smtClean="0"/>
              <a:t>Prevent recurrence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 fluids:</a:t>
            </a:r>
          </a:p>
          <a:p>
            <a:pPr lvl="1"/>
            <a:r>
              <a:rPr lang="en-US" dirty="0" smtClean="0"/>
              <a:t>10-20 ml/kg of 0.9% saline over first 1-3 hours</a:t>
            </a:r>
          </a:p>
          <a:p>
            <a:pPr lvl="1"/>
            <a:r>
              <a:rPr lang="en-US" dirty="0" smtClean="0"/>
              <a:t>Switch to 0.45% saline at 250-500 ml/hr once hemodynamic stability and adequate urine output achieved. Also reduces chances of </a:t>
            </a:r>
            <a:r>
              <a:rPr lang="en-US" dirty="0" err="1" smtClean="0"/>
              <a:t>hyperchloremia</a:t>
            </a:r>
            <a:r>
              <a:rPr lang="en-US" dirty="0" smtClean="0"/>
              <a:t> later on.</a:t>
            </a:r>
          </a:p>
          <a:p>
            <a:pPr lvl="1"/>
            <a:r>
              <a:rPr lang="en-US" dirty="0" smtClean="0"/>
              <a:t>Switch to 5% glucose and 0.45% saline at 150-250 ml/hr once plasma glucose reaches 250 mg/dl to maintain plasma glucose between 150-250 mg/dl.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6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Fluid replacement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half hour to 1 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ml –</a:t>
                      </a:r>
                      <a:r>
                        <a:rPr lang="en-US" baseline="0" dirty="0" smtClean="0"/>
                        <a:t> 1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ml – 1</a:t>
                      </a:r>
                      <a:r>
                        <a:rPr lang="en-US" baseline="0" dirty="0" smtClean="0"/>
                        <a:t>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ml – 1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in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5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 – 5 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– 12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 – 500 ml/hr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6096000"/>
            <a:ext cx="3891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edition of </a:t>
            </a:r>
            <a:r>
              <a:rPr lang="en-US" dirty="0" err="1" smtClean="0"/>
              <a:t>Joslin’s</a:t>
            </a:r>
            <a:r>
              <a:rPr lang="en-US" dirty="0" smtClean="0"/>
              <a:t> Diabetes Mellitus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Short acting insulin – 0.1 U/kg stat then,</a:t>
            </a:r>
          </a:p>
          <a:p>
            <a:r>
              <a:rPr lang="en-US" dirty="0" smtClean="0"/>
              <a:t>0.1 U/kg/hr by continuous infusion</a:t>
            </a:r>
          </a:p>
          <a:p>
            <a:r>
              <a:rPr lang="en-US" dirty="0" smtClean="0"/>
              <a:t>Increase two to threefold if no response by 2-4 hrs. </a:t>
            </a:r>
          </a:p>
          <a:p>
            <a:r>
              <a:rPr lang="en-US" dirty="0" smtClean="0"/>
              <a:t>If initial S. K+ &lt;3.3 </a:t>
            </a:r>
            <a:r>
              <a:rPr lang="en-US" dirty="0" err="1" smtClean="0"/>
              <a:t>mmol/l</a:t>
            </a:r>
            <a:r>
              <a:rPr lang="en-US" dirty="0" smtClean="0"/>
              <a:t> (3.3 </a:t>
            </a:r>
            <a:r>
              <a:rPr lang="en-US" dirty="0" err="1" smtClean="0"/>
              <a:t>meq/l</a:t>
            </a:r>
            <a:r>
              <a:rPr lang="en-US" dirty="0" smtClean="0"/>
              <a:t>), first correct K+ and then administer insulin.</a:t>
            </a:r>
          </a:p>
          <a:p>
            <a:r>
              <a:rPr lang="en-US" dirty="0" smtClean="0"/>
              <a:t>Reduce infusion rate to 0.05-0.1 U/kg/hr once acidosis and insulin resistance resolves.</a:t>
            </a:r>
          </a:p>
          <a:p>
            <a:r>
              <a:rPr lang="en-US" dirty="0" smtClean="0"/>
              <a:t>Once patient starts eating, long acting insulin with short acting insulin started with overlap of infusion and SC insulin for 2-4 hrs.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Epidemiology</a:t>
            </a:r>
          </a:p>
          <a:p>
            <a:r>
              <a:rPr lang="en-US" dirty="0" err="1" smtClean="0"/>
              <a:t>Pathophysiology</a:t>
            </a:r>
            <a:endParaRPr lang="en-US" dirty="0" smtClean="0"/>
          </a:p>
          <a:p>
            <a:r>
              <a:rPr lang="en-US" dirty="0" smtClean="0"/>
              <a:t>Precipitating factors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Complications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Goal of insulin therapy – to provide continuous and adequate level of circulating insulin.</a:t>
            </a:r>
          </a:p>
          <a:p>
            <a:r>
              <a:rPr lang="en-US" dirty="0" smtClean="0"/>
              <a:t>Insulin reduces </a:t>
            </a:r>
            <a:r>
              <a:rPr lang="en-US" dirty="0" err="1" smtClean="0"/>
              <a:t>ketoacidosis</a:t>
            </a:r>
            <a:r>
              <a:rPr lang="en-US" dirty="0" smtClean="0"/>
              <a:t> by reducing </a:t>
            </a:r>
            <a:r>
              <a:rPr lang="en-US" dirty="0" err="1" smtClean="0"/>
              <a:t>lipolysis</a:t>
            </a:r>
            <a:r>
              <a:rPr lang="en-US" dirty="0" smtClean="0"/>
              <a:t>, increasing peripheral </a:t>
            </a:r>
            <a:r>
              <a:rPr lang="en-US" dirty="0" err="1" smtClean="0"/>
              <a:t>ketone</a:t>
            </a:r>
            <a:r>
              <a:rPr lang="en-US" dirty="0" smtClean="0"/>
              <a:t> body use, suppressing hepatic </a:t>
            </a:r>
            <a:r>
              <a:rPr lang="en-US" dirty="0" err="1" smtClean="0"/>
              <a:t>ketone</a:t>
            </a:r>
            <a:r>
              <a:rPr lang="en-US" dirty="0" smtClean="0"/>
              <a:t> body formation and promoting </a:t>
            </a:r>
            <a:r>
              <a:rPr lang="en-US" dirty="0" err="1" smtClean="0"/>
              <a:t>bicarb</a:t>
            </a:r>
            <a:r>
              <a:rPr lang="en-US" dirty="0" smtClean="0"/>
              <a:t> regeneration.</a:t>
            </a:r>
          </a:p>
          <a:p>
            <a:r>
              <a:rPr lang="en-US" dirty="0" smtClean="0"/>
              <a:t>Brief periods of inadequate insulin administration in the transition phase from infusion to subcutaneous insulin can cause DKA relapse.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Assess:</a:t>
            </a:r>
          </a:p>
          <a:p>
            <a:pPr lvl="1"/>
            <a:r>
              <a:rPr lang="en-US" dirty="0" smtClean="0"/>
              <a:t>Precipitating event</a:t>
            </a:r>
          </a:p>
          <a:p>
            <a:pPr lvl="1"/>
            <a:r>
              <a:rPr lang="en-US" dirty="0" smtClean="0"/>
              <a:t>Workup to find a cause for DKA</a:t>
            </a:r>
          </a:p>
          <a:p>
            <a:pPr lvl="1"/>
            <a:r>
              <a:rPr lang="en-US" dirty="0" smtClean="0"/>
              <a:t>Capillary glucose every 1-2 hours</a:t>
            </a:r>
          </a:p>
          <a:p>
            <a:pPr lvl="1"/>
            <a:r>
              <a:rPr lang="en-US" dirty="0" smtClean="0"/>
              <a:t>Electrolytes and anion gap every 4 hr for first 24 hrs</a:t>
            </a:r>
          </a:p>
          <a:p>
            <a:pPr lvl="1"/>
            <a:r>
              <a:rPr lang="en-US" dirty="0" smtClean="0"/>
              <a:t>BP, respiration, mental status fluid intake and output every 1-4 hr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Hyperglycemia improves at a rate of 75-100 mg/dl/hr due to</a:t>
            </a:r>
          </a:p>
          <a:p>
            <a:pPr lvl="1"/>
            <a:r>
              <a:rPr lang="en-US" dirty="0" smtClean="0"/>
              <a:t>Insulin mediated glucose disposal</a:t>
            </a:r>
          </a:p>
          <a:p>
            <a:pPr lvl="1"/>
            <a:r>
              <a:rPr lang="en-US" dirty="0" smtClean="0"/>
              <a:t>Reduced hepatic glucose release</a:t>
            </a:r>
          </a:p>
          <a:p>
            <a:pPr lvl="1"/>
            <a:r>
              <a:rPr lang="en-US" dirty="0" smtClean="0"/>
              <a:t>Rehydration</a:t>
            </a:r>
          </a:p>
          <a:p>
            <a:r>
              <a:rPr lang="en-US" dirty="0" smtClean="0"/>
              <a:t>Rehydration reduces </a:t>
            </a:r>
            <a:r>
              <a:rPr lang="en-US" dirty="0" err="1" smtClean="0"/>
              <a:t>catecholamines</a:t>
            </a:r>
            <a:r>
              <a:rPr lang="en-US" dirty="0" smtClean="0"/>
              <a:t>, increases urinary glucose loss, expands intravascular volume.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Potassium replacement</a:t>
            </a:r>
          </a:p>
          <a:p>
            <a:r>
              <a:rPr lang="en-US" dirty="0" smtClean="0"/>
              <a:t>Insulin and fluid treatment causes </a:t>
            </a:r>
            <a:r>
              <a:rPr lang="en-US" dirty="0" err="1" smtClean="0"/>
              <a:t>hypokalemia</a:t>
            </a:r>
            <a:r>
              <a:rPr lang="en-US" dirty="0" smtClean="0"/>
              <a:t> by insulin mediated K+ transport into cells, resolution of acidosis, urinary loss of K+</a:t>
            </a:r>
          </a:p>
          <a:p>
            <a:pPr lvl="1"/>
            <a:r>
              <a:rPr lang="en-US" dirty="0" smtClean="0"/>
              <a:t>Estimated deficit 3 – 5 </a:t>
            </a:r>
            <a:r>
              <a:rPr lang="en-US" dirty="0" err="1" smtClean="0"/>
              <a:t>meq</a:t>
            </a:r>
            <a:r>
              <a:rPr lang="en-US" dirty="0" smtClean="0"/>
              <a:t>/kg</a:t>
            </a:r>
          </a:p>
          <a:p>
            <a:pPr lvl="1"/>
            <a:r>
              <a:rPr lang="en-US" dirty="0" smtClean="0"/>
              <a:t>Goal is to maintain K+ &gt;3.5 </a:t>
            </a:r>
            <a:r>
              <a:rPr lang="en-US" dirty="0" err="1" smtClean="0"/>
              <a:t>meq/l</a:t>
            </a:r>
            <a:endParaRPr lang="en-US" dirty="0" smtClean="0"/>
          </a:p>
          <a:p>
            <a:pPr lvl="1"/>
            <a:r>
              <a:rPr lang="en-US" dirty="0" smtClean="0"/>
              <a:t>if initial S.K+ &gt;5.2 </a:t>
            </a:r>
            <a:r>
              <a:rPr lang="en-US" dirty="0" err="1" smtClean="0"/>
              <a:t>meq/l</a:t>
            </a:r>
            <a:r>
              <a:rPr lang="en-US" dirty="0" smtClean="0"/>
              <a:t>, not to administer K+</a:t>
            </a:r>
          </a:p>
          <a:p>
            <a:pPr lvl="1"/>
            <a:r>
              <a:rPr lang="en-US" dirty="0" smtClean="0"/>
              <a:t>If initial S. K+ &lt;5.0 – 5.2 </a:t>
            </a:r>
            <a:r>
              <a:rPr lang="en-US" dirty="0" err="1" smtClean="0"/>
              <a:t>meq/l</a:t>
            </a:r>
            <a:r>
              <a:rPr lang="en-US" dirty="0" smtClean="0"/>
              <a:t>, give 10 </a:t>
            </a:r>
            <a:r>
              <a:rPr lang="en-US" dirty="0" err="1" smtClean="0"/>
              <a:t>meq</a:t>
            </a:r>
            <a:r>
              <a:rPr lang="en-US" dirty="0" smtClean="0"/>
              <a:t>/hr IV potassium.</a:t>
            </a:r>
          </a:p>
          <a:p>
            <a:pPr lvl="1"/>
            <a:r>
              <a:rPr lang="en-US" dirty="0" smtClean="0"/>
              <a:t>If initial S. K+ &lt;3.5 </a:t>
            </a:r>
            <a:r>
              <a:rPr lang="en-US" dirty="0" err="1" smtClean="0"/>
              <a:t>meq/l</a:t>
            </a:r>
            <a:r>
              <a:rPr lang="en-US" dirty="0" smtClean="0"/>
              <a:t>, give 40-80 </a:t>
            </a:r>
            <a:r>
              <a:rPr lang="en-US" dirty="0" err="1" smtClean="0"/>
              <a:t>meq/l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91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Potassium replacement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Serum K (</a:t>
                      </a:r>
                      <a:r>
                        <a:rPr lang="en-US" dirty="0" err="1" smtClean="0"/>
                        <a:t>meq/l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K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– 80 </a:t>
                      </a:r>
                      <a:r>
                        <a:rPr lang="en-US" dirty="0" err="1" smtClean="0"/>
                        <a:t>meq/l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 – 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– 40 </a:t>
                      </a:r>
                      <a:r>
                        <a:rPr lang="en-US" dirty="0" err="1" smtClean="0"/>
                        <a:t>meq/l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 – 5.2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– 20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meq/l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 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</a:t>
                      </a:r>
                      <a:r>
                        <a:rPr lang="en-US" dirty="0" err="1" smtClean="0"/>
                        <a:t>correst</a:t>
                      </a:r>
                      <a:r>
                        <a:rPr lang="en-US" dirty="0" smtClean="0"/>
                        <a:t> then give 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Bicarbonate </a:t>
            </a:r>
            <a:r>
              <a:rPr lang="en-US" dirty="0" err="1" smtClean="0"/>
              <a:t>replacemet</a:t>
            </a:r>
            <a:endParaRPr lang="en-US" dirty="0" smtClean="0"/>
          </a:p>
          <a:p>
            <a:pPr lvl="1"/>
            <a:r>
              <a:rPr lang="en-US" dirty="0" smtClean="0"/>
              <a:t>Usually not necessary despite deficit.</a:t>
            </a:r>
          </a:p>
          <a:p>
            <a:pPr lvl="1"/>
            <a:r>
              <a:rPr lang="en-US" dirty="0" smtClean="0"/>
              <a:t>Rapid reversal of acidosis with </a:t>
            </a:r>
            <a:r>
              <a:rPr lang="en-US" dirty="0" err="1" smtClean="0"/>
              <a:t>bicarb</a:t>
            </a:r>
            <a:r>
              <a:rPr lang="en-US" dirty="0" smtClean="0"/>
              <a:t> supplement may impair cardiac function, reduce tissue oxygenation, </a:t>
            </a:r>
            <a:r>
              <a:rPr lang="en-US" dirty="0" err="1" smtClean="0"/>
              <a:t>promot</a:t>
            </a:r>
            <a:r>
              <a:rPr lang="en-US" dirty="0" smtClean="0"/>
              <a:t> </a:t>
            </a:r>
            <a:r>
              <a:rPr lang="en-US" dirty="0" err="1" smtClean="0"/>
              <a:t>hypokalemia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RCTs</a:t>
            </a:r>
            <a:r>
              <a:rPr lang="en-US" dirty="0" smtClean="0"/>
              <a:t> do not </a:t>
            </a:r>
            <a:r>
              <a:rPr lang="en-US" dirty="0" err="1" smtClean="0"/>
              <a:t>favour</a:t>
            </a:r>
            <a:r>
              <a:rPr lang="en-US" dirty="0" smtClean="0"/>
              <a:t> replacement</a:t>
            </a:r>
          </a:p>
          <a:p>
            <a:pPr lvl="1"/>
            <a:r>
              <a:rPr lang="en-US" dirty="0" smtClean="0"/>
              <a:t>If severe acidosis (pH &lt;7), 50 </a:t>
            </a:r>
            <a:r>
              <a:rPr lang="en-US" dirty="0" err="1" smtClean="0"/>
              <a:t>meq/l</a:t>
            </a:r>
            <a:r>
              <a:rPr lang="en-US" dirty="0" smtClean="0"/>
              <a:t> </a:t>
            </a:r>
            <a:r>
              <a:rPr lang="en-US" dirty="0" err="1" smtClean="0"/>
              <a:t>bicarb</a:t>
            </a:r>
            <a:r>
              <a:rPr lang="en-US" dirty="0" smtClean="0"/>
              <a:t> in 200 ml sterile water with 10 </a:t>
            </a:r>
            <a:r>
              <a:rPr lang="en-US" dirty="0" err="1" smtClean="0"/>
              <a:t>meq/l</a:t>
            </a:r>
            <a:r>
              <a:rPr lang="en-US" dirty="0" smtClean="0"/>
              <a:t> KCL per hr for 2 hrs until pH &gt;7.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Phosphate replacement</a:t>
            </a:r>
          </a:p>
          <a:p>
            <a:pPr lvl="1"/>
            <a:r>
              <a:rPr lang="en-US" dirty="0" err="1" smtClean="0"/>
              <a:t>Hypophosphatemia</a:t>
            </a:r>
            <a:r>
              <a:rPr lang="en-US" dirty="0" smtClean="0"/>
              <a:t> may develop from increased glucose usage</a:t>
            </a:r>
          </a:p>
          <a:p>
            <a:pPr lvl="1"/>
            <a:r>
              <a:rPr lang="en-US" dirty="0" err="1" smtClean="0"/>
              <a:t>RCTs</a:t>
            </a:r>
            <a:r>
              <a:rPr lang="en-US" dirty="0" smtClean="0"/>
              <a:t> – no benefit of replacement</a:t>
            </a:r>
          </a:p>
          <a:p>
            <a:pPr lvl="1"/>
            <a:r>
              <a:rPr lang="en-US" dirty="0" smtClean="0"/>
              <a:t>Replacement only considered if S. phosphate &lt;1mg/dl</a:t>
            </a:r>
          </a:p>
          <a:p>
            <a:r>
              <a:rPr lang="en-US" dirty="0" smtClean="0"/>
              <a:t>Magnesium deficit if severe also rarely require supplementation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Shock</a:t>
            </a:r>
          </a:p>
          <a:p>
            <a:pPr lvl="1"/>
            <a:r>
              <a:rPr lang="en-US" dirty="0" smtClean="0"/>
              <a:t>If not improving with fluids. </a:t>
            </a:r>
            <a:r>
              <a:rPr lang="en-US" dirty="0" err="1" smtClean="0"/>
              <a:t>r/o</a:t>
            </a:r>
            <a:r>
              <a:rPr lang="en-US" dirty="0" smtClean="0"/>
              <a:t> MI</a:t>
            </a:r>
          </a:p>
          <a:p>
            <a:r>
              <a:rPr lang="en-US" dirty="0" smtClean="0"/>
              <a:t>Cerebral edema</a:t>
            </a:r>
          </a:p>
          <a:p>
            <a:pPr lvl="1"/>
            <a:r>
              <a:rPr lang="en-US" dirty="0" smtClean="0"/>
              <a:t>Mostly in children during resolving DKA</a:t>
            </a:r>
          </a:p>
          <a:p>
            <a:pPr lvl="1"/>
            <a:r>
              <a:rPr lang="en-US" dirty="0" smtClean="0"/>
              <a:t>Etiology and optimal therapy not well known</a:t>
            </a:r>
          </a:p>
          <a:p>
            <a:pPr lvl="1"/>
            <a:r>
              <a:rPr lang="en-US" dirty="0" smtClean="0"/>
              <a:t>May occur due to </a:t>
            </a:r>
            <a:r>
              <a:rPr lang="en-US" dirty="0" err="1" smtClean="0"/>
              <a:t>overreplacement</a:t>
            </a:r>
            <a:r>
              <a:rPr lang="en-US" dirty="0" smtClean="0"/>
              <a:t> of free water, rapid decline in </a:t>
            </a:r>
            <a:r>
              <a:rPr lang="en-US" dirty="0" err="1" smtClean="0"/>
              <a:t>osmolality</a:t>
            </a:r>
            <a:r>
              <a:rPr lang="en-US" dirty="0" smtClean="0"/>
              <a:t>, high initial corrected Na+</a:t>
            </a:r>
          </a:p>
          <a:p>
            <a:r>
              <a:rPr lang="en-US" dirty="0" smtClean="0"/>
              <a:t>Vascular thrombosis due to severe dehydration and stasis</a:t>
            </a:r>
          </a:p>
          <a:p>
            <a:r>
              <a:rPr lang="en-US" dirty="0" smtClean="0"/>
              <a:t>Pulmonary edema</a:t>
            </a:r>
          </a:p>
          <a:p>
            <a:r>
              <a:rPr lang="en-US" dirty="0" smtClean="0"/>
              <a:t>ATN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Cerebral edema presents as</a:t>
            </a:r>
          </a:p>
          <a:p>
            <a:pPr lvl="1"/>
            <a:r>
              <a:rPr lang="en-US" dirty="0" smtClean="0"/>
              <a:t>Deterioration of level of consciousness</a:t>
            </a:r>
          </a:p>
          <a:p>
            <a:pPr lvl="1"/>
            <a:r>
              <a:rPr lang="en-US" dirty="0" smtClean="0"/>
              <a:t>Lethargy</a:t>
            </a:r>
          </a:p>
          <a:p>
            <a:pPr lvl="1"/>
            <a:r>
              <a:rPr lang="en-US" dirty="0" smtClean="0"/>
              <a:t>Headache and </a:t>
            </a:r>
            <a:r>
              <a:rPr lang="en-US" dirty="0" err="1" smtClean="0"/>
              <a:t>pupillary</a:t>
            </a:r>
            <a:r>
              <a:rPr lang="en-US" dirty="0" smtClean="0"/>
              <a:t> changes</a:t>
            </a:r>
          </a:p>
          <a:p>
            <a:pPr lvl="1"/>
            <a:r>
              <a:rPr lang="en-US" dirty="0" smtClean="0"/>
              <a:t>Seizures and incontinence</a:t>
            </a:r>
          </a:p>
          <a:p>
            <a:pPr lvl="1"/>
            <a:r>
              <a:rPr lang="en-US" dirty="0" err="1" smtClean="0"/>
              <a:t>Bradycardia</a:t>
            </a:r>
            <a:r>
              <a:rPr lang="en-US" dirty="0" smtClean="0"/>
              <a:t>, respiratory arrest when brain stem </a:t>
            </a:r>
            <a:r>
              <a:rPr lang="en-US" dirty="0" err="1" smtClean="0"/>
              <a:t>herniates</a:t>
            </a:r>
            <a:endParaRPr lang="en-US" dirty="0" smtClean="0"/>
          </a:p>
          <a:p>
            <a:r>
              <a:rPr lang="en-US" dirty="0" smtClean="0"/>
              <a:t>Treat with reduced IVF, raise foot end of bed, IV </a:t>
            </a:r>
            <a:r>
              <a:rPr lang="en-US" dirty="0" err="1" smtClean="0"/>
              <a:t>mannitol</a:t>
            </a:r>
            <a:r>
              <a:rPr lang="en-US" dirty="0" smtClean="0"/>
              <a:t>, elective ventilation.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Education about disease and when to seek medical attention</a:t>
            </a:r>
          </a:p>
          <a:p>
            <a:r>
              <a:rPr lang="en-US" dirty="0" smtClean="0"/>
              <a:t>BG monitoring</a:t>
            </a:r>
          </a:p>
          <a:p>
            <a:r>
              <a:rPr lang="en-US" dirty="0" smtClean="0"/>
              <a:t>Home monitoring of </a:t>
            </a:r>
            <a:r>
              <a:rPr lang="en-US" dirty="0" err="1" smtClean="0"/>
              <a:t>ketones</a:t>
            </a:r>
            <a:r>
              <a:rPr lang="en-US" dirty="0" smtClean="0"/>
              <a:t> or B-</a:t>
            </a:r>
            <a:r>
              <a:rPr lang="en-US" dirty="0" err="1" smtClean="0"/>
              <a:t>hydroybutyrate</a:t>
            </a:r>
            <a:endParaRPr lang="en-US" dirty="0" smtClean="0"/>
          </a:p>
          <a:p>
            <a:r>
              <a:rPr lang="en-US" dirty="0" smtClean="0"/>
              <a:t>Supplemental short acting insulin regimens</a:t>
            </a:r>
          </a:p>
          <a:p>
            <a:r>
              <a:rPr lang="en-US" dirty="0" smtClean="0"/>
              <a:t>Easily digestible liquid diets when sick</a:t>
            </a:r>
          </a:p>
          <a:p>
            <a:r>
              <a:rPr lang="en-US" dirty="0" smtClean="0"/>
              <a:t>Reducing, rather than eliminating insulin when pt not eating</a:t>
            </a:r>
          </a:p>
          <a:p>
            <a:r>
              <a:rPr lang="en-US" dirty="0" smtClean="0"/>
              <a:t>Special education for patients on pump regimen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6126163"/>
            <a:ext cx="415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American family physicians, issue 10, 2002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Diabetic </a:t>
            </a:r>
            <a:r>
              <a:rPr lang="en-US" dirty="0" err="1" smtClean="0"/>
              <a:t>Ketoacidosis</a:t>
            </a:r>
            <a:r>
              <a:rPr lang="en-US" dirty="0" smtClean="0"/>
              <a:t> is an acute and severe complication of diabetes mellitus characterized by hyperglycemia (blood glucose &gt;250 mg/dl), </a:t>
            </a:r>
            <a:r>
              <a:rPr lang="en-US" dirty="0" err="1" smtClean="0"/>
              <a:t>acidemia</a:t>
            </a:r>
            <a:r>
              <a:rPr lang="en-US" dirty="0" smtClean="0"/>
              <a:t> (pH &lt;7.3) and ketosis.</a:t>
            </a:r>
          </a:p>
          <a:p>
            <a:r>
              <a:rPr lang="en-US" dirty="0" smtClean="0"/>
              <a:t>It is a medical emergency.</a:t>
            </a:r>
          </a:p>
          <a:p>
            <a:r>
              <a:rPr lang="en-US" dirty="0" smtClean="0"/>
              <a:t>Many times may be initial presenting feature of T1DM.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of recommendations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828799"/>
          <a:ext cx="9144000" cy="4873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81599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recommendation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1686526">
                <a:tc>
                  <a:txBody>
                    <a:bodyPr/>
                    <a:lstStyle/>
                    <a:p>
                      <a:r>
                        <a:rPr lang="en-US" dirty="0" smtClean="0"/>
                        <a:t>Regular insulin</a:t>
                      </a:r>
                      <a:r>
                        <a:rPr lang="en-US" baseline="0" dirty="0" smtClean="0"/>
                        <a:t> by continuous infusion preferred for </a:t>
                      </a:r>
                      <a:r>
                        <a:rPr lang="en-US" baseline="0" dirty="0" err="1" smtClean="0"/>
                        <a:t>mederate</a:t>
                      </a:r>
                      <a:r>
                        <a:rPr lang="en-US" baseline="0" dirty="0" smtClean="0"/>
                        <a:t> to severe DKA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Studies found rapid improvement in glucose and HCO3 levels with infusion, no improvement in morbidity or mortality over IM</a:t>
                      </a:r>
                      <a:r>
                        <a:rPr lang="en-US" baseline="0" dirty="0" smtClean="0"/>
                        <a:t> or SC insulin therapy</a:t>
                      </a:r>
                      <a:endParaRPr lang="en-US" dirty="0"/>
                    </a:p>
                  </a:txBody>
                  <a:tcPr/>
                </a:tc>
              </a:tr>
              <a:tr h="2288991">
                <a:tc>
                  <a:txBody>
                    <a:bodyPr/>
                    <a:lstStyle/>
                    <a:p>
                      <a:r>
                        <a:rPr lang="en-US" dirty="0" smtClean="0"/>
                        <a:t>Check B-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hydroxybutyrate</a:t>
                      </a:r>
                      <a:r>
                        <a:rPr lang="en-US" baseline="0" dirty="0" smtClean="0"/>
                        <a:t> rather than </a:t>
                      </a:r>
                      <a:r>
                        <a:rPr lang="en-US" baseline="0" dirty="0" err="1" smtClean="0"/>
                        <a:t>ketones</a:t>
                      </a:r>
                      <a:r>
                        <a:rPr lang="en-US" baseline="0" dirty="0" smtClean="0"/>
                        <a:t> for degree of ketosis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BHB main metabolic product in </a:t>
                      </a:r>
                      <a:r>
                        <a:rPr lang="en-US" dirty="0" err="1" smtClean="0"/>
                        <a:t>ketoacidosis</a:t>
                      </a:r>
                      <a:r>
                        <a:rPr lang="en-US" dirty="0" smtClean="0"/>
                        <a:t>. Levels correlate better with changes in arterial pH and blood HCO3 levels than </a:t>
                      </a:r>
                      <a:r>
                        <a:rPr lang="en-US" dirty="0" err="1" smtClean="0"/>
                        <a:t>ketones</a:t>
                      </a:r>
                      <a:r>
                        <a:rPr lang="en-US" dirty="0" smtClean="0"/>
                        <a:t> and were found to lead to better outcome in one study.</a:t>
                      </a:r>
                      <a:endParaRPr lang="en-US" dirty="0"/>
                    </a:p>
                  </a:txBody>
                  <a:tcPr/>
                </a:tc>
              </a:tr>
              <a:tr h="1686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recommendation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Bicarb</a:t>
                      </a:r>
                      <a:r>
                        <a:rPr lang="en-US" dirty="0" smtClean="0"/>
                        <a:t> therapy should not be given to adults with pH of 7 or </a:t>
                      </a:r>
                      <a:r>
                        <a:rPr lang="en-US" dirty="0" err="1" smtClean="0"/>
                        <a:t>hogher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study</a:t>
                      </a:r>
                      <a:r>
                        <a:rPr lang="en-US" baseline="0" dirty="0" smtClean="0"/>
                        <a:t> found improved outcomes beyond slight increase in serum pH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Gradual correction of glucose and </a:t>
                      </a:r>
                      <a:r>
                        <a:rPr lang="en-US" dirty="0" err="1" smtClean="0"/>
                        <a:t>osmolality</a:t>
                      </a:r>
                      <a:r>
                        <a:rPr lang="en-US" dirty="0" smtClean="0"/>
                        <a:t> and careful use of isotonic or hypotonic</a:t>
                      </a:r>
                      <a:r>
                        <a:rPr lang="en-US" baseline="0" dirty="0" smtClean="0"/>
                        <a:t> saline will reduce risk of cerebral edema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Cerebral edema is less common in adults</a:t>
                      </a:r>
                      <a:r>
                        <a:rPr lang="en-US" baseline="0" dirty="0" smtClean="0"/>
                        <a:t> than in children and there are no studies in adults to report.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Phosphte</a:t>
                      </a:r>
                      <a:r>
                        <a:rPr lang="en-US" dirty="0" smtClean="0"/>
                        <a:t> should not be given</a:t>
                      </a:r>
                      <a:r>
                        <a:rPr lang="en-US" baseline="0" dirty="0" smtClean="0"/>
                        <a:t> routinely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levels</a:t>
                      </a:r>
                      <a:r>
                        <a:rPr lang="en-US" baseline="0" dirty="0" smtClean="0"/>
                        <a:t> cab cause problems but need not to be given routinely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5691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A- consistent, good quality patient oriented evidence</a:t>
            </a:r>
          </a:p>
          <a:p>
            <a:r>
              <a:rPr lang="en-US" dirty="0" smtClean="0"/>
              <a:t>B- Inconsistent or limited quality patient oriented evidence</a:t>
            </a:r>
          </a:p>
          <a:p>
            <a:r>
              <a:rPr lang="en-US" dirty="0" smtClean="0"/>
              <a:t>C- consensus, disease oriented evidence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Thank you</a:t>
            </a:r>
            <a:endParaRPr lang="en-US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Mainly a disease of Type 1 diabetes mellitus in which there is absolute insulin deficiency.</a:t>
            </a:r>
          </a:p>
          <a:p>
            <a:r>
              <a:rPr lang="en-US" dirty="0" smtClean="0"/>
              <a:t>Also occur in Type 2 diabetes mellitus under conditions of extreme stress.</a:t>
            </a:r>
          </a:p>
          <a:p>
            <a:r>
              <a:rPr lang="en-US" dirty="0" smtClean="0"/>
              <a:t>More common in young patients (&lt;65 years of age).</a:t>
            </a:r>
          </a:p>
          <a:p>
            <a:r>
              <a:rPr lang="en-US" dirty="0" smtClean="0"/>
              <a:t>Mortality rates declined due to better understanding of the </a:t>
            </a:r>
            <a:r>
              <a:rPr lang="en-US" dirty="0" err="1" smtClean="0"/>
              <a:t>pathophysiology</a:t>
            </a:r>
            <a:r>
              <a:rPr lang="en-US" dirty="0" smtClean="0"/>
              <a:t> and prompt treatment.</a:t>
            </a:r>
          </a:p>
          <a:p>
            <a:r>
              <a:rPr lang="en-US" dirty="0" smtClean="0"/>
              <a:t>Prognosis of hyperglycemic crisis is worse at the extremes of age and in presence of coma or hypotension.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19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Required for transport of glucose into</a:t>
            </a:r>
          </a:p>
          <a:p>
            <a:pPr lvl="1"/>
            <a:r>
              <a:rPr lang="en-US" dirty="0" smtClean="0"/>
              <a:t>Muscle</a:t>
            </a:r>
          </a:p>
          <a:p>
            <a:pPr lvl="1"/>
            <a:r>
              <a:rPr lang="en-US" dirty="0" smtClean="0"/>
              <a:t>Adipose tissue</a:t>
            </a:r>
          </a:p>
          <a:p>
            <a:pPr lvl="1"/>
            <a:r>
              <a:rPr lang="en-US" dirty="0" smtClean="0"/>
              <a:t>Liver</a:t>
            </a:r>
          </a:p>
          <a:p>
            <a:r>
              <a:rPr lang="en-US" dirty="0" smtClean="0"/>
              <a:t>Inhibits </a:t>
            </a:r>
            <a:r>
              <a:rPr lang="en-US" dirty="0" err="1" smtClean="0"/>
              <a:t>lipolysis</a:t>
            </a:r>
            <a:endParaRPr lang="en-US" dirty="0" smtClean="0"/>
          </a:p>
          <a:p>
            <a:r>
              <a:rPr lang="en-US" dirty="0" smtClean="0"/>
              <a:t>Absence of insulin</a:t>
            </a:r>
          </a:p>
          <a:p>
            <a:pPr lvl="1"/>
            <a:r>
              <a:rPr lang="en-US" dirty="0" smtClean="0"/>
              <a:t>Glucose accumulates in the blood</a:t>
            </a:r>
          </a:p>
          <a:p>
            <a:pPr lvl="1"/>
            <a:r>
              <a:rPr lang="en-US" dirty="0" smtClean="0"/>
              <a:t>Uses amino acids for </a:t>
            </a:r>
            <a:r>
              <a:rPr lang="en-US" dirty="0" err="1" smtClean="0"/>
              <a:t>gluconeogenesis</a:t>
            </a:r>
            <a:endParaRPr lang="en-US" dirty="0" smtClean="0"/>
          </a:p>
          <a:p>
            <a:pPr lvl="1"/>
            <a:r>
              <a:rPr lang="en-US" dirty="0" smtClean="0"/>
              <a:t>Converts fatty acids into </a:t>
            </a:r>
            <a:r>
              <a:rPr lang="en-US" dirty="0" err="1" smtClean="0"/>
              <a:t>ketone</a:t>
            </a:r>
            <a:r>
              <a:rPr lang="en-US" dirty="0" smtClean="0"/>
              <a:t> bodies like acetone, </a:t>
            </a:r>
            <a:r>
              <a:rPr lang="en-US" dirty="0" err="1" smtClean="0"/>
              <a:t>acetoacetate</a:t>
            </a:r>
            <a:r>
              <a:rPr lang="en-US" dirty="0" smtClean="0"/>
              <a:t> and B- </a:t>
            </a:r>
            <a:r>
              <a:rPr lang="en-US" dirty="0" err="1" smtClean="0"/>
              <a:t>hydroxybutyrate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Inadequate insulin treatment or non compliance</a:t>
            </a:r>
          </a:p>
          <a:p>
            <a:r>
              <a:rPr lang="en-US" dirty="0" smtClean="0"/>
              <a:t>New onset diabetes (20-25 %)</a:t>
            </a:r>
          </a:p>
          <a:p>
            <a:r>
              <a:rPr lang="en-US" dirty="0" smtClean="0"/>
              <a:t>Acute illness like infection (30-40 %), CVA, MI, acute </a:t>
            </a:r>
            <a:r>
              <a:rPr lang="en-US" dirty="0" err="1" smtClean="0"/>
              <a:t>pancreatitis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Drugs like steroids, lithium, cocaine, </a:t>
            </a:r>
            <a:r>
              <a:rPr lang="en-US" dirty="0" err="1" smtClean="0"/>
              <a:t>clozapine</a:t>
            </a:r>
            <a:r>
              <a:rPr lang="en-US" dirty="0" smtClean="0"/>
              <a:t> or </a:t>
            </a:r>
            <a:r>
              <a:rPr lang="en-US" dirty="0" err="1" smtClean="0"/>
              <a:t>olanzapine</a:t>
            </a:r>
            <a:r>
              <a:rPr lang="en-US" dirty="0" smtClean="0"/>
              <a:t> etc.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smtClean="0"/>
              <a:t>Omission of insulin due to</a:t>
            </a:r>
          </a:p>
          <a:p>
            <a:pPr lvl="1"/>
            <a:r>
              <a:rPr lang="en-US" dirty="0" smtClean="0"/>
              <a:t>Fear of hypoglycemia</a:t>
            </a:r>
          </a:p>
          <a:p>
            <a:pPr lvl="1"/>
            <a:r>
              <a:rPr lang="en-US" dirty="0" smtClean="0"/>
              <a:t>Non availability</a:t>
            </a:r>
          </a:p>
          <a:p>
            <a:pPr lvl="1"/>
            <a:r>
              <a:rPr lang="en-US" dirty="0" smtClean="0"/>
              <a:t>Fear of weight gain</a:t>
            </a:r>
          </a:p>
          <a:p>
            <a:pPr lvl="1"/>
            <a:r>
              <a:rPr lang="en-US" dirty="0" smtClean="0"/>
              <a:t>Stress of chronic disease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DKA evolves rapidly over a 24 hour period.</a:t>
            </a:r>
          </a:p>
          <a:p>
            <a:r>
              <a:rPr lang="en-US" dirty="0" smtClean="0"/>
              <a:t>Earliest symptoms of marked hyperglycemia like </a:t>
            </a:r>
            <a:r>
              <a:rPr lang="en-US" dirty="0" err="1" smtClean="0"/>
              <a:t>polyuria</a:t>
            </a:r>
            <a:r>
              <a:rPr lang="en-US" dirty="0" smtClean="0"/>
              <a:t>, </a:t>
            </a:r>
            <a:r>
              <a:rPr lang="en-US" dirty="0" err="1" smtClean="0"/>
              <a:t>polydipsia</a:t>
            </a:r>
            <a:r>
              <a:rPr lang="en-US" dirty="0" smtClean="0"/>
              <a:t> and weight loss persist for several days before hospital admission.</a:t>
            </a:r>
          </a:p>
          <a:p>
            <a:r>
              <a:rPr lang="en-US" dirty="0" smtClean="0"/>
              <a:t>As the degree and duration of hyperglycemia progresses, neurological symptoms, including lethargy, focal signs and </a:t>
            </a:r>
            <a:r>
              <a:rPr lang="en-US" dirty="0" err="1" smtClean="0"/>
              <a:t>obtundation</a:t>
            </a:r>
            <a:r>
              <a:rPr lang="en-US" dirty="0" smtClean="0"/>
              <a:t>, can develop which can progress to coma in later stage.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Neurologic deterioration occur in patients with effective plasma </a:t>
            </a:r>
            <a:r>
              <a:rPr lang="en-US" dirty="0" err="1" smtClean="0"/>
              <a:t>osmolality</a:t>
            </a:r>
            <a:r>
              <a:rPr lang="en-US" dirty="0" smtClean="0"/>
              <a:t> above 320-330 </a:t>
            </a:r>
            <a:r>
              <a:rPr lang="en-US" dirty="0" err="1" smtClean="0"/>
              <a:t>mosmol</a:t>
            </a:r>
            <a:r>
              <a:rPr lang="en-US" dirty="0" smtClean="0"/>
              <a:t>/kg.</a:t>
            </a:r>
          </a:p>
          <a:p>
            <a:r>
              <a:rPr lang="en-US" dirty="0" smtClean="0"/>
              <a:t>Nausea, vomiting</a:t>
            </a:r>
          </a:p>
          <a:p>
            <a:r>
              <a:rPr lang="en-US" dirty="0" smtClean="0"/>
              <a:t>Abdominal pain (due to delayed gastric emptying or </a:t>
            </a:r>
            <a:r>
              <a:rPr lang="en-US" dirty="0" err="1" smtClean="0"/>
              <a:t>ileus</a:t>
            </a:r>
            <a:r>
              <a:rPr lang="en-US" dirty="0" smtClean="0"/>
              <a:t> induced by metabolic acidosis and electrolyte imbalance)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1658</Words>
  <Application>Microsoft Office PowerPoint</Application>
  <PresentationFormat>On-screen Show (4:3)</PresentationFormat>
  <Paragraphs>300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Approach and management of DKA</vt:lpstr>
      <vt:lpstr>Index</vt:lpstr>
      <vt:lpstr>Definition</vt:lpstr>
      <vt:lpstr>Epidemiology</vt:lpstr>
      <vt:lpstr>Slide 5</vt:lpstr>
      <vt:lpstr>Role of insulin</vt:lpstr>
      <vt:lpstr>Precipitating factors</vt:lpstr>
      <vt:lpstr>Clinical Presentation</vt:lpstr>
      <vt:lpstr>Slide 9</vt:lpstr>
      <vt:lpstr>Slide 10</vt:lpstr>
      <vt:lpstr>Diagnosis</vt:lpstr>
      <vt:lpstr>Slide 12</vt:lpstr>
      <vt:lpstr>Slide 13</vt:lpstr>
      <vt:lpstr>Typical deficit in DKA</vt:lpstr>
      <vt:lpstr>Differential diagnosis</vt:lpstr>
      <vt:lpstr>Treatment overview</vt:lpstr>
      <vt:lpstr>Slide 17</vt:lpstr>
      <vt:lpstr>Slide 18</vt:lpstr>
      <vt:lpstr>Insulin management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Complications</vt:lpstr>
      <vt:lpstr>Slide 28</vt:lpstr>
      <vt:lpstr>Prevention</vt:lpstr>
      <vt:lpstr>Strength of recommendations</vt:lpstr>
      <vt:lpstr>Slide 31</vt:lpstr>
      <vt:lpstr>Slide 32</vt:lpstr>
    </vt:vector>
  </TitlesOfParts>
  <Company>Sonal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and management of DKA</dc:title>
  <dc:creator>dhruvin Shah</dc:creator>
  <cp:lastModifiedBy>Jeevana</cp:lastModifiedBy>
  <cp:revision>41</cp:revision>
  <dcterms:created xsi:type="dcterms:W3CDTF">2016-02-21T10:46:35Z</dcterms:created>
  <dcterms:modified xsi:type="dcterms:W3CDTF">2020-08-19T12:02:58Z</dcterms:modified>
</cp:coreProperties>
</file>