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sldIdLst>
    <p:sldId id="256" r:id="rId2"/>
    <p:sldId id="257" r:id="rId3"/>
    <p:sldId id="258" r:id="rId4"/>
    <p:sldId id="259" r:id="rId5"/>
    <p:sldId id="352" r:id="rId6"/>
    <p:sldId id="260" r:id="rId7"/>
    <p:sldId id="261" r:id="rId8"/>
    <p:sldId id="262" r:id="rId9"/>
    <p:sldId id="353" r:id="rId10"/>
    <p:sldId id="264" r:id="rId11"/>
    <p:sldId id="265" r:id="rId12"/>
    <p:sldId id="266" r:id="rId13"/>
    <p:sldId id="267" r:id="rId14"/>
    <p:sldId id="268" r:id="rId15"/>
    <p:sldId id="269" r:id="rId16"/>
    <p:sldId id="270" r:id="rId17"/>
    <p:sldId id="271" r:id="rId18"/>
    <p:sldId id="272" r:id="rId19"/>
    <p:sldId id="273" r:id="rId20"/>
    <p:sldId id="354" r:id="rId21"/>
    <p:sldId id="355" r:id="rId22"/>
    <p:sldId id="356" r:id="rId23"/>
    <p:sldId id="357" r:id="rId24"/>
    <p:sldId id="278" r:id="rId25"/>
    <p:sldId id="279" r:id="rId26"/>
    <p:sldId id="280" r:id="rId27"/>
    <p:sldId id="281" r:id="rId28"/>
    <p:sldId id="282" r:id="rId29"/>
    <p:sldId id="283" r:id="rId30"/>
    <p:sldId id="284" r:id="rId31"/>
    <p:sldId id="285" r:id="rId32"/>
    <p:sldId id="286" r:id="rId33"/>
    <p:sldId id="358" r:id="rId34"/>
    <p:sldId id="328" r:id="rId35"/>
    <p:sldId id="360" r:id="rId36"/>
    <p:sldId id="287" r:id="rId37"/>
    <p:sldId id="288" r:id="rId38"/>
    <p:sldId id="289" r:id="rId39"/>
    <p:sldId id="290" r:id="rId40"/>
    <p:sldId id="361" r:id="rId41"/>
    <p:sldId id="292" r:id="rId42"/>
    <p:sldId id="294" r:id="rId43"/>
    <p:sldId id="293" r:id="rId44"/>
    <p:sldId id="362" r:id="rId45"/>
    <p:sldId id="295" r:id="rId46"/>
    <p:sldId id="296" r:id="rId47"/>
    <p:sldId id="297" r:id="rId48"/>
    <p:sldId id="298" r:id="rId49"/>
    <p:sldId id="299" r:id="rId50"/>
    <p:sldId id="300" r:id="rId51"/>
    <p:sldId id="301" r:id="rId52"/>
    <p:sldId id="302" r:id="rId53"/>
    <p:sldId id="303" r:id="rId54"/>
    <p:sldId id="330" r:id="rId55"/>
    <p:sldId id="363" r:id="rId56"/>
    <p:sldId id="364" r:id="rId57"/>
    <p:sldId id="350" r:id="rId58"/>
    <p:sldId id="351" r:id="rId59"/>
    <p:sldId id="331" r:id="rId60"/>
    <p:sldId id="365" r:id="rId61"/>
    <p:sldId id="336" r:id="rId62"/>
    <p:sldId id="335" r:id="rId63"/>
    <p:sldId id="305" r:id="rId64"/>
    <p:sldId id="306" r:id="rId65"/>
    <p:sldId id="307" r:id="rId66"/>
    <p:sldId id="308" r:id="rId67"/>
    <p:sldId id="337" r:id="rId68"/>
    <p:sldId id="338" r:id="rId69"/>
    <p:sldId id="339" r:id="rId70"/>
    <p:sldId id="347" r:id="rId71"/>
    <p:sldId id="348" r:id="rId72"/>
    <p:sldId id="309" r:id="rId73"/>
    <p:sldId id="310" r:id="rId74"/>
    <p:sldId id="311" r:id="rId75"/>
    <p:sldId id="312" r:id="rId76"/>
    <p:sldId id="313" r:id="rId77"/>
    <p:sldId id="314" r:id="rId78"/>
    <p:sldId id="315" r:id="rId79"/>
    <p:sldId id="317" r:id="rId80"/>
    <p:sldId id="366" r:id="rId81"/>
    <p:sldId id="319" r:id="rId82"/>
    <p:sldId id="367" r:id="rId83"/>
    <p:sldId id="368" r:id="rId84"/>
    <p:sldId id="320" r:id="rId85"/>
    <p:sldId id="321" r:id="rId86"/>
    <p:sldId id="322" r:id="rId87"/>
    <p:sldId id="323" r:id="rId88"/>
    <p:sldId id="324" r:id="rId89"/>
    <p:sldId id="345" r:id="rId90"/>
    <p:sldId id="369" r:id="rId91"/>
    <p:sldId id="370" r:id="rId92"/>
    <p:sldId id="346"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cstate="print">
              <a:extLst>
                <a:ext uri="{28A0092B-C50C-407E-A947-70E740481C1C}">
                  <a14:useLocalDpi xmlns:a14="http://schemas.microsoft.com/office/drawing/2010/main" xmlns=""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cstate="print">
              <a:extLst>
                <a:ext uri="{28A0092B-C50C-407E-A947-70E740481C1C}">
                  <a14:useLocalDpi xmlns:a14="http://schemas.microsoft.com/office/drawing/2010/main" xmlns=""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D2F963A0-B70D-45D1-B7EE-53D1CA9B2076}" type="datetimeFigureOut">
              <a:rPr lang="en-US" smtClean="0"/>
              <a:pPr/>
              <a:t>8/19/2020</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E909EBF8-CDF5-48E2-8429-A35DE9A899AD}" type="slidenum">
              <a:rPr lang="en-US" smtClean="0"/>
              <a:pPr/>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17495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963A0-B70D-45D1-B7EE-53D1CA9B2076}"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9EBF8-CDF5-48E2-8429-A35DE9A899AD}" type="slidenum">
              <a:rPr lang="en-US" smtClean="0"/>
              <a:pPr/>
              <a:t>‹#›</a:t>
            </a:fld>
            <a:endParaRPr lang="en-US"/>
          </a:p>
        </p:txBody>
      </p:sp>
    </p:spTree>
    <p:extLst>
      <p:ext uri="{BB962C8B-B14F-4D97-AF65-F5344CB8AC3E}">
        <p14:creationId xmlns:p14="http://schemas.microsoft.com/office/powerpoint/2010/main" xmlns="" val="396716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F963A0-B70D-45D1-B7EE-53D1CA9B2076}"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9EBF8-CDF5-48E2-8429-A35DE9A899AD}" type="slidenum">
              <a:rPr lang="en-US" smtClean="0"/>
              <a:pPr/>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341497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F963A0-B70D-45D1-B7EE-53D1CA9B2076}"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9EBF8-CDF5-48E2-8429-A35DE9A899AD}" type="slidenum">
              <a:rPr lang="en-US" smtClean="0"/>
              <a:pPr/>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599426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F963A0-B70D-45D1-B7EE-53D1CA9B2076}"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9EBF8-CDF5-48E2-8429-A35DE9A899AD}" type="slidenum">
              <a:rPr lang="en-US" smtClean="0"/>
              <a:pPr/>
              <a:t>‹#›</a:t>
            </a:fld>
            <a:endParaRPr lang="en-US"/>
          </a:p>
        </p:txBody>
      </p:sp>
    </p:spTree>
    <p:extLst>
      <p:ext uri="{BB962C8B-B14F-4D97-AF65-F5344CB8AC3E}">
        <p14:creationId xmlns:p14="http://schemas.microsoft.com/office/powerpoint/2010/main" xmlns="" val="3028534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F963A0-B70D-45D1-B7EE-53D1CA9B2076}"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9EBF8-CDF5-48E2-8429-A35DE9A899AD}" type="slidenum">
              <a:rPr lang="en-US" smtClean="0"/>
              <a:pPr/>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5033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F963A0-B70D-45D1-B7EE-53D1CA9B2076}"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9EBF8-CDF5-48E2-8429-A35DE9A899AD}" type="slidenum">
              <a:rPr lang="en-US" smtClean="0"/>
              <a:pPr/>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099326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F963A0-B70D-45D1-B7EE-53D1CA9B2076}"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9EBF8-CDF5-48E2-8429-A35DE9A899AD}" type="slidenum">
              <a:rPr lang="en-US" smtClean="0"/>
              <a:pPr/>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47893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F963A0-B70D-45D1-B7EE-53D1CA9B2076}"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9EBF8-CDF5-48E2-8429-A35DE9A899AD}" type="slidenum">
              <a:rPr lang="en-US" smtClean="0"/>
              <a:pPr/>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8338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F963A0-B70D-45D1-B7EE-53D1CA9B2076}"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9EBF8-CDF5-48E2-8429-A35DE9A899AD}" type="slidenum">
              <a:rPr lang="en-US" smtClean="0"/>
              <a:pPr/>
              <a:t>‹#›</a:t>
            </a:fld>
            <a:endParaRPr lang="en-US"/>
          </a:p>
        </p:txBody>
      </p:sp>
    </p:spTree>
    <p:extLst>
      <p:ext uri="{BB962C8B-B14F-4D97-AF65-F5344CB8AC3E}">
        <p14:creationId xmlns:p14="http://schemas.microsoft.com/office/powerpoint/2010/main" xmlns="" val="2730627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F963A0-B70D-45D1-B7EE-53D1CA9B2076}"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9EBF8-CDF5-48E2-8429-A35DE9A899AD}" type="slidenum">
              <a:rPr lang="en-US" smtClean="0"/>
              <a:pPr/>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334510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F963A0-B70D-45D1-B7EE-53D1CA9B2076}"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9EBF8-CDF5-48E2-8429-A35DE9A899AD}" type="slidenum">
              <a:rPr lang="en-US" smtClean="0"/>
              <a:pPr/>
              <a:t>‹#›</a:t>
            </a:fld>
            <a:endParaRPr lang="en-US"/>
          </a:p>
        </p:txBody>
      </p:sp>
    </p:spTree>
    <p:extLst>
      <p:ext uri="{BB962C8B-B14F-4D97-AF65-F5344CB8AC3E}">
        <p14:creationId xmlns:p14="http://schemas.microsoft.com/office/powerpoint/2010/main" xmlns="" val="1245189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F963A0-B70D-45D1-B7EE-53D1CA9B2076}" type="datetimeFigureOut">
              <a:rPr lang="en-US" smtClean="0"/>
              <a:pPr/>
              <a:t>8/19/2020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9EBF8-CDF5-48E2-8429-A35DE9A899AD}" type="slidenum">
              <a:rPr lang="en-US" smtClean="0"/>
              <a:pPr/>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782688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F963A0-B70D-45D1-B7EE-53D1CA9B2076}" type="datetimeFigureOut">
              <a:rPr lang="en-US" smtClean="0"/>
              <a:pPr/>
              <a:t>8/19/2020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9EBF8-CDF5-48E2-8429-A35DE9A899AD}" type="slidenum">
              <a:rPr lang="en-US" smtClean="0"/>
              <a:pPr/>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820819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963A0-B70D-45D1-B7EE-53D1CA9B2076}" type="datetimeFigureOut">
              <a:rPr lang="en-US" smtClean="0"/>
              <a:pPr/>
              <a:t>8/19/2020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9EBF8-CDF5-48E2-8429-A35DE9A899AD}" type="slidenum">
              <a:rPr lang="en-US" smtClean="0"/>
              <a:pPr/>
              <a:t>‹#›</a:t>
            </a:fld>
            <a:endParaRPr lang="en-US"/>
          </a:p>
        </p:txBody>
      </p:sp>
    </p:spTree>
    <p:extLst>
      <p:ext uri="{BB962C8B-B14F-4D97-AF65-F5344CB8AC3E}">
        <p14:creationId xmlns:p14="http://schemas.microsoft.com/office/powerpoint/2010/main" xmlns="" val="786399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963A0-B70D-45D1-B7EE-53D1CA9B2076}"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9EBF8-CDF5-48E2-8429-A35DE9A899AD}" type="slidenum">
              <a:rPr lang="en-US" smtClean="0"/>
              <a:pPr/>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81321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963A0-B70D-45D1-B7EE-53D1CA9B2076}"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9EBF8-CDF5-48E2-8429-A35DE9A899AD}" type="slidenum">
              <a:rPr lang="en-US" smtClean="0"/>
              <a:pPr/>
              <a:t>‹#›</a:t>
            </a:fld>
            <a:endParaRPr lang="en-US"/>
          </a:p>
        </p:txBody>
      </p:sp>
    </p:spTree>
    <p:extLst>
      <p:ext uri="{BB962C8B-B14F-4D97-AF65-F5344CB8AC3E}">
        <p14:creationId xmlns:p14="http://schemas.microsoft.com/office/powerpoint/2010/main" xmlns="" val="592841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print">
              <a:extLst>
                <a:ext uri="{28A0092B-C50C-407E-A947-70E740481C1C}">
                  <a14:useLocalDpi xmlns:a14="http://schemas.microsoft.com/office/drawing/2010/main" xmlns=""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cstate="print">
              <a:extLst>
                <a:ext uri="{28A0092B-C50C-407E-A947-70E740481C1C}">
                  <a14:useLocalDpi xmlns:a14="http://schemas.microsoft.com/office/drawing/2010/main" xmlns=""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2F963A0-B70D-45D1-B7EE-53D1CA9B2076}" type="datetimeFigureOut">
              <a:rPr lang="en-US" smtClean="0"/>
              <a:pPr/>
              <a:t>8/19/2020</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909EBF8-CDF5-48E2-8429-A35DE9A899AD}" type="slidenum">
              <a:rPr lang="en-US" smtClean="0"/>
              <a:pPr/>
              <a:t>‹#›</a:t>
            </a:fld>
            <a:endParaRPr lang="en-US"/>
          </a:p>
        </p:txBody>
      </p:sp>
    </p:spTree>
    <p:extLst>
      <p:ext uri="{BB962C8B-B14F-4D97-AF65-F5344CB8AC3E}">
        <p14:creationId xmlns:p14="http://schemas.microsoft.com/office/powerpoint/2010/main" xmlns="" val="305266090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u="sng" dirty="0" smtClean="0">
                <a:latin typeface="Algerian" panose="04020705040A02060702" pitchFamily="82" charset="0"/>
              </a:rPr>
              <a:t>INFECTIVE ENDOCARDITIS</a:t>
            </a:r>
            <a:endParaRPr lang="en-US" b="1" u="sng" dirty="0">
              <a:latin typeface="Algerian" panose="04020705040A02060702" pitchFamily="82" charset="0"/>
            </a:endParaRPr>
          </a:p>
        </p:txBody>
      </p:sp>
      <p:sp>
        <p:nvSpPr>
          <p:cNvPr id="3" name="Subtitle 2"/>
          <p:cNvSpPr>
            <a:spLocks noGrp="1"/>
          </p:cNvSpPr>
          <p:nvPr>
            <p:ph type="subTitle" idx="1"/>
          </p:nvPr>
        </p:nvSpPr>
        <p:spPr/>
        <p:txBody>
          <a:bodyPr>
            <a:noAutofit/>
          </a:bodyPr>
          <a:lstStyle/>
          <a:p>
            <a:endParaRPr lang="en-US" sz="1600" b="1" dirty="0" smtClean="0"/>
          </a:p>
          <a:p>
            <a:endParaRPr lang="en-US" sz="1600" b="1" dirty="0" smtClean="0"/>
          </a:p>
          <a:p>
            <a:endParaRPr lang="en-US" sz="1600" b="1" dirty="0" smtClean="0"/>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rmAutofit/>
          </a:bodyPr>
          <a:lstStyle/>
          <a:p>
            <a:r>
              <a:rPr lang="en-US" dirty="0"/>
              <a:t>The risk of prosthesis infection is </a:t>
            </a:r>
            <a:r>
              <a:rPr lang="en-US" dirty="0" smtClean="0"/>
              <a:t>greatest during </a:t>
            </a:r>
          </a:p>
          <a:p>
            <a:pPr>
              <a:buNone/>
            </a:pPr>
            <a:r>
              <a:rPr lang="en-US" dirty="0"/>
              <a:t>	</a:t>
            </a:r>
            <a:r>
              <a:rPr lang="en-US" dirty="0" smtClean="0"/>
              <a:t> 	- first 6–12 </a:t>
            </a:r>
            <a:r>
              <a:rPr lang="en-US" dirty="0"/>
              <a:t>months after valve replacement</a:t>
            </a:r>
            <a:r>
              <a:rPr lang="en-US" dirty="0" smtClean="0"/>
              <a:t>;</a:t>
            </a:r>
          </a:p>
          <a:p>
            <a:pPr>
              <a:buNone/>
            </a:pPr>
            <a:r>
              <a:rPr lang="en-US" dirty="0" smtClean="0"/>
              <a:t>	 	- gradually declines </a:t>
            </a:r>
            <a:r>
              <a:rPr lang="en-US" dirty="0"/>
              <a:t>to a </a:t>
            </a:r>
            <a:r>
              <a:rPr lang="en-US" dirty="0" smtClean="0"/>
              <a:t>low</a:t>
            </a:r>
          </a:p>
          <a:p>
            <a:pPr>
              <a:buNone/>
            </a:pPr>
            <a:r>
              <a:rPr lang="en-US" dirty="0" smtClean="0"/>
              <a:t>		- </a:t>
            </a:r>
            <a:r>
              <a:rPr lang="en-US" dirty="0"/>
              <a:t>stable rate </a:t>
            </a:r>
            <a:r>
              <a:rPr lang="en-US" dirty="0" smtClean="0"/>
              <a:t>thereafter is </a:t>
            </a:r>
            <a:r>
              <a:rPr lang="en-US" dirty="0"/>
              <a:t>similar for </a:t>
            </a:r>
            <a:r>
              <a:rPr lang="en-US" dirty="0" smtClean="0"/>
              <a:t>mechanical and               </a:t>
            </a:r>
            <a:r>
              <a:rPr lang="en-US" dirty="0" err="1" smtClean="0"/>
              <a:t>bioprosthetic</a:t>
            </a:r>
            <a:r>
              <a:rPr lang="en-US" dirty="0" smtClean="0"/>
              <a:t> devices</a:t>
            </a:r>
            <a:r>
              <a:rPr lang="en-US" dirty="0"/>
              <a:t>. </a:t>
            </a:r>
            <a:endParaRPr lang="en-US" dirty="0" smtClean="0"/>
          </a:p>
          <a:p>
            <a:r>
              <a:rPr lang="en-US" dirty="0" smtClean="0"/>
              <a:t>The </a:t>
            </a:r>
            <a:r>
              <a:rPr lang="en-US" dirty="0"/>
              <a:t>incidence of </a:t>
            </a:r>
            <a:r>
              <a:rPr lang="en-US" dirty="0" err="1"/>
              <a:t>endocarditis</a:t>
            </a:r>
            <a:r>
              <a:rPr lang="en-US" dirty="0"/>
              <a:t> involving </a:t>
            </a:r>
            <a:r>
              <a:rPr lang="en-US" dirty="0" smtClean="0"/>
              <a:t>cardiovascular implantable </a:t>
            </a:r>
            <a:r>
              <a:rPr lang="en-US" dirty="0"/>
              <a:t>electronic devices (CIED</a:t>
            </a:r>
            <a:r>
              <a:rPr lang="en-US" dirty="0" smtClean="0"/>
              <a:t>),</a:t>
            </a:r>
          </a:p>
          <a:p>
            <a:pPr>
              <a:buNone/>
            </a:pPr>
            <a:r>
              <a:rPr lang="en-US" dirty="0"/>
              <a:t>	</a:t>
            </a:r>
            <a:r>
              <a:rPr lang="en-US" dirty="0" smtClean="0"/>
              <a:t>	- Implantable </a:t>
            </a:r>
            <a:r>
              <a:rPr lang="en-US" dirty="0" err="1" smtClean="0"/>
              <a:t>cardioverter</a:t>
            </a:r>
            <a:r>
              <a:rPr lang="en-US" dirty="0" smtClean="0"/>
              <a:t>-defibrillators </a:t>
            </a:r>
            <a:r>
              <a:rPr lang="en-US" b="1" dirty="0" smtClean="0"/>
              <a:t>(ICD)</a:t>
            </a:r>
            <a:r>
              <a:rPr lang="en-US" dirty="0" smtClean="0"/>
              <a:t>,</a:t>
            </a:r>
          </a:p>
          <a:p>
            <a:pPr>
              <a:buNone/>
            </a:pPr>
            <a:r>
              <a:rPr lang="en-US" dirty="0" smtClean="0"/>
              <a:t>		- permanent pacemaker </a:t>
            </a:r>
          </a:p>
          <a:p>
            <a:pPr>
              <a:buNone/>
            </a:pPr>
            <a:r>
              <a:rPr lang="en-US" dirty="0" smtClean="0"/>
              <a:t>	Ranges from </a:t>
            </a:r>
            <a:r>
              <a:rPr lang="en-US" b="1" dirty="0"/>
              <a:t>0.5 to 1.14 cases per 1000 device recipients </a:t>
            </a:r>
          </a:p>
          <a:p>
            <a:pPr>
              <a:buNone/>
            </a:pPr>
            <a:r>
              <a:rPr lang="en-US" b="1" dirty="0" smtClean="0"/>
              <a:t>	i</a:t>
            </a:r>
            <a:r>
              <a:rPr lang="en-US" dirty="0" smtClean="0"/>
              <a:t>s </a:t>
            </a:r>
            <a:r>
              <a:rPr lang="en-US" dirty="0"/>
              <a:t>higher </a:t>
            </a:r>
            <a:r>
              <a:rPr lang="en-US" dirty="0" smtClean="0"/>
              <a:t>among patients </a:t>
            </a:r>
            <a:r>
              <a:rPr lang="en-US" dirty="0"/>
              <a:t>with an </a:t>
            </a:r>
            <a:r>
              <a:rPr lang="en-US" dirty="0" smtClean="0"/>
              <a:t>ICD than PP.</a:t>
            </a:r>
            <a:endParaRPr lang="en-US" dirty="0"/>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PREDISPOSITION</a:t>
            </a:r>
            <a:endParaRPr lang="en-US" dirty="0"/>
          </a:p>
        </p:txBody>
      </p:sp>
      <p:sp>
        <p:nvSpPr>
          <p:cNvPr id="3" name="Content Placeholder 2"/>
          <p:cNvSpPr>
            <a:spLocks noGrp="1"/>
          </p:cNvSpPr>
          <p:nvPr>
            <p:ph idx="1"/>
          </p:nvPr>
        </p:nvSpPr>
        <p:spPr/>
        <p:txBody>
          <a:bodyPr>
            <a:normAutofit fontScale="92500"/>
          </a:bodyPr>
          <a:lstStyle/>
          <a:p>
            <a:r>
              <a:rPr lang="en-US" dirty="0" smtClean="0"/>
              <a:t>Congenital </a:t>
            </a:r>
            <a:r>
              <a:rPr lang="en-US" dirty="0"/>
              <a:t>heart diseases </a:t>
            </a:r>
            <a:r>
              <a:rPr lang="en-US" dirty="0" smtClean="0"/>
              <a:t>remain a </a:t>
            </a:r>
            <a:r>
              <a:rPr lang="en-US" dirty="0"/>
              <a:t>constant </a:t>
            </a:r>
            <a:r>
              <a:rPr lang="en-US" dirty="0" smtClean="0"/>
              <a:t>predisposition</a:t>
            </a:r>
          </a:p>
          <a:p>
            <a:r>
              <a:rPr lang="en-US" dirty="0" smtClean="0"/>
              <a:t>Chronic</a:t>
            </a:r>
            <a:r>
              <a:rPr lang="en-US" b="1" dirty="0" smtClean="0"/>
              <a:t> RHD </a:t>
            </a:r>
            <a:r>
              <a:rPr lang="en-US" dirty="0" smtClean="0"/>
              <a:t>is still a common predisposition in developing countries.</a:t>
            </a:r>
          </a:p>
          <a:p>
            <a:r>
              <a:rPr lang="en-US" dirty="0" smtClean="0"/>
              <a:t>While in developed countries,</a:t>
            </a:r>
          </a:p>
          <a:p>
            <a:pPr>
              <a:buNone/>
            </a:pPr>
            <a:r>
              <a:rPr lang="en-US" dirty="0"/>
              <a:t>	</a:t>
            </a:r>
            <a:r>
              <a:rPr lang="en-US" dirty="0" smtClean="0"/>
              <a:t>	- Illicit IV drug use</a:t>
            </a:r>
          </a:p>
          <a:p>
            <a:pPr>
              <a:buNone/>
            </a:pPr>
            <a:r>
              <a:rPr lang="en-US" dirty="0" smtClean="0"/>
              <a:t>		- Degenerative valve disease</a:t>
            </a:r>
          </a:p>
          <a:p>
            <a:pPr>
              <a:buNone/>
            </a:pPr>
            <a:r>
              <a:rPr lang="en-US" dirty="0" smtClean="0"/>
              <a:t>		- </a:t>
            </a:r>
            <a:r>
              <a:rPr lang="en-US" dirty="0" err="1" smtClean="0"/>
              <a:t>Intracardiac</a:t>
            </a:r>
            <a:r>
              <a:rPr lang="en-US" dirty="0" smtClean="0"/>
              <a:t> devices</a:t>
            </a:r>
          </a:p>
          <a:p>
            <a:endParaRPr lang="en-US" dirty="0"/>
          </a:p>
        </p:txBody>
      </p:sp>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ETIOLOGY</a:t>
            </a:r>
            <a:endParaRPr lang="en-US" dirty="0"/>
          </a:p>
        </p:txBody>
      </p:sp>
      <p:sp>
        <p:nvSpPr>
          <p:cNvPr id="3" name="Content Placeholder 2"/>
          <p:cNvSpPr>
            <a:spLocks noGrp="1"/>
          </p:cNvSpPr>
          <p:nvPr>
            <p:ph idx="1"/>
          </p:nvPr>
        </p:nvSpPr>
        <p:spPr/>
        <p:txBody>
          <a:bodyPr>
            <a:normAutofit/>
          </a:bodyPr>
          <a:lstStyle/>
          <a:p>
            <a:r>
              <a:rPr lang="en-US" b="1" dirty="0" smtClean="0"/>
              <a:t>Oral cavity </a:t>
            </a:r>
            <a:r>
              <a:rPr lang="en-US" dirty="0" smtClean="0"/>
              <a:t>- portals </a:t>
            </a:r>
            <a:r>
              <a:rPr lang="en-US" dirty="0"/>
              <a:t>for </a:t>
            </a:r>
            <a:r>
              <a:rPr lang="en-US" dirty="0" err="1"/>
              <a:t>viridans</a:t>
            </a:r>
            <a:r>
              <a:rPr lang="en-US" dirty="0"/>
              <a:t> </a:t>
            </a:r>
            <a:r>
              <a:rPr lang="en-US" dirty="0" smtClean="0"/>
              <a:t>streptococci</a:t>
            </a:r>
          </a:p>
          <a:p>
            <a:r>
              <a:rPr lang="en-US" b="1" dirty="0" smtClean="0"/>
              <a:t>Skin</a:t>
            </a:r>
            <a:r>
              <a:rPr lang="en-US" dirty="0" smtClean="0"/>
              <a:t> – portal for staphylococci,</a:t>
            </a:r>
            <a:endParaRPr lang="en-US" dirty="0"/>
          </a:p>
          <a:p>
            <a:r>
              <a:rPr lang="en-US" b="1" dirty="0"/>
              <a:t>U</a:t>
            </a:r>
            <a:r>
              <a:rPr lang="en-US" b="1" dirty="0" smtClean="0"/>
              <a:t>pper respiratory tract </a:t>
            </a:r>
            <a:r>
              <a:rPr lang="en-US" dirty="0" smtClean="0"/>
              <a:t>- </a:t>
            </a:r>
            <a:r>
              <a:rPr lang="en-US" dirty="0"/>
              <a:t>HACEK organisms </a:t>
            </a:r>
            <a:endParaRPr lang="en-US" dirty="0" smtClean="0"/>
          </a:p>
          <a:p>
            <a:pPr>
              <a:buNone/>
            </a:pPr>
            <a:r>
              <a:rPr lang="en-US" dirty="0" smtClean="0"/>
              <a:t>	(</a:t>
            </a:r>
            <a:r>
              <a:rPr lang="en-US" dirty="0" err="1"/>
              <a:t>Haemophilus</a:t>
            </a:r>
            <a:r>
              <a:rPr lang="en-US" dirty="0"/>
              <a:t> species, </a:t>
            </a:r>
            <a:r>
              <a:rPr lang="en-US" dirty="0" err="1" smtClean="0"/>
              <a:t>Aggregatibacter</a:t>
            </a:r>
            <a:r>
              <a:rPr lang="en-US" dirty="0" smtClean="0"/>
              <a:t> </a:t>
            </a:r>
            <a:r>
              <a:rPr lang="en-US" dirty="0" err="1" smtClean="0"/>
              <a:t>aphrophilus</a:t>
            </a:r>
            <a:r>
              <a:rPr lang="en-US" dirty="0"/>
              <a:t>, </a:t>
            </a:r>
            <a:r>
              <a:rPr lang="en-US" dirty="0" err="1" smtClean="0"/>
              <a:t>A.actinomycetemcomitans</a:t>
            </a:r>
            <a:r>
              <a:rPr lang="en-US" dirty="0"/>
              <a:t>, </a:t>
            </a:r>
            <a:r>
              <a:rPr lang="en-US" dirty="0" err="1"/>
              <a:t>Cardiobacterium</a:t>
            </a:r>
            <a:r>
              <a:rPr lang="en-US" dirty="0"/>
              <a:t> </a:t>
            </a:r>
            <a:r>
              <a:rPr lang="en-US" dirty="0" err="1" smtClean="0"/>
              <a:t>species,Eikenella</a:t>
            </a:r>
            <a:r>
              <a:rPr lang="en-US" dirty="0" smtClean="0"/>
              <a:t> </a:t>
            </a:r>
            <a:r>
              <a:rPr lang="en-US" dirty="0"/>
              <a:t>species, and </a:t>
            </a:r>
            <a:r>
              <a:rPr lang="en-US" dirty="0" err="1"/>
              <a:t>Kingella</a:t>
            </a:r>
            <a:r>
              <a:rPr lang="en-US" dirty="0"/>
              <a:t> species).</a:t>
            </a:r>
          </a:p>
        </p:txBody>
      </p:sp>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525963"/>
          </a:xfrm>
        </p:spPr>
        <p:txBody>
          <a:bodyPr>
            <a:normAutofit/>
          </a:bodyPr>
          <a:lstStyle/>
          <a:p>
            <a:endParaRPr lang="en-US" sz="2800" b="1" i="1" dirty="0" smtClean="0"/>
          </a:p>
          <a:p>
            <a:r>
              <a:rPr lang="en-US" sz="2800" b="1" i="1" dirty="0" smtClean="0"/>
              <a:t>Streptococcus </a:t>
            </a:r>
            <a:r>
              <a:rPr lang="en-US" sz="2800" b="1" i="1" dirty="0" err="1"/>
              <a:t>gallolyticus</a:t>
            </a:r>
            <a:r>
              <a:rPr lang="en-US" sz="2800" b="1" i="1" dirty="0"/>
              <a:t> </a:t>
            </a:r>
            <a:r>
              <a:rPr lang="en-US" sz="2800" i="1" dirty="0" smtClean="0"/>
              <a:t>subspecies </a:t>
            </a:r>
            <a:r>
              <a:rPr lang="en-US" sz="2800" i="1" dirty="0" err="1" smtClean="0"/>
              <a:t>gallolyticus</a:t>
            </a:r>
            <a:r>
              <a:rPr lang="en-US" sz="2800" i="1" dirty="0" smtClean="0"/>
              <a:t> </a:t>
            </a:r>
            <a:r>
              <a:rPr lang="en-US" sz="2800" i="1" dirty="0"/>
              <a:t>(formerly </a:t>
            </a:r>
            <a:r>
              <a:rPr lang="en-US" sz="2800" b="1" i="1" dirty="0"/>
              <a:t>S. </a:t>
            </a:r>
            <a:r>
              <a:rPr lang="en-US" sz="2800" b="1" i="1" dirty="0" err="1"/>
              <a:t>bovis</a:t>
            </a:r>
            <a:r>
              <a:rPr lang="en-US" sz="2800" b="1" i="1" dirty="0"/>
              <a:t> </a:t>
            </a:r>
            <a:r>
              <a:rPr lang="en-US" sz="2800" i="1" dirty="0"/>
              <a:t>biotype 1) originates from </a:t>
            </a:r>
            <a:r>
              <a:rPr lang="en-US" sz="2800" i="1" dirty="0" smtClean="0"/>
              <a:t>the </a:t>
            </a:r>
            <a:r>
              <a:rPr lang="en-US" sz="2800" b="1" dirty="0" smtClean="0"/>
              <a:t>GIT</a:t>
            </a:r>
            <a:r>
              <a:rPr lang="en-US" sz="2800" dirty="0" smtClean="0"/>
              <a:t>, </a:t>
            </a:r>
            <a:r>
              <a:rPr lang="en-US" sz="2800" dirty="0"/>
              <a:t>where it is associated with polyps and </a:t>
            </a:r>
            <a:r>
              <a:rPr lang="en-US" sz="2800" dirty="0" smtClean="0"/>
              <a:t>colonic tumors. </a:t>
            </a:r>
          </a:p>
          <a:p>
            <a:r>
              <a:rPr lang="en-US" sz="2800" b="1" dirty="0" smtClean="0"/>
              <a:t>Enterococci</a:t>
            </a:r>
            <a:r>
              <a:rPr lang="en-US" sz="2800" dirty="0" smtClean="0"/>
              <a:t> </a:t>
            </a:r>
            <a:r>
              <a:rPr lang="en-US" sz="2800" dirty="0"/>
              <a:t>enter the bloodstream from the </a:t>
            </a:r>
            <a:r>
              <a:rPr lang="en-US" sz="2800" b="1" dirty="0" smtClean="0"/>
              <a:t>genitourinary tract</a:t>
            </a:r>
            <a:r>
              <a:rPr lang="en-US" sz="2800" dirty="0" smtClean="0"/>
              <a:t>.</a:t>
            </a:r>
          </a:p>
          <a:p>
            <a:r>
              <a:rPr lang="en-US" sz="2800" dirty="0"/>
              <a:t>In India , streptococci &amp; staphylococci are commonest organisms .(medicine update 2016)</a:t>
            </a:r>
          </a:p>
          <a:p>
            <a:endParaRPr lang="en-US" sz="2800" dirty="0"/>
          </a:p>
        </p:txBody>
      </p:sp>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76200" y="5943600"/>
            <a:ext cx="1524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200" y="5867400"/>
            <a:ext cx="8915400" cy="8382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0" y="5791200"/>
            <a:ext cx="8991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t>Vegetations</a:t>
            </a:r>
            <a:r>
              <a:rPr lang="en-US" sz="3200" b="1" dirty="0" smtClean="0"/>
              <a:t> due to </a:t>
            </a:r>
            <a:r>
              <a:rPr lang="en-US" sz="3200" b="1" dirty="0" err="1" smtClean="0"/>
              <a:t>viridans</a:t>
            </a:r>
            <a:r>
              <a:rPr lang="en-US" sz="3200" b="1" dirty="0" smtClean="0"/>
              <a:t> streptococcal endocarditis involving the mitral valve</a:t>
            </a:r>
            <a:endParaRPr lang="en-IN" sz="3200" b="1" dirty="0"/>
          </a:p>
        </p:txBody>
      </p:sp>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6" name="Rectangle 5"/>
          <p:cNvSpPr/>
          <p:nvPr/>
        </p:nvSpPr>
        <p:spPr>
          <a:xfrm>
            <a:off x="0" y="0"/>
            <a:ext cx="838200" cy="30480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838200" cy="3048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0" y="0"/>
            <a:ext cx="838200" cy="2286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3517" y="0"/>
            <a:ext cx="9140483" cy="3810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ORGANISM CAUSING MAJOR CLINICAL FORMS OF INFECTIVE ENDOCARDITIS</a:t>
            </a:r>
            <a:endParaRPr lang="en-IN" dirty="0"/>
          </a:p>
        </p:txBody>
      </p:sp>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b="1" dirty="0" smtClean="0"/>
              <a:t>PATHOGENESIS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The undamaged endothelium is resistant to infection by most bacteria and to thrombus formation.</a:t>
            </a:r>
          </a:p>
          <a:p>
            <a:r>
              <a:rPr lang="en-US" dirty="0" smtClean="0"/>
              <a:t> Endothelial injury (e.g., at the site of impact of high-velocity blood jets or on the low-pressure side of a cardiac structural lesion) allows either direct infection by virulent organisms or the development of a platelet-fibrin thrombus—a condition called ‘</a:t>
            </a:r>
            <a:r>
              <a:rPr lang="en-US" b="1" i="1" u="sng" dirty="0" smtClean="0"/>
              <a:t>nonbacterial thrombotic </a:t>
            </a:r>
            <a:r>
              <a:rPr lang="en-US" b="1" i="1" u="sng" dirty="0" err="1" smtClean="0"/>
              <a:t>endocarditis</a:t>
            </a:r>
            <a:r>
              <a:rPr lang="en-US" b="1" i="1" dirty="0" smtClean="0"/>
              <a:t>’ (NBTE).</a:t>
            </a:r>
          </a:p>
          <a:p>
            <a:r>
              <a:rPr lang="en-US" i="1" dirty="0" smtClean="0"/>
              <a:t>This </a:t>
            </a:r>
            <a:r>
              <a:rPr lang="en-US" dirty="0" smtClean="0"/>
              <a:t>thrombus serves as a site of bacterial attachment during transient </a:t>
            </a:r>
            <a:r>
              <a:rPr lang="en-US" dirty="0" err="1" smtClean="0"/>
              <a:t>bacteremia</a:t>
            </a:r>
            <a:r>
              <a:rPr lang="en-US" dirty="0" smtClean="0"/>
              <a:t>.</a:t>
            </a:r>
            <a:endParaRPr lang="en-US" dirty="0"/>
          </a:p>
        </p:txBody>
      </p:sp>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b="1" dirty="0" smtClean="0"/>
              <a:t>CARDIAC CONDITIONS</a:t>
            </a:r>
            <a:endParaRPr lang="en-US" b="1" dirty="0"/>
          </a:p>
        </p:txBody>
      </p:sp>
      <p:sp>
        <p:nvSpPr>
          <p:cNvPr id="3" name="Content Placeholder 2"/>
          <p:cNvSpPr>
            <a:spLocks noGrp="1"/>
          </p:cNvSpPr>
          <p:nvPr>
            <p:ph idx="1"/>
          </p:nvPr>
        </p:nvSpPr>
        <p:spPr/>
        <p:txBody>
          <a:bodyPr/>
          <a:lstStyle/>
          <a:p>
            <a:r>
              <a:rPr lang="en-US" dirty="0" smtClean="0"/>
              <a:t>Resulting in NBTE are </a:t>
            </a:r>
          </a:p>
          <a:p>
            <a:pPr>
              <a:buNone/>
            </a:pPr>
            <a:r>
              <a:rPr lang="en-US" dirty="0" smtClean="0"/>
              <a:t>		- Mitral regurgitation, </a:t>
            </a:r>
          </a:p>
          <a:p>
            <a:pPr>
              <a:buNone/>
            </a:pPr>
            <a:r>
              <a:rPr lang="en-US" dirty="0" smtClean="0"/>
              <a:t>		- Aortic </a:t>
            </a:r>
            <a:r>
              <a:rPr lang="en-US" dirty="0" err="1" smtClean="0"/>
              <a:t>stenosis</a:t>
            </a:r>
            <a:endParaRPr lang="en-US" dirty="0" smtClean="0"/>
          </a:p>
          <a:p>
            <a:pPr>
              <a:buNone/>
            </a:pPr>
            <a:r>
              <a:rPr lang="en-US" dirty="0" smtClean="0"/>
              <a:t>		- Aortic regurgitation</a:t>
            </a:r>
          </a:p>
          <a:p>
            <a:pPr>
              <a:buNone/>
            </a:pPr>
            <a:r>
              <a:rPr lang="en-US" dirty="0" smtClean="0"/>
              <a:t>		- Ventricular </a:t>
            </a:r>
            <a:r>
              <a:rPr lang="en-US" dirty="0" err="1" smtClean="0"/>
              <a:t>septal</a:t>
            </a:r>
            <a:r>
              <a:rPr lang="en-US" dirty="0" smtClean="0"/>
              <a:t> defects</a:t>
            </a:r>
          </a:p>
          <a:p>
            <a:pPr>
              <a:buNone/>
            </a:pPr>
            <a:r>
              <a:rPr lang="en-US" dirty="0" smtClean="0"/>
              <a:t>		- Complex congenital heart disease.</a:t>
            </a:r>
          </a:p>
          <a:p>
            <a:endParaRPr lang="en-US" dirty="0"/>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NBTE also arises as a result of a </a:t>
            </a:r>
            <a:r>
              <a:rPr lang="en-US" sz="2800" b="1" dirty="0" err="1" smtClean="0"/>
              <a:t>Hypercoagulable</a:t>
            </a:r>
            <a:r>
              <a:rPr lang="en-US" sz="2800" b="1" dirty="0" smtClean="0"/>
              <a:t> state</a:t>
            </a:r>
            <a:r>
              <a:rPr lang="en-US" sz="2800" dirty="0" smtClean="0"/>
              <a:t>; this gives rise to </a:t>
            </a:r>
            <a:r>
              <a:rPr lang="en-US" sz="2800" b="1" i="1" u="sng" dirty="0" err="1" smtClean="0"/>
              <a:t>marantic</a:t>
            </a:r>
            <a:r>
              <a:rPr lang="en-US" sz="2800" b="1" i="1" u="sng" dirty="0" smtClean="0"/>
              <a:t> </a:t>
            </a:r>
            <a:r>
              <a:rPr lang="en-US" sz="2800" b="1" i="1" u="sng" dirty="0" err="1" smtClean="0"/>
              <a:t>endocarditis</a:t>
            </a:r>
            <a:r>
              <a:rPr lang="en-US" sz="2800" b="1" i="1" u="sng" dirty="0" smtClean="0"/>
              <a:t> </a:t>
            </a:r>
            <a:r>
              <a:rPr lang="en-US" sz="2800" i="1" dirty="0" smtClean="0"/>
              <a:t>(uninfected vegetations seen in patients </a:t>
            </a:r>
            <a:r>
              <a:rPr lang="en-US" sz="2800" dirty="0" smtClean="0"/>
              <a:t>with malignancy and chronic diseases) </a:t>
            </a:r>
          </a:p>
          <a:p>
            <a:r>
              <a:rPr lang="en-US" sz="2800" dirty="0" smtClean="0"/>
              <a:t>To bland vegetations complicating SLE and the APLA.</a:t>
            </a:r>
            <a:endParaRPr lang="en-US" sz="2800" dirty="0"/>
          </a:p>
        </p:txBody>
      </p:sp>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67400"/>
          </a:xfrm>
        </p:spPr>
        <p:txBody>
          <a:bodyPr>
            <a:normAutofit/>
          </a:bodyPr>
          <a:lstStyle/>
          <a:p>
            <a:r>
              <a:rPr lang="en-US" sz="3200" dirty="0" smtClean="0"/>
              <a:t>Organisms that cause </a:t>
            </a:r>
            <a:r>
              <a:rPr lang="en-US" sz="3200" dirty="0" err="1" smtClean="0"/>
              <a:t>endocarditis</a:t>
            </a:r>
            <a:r>
              <a:rPr lang="en-US" sz="3200" dirty="0" smtClean="0"/>
              <a:t> enter the bloodstream from mucosal surfaces, the skin, or sites of focal infection. </a:t>
            </a:r>
          </a:p>
          <a:p>
            <a:pPr marL="0" indent="0">
              <a:buNone/>
            </a:pPr>
            <a:endParaRPr lang="en-US" sz="3200" dirty="0" smtClean="0"/>
          </a:p>
          <a:p>
            <a:pPr>
              <a:buFont typeface="Arial" panose="020B0604020202020204" pitchFamily="34" charset="0"/>
              <a:buChar char="•"/>
            </a:pPr>
            <a:r>
              <a:rPr lang="en-US" sz="3200" dirty="0" smtClean="0"/>
              <a:t> Microorganisms in the blood adhere at sites of NBTE,</a:t>
            </a:r>
          </a:p>
          <a:p>
            <a:pPr>
              <a:buNone/>
            </a:pPr>
            <a:r>
              <a:rPr lang="en-US" sz="3200" dirty="0" smtClean="0"/>
              <a:t>		 Except for more virulent bacteria </a:t>
            </a:r>
            <a:r>
              <a:rPr lang="en-US" sz="3200" b="1" dirty="0" smtClean="0"/>
              <a:t>(e.g., S. </a:t>
            </a:r>
            <a:r>
              <a:rPr lang="en-US" sz="3200" b="1" dirty="0" err="1" smtClean="0"/>
              <a:t>aureus</a:t>
            </a:r>
            <a:r>
              <a:rPr lang="en-US" sz="3200" b="1" dirty="0" smtClean="0"/>
              <a:t>)</a:t>
            </a:r>
            <a:r>
              <a:rPr lang="en-US" sz="3200" dirty="0" smtClean="0"/>
              <a:t> that can adhere directly to intact endothelium or exposed </a:t>
            </a:r>
            <a:r>
              <a:rPr lang="en-US" sz="3200" dirty="0" err="1" smtClean="0"/>
              <a:t>subendothelial</a:t>
            </a:r>
            <a:r>
              <a:rPr lang="en-US" sz="3200" dirty="0" smtClean="0"/>
              <a:t> tissue</a:t>
            </a:r>
            <a:r>
              <a:rPr lang="en-US" sz="3200" dirty="0"/>
              <a:t>.</a:t>
            </a:r>
            <a:endParaRPr lang="en-US" sz="3200" dirty="0" smtClean="0"/>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b="1" dirty="0" smtClean="0"/>
              <a:t>INTRODUCTION</a:t>
            </a:r>
            <a:endParaRPr lang="en-US" b="1" dirty="0"/>
          </a:p>
        </p:txBody>
      </p:sp>
      <p:sp>
        <p:nvSpPr>
          <p:cNvPr id="3" name="Content Placeholder 2"/>
          <p:cNvSpPr>
            <a:spLocks noGrp="1"/>
          </p:cNvSpPr>
          <p:nvPr>
            <p:ph idx="1"/>
          </p:nvPr>
        </p:nvSpPr>
        <p:spPr/>
        <p:txBody>
          <a:bodyPr>
            <a:normAutofit/>
          </a:bodyPr>
          <a:lstStyle/>
          <a:p>
            <a:endParaRPr lang="en-US" dirty="0" smtClean="0"/>
          </a:p>
          <a:p>
            <a:endParaRPr lang="en-US" dirty="0"/>
          </a:p>
          <a:p>
            <a:r>
              <a:rPr lang="en-US" dirty="0" smtClean="0"/>
              <a:t>The </a:t>
            </a:r>
            <a:r>
              <a:rPr lang="en-US" dirty="0"/>
              <a:t>prototypic lesion of infective </a:t>
            </a:r>
            <a:r>
              <a:rPr lang="en-US" dirty="0" err="1"/>
              <a:t>endocarditis</a:t>
            </a:r>
            <a:r>
              <a:rPr lang="en-US" dirty="0" smtClean="0"/>
              <a:t>,</a:t>
            </a:r>
          </a:p>
          <a:p>
            <a:pPr>
              <a:buNone/>
            </a:pPr>
            <a:r>
              <a:rPr lang="en-US" dirty="0"/>
              <a:t>	</a:t>
            </a:r>
            <a:r>
              <a:rPr lang="en-US" dirty="0" smtClean="0"/>
              <a:t>	 </a:t>
            </a:r>
            <a:r>
              <a:rPr lang="en-US" b="1" u="sng" dirty="0" smtClean="0"/>
              <a:t>THE </a:t>
            </a:r>
            <a:r>
              <a:rPr lang="en-US" b="1" i="1" u="sng" dirty="0" smtClean="0"/>
              <a:t>VEGETATION</a:t>
            </a:r>
            <a:r>
              <a:rPr lang="en-US" i="1" u="sng" dirty="0" smtClean="0"/>
              <a:t> </a:t>
            </a:r>
            <a:r>
              <a:rPr lang="en-US" b="1" u="sng" dirty="0" smtClean="0"/>
              <a:t>, </a:t>
            </a:r>
            <a:r>
              <a:rPr lang="en-US" b="1" u="sng" dirty="0"/>
              <a:t>is a mass of platelets, fibrin, </a:t>
            </a:r>
            <a:r>
              <a:rPr lang="en-US" b="1" u="sng" dirty="0" err="1"/>
              <a:t>microcolonies</a:t>
            </a:r>
            <a:r>
              <a:rPr lang="en-US" b="1" u="sng" dirty="0"/>
              <a:t> of microorganisms</a:t>
            </a:r>
            <a:r>
              <a:rPr lang="en-US" b="1" dirty="0" smtClean="0"/>
              <a:t>, </a:t>
            </a:r>
            <a:r>
              <a:rPr lang="en-US" b="1" u="sng" dirty="0" smtClean="0"/>
              <a:t>and </a:t>
            </a:r>
            <a:r>
              <a:rPr lang="en-US" b="1" u="sng" dirty="0"/>
              <a:t>scant inflammatory cells</a:t>
            </a:r>
            <a:r>
              <a:rPr lang="en-US" dirty="0" smtClean="0"/>
              <a:t>.</a:t>
            </a:r>
          </a:p>
        </p:txBody>
      </p:sp>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The organisms that commonly cause </a:t>
            </a:r>
            <a:r>
              <a:rPr lang="en-US" sz="2800" dirty="0" err="1" smtClean="0"/>
              <a:t>endocarditis</a:t>
            </a:r>
            <a:r>
              <a:rPr lang="en-US" sz="2800" dirty="0" smtClean="0"/>
              <a:t> have surface </a:t>
            </a:r>
            <a:r>
              <a:rPr lang="en-US" sz="2800" dirty="0" err="1" smtClean="0"/>
              <a:t>adhesin</a:t>
            </a:r>
            <a:r>
              <a:rPr lang="en-US" sz="2800" dirty="0" smtClean="0"/>
              <a:t> molecules, collectively called </a:t>
            </a:r>
            <a:r>
              <a:rPr lang="fr-FR" sz="2800" dirty="0" err="1" smtClean="0">
                <a:solidFill>
                  <a:srgbClr val="FF0000"/>
                </a:solidFill>
              </a:rPr>
              <a:t>microbial</a:t>
            </a:r>
            <a:r>
              <a:rPr lang="fr-FR" sz="2800" dirty="0" smtClean="0">
                <a:solidFill>
                  <a:srgbClr val="FF0000"/>
                </a:solidFill>
              </a:rPr>
              <a:t> surface components </a:t>
            </a:r>
            <a:r>
              <a:rPr lang="fr-FR" sz="2800" dirty="0" err="1" smtClean="0">
                <a:solidFill>
                  <a:srgbClr val="FF0000"/>
                </a:solidFill>
              </a:rPr>
              <a:t>recognizing</a:t>
            </a:r>
            <a:r>
              <a:rPr lang="fr-FR" sz="2800" dirty="0" smtClean="0">
                <a:solidFill>
                  <a:srgbClr val="FF0000"/>
                </a:solidFill>
              </a:rPr>
              <a:t> </a:t>
            </a:r>
            <a:r>
              <a:rPr lang="fr-FR" sz="2800" dirty="0" err="1" smtClean="0">
                <a:solidFill>
                  <a:srgbClr val="FF0000"/>
                </a:solidFill>
              </a:rPr>
              <a:t>adhesin</a:t>
            </a:r>
            <a:r>
              <a:rPr lang="fr-FR" sz="2800" dirty="0" smtClean="0">
                <a:solidFill>
                  <a:srgbClr val="FF0000"/>
                </a:solidFill>
              </a:rPr>
              <a:t> </a:t>
            </a:r>
            <a:r>
              <a:rPr lang="fr-FR" sz="2800" dirty="0" err="1" smtClean="0">
                <a:solidFill>
                  <a:srgbClr val="FF0000"/>
                </a:solidFill>
              </a:rPr>
              <a:t>matrix</a:t>
            </a:r>
            <a:r>
              <a:rPr lang="fr-FR" sz="2800" dirty="0" smtClean="0">
                <a:solidFill>
                  <a:srgbClr val="FF0000"/>
                </a:solidFill>
              </a:rPr>
              <a:t> </a:t>
            </a:r>
            <a:r>
              <a:rPr lang="fr-FR" sz="2800" dirty="0" err="1" smtClean="0">
                <a:solidFill>
                  <a:srgbClr val="FF0000"/>
                </a:solidFill>
              </a:rPr>
              <a:t>molecules</a:t>
            </a:r>
            <a:r>
              <a:rPr lang="fr-FR" sz="2800" dirty="0" smtClean="0">
                <a:solidFill>
                  <a:srgbClr val="FF0000"/>
                </a:solidFill>
              </a:rPr>
              <a:t> </a:t>
            </a:r>
            <a:r>
              <a:rPr lang="en-US" sz="2800" dirty="0" smtClean="0">
                <a:solidFill>
                  <a:srgbClr val="FF0000"/>
                </a:solidFill>
              </a:rPr>
              <a:t>(</a:t>
            </a:r>
            <a:r>
              <a:rPr lang="en-US" sz="2800" b="1" dirty="0" smtClean="0">
                <a:solidFill>
                  <a:srgbClr val="FF0000"/>
                </a:solidFill>
              </a:rPr>
              <a:t>MSCRAMMs</a:t>
            </a:r>
            <a:r>
              <a:rPr lang="en-US" sz="2800" dirty="0" smtClean="0"/>
              <a:t>), that mediate adherence to NBTE sites or injured endothelium.</a:t>
            </a:r>
          </a:p>
          <a:p>
            <a:endParaRPr lang="en-US" sz="2800" dirty="0"/>
          </a:p>
        </p:txBody>
      </p:sp>
    </p:spTree>
    <p:extLst>
      <p:ext uri="{BB962C8B-B14F-4D97-AF65-F5344CB8AC3E}">
        <p14:creationId xmlns:p14="http://schemas.microsoft.com/office/powerpoint/2010/main" xmlns="" val="3183069310"/>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b="1" dirty="0" err="1" smtClean="0"/>
              <a:t>Fibronectin</a:t>
            </a:r>
            <a:r>
              <a:rPr lang="en-US" sz="3200" b="1" dirty="0" smtClean="0"/>
              <a:t>-binding proteins </a:t>
            </a:r>
            <a:r>
              <a:rPr lang="en-US" sz="3200" dirty="0" smtClean="0"/>
              <a:t>are required for </a:t>
            </a:r>
            <a:r>
              <a:rPr lang="en-US" sz="3200" i="1" u="sng" dirty="0" smtClean="0"/>
              <a:t>S. </a:t>
            </a:r>
            <a:r>
              <a:rPr lang="en-US" sz="3200" i="1" u="sng" dirty="0" err="1" smtClean="0"/>
              <a:t>aureus</a:t>
            </a:r>
            <a:r>
              <a:rPr lang="en-US" sz="3200" i="1" u="sng" dirty="0" smtClean="0"/>
              <a:t> </a:t>
            </a:r>
            <a:r>
              <a:rPr lang="en-US" sz="3200" i="1" dirty="0" smtClean="0"/>
              <a:t>invasion of intact endothelium; thus </a:t>
            </a:r>
            <a:r>
              <a:rPr lang="en-US" sz="3200" dirty="0" smtClean="0"/>
              <a:t>these surface proteins may facilitate infection of previously normal valves.</a:t>
            </a:r>
          </a:p>
          <a:p>
            <a:endParaRPr lang="en-US" sz="3200" dirty="0"/>
          </a:p>
        </p:txBody>
      </p:sp>
    </p:spTree>
    <p:extLst>
      <p:ext uri="{BB962C8B-B14F-4D97-AF65-F5344CB8AC3E}">
        <p14:creationId xmlns:p14="http://schemas.microsoft.com/office/powerpoint/2010/main" xmlns="" val="527350546"/>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a:bodyPr>
          <a:lstStyle/>
          <a:p>
            <a:endParaRPr lang="en-US" sz="2800" dirty="0" smtClean="0"/>
          </a:p>
          <a:p>
            <a:endParaRPr lang="en-US" sz="2800" dirty="0"/>
          </a:p>
          <a:p>
            <a:endParaRPr lang="en-US" sz="2800" dirty="0" smtClean="0"/>
          </a:p>
          <a:p>
            <a:endParaRPr lang="en-US" sz="2800" dirty="0"/>
          </a:p>
          <a:p>
            <a:r>
              <a:rPr lang="en-US" sz="2800" dirty="0" smtClean="0"/>
              <a:t>Microorganisms also induce </a:t>
            </a:r>
            <a:r>
              <a:rPr lang="en-US" sz="2800" b="1" dirty="0" smtClean="0"/>
              <a:t>platelet deposition</a:t>
            </a:r>
            <a:r>
              <a:rPr lang="en-US" sz="2800" dirty="0" smtClean="0"/>
              <a:t> and a localized </a:t>
            </a:r>
            <a:r>
              <a:rPr lang="en-US" sz="2800" dirty="0" err="1" smtClean="0"/>
              <a:t>procoagulant</a:t>
            </a:r>
            <a:r>
              <a:rPr lang="en-US" sz="2800" dirty="0" smtClean="0"/>
              <a:t> state by </a:t>
            </a:r>
            <a:r>
              <a:rPr lang="en-US" sz="2800" b="1" dirty="0" smtClean="0"/>
              <a:t>eliciting tissue factor </a:t>
            </a:r>
            <a:r>
              <a:rPr lang="en-US" sz="2800" dirty="0" smtClean="0"/>
              <a:t>from the endothelium or, in the case of </a:t>
            </a:r>
            <a:r>
              <a:rPr lang="en-US" sz="2800" i="1" dirty="0" smtClean="0"/>
              <a:t>S. </a:t>
            </a:r>
            <a:r>
              <a:rPr lang="en-US" sz="2800" i="1" dirty="0" err="1" smtClean="0"/>
              <a:t>aureus</a:t>
            </a:r>
            <a:r>
              <a:rPr lang="en-US" sz="2800" i="1" dirty="0" smtClean="0"/>
              <a:t>, from </a:t>
            </a:r>
            <a:r>
              <a:rPr lang="en-US" sz="2800" i="1" dirty="0" err="1" smtClean="0"/>
              <a:t>monocytes</a:t>
            </a:r>
            <a:r>
              <a:rPr lang="en-US" sz="2800" i="1" dirty="0" smtClean="0"/>
              <a:t> as </a:t>
            </a:r>
            <a:r>
              <a:rPr lang="en-US" sz="2800" dirty="0" smtClean="0"/>
              <a:t>well. </a:t>
            </a:r>
          </a:p>
          <a:p>
            <a:r>
              <a:rPr lang="en-US" sz="2800" b="1" dirty="0" smtClean="0"/>
              <a:t>Fibrin deposition </a:t>
            </a:r>
            <a:r>
              <a:rPr lang="en-US" sz="2800" dirty="0" smtClean="0"/>
              <a:t>combines with </a:t>
            </a:r>
            <a:r>
              <a:rPr lang="en-US" sz="2800" b="1" dirty="0" smtClean="0"/>
              <a:t>platelet aggregation</a:t>
            </a:r>
            <a:r>
              <a:rPr lang="en-US" sz="2800" dirty="0" smtClean="0"/>
              <a:t> and </a:t>
            </a:r>
            <a:r>
              <a:rPr lang="en-US" sz="2800" b="1" dirty="0" smtClean="0"/>
              <a:t>microorganism proliferation </a:t>
            </a:r>
            <a:r>
              <a:rPr lang="en-US" sz="2800" dirty="0" smtClean="0"/>
              <a:t>to generate </a:t>
            </a:r>
            <a:r>
              <a:rPr lang="en-US" sz="2800" b="1" u="sng" dirty="0" smtClean="0"/>
              <a:t>an infected vegetation</a:t>
            </a:r>
            <a:r>
              <a:rPr lang="en-US" sz="2800" dirty="0" smtClean="0"/>
              <a:t>. </a:t>
            </a:r>
          </a:p>
        </p:txBody>
      </p:sp>
    </p:spTree>
    <p:extLst>
      <p:ext uri="{BB962C8B-B14F-4D97-AF65-F5344CB8AC3E}">
        <p14:creationId xmlns:p14="http://schemas.microsoft.com/office/powerpoint/2010/main" xmlns="" val="3268625490"/>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Organisms deep in vegetations are </a:t>
            </a:r>
            <a:r>
              <a:rPr lang="en-US" sz="2800" b="1" dirty="0" smtClean="0"/>
              <a:t>metabolically inactive </a:t>
            </a:r>
            <a:r>
              <a:rPr lang="en-US" sz="2800" dirty="0" smtClean="0"/>
              <a:t>(</a:t>
            </a:r>
            <a:r>
              <a:rPr lang="en-US" sz="2800" dirty="0" err="1" smtClean="0"/>
              <a:t>nongrowing</a:t>
            </a:r>
            <a:r>
              <a:rPr lang="en-US" sz="2800" dirty="0" smtClean="0"/>
              <a:t>) and relatively </a:t>
            </a:r>
            <a:r>
              <a:rPr lang="en-US" sz="2800" b="1" dirty="0" smtClean="0"/>
              <a:t>resistant to killing </a:t>
            </a:r>
            <a:r>
              <a:rPr lang="en-US" sz="2800" dirty="0" smtClean="0"/>
              <a:t>by antimicrobial agents. </a:t>
            </a:r>
          </a:p>
          <a:p>
            <a:r>
              <a:rPr lang="en-US" sz="2800" dirty="0" smtClean="0"/>
              <a:t>Proliferating surface organisms are shed into the bloodstream continuously.</a:t>
            </a:r>
            <a:endParaRPr lang="en-US" sz="2800" dirty="0"/>
          </a:p>
        </p:txBody>
      </p:sp>
    </p:spTree>
    <p:extLst>
      <p:ext uri="{BB962C8B-B14F-4D97-AF65-F5344CB8AC3E}">
        <p14:creationId xmlns:p14="http://schemas.microsoft.com/office/powerpoint/2010/main" xmlns="" val="2605009354"/>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b="1" dirty="0" smtClean="0"/>
              <a:t>CLINICAL MENIFESTATION</a:t>
            </a:r>
            <a:endParaRPr lang="en-US" b="1" dirty="0"/>
          </a:p>
        </p:txBody>
      </p:sp>
      <p:sp>
        <p:nvSpPr>
          <p:cNvPr id="3" name="Content Placeholder 2"/>
          <p:cNvSpPr>
            <a:spLocks noGrp="1"/>
          </p:cNvSpPr>
          <p:nvPr>
            <p:ph idx="1"/>
          </p:nvPr>
        </p:nvSpPr>
        <p:spPr/>
        <p:txBody>
          <a:bodyPr>
            <a:normAutofit/>
          </a:bodyPr>
          <a:lstStyle/>
          <a:p>
            <a:r>
              <a:rPr lang="en-US" dirty="0" smtClean="0"/>
              <a:t>The clinical manifestations of </a:t>
            </a:r>
            <a:r>
              <a:rPr lang="en-US" dirty="0" err="1" smtClean="0"/>
              <a:t>endocarditis</a:t>
            </a:r>
            <a:r>
              <a:rPr lang="en-US" dirty="0" smtClean="0"/>
              <a:t>—other than constitutional symptoms, which probably result from </a:t>
            </a:r>
            <a:r>
              <a:rPr lang="en-US" b="1" dirty="0" smtClean="0"/>
              <a:t>cytokine production</a:t>
            </a:r>
            <a:r>
              <a:rPr lang="en-US" dirty="0" smtClean="0"/>
              <a:t>—arise from 	</a:t>
            </a:r>
          </a:p>
          <a:p>
            <a:pPr>
              <a:buNone/>
            </a:pPr>
            <a:r>
              <a:rPr lang="en-US" dirty="0" smtClean="0"/>
              <a:t>		- Damage to </a:t>
            </a:r>
            <a:r>
              <a:rPr lang="en-US" dirty="0" err="1" smtClean="0"/>
              <a:t>intracardiac</a:t>
            </a:r>
            <a:r>
              <a:rPr lang="en-US" dirty="0" smtClean="0"/>
              <a:t> structures</a:t>
            </a:r>
          </a:p>
          <a:p>
            <a:pPr>
              <a:buNone/>
            </a:pPr>
            <a:r>
              <a:rPr lang="en-US" dirty="0" smtClean="0"/>
              <a:t>		- </a:t>
            </a:r>
            <a:r>
              <a:rPr lang="en-US" dirty="0" err="1" smtClean="0"/>
              <a:t>Embolization</a:t>
            </a:r>
            <a:r>
              <a:rPr lang="en-US" dirty="0" smtClean="0"/>
              <a:t> of vegetation fragments,  	  leading to infection/infarction of remote 	  tissues.</a:t>
            </a:r>
            <a:endParaRPr lang="en-US" dirty="0"/>
          </a:p>
        </p:txBody>
      </p:sp>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490135"/>
            <a:ext cx="8153399" cy="3444997"/>
          </a:xfrm>
        </p:spPr>
        <p:txBody>
          <a:bodyPr>
            <a:normAutofit/>
          </a:bodyPr>
          <a:lstStyle/>
          <a:p>
            <a:pPr>
              <a:buNone/>
            </a:pPr>
            <a:r>
              <a:rPr lang="en-US" sz="2800" dirty="0" smtClean="0"/>
              <a:t>		- </a:t>
            </a:r>
            <a:r>
              <a:rPr lang="en-US" sz="2800" dirty="0" err="1" smtClean="0"/>
              <a:t>Hematogenous</a:t>
            </a:r>
            <a:r>
              <a:rPr lang="en-US" sz="2800" dirty="0" smtClean="0"/>
              <a:t> infection of sites during 	bacteremia</a:t>
            </a:r>
          </a:p>
          <a:p>
            <a:pPr>
              <a:buNone/>
            </a:pPr>
            <a:r>
              <a:rPr lang="en-US" sz="2800" dirty="0" smtClean="0"/>
              <a:t>		- Tissue injury </a:t>
            </a:r>
            <a:r>
              <a:rPr lang="en-US" sz="2800" dirty="0"/>
              <a:t>d</a:t>
            </a:r>
            <a:r>
              <a:rPr lang="en-US" sz="2800" dirty="0" smtClean="0"/>
              <a:t>ue to the deposition of circulating immune complexes or immune responses to deposited bacterial  antigens.</a:t>
            </a:r>
          </a:p>
          <a:p>
            <a:endParaRPr lang="en-US" sz="2800" dirty="0"/>
          </a:p>
        </p:txBody>
      </p:sp>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715000"/>
          </a:xfrm>
        </p:spPr>
        <p:txBody>
          <a:bodyPr>
            <a:normAutofit/>
          </a:bodyPr>
          <a:lstStyle/>
          <a:p>
            <a:r>
              <a:rPr lang="en-US" dirty="0" smtClean="0"/>
              <a:t>NVE, PVE, and </a:t>
            </a:r>
            <a:r>
              <a:rPr lang="en-US" dirty="0" err="1" smtClean="0"/>
              <a:t>endocarditis</a:t>
            </a:r>
            <a:r>
              <a:rPr lang="en-US" dirty="0" smtClean="0"/>
              <a:t> due to injection drug use share clinical and laboratory </a:t>
            </a:r>
            <a:r>
              <a:rPr lang="en-US" dirty="0" err="1" smtClean="0"/>
              <a:t>menifestations</a:t>
            </a:r>
            <a:r>
              <a:rPr lang="en-US" dirty="0" smtClean="0"/>
              <a:t>.</a:t>
            </a:r>
          </a:p>
          <a:p>
            <a:endParaRPr lang="en-US" dirty="0" smtClean="0"/>
          </a:p>
          <a:p>
            <a:r>
              <a:rPr lang="en-US" dirty="0" smtClean="0"/>
              <a:t>In patients with </a:t>
            </a:r>
            <a:r>
              <a:rPr lang="en-US" b="1" dirty="0" smtClean="0"/>
              <a:t>	</a:t>
            </a:r>
            <a:r>
              <a:rPr lang="en-US" b="1" dirty="0" err="1" smtClean="0"/>
              <a:t>Subacute</a:t>
            </a:r>
            <a:r>
              <a:rPr lang="en-US" b="1" dirty="0" smtClean="0"/>
              <a:t> presentations</a:t>
            </a:r>
            <a:r>
              <a:rPr lang="en-US" dirty="0" smtClean="0"/>
              <a:t>,</a:t>
            </a:r>
          </a:p>
          <a:p>
            <a:pPr>
              <a:buNone/>
            </a:pPr>
            <a:r>
              <a:rPr lang="en-US" dirty="0" smtClean="0"/>
              <a:t>				 fever is typically </a:t>
            </a:r>
            <a:r>
              <a:rPr lang="en-US" u="sng" dirty="0" smtClean="0"/>
              <a:t>low-grade</a:t>
            </a:r>
            <a:r>
              <a:rPr lang="en-US" dirty="0" smtClean="0"/>
              <a:t> and  </a:t>
            </a:r>
          </a:p>
          <a:p>
            <a:pPr>
              <a:buNone/>
            </a:pPr>
            <a:r>
              <a:rPr lang="en-US" dirty="0"/>
              <a:t> </a:t>
            </a:r>
            <a:r>
              <a:rPr lang="en-US" dirty="0" smtClean="0"/>
              <a:t>                  rarely exceeds 39.4°C (103°F)</a:t>
            </a:r>
          </a:p>
          <a:p>
            <a:pPr>
              <a:buNone/>
            </a:pPr>
            <a:r>
              <a:rPr lang="en-US" dirty="0" smtClean="0"/>
              <a:t>		</a:t>
            </a:r>
            <a:r>
              <a:rPr lang="en-US" b="1" dirty="0" smtClean="0"/>
              <a:t>Acute presentations </a:t>
            </a:r>
            <a:r>
              <a:rPr lang="en-US" dirty="0" smtClean="0"/>
              <a:t>,</a:t>
            </a:r>
          </a:p>
          <a:p>
            <a:pPr>
              <a:buNone/>
            </a:pPr>
            <a:r>
              <a:rPr lang="en-US" dirty="0" smtClean="0"/>
              <a:t>				 fever is </a:t>
            </a:r>
            <a:r>
              <a:rPr lang="en-US" u="sng" dirty="0" smtClean="0"/>
              <a:t>high grade </a:t>
            </a:r>
            <a:r>
              <a:rPr lang="en-US" dirty="0" smtClean="0"/>
              <a:t>(103 -104°F)</a:t>
            </a:r>
          </a:p>
          <a:p>
            <a:r>
              <a:rPr lang="en-US" dirty="0" smtClean="0"/>
              <a:t>Fever may be blunted in patients who are elderly, are severely debilitated, or have renal failure.</a:t>
            </a:r>
            <a:endParaRPr lang="en-US" dirty="0"/>
          </a:p>
        </p:txBody>
      </p:sp>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304800" y="58666"/>
            <a:ext cx="8534400" cy="6570733"/>
          </a:xfrm>
          <a:prstGeom prst="rect">
            <a:avLst/>
          </a:prstGeom>
          <a:noFill/>
          <a:ln w="9525">
            <a:noFill/>
            <a:miter lim="800000"/>
            <a:headEnd/>
            <a:tailEnd/>
          </a:ln>
          <a:effectLst/>
        </p:spPr>
      </p:pic>
      <p:sp>
        <p:nvSpPr>
          <p:cNvPr id="9" name="Rectangle 8"/>
          <p:cNvSpPr/>
          <p:nvPr/>
        </p:nvSpPr>
        <p:spPr>
          <a:xfrm>
            <a:off x="304800" y="0"/>
            <a:ext cx="1600200" cy="533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304800" y="0"/>
            <a:ext cx="8458200" cy="609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smtClean="0"/>
              <a:t>CLINICAL AND LABORATORY FEATURES OF INFECTIVE ENDOCARDITIS</a:t>
            </a:r>
            <a:endParaRPr lang="en-IN" sz="2000" b="1" dirty="0"/>
          </a:p>
        </p:txBody>
      </p:sp>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smtClean="0"/>
              <a:t>CARDIAC MENIFESTATIONS </a:t>
            </a:r>
            <a:endParaRPr lang="en-US" dirty="0"/>
          </a:p>
        </p:txBody>
      </p:sp>
      <p:sp>
        <p:nvSpPr>
          <p:cNvPr id="3" name="Content Placeholder 2"/>
          <p:cNvSpPr>
            <a:spLocks noGrp="1"/>
          </p:cNvSpPr>
          <p:nvPr>
            <p:ph idx="1"/>
          </p:nvPr>
        </p:nvSpPr>
        <p:spPr/>
        <p:txBody>
          <a:bodyPr/>
          <a:lstStyle/>
          <a:p>
            <a:r>
              <a:rPr lang="en-US" dirty="0" smtClean="0"/>
              <a:t>Although heart murmurs are usually indicative of the predisposing cardiac pathology rather than of </a:t>
            </a:r>
            <a:r>
              <a:rPr lang="en-US" dirty="0" err="1" smtClean="0"/>
              <a:t>endocarditis</a:t>
            </a:r>
            <a:r>
              <a:rPr lang="en-US" dirty="0" smtClean="0"/>
              <a:t>, </a:t>
            </a:r>
            <a:r>
              <a:rPr lang="en-US" dirty="0" err="1" smtClean="0"/>
              <a:t>valvular</a:t>
            </a:r>
            <a:r>
              <a:rPr lang="en-US" dirty="0" smtClean="0"/>
              <a:t> damage and ruptured </a:t>
            </a:r>
            <a:r>
              <a:rPr lang="en-US" dirty="0" err="1" smtClean="0"/>
              <a:t>chordae</a:t>
            </a:r>
            <a:r>
              <a:rPr lang="en-US" dirty="0" smtClean="0"/>
              <a:t> may result in </a:t>
            </a:r>
            <a:r>
              <a:rPr lang="en-US" b="1" dirty="0" smtClean="0"/>
              <a:t>new </a:t>
            </a:r>
            <a:r>
              <a:rPr lang="en-US" b="1" dirty="0" err="1" smtClean="0"/>
              <a:t>regurgitant</a:t>
            </a:r>
            <a:r>
              <a:rPr lang="en-US" b="1" dirty="0" smtClean="0"/>
              <a:t>  murmurs.</a:t>
            </a:r>
            <a:endParaRPr lang="en-US" b="1" dirty="0"/>
          </a:p>
        </p:txBody>
      </p:sp>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6019800"/>
          </a:xfrm>
        </p:spPr>
        <p:txBody>
          <a:bodyPr>
            <a:normAutofit/>
          </a:bodyPr>
          <a:lstStyle/>
          <a:p>
            <a:r>
              <a:rPr lang="en-US" dirty="0" smtClean="0"/>
              <a:t>In acute </a:t>
            </a:r>
            <a:r>
              <a:rPr lang="en-US" dirty="0" err="1" smtClean="0"/>
              <a:t>endocarditis</a:t>
            </a:r>
            <a:r>
              <a:rPr lang="en-US" dirty="0" smtClean="0"/>
              <a:t> (NVE)</a:t>
            </a:r>
          </a:p>
          <a:p>
            <a:pPr>
              <a:buNone/>
            </a:pPr>
            <a:r>
              <a:rPr lang="en-US" dirty="0" smtClean="0"/>
              <a:t>		</a:t>
            </a:r>
            <a:r>
              <a:rPr lang="en-US" b="1" dirty="0" smtClean="0"/>
              <a:t>Murmurs</a:t>
            </a:r>
            <a:r>
              <a:rPr lang="en-US" dirty="0" smtClean="0"/>
              <a:t> may be absent initially but ultimately are detected in 85% of cases. </a:t>
            </a:r>
          </a:p>
          <a:p>
            <a:endParaRPr lang="en-US" b="1" dirty="0" smtClean="0"/>
          </a:p>
          <a:p>
            <a:r>
              <a:rPr lang="en-US" b="1" dirty="0" smtClean="0"/>
              <a:t>Congestive heart failure (CHF) </a:t>
            </a:r>
            <a:r>
              <a:rPr lang="en-US" dirty="0" smtClean="0"/>
              <a:t>develops in 30–40% of patients as a consequence of </a:t>
            </a:r>
            <a:r>
              <a:rPr lang="en-US" dirty="0" err="1" smtClean="0"/>
              <a:t>valvular</a:t>
            </a:r>
            <a:r>
              <a:rPr lang="en-US" dirty="0" smtClean="0"/>
              <a:t> dysfunction. </a:t>
            </a:r>
          </a:p>
          <a:p>
            <a:r>
              <a:rPr lang="en-US" dirty="0" smtClean="0"/>
              <a:t>Occasionally, CHF is due to </a:t>
            </a:r>
            <a:r>
              <a:rPr lang="en-US" dirty="0" err="1" smtClean="0"/>
              <a:t>endocarditis</a:t>
            </a:r>
            <a:r>
              <a:rPr lang="en-US" dirty="0" smtClean="0"/>
              <a:t>-associated </a:t>
            </a:r>
            <a:r>
              <a:rPr lang="en-US" dirty="0" err="1" smtClean="0"/>
              <a:t>myocarditis</a:t>
            </a:r>
            <a:r>
              <a:rPr lang="en-US" dirty="0" smtClean="0"/>
              <a:t> or an </a:t>
            </a:r>
            <a:r>
              <a:rPr lang="en-US" dirty="0" err="1" smtClean="0"/>
              <a:t>intracardiac</a:t>
            </a:r>
            <a:r>
              <a:rPr lang="en-US" dirty="0" smtClean="0"/>
              <a:t> fistula.</a:t>
            </a:r>
          </a:p>
          <a:p>
            <a:r>
              <a:rPr lang="en-US" dirty="0" smtClean="0"/>
              <a:t> Heart failure due to AV dysfunction progresses more rapidly than MV.</a:t>
            </a:r>
            <a:endParaRPr lang="en-US" dirty="0"/>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Infection most commonly involves </a:t>
            </a:r>
            <a:r>
              <a:rPr lang="en-US" sz="2800" b="1" dirty="0" smtClean="0"/>
              <a:t>heart valves </a:t>
            </a:r>
            <a:r>
              <a:rPr lang="en-US" sz="2800" dirty="0" smtClean="0"/>
              <a:t>but may also occur on the low-pressure side of a ventricular septal defect (VSD), on mural endocardium damaged by </a:t>
            </a:r>
            <a:r>
              <a:rPr lang="en-US" sz="2800" b="1" dirty="0" smtClean="0"/>
              <a:t>aberrant jets of blood </a:t>
            </a:r>
            <a:r>
              <a:rPr lang="en-US" sz="2800" dirty="0" smtClean="0"/>
              <a:t>or foreign bodies, or on </a:t>
            </a:r>
            <a:r>
              <a:rPr lang="en-US" sz="2800" b="1" dirty="0" err="1" smtClean="0"/>
              <a:t>intracardiac</a:t>
            </a:r>
            <a:r>
              <a:rPr lang="en-US" sz="2800" b="1" dirty="0" smtClean="0"/>
              <a:t> devices </a:t>
            </a:r>
            <a:r>
              <a:rPr lang="en-US" sz="2800" dirty="0" smtClean="0"/>
              <a:t>themselves. </a:t>
            </a:r>
          </a:p>
        </p:txBody>
      </p:sp>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71600"/>
            <a:ext cx="8229600" cy="5105400"/>
          </a:xfrm>
        </p:spPr>
        <p:txBody>
          <a:bodyPr>
            <a:normAutofit/>
          </a:bodyPr>
          <a:lstStyle/>
          <a:p>
            <a:r>
              <a:rPr lang="en-US" sz="2800" dirty="0" smtClean="0"/>
              <a:t>Extension of infection beyond valve leaflets into adjacent tissue results in </a:t>
            </a:r>
            <a:r>
              <a:rPr lang="en-US" sz="2800" b="1" dirty="0" err="1" smtClean="0"/>
              <a:t>perivalvular</a:t>
            </a:r>
            <a:r>
              <a:rPr lang="en-US" sz="2800" b="1" dirty="0" smtClean="0"/>
              <a:t> abscesses</a:t>
            </a:r>
            <a:r>
              <a:rPr lang="en-US" sz="2800" dirty="0" smtClean="0"/>
              <a:t>, which in turn may cause </a:t>
            </a:r>
            <a:r>
              <a:rPr lang="en-US" sz="2800" dirty="0" err="1" smtClean="0"/>
              <a:t>intracardiac</a:t>
            </a:r>
            <a:r>
              <a:rPr lang="en-US" sz="2800" dirty="0" smtClean="0"/>
              <a:t> fistulae with new murmurs. </a:t>
            </a:r>
          </a:p>
          <a:p>
            <a:r>
              <a:rPr lang="en-US" sz="2800" dirty="0" smtClean="0"/>
              <a:t>Abscesses extension </a:t>
            </a:r>
          </a:p>
          <a:p>
            <a:pPr>
              <a:buNone/>
            </a:pPr>
            <a:r>
              <a:rPr lang="en-US" sz="2800" dirty="0" smtClean="0"/>
              <a:t>		- AV annulus to </a:t>
            </a:r>
            <a:r>
              <a:rPr lang="en-US" sz="2800" dirty="0" err="1" smtClean="0"/>
              <a:t>epicardium</a:t>
            </a:r>
            <a:r>
              <a:rPr lang="en-US" sz="2800" dirty="0" smtClean="0"/>
              <a:t> </a:t>
            </a:r>
            <a:r>
              <a:rPr lang="en-US" sz="2800" dirty="0" smtClean="0">
                <a:sym typeface="Wingdings" pitchFamily="2" charset="2"/>
              </a:rPr>
              <a:t> </a:t>
            </a:r>
            <a:r>
              <a:rPr lang="en-US" sz="2800" b="1" dirty="0" err="1" smtClean="0">
                <a:sym typeface="Wingdings" pitchFamily="2" charset="2"/>
              </a:rPr>
              <a:t>P</a:t>
            </a:r>
            <a:r>
              <a:rPr lang="en-US" sz="2800" b="1" dirty="0" err="1" smtClean="0"/>
              <a:t>ericarditis</a:t>
            </a:r>
            <a:endParaRPr lang="en-US" sz="2800" b="1" dirty="0" smtClean="0"/>
          </a:p>
          <a:p>
            <a:pPr>
              <a:buNone/>
            </a:pPr>
            <a:r>
              <a:rPr lang="en-US" sz="2800" b="1" dirty="0" smtClean="0"/>
              <a:t>		- </a:t>
            </a:r>
            <a:r>
              <a:rPr lang="en-US" sz="2800" dirty="0" smtClean="0"/>
              <a:t>Upper ventricular septum </a:t>
            </a:r>
            <a:r>
              <a:rPr lang="en-US" sz="2800" dirty="0" smtClean="0">
                <a:sym typeface="Wingdings" pitchFamily="2" charset="2"/>
              </a:rPr>
              <a:t> </a:t>
            </a:r>
            <a:r>
              <a:rPr lang="en-US" sz="2800" dirty="0" smtClean="0"/>
              <a:t>interrupt the conduction system, leading to varying </a:t>
            </a:r>
            <a:r>
              <a:rPr lang="en-US" sz="2800" b="1" dirty="0" smtClean="0"/>
              <a:t>degrees of HB</a:t>
            </a:r>
            <a:r>
              <a:rPr lang="en-US" sz="2800" dirty="0" smtClean="0"/>
              <a:t>.</a:t>
            </a:r>
            <a:endParaRPr lang="en-US" sz="2800" dirty="0"/>
          </a:p>
        </p:txBody>
      </p:sp>
    </p:spTree>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smtClean="0"/>
              <a:t>Emboli to a coronary artery occur in 2% of patients and may result in </a:t>
            </a:r>
            <a:r>
              <a:rPr lang="en-US" sz="3200" b="1" dirty="0" smtClean="0"/>
              <a:t>MI</a:t>
            </a:r>
            <a:r>
              <a:rPr lang="en-US" sz="3200" dirty="0" smtClean="0"/>
              <a:t>.</a:t>
            </a:r>
            <a:endParaRPr lang="en-US" sz="3200" dirty="0"/>
          </a:p>
        </p:txBody>
      </p:sp>
    </p:spTree>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smtClean="0"/>
              <a:t>NON-CARDIAC MENIFESTATIONS </a:t>
            </a:r>
            <a:endParaRPr lang="en-US" dirty="0"/>
          </a:p>
        </p:txBody>
      </p:sp>
      <p:sp>
        <p:nvSpPr>
          <p:cNvPr id="3" name="Content Placeholder 2"/>
          <p:cNvSpPr>
            <a:spLocks noGrp="1"/>
          </p:cNvSpPr>
          <p:nvPr>
            <p:ph idx="1"/>
          </p:nvPr>
        </p:nvSpPr>
        <p:spPr/>
        <p:txBody>
          <a:bodyPr>
            <a:normAutofit/>
          </a:bodyPr>
          <a:lstStyle/>
          <a:p>
            <a:r>
              <a:rPr lang="en-US" b="1" dirty="0" err="1" smtClean="0"/>
              <a:t>Janeway</a:t>
            </a:r>
            <a:r>
              <a:rPr lang="en-US" b="1" dirty="0" smtClean="0"/>
              <a:t> lesions -</a:t>
            </a:r>
            <a:r>
              <a:rPr lang="en-US" dirty="0" smtClean="0"/>
              <a:t> The classic non-</a:t>
            </a:r>
            <a:r>
              <a:rPr lang="en-US" dirty="0" err="1" smtClean="0"/>
              <a:t>suppurative</a:t>
            </a:r>
            <a:r>
              <a:rPr lang="en-US" dirty="0" smtClean="0"/>
              <a:t> peripheral manifestations of </a:t>
            </a:r>
            <a:r>
              <a:rPr lang="en-US" dirty="0" err="1" smtClean="0"/>
              <a:t>subacute</a:t>
            </a:r>
            <a:r>
              <a:rPr lang="en-US" dirty="0" smtClean="0"/>
              <a:t> </a:t>
            </a:r>
            <a:r>
              <a:rPr lang="en-US" dirty="0" err="1" smtClean="0"/>
              <a:t>endocarditis</a:t>
            </a:r>
            <a:r>
              <a:rPr lang="en-US" dirty="0" smtClean="0"/>
              <a:t> </a:t>
            </a:r>
            <a:r>
              <a:rPr lang="en-US" i="1" dirty="0" smtClean="0"/>
              <a:t>are related to prolonged infection; with early diagnosis </a:t>
            </a:r>
            <a:r>
              <a:rPr lang="en-US" dirty="0" smtClean="0"/>
              <a:t>and treatment, these have become infrequent.</a:t>
            </a:r>
          </a:p>
          <a:p>
            <a:r>
              <a:rPr lang="en-US" b="1" dirty="0" smtClean="0"/>
              <a:t>Osler’s nodes </a:t>
            </a:r>
            <a:r>
              <a:rPr lang="en-US" dirty="0" smtClean="0"/>
              <a:t>: septic </a:t>
            </a:r>
            <a:r>
              <a:rPr lang="en-US" dirty="0" err="1" smtClean="0"/>
              <a:t>embolization</a:t>
            </a:r>
            <a:r>
              <a:rPr lang="en-US" dirty="0" smtClean="0"/>
              <a:t> mimicking lesions (</a:t>
            </a:r>
            <a:r>
              <a:rPr lang="en-US" dirty="0" err="1" smtClean="0"/>
              <a:t>subungual</a:t>
            </a:r>
            <a:r>
              <a:rPr lang="en-US" dirty="0" smtClean="0"/>
              <a:t> hemorrhage) is common in patients with acute </a:t>
            </a:r>
            <a:r>
              <a:rPr lang="en-US" i="1" dirty="0" smtClean="0"/>
              <a:t>S. </a:t>
            </a:r>
            <a:r>
              <a:rPr lang="en-US" i="1" dirty="0" err="1" smtClean="0"/>
              <a:t>aureus</a:t>
            </a:r>
            <a:r>
              <a:rPr lang="en-US" i="1" dirty="0" smtClean="0"/>
              <a:t> </a:t>
            </a:r>
            <a:r>
              <a:rPr lang="en-US" i="1" dirty="0" err="1" smtClean="0"/>
              <a:t>endocarditis</a:t>
            </a:r>
            <a:endParaRPr lang="en-US" dirty="0"/>
          </a:p>
        </p:txBody>
      </p:sp>
    </p:spTree>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15000"/>
            <a:ext cx="9144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123" name="Picture 3"/>
          <p:cNvPicPr>
            <a:picLocks noGrp="1" noChangeAspect="1" noChangeArrowheads="1"/>
          </p:cNvPicPr>
          <p:nvPr>
            <p:ph idx="1"/>
          </p:nvPr>
        </p:nvPicPr>
        <p:blipFill>
          <a:blip r:embed="rId2" cstate="print"/>
          <a:srcRect/>
          <a:stretch>
            <a:fillRect/>
          </a:stretch>
        </p:blipFill>
        <p:spPr bwMode="auto">
          <a:xfrm>
            <a:off x="152400" y="838200"/>
            <a:ext cx="8839200" cy="3589437"/>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cstate="print"/>
          <a:srcRect/>
          <a:stretch>
            <a:fillRect/>
          </a:stretch>
        </p:blipFill>
        <p:spPr bwMode="auto">
          <a:xfrm>
            <a:off x="0" y="5715000"/>
            <a:ext cx="9144000" cy="306152"/>
          </a:xfrm>
          <a:prstGeom prst="rect">
            <a:avLst/>
          </a:prstGeom>
          <a:noFill/>
          <a:ln w="9525">
            <a:noFill/>
            <a:miter lim="800000"/>
            <a:headEnd/>
            <a:tailEnd/>
          </a:ln>
          <a:effectLst/>
        </p:spPr>
      </p:pic>
    </p:spTree>
    <p:extLst>
      <p:ext uri="{BB962C8B-B14F-4D97-AF65-F5344CB8AC3E}">
        <p14:creationId xmlns:p14="http://schemas.microsoft.com/office/powerpoint/2010/main" xmlns="" val="2667628524"/>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1295400" y="304800"/>
            <a:ext cx="6172200" cy="3550381"/>
          </a:xfrm>
          <a:prstGeom prst="rect">
            <a:avLst/>
          </a:prstGeom>
          <a:noFill/>
          <a:ln w="9525">
            <a:noFill/>
            <a:miter lim="800000"/>
            <a:headEnd/>
            <a:tailEnd/>
          </a:ln>
          <a:effectLst/>
        </p:spPr>
      </p:pic>
      <p:sp>
        <p:nvSpPr>
          <p:cNvPr id="5" name="Rectangle 4"/>
          <p:cNvSpPr/>
          <p:nvPr/>
        </p:nvSpPr>
        <p:spPr>
          <a:xfrm>
            <a:off x="29308" y="3962400"/>
            <a:ext cx="9144000" cy="3785652"/>
          </a:xfrm>
          <a:prstGeom prst="rect">
            <a:avLst/>
          </a:prstGeom>
        </p:spPr>
        <p:txBody>
          <a:bodyPr wrap="square">
            <a:spAutoFit/>
          </a:bodyPr>
          <a:lstStyle/>
          <a:p>
            <a:r>
              <a:rPr lang="en-US" sz="2400" dirty="0" smtClean="0"/>
              <a:t>Osler nodes, </a:t>
            </a:r>
            <a:r>
              <a:rPr lang="en-US" sz="2400" dirty="0"/>
              <a:t>Another finding related to </a:t>
            </a:r>
            <a:r>
              <a:rPr lang="en-US" sz="2400" dirty="0" err="1"/>
              <a:t>subacute</a:t>
            </a:r>
            <a:r>
              <a:rPr lang="en-US" sz="2400" dirty="0"/>
              <a:t> infective endocarditis, are smallish, tender, subcutaneous nodules that range from red to purple and are found primarily in the pulp spaces of the terminal phalanges of the fingers and toes, soles of the feet, and the </a:t>
            </a:r>
            <a:r>
              <a:rPr lang="en-US" sz="2400" dirty="0" err="1"/>
              <a:t>thenar</a:t>
            </a:r>
            <a:r>
              <a:rPr lang="en-US" sz="2400" dirty="0"/>
              <a:t> and </a:t>
            </a:r>
            <a:r>
              <a:rPr lang="en-US" sz="2400" dirty="0" err="1"/>
              <a:t>hypothenar</a:t>
            </a:r>
            <a:r>
              <a:rPr lang="en-US" sz="2400" dirty="0"/>
              <a:t> eminences of the hands. Their appearance is often preceded by neuropathic pain. They last from hours to several days. The underlying mechanism is probably the circulating </a:t>
            </a:r>
            <a:r>
              <a:rPr lang="en-US" sz="2400" dirty="0" err="1"/>
              <a:t>immunocomplexes</a:t>
            </a:r>
            <a:r>
              <a:rPr lang="en-US" sz="2400" dirty="0"/>
              <a:t> of </a:t>
            </a:r>
            <a:r>
              <a:rPr lang="en-US" sz="2400" dirty="0" err="1"/>
              <a:t>subacute</a:t>
            </a:r>
            <a:r>
              <a:rPr lang="en-US" sz="2400" dirty="0"/>
              <a:t> infective endocarditis.</a:t>
            </a:r>
          </a:p>
          <a:p>
            <a:endParaRPr lang="en-IN" sz="2400" dirty="0"/>
          </a:p>
          <a:p>
            <a:pPr algn="ctr"/>
            <a:endParaRPr lang="en-US" sz="2400" dirty="0"/>
          </a:p>
        </p:txBody>
      </p:sp>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1752600" y="1524000"/>
            <a:ext cx="4991100" cy="3352800"/>
          </a:xfrm>
          <a:prstGeom prst="rect">
            <a:avLst/>
          </a:prstGeom>
          <a:noFill/>
          <a:ln w="9525">
            <a:noFill/>
            <a:miter lim="800000"/>
            <a:headEnd/>
            <a:tailEnd/>
          </a:ln>
          <a:effectLst/>
        </p:spPr>
      </p:pic>
    </p:spTree>
    <p:extLst>
      <p:ext uri="{BB962C8B-B14F-4D97-AF65-F5344CB8AC3E}">
        <p14:creationId xmlns:p14="http://schemas.microsoft.com/office/powerpoint/2010/main" xmlns="" val="1062031196"/>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8229600" cy="5791200"/>
          </a:xfrm>
        </p:spPr>
        <p:txBody>
          <a:bodyPr>
            <a:normAutofit/>
          </a:bodyPr>
          <a:lstStyle/>
          <a:p>
            <a:endParaRPr lang="en-US" sz="2800" dirty="0" smtClean="0"/>
          </a:p>
          <a:p>
            <a:endParaRPr lang="en-US" sz="2800" dirty="0"/>
          </a:p>
          <a:p>
            <a:endParaRPr lang="en-US" sz="2800" dirty="0" smtClean="0"/>
          </a:p>
          <a:p>
            <a:endParaRPr lang="en-US" sz="2800" dirty="0" smtClean="0"/>
          </a:p>
          <a:p>
            <a:r>
              <a:rPr lang="en-US" sz="2800" dirty="0" err="1" smtClean="0"/>
              <a:t>Hematogenously</a:t>
            </a:r>
            <a:r>
              <a:rPr lang="en-US" sz="2800" dirty="0" smtClean="0"/>
              <a:t> seeded focal infection occurs most often in the </a:t>
            </a:r>
            <a:r>
              <a:rPr lang="en-US" sz="2800" b="1" dirty="0" smtClean="0"/>
              <a:t>skin, spleen, kidneys, skeletal system, and meninges.</a:t>
            </a:r>
          </a:p>
          <a:p>
            <a:r>
              <a:rPr lang="en-US" sz="2800" dirty="0" smtClean="0"/>
              <a:t>Arterial emboli, </a:t>
            </a:r>
            <a:r>
              <a:rPr lang="en-US" sz="2800" dirty="0" err="1" smtClean="0"/>
              <a:t>onehalf</a:t>
            </a:r>
            <a:r>
              <a:rPr lang="en-US" sz="2800" dirty="0" smtClean="0"/>
              <a:t> of which precede the diagnosis, are clinically apparent in up to 50% of patients. </a:t>
            </a:r>
            <a:endParaRPr lang="en-US" sz="2800" b="1" dirty="0" smtClean="0"/>
          </a:p>
          <a:p>
            <a:endParaRPr lang="en-US" sz="2800" b="1" dirty="0"/>
          </a:p>
        </p:txBody>
      </p:sp>
    </p:spTree>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Risk of </a:t>
            </a:r>
            <a:r>
              <a:rPr lang="en-US" sz="2800" dirty="0" err="1" smtClean="0"/>
              <a:t>embolisation</a:t>
            </a:r>
            <a:r>
              <a:rPr lang="en-US" sz="2800" dirty="0" smtClean="0"/>
              <a:t> increases when</a:t>
            </a:r>
          </a:p>
          <a:p>
            <a:pPr marL="0" indent="0">
              <a:buNone/>
            </a:pPr>
            <a:r>
              <a:rPr lang="en-US" sz="2800" dirty="0" smtClean="0"/>
              <a:t> - Endocarditis caused by </a:t>
            </a:r>
            <a:r>
              <a:rPr lang="en-US" sz="2800" b="1" i="1" dirty="0" smtClean="0"/>
              <a:t>S. </a:t>
            </a:r>
            <a:r>
              <a:rPr lang="en-US" sz="2800" b="1" i="1" dirty="0" err="1" smtClean="0"/>
              <a:t>aureus</a:t>
            </a:r>
            <a:r>
              <a:rPr lang="en-US" sz="2800" i="1" dirty="0" smtClean="0"/>
              <a:t>,</a:t>
            </a:r>
          </a:p>
          <a:p>
            <a:pPr marL="0" indent="0">
              <a:buNone/>
            </a:pPr>
            <a:r>
              <a:rPr lang="en-US" sz="2800" i="1" dirty="0" smtClean="0"/>
              <a:t> - Vegetations </a:t>
            </a:r>
            <a:r>
              <a:rPr lang="en-US" sz="2800" b="1" i="1" dirty="0" smtClean="0"/>
              <a:t>&gt;10 mm </a:t>
            </a:r>
            <a:r>
              <a:rPr lang="en-US" sz="2800" i="1" dirty="0" smtClean="0"/>
              <a:t>in </a:t>
            </a:r>
            <a:r>
              <a:rPr lang="en-US" sz="2800" dirty="0" smtClean="0"/>
              <a:t>diameter 		</a:t>
            </a:r>
          </a:p>
          <a:p>
            <a:pPr marL="0" indent="0">
              <a:buNone/>
            </a:pPr>
            <a:r>
              <a:rPr lang="en-US" sz="2800" dirty="0"/>
              <a:t> </a:t>
            </a:r>
            <a:r>
              <a:rPr lang="en-US" sz="2800" dirty="0" smtClean="0"/>
              <a:t>- Infection involving the mitral valve, especially the </a:t>
            </a:r>
            <a:r>
              <a:rPr lang="en-US" sz="2800" b="1" dirty="0" smtClean="0"/>
              <a:t>AML</a:t>
            </a:r>
            <a:r>
              <a:rPr lang="en-US" sz="2800" dirty="0" smtClean="0"/>
              <a:t> </a:t>
            </a:r>
          </a:p>
          <a:p>
            <a:endParaRPr lang="en-US" sz="2800" dirty="0" smtClean="0"/>
          </a:p>
          <a:p>
            <a:endParaRPr lang="en-US" sz="2800" dirty="0" smtClean="0"/>
          </a:p>
          <a:p>
            <a:pPr>
              <a:buNone/>
            </a:pPr>
            <a:endParaRPr lang="en-US" sz="2800" dirty="0"/>
          </a:p>
        </p:txBody>
      </p:sp>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6864" y="2574803"/>
            <a:ext cx="7357535" cy="3444997"/>
          </a:xfrm>
        </p:spPr>
        <p:txBody>
          <a:bodyPr>
            <a:normAutofit/>
          </a:bodyPr>
          <a:lstStyle/>
          <a:p>
            <a:r>
              <a:rPr lang="en-US" sz="2800" dirty="0" smtClean="0"/>
              <a:t>Symptoms, pain, or ischemia-induced dysfunction relate to the organ or area suffering embolic arterial occlusion </a:t>
            </a:r>
          </a:p>
          <a:p>
            <a:pPr>
              <a:buNone/>
            </a:pPr>
            <a:r>
              <a:rPr lang="en-US" sz="2800" dirty="0" smtClean="0"/>
              <a:t>		e.g., kidney, spleen, bowel, extremity</a:t>
            </a:r>
            <a:endParaRPr lang="en-US" sz="2800" dirty="0"/>
          </a:p>
        </p:txBody>
      </p:sp>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5867400"/>
          </a:xfrm>
        </p:spPr>
        <p:txBody>
          <a:bodyPr>
            <a:normAutofit/>
          </a:bodyPr>
          <a:lstStyle/>
          <a:p>
            <a:endParaRPr lang="en-US" b="1" dirty="0" smtClean="0"/>
          </a:p>
          <a:p>
            <a:r>
              <a:rPr lang="en-US" b="1" dirty="0" smtClean="0"/>
              <a:t>Cerebrovascular emboli </a:t>
            </a:r>
            <a:r>
              <a:rPr lang="en-US" dirty="0" smtClean="0"/>
              <a:t>presenting as </a:t>
            </a:r>
            <a:r>
              <a:rPr lang="en-US" b="1" dirty="0" smtClean="0"/>
              <a:t>strokes</a:t>
            </a:r>
            <a:r>
              <a:rPr lang="en-US" dirty="0" smtClean="0"/>
              <a:t> or occasionally as </a:t>
            </a:r>
            <a:r>
              <a:rPr lang="en-US" b="1" dirty="0" smtClean="0"/>
              <a:t>encephalopathy</a:t>
            </a:r>
            <a:r>
              <a:rPr lang="en-US" dirty="0" smtClean="0"/>
              <a:t> complicate 15–35% of cases of endocarditis. </a:t>
            </a:r>
          </a:p>
          <a:p>
            <a:r>
              <a:rPr lang="en-US" dirty="0" smtClean="0"/>
              <a:t>The frequency of stroke is </a:t>
            </a:r>
          </a:p>
          <a:p>
            <a:pPr>
              <a:buNone/>
            </a:pPr>
            <a:r>
              <a:rPr lang="en-US" dirty="0" smtClean="0"/>
              <a:t>		- 8/1000 pt-days a wk prior to diagnosis</a:t>
            </a:r>
          </a:p>
          <a:p>
            <a:pPr>
              <a:buNone/>
            </a:pPr>
            <a:r>
              <a:rPr lang="en-US" dirty="0" smtClean="0"/>
              <a:t>		- 4.8/1000 pt-days during the first </a:t>
            </a:r>
          </a:p>
          <a:p>
            <a:pPr>
              <a:buNone/>
            </a:pPr>
            <a:r>
              <a:rPr lang="en-US" dirty="0" smtClean="0"/>
              <a:t>		- 1.7 /1000  pt days second weeks of</a:t>
            </a:r>
            <a:r>
              <a:rPr lang="en-US" dirty="0"/>
              <a:t> </a:t>
            </a:r>
            <a:r>
              <a:rPr lang="en-US" dirty="0" smtClean="0"/>
              <a:t>effective antimicrobial  therapy. </a:t>
            </a:r>
          </a:p>
          <a:p>
            <a:r>
              <a:rPr lang="en-US" dirty="0" smtClean="0"/>
              <a:t>Only 3% of strokes occur after 1 week of effective therapy.</a:t>
            </a:r>
            <a:endParaRPr lang="en-US" dirty="0"/>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a:t>Endocarditis</a:t>
            </a:r>
            <a:r>
              <a:rPr lang="en-US" dirty="0"/>
              <a:t> can be classified according to the </a:t>
            </a:r>
            <a:r>
              <a:rPr lang="en-US" dirty="0" smtClean="0"/>
              <a:t>- </a:t>
            </a:r>
            <a:r>
              <a:rPr lang="en-US" b="1" dirty="0" smtClean="0"/>
              <a:t>temporal evolution of </a:t>
            </a:r>
            <a:r>
              <a:rPr lang="en-US" b="1" dirty="0"/>
              <a:t>disease</a:t>
            </a:r>
            <a:r>
              <a:rPr lang="en-US" dirty="0"/>
              <a:t>, </a:t>
            </a:r>
            <a:endParaRPr lang="en-US" dirty="0" smtClean="0"/>
          </a:p>
          <a:p>
            <a:pPr>
              <a:buNone/>
            </a:pPr>
            <a:r>
              <a:rPr lang="en-US" dirty="0"/>
              <a:t>	</a:t>
            </a:r>
            <a:r>
              <a:rPr lang="en-US" dirty="0" smtClean="0"/>
              <a:t>- </a:t>
            </a:r>
            <a:r>
              <a:rPr lang="en-US" b="1" dirty="0" smtClean="0"/>
              <a:t>the </a:t>
            </a:r>
            <a:r>
              <a:rPr lang="en-US" b="1" dirty="0"/>
              <a:t>site of infection</a:t>
            </a:r>
            <a:r>
              <a:rPr lang="en-US" dirty="0"/>
              <a:t>, </a:t>
            </a:r>
            <a:endParaRPr lang="en-US" dirty="0" smtClean="0"/>
          </a:p>
          <a:p>
            <a:pPr>
              <a:buNone/>
            </a:pPr>
            <a:r>
              <a:rPr lang="en-US" dirty="0" smtClean="0"/>
              <a:t>	- </a:t>
            </a:r>
            <a:r>
              <a:rPr lang="en-US" b="1" dirty="0" smtClean="0"/>
              <a:t>the cause of infection</a:t>
            </a:r>
            <a:r>
              <a:rPr lang="en-US" dirty="0" smtClean="0"/>
              <a:t>, </a:t>
            </a:r>
          </a:p>
          <a:p>
            <a:pPr>
              <a:buNone/>
            </a:pPr>
            <a:r>
              <a:rPr lang="en-US" dirty="0" smtClean="0"/>
              <a:t>	</a:t>
            </a:r>
            <a:r>
              <a:rPr lang="en-US" b="1" dirty="0" smtClean="0"/>
              <a:t>( the predisposing risk factor e.g., injection drug use)</a:t>
            </a:r>
            <a:endParaRPr lang="en-US" b="1" dirty="0"/>
          </a:p>
        </p:txBody>
      </p:sp>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ChangeAspect="1" noChangeArrowheads="1"/>
          </p:cNvPicPr>
          <p:nvPr/>
        </p:nvPicPr>
        <p:blipFill>
          <a:blip r:embed="rId2" cstate="print"/>
          <a:srcRect/>
          <a:stretch>
            <a:fillRect/>
          </a:stretch>
        </p:blipFill>
        <p:spPr bwMode="auto">
          <a:xfrm>
            <a:off x="0" y="6345826"/>
            <a:ext cx="9144000" cy="226423"/>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cstate="print"/>
          <a:srcRect/>
          <a:stretch>
            <a:fillRect/>
          </a:stretch>
        </p:blipFill>
        <p:spPr bwMode="auto">
          <a:xfrm>
            <a:off x="0" y="304800"/>
            <a:ext cx="8991600" cy="5994400"/>
          </a:xfrm>
          <a:prstGeom prst="rect">
            <a:avLst/>
          </a:prstGeom>
          <a:noFill/>
          <a:ln w="9525">
            <a:noFill/>
            <a:miter lim="800000"/>
            <a:headEnd/>
            <a:tailEnd/>
          </a:ln>
          <a:effectLst/>
        </p:spPr>
      </p:pic>
      <p:sp>
        <p:nvSpPr>
          <p:cNvPr id="8" name="Content Placeholder 7"/>
          <p:cNvSpPr>
            <a:spLocks noGrp="1"/>
          </p:cNvSpPr>
          <p:nvPr>
            <p:ph idx="1"/>
          </p:nvPr>
        </p:nvSpPr>
        <p:spPr/>
        <p:txBody>
          <a:bodyPr/>
          <a:lstStyle/>
          <a:p>
            <a:endParaRPr lang="en-US" dirty="0"/>
          </a:p>
        </p:txBody>
      </p:sp>
    </p:spTree>
    <p:extLst>
      <p:ext uri="{BB962C8B-B14F-4D97-AF65-F5344CB8AC3E}">
        <p14:creationId xmlns:p14="http://schemas.microsoft.com/office/powerpoint/2010/main" xmlns="" val="1488458212"/>
      </p:ext>
    </p:extLst>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181600"/>
          </a:xfrm>
        </p:spPr>
        <p:txBody>
          <a:bodyPr/>
          <a:lstStyle/>
          <a:p>
            <a:endParaRPr lang="en-US" dirty="0" smtClean="0"/>
          </a:p>
          <a:p>
            <a:r>
              <a:rPr lang="en-US" dirty="0" smtClean="0"/>
              <a:t>Other neurologic complications</a:t>
            </a:r>
          </a:p>
          <a:p>
            <a:pPr>
              <a:buNone/>
            </a:pPr>
            <a:r>
              <a:rPr lang="en-US" dirty="0" smtClean="0"/>
              <a:t>		 </a:t>
            </a:r>
          </a:p>
          <a:p>
            <a:pPr>
              <a:buNone/>
            </a:pPr>
            <a:r>
              <a:rPr lang="en-US" b="1" dirty="0"/>
              <a:t> </a:t>
            </a:r>
            <a:r>
              <a:rPr lang="en-US" b="1" dirty="0" smtClean="0"/>
              <a:t>     -Aseptic</a:t>
            </a:r>
            <a:r>
              <a:rPr lang="en-US" dirty="0" smtClean="0"/>
              <a:t> or </a:t>
            </a:r>
            <a:r>
              <a:rPr lang="en-US" b="1" dirty="0" smtClean="0"/>
              <a:t>purulent meningitis,</a:t>
            </a:r>
          </a:p>
          <a:p>
            <a:pPr>
              <a:buNone/>
            </a:pPr>
            <a:r>
              <a:rPr lang="en-US" dirty="0" smtClean="0"/>
              <a:t> 		- </a:t>
            </a:r>
            <a:r>
              <a:rPr lang="en-US" b="1" dirty="0" smtClean="0"/>
              <a:t>ICH</a:t>
            </a:r>
            <a:r>
              <a:rPr lang="en-US" dirty="0" smtClean="0"/>
              <a:t> d/t hemorrhagic infarcts or ruptured 	  </a:t>
            </a:r>
            <a:r>
              <a:rPr lang="en-US" dirty="0" err="1" smtClean="0"/>
              <a:t>mycotic</a:t>
            </a:r>
            <a:r>
              <a:rPr lang="en-US" dirty="0" smtClean="0"/>
              <a:t> aneurysms</a:t>
            </a:r>
          </a:p>
          <a:p>
            <a:pPr>
              <a:buNone/>
            </a:pPr>
            <a:r>
              <a:rPr lang="en-US" dirty="0" smtClean="0"/>
              <a:t>		- </a:t>
            </a:r>
            <a:r>
              <a:rPr lang="en-US" b="1" dirty="0" smtClean="0"/>
              <a:t>Seizures</a:t>
            </a:r>
            <a:r>
              <a:rPr lang="en-US" dirty="0" smtClean="0"/>
              <a:t>.</a:t>
            </a:r>
          </a:p>
          <a:p>
            <a:pPr>
              <a:buNone/>
            </a:pPr>
            <a:r>
              <a:rPr lang="en-US" dirty="0" smtClean="0"/>
              <a:t>		- </a:t>
            </a:r>
            <a:r>
              <a:rPr lang="en-US" b="1" dirty="0" err="1" smtClean="0"/>
              <a:t>Microabscesses</a:t>
            </a:r>
            <a:r>
              <a:rPr lang="en-US" dirty="0" smtClean="0"/>
              <a:t> in brain and </a:t>
            </a:r>
            <a:r>
              <a:rPr lang="en-US" dirty="0" err="1" smtClean="0"/>
              <a:t>meninges</a:t>
            </a:r>
            <a:r>
              <a:rPr lang="en-US" dirty="0" smtClean="0"/>
              <a:t> 	 occur commonly in </a:t>
            </a:r>
            <a:r>
              <a:rPr lang="en-US" i="1" dirty="0" smtClean="0"/>
              <a:t>S. </a:t>
            </a:r>
            <a:r>
              <a:rPr lang="en-US" i="1" dirty="0" err="1" smtClean="0"/>
              <a:t>aureus</a:t>
            </a:r>
            <a:r>
              <a:rPr lang="en-US" i="1" dirty="0" smtClean="0"/>
              <a:t> </a:t>
            </a:r>
            <a:r>
              <a:rPr lang="en-US" i="1" dirty="0" err="1" smtClean="0"/>
              <a:t>endocarditis</a:t>
            </a:r>
            <a:r>
              <a:rPr lang="en-US" i="1" dirty="0" smtClean="0"/>
              <a:t>;</a:t>
            </a:r>
            <a:endParaRPr lang="en-US" dirty="0"/>
          </a:p>
        </p:txBody>
      </p:sp>
    </p:spTree>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4495800"/>
          </a:xfrm>
        </p:spPr>
        <p:txBody>
          <a:bodyPr>
            <a:normAutofit/>
          </a:bodyPr>
          <a:lstStyle/>
          <a:p>
            <a:r>
              <a:rPr lang="en-US" sz="3200" dirty="0" smtClean="0"/>
              <a:t>Immune complex deposition on the </a:t>
            </a:r>
            <a:r>
              <a:rPr lang="en-US" sz="3200" dirty="0" err="1" smtClean="0"/>
              <a:t>glomerular</a:t>
            </a:r>
            <a:r>
              <a:rPr lang="en-US" sz="3200" dirty="0" smtClean="0"/>
              <a:t> basement membrane causes diffuse </a:t>
            </a:r>
            <a:r>
              <a:rPr lang="en-US" sz="3200" dirty="0" err="1" smtClean="0"/>
              <a:t>hypocomplementemic</a:t>
            </a:r>
            <a:r>
              <a:rPr lang="en-US" sz="3200" dirty="0" smtClean="0"/>
              <a:t> </a:t>
            </a:r>
            <a:r>
              <a:rPr lang="en-US" sz="3200" dirty="0" err="1" smtClean="0"/>
              <a:t>glomerulonephritis</a:t>
            </a:r>
            <a:r>
              <a:rPr lang="en-US" sz="3200" dirty="0" smtClean="0"/>
              <a:t> and renal dysfunction, which typically improve with effective antimicrobial therapy. </a:t>
            </a:r>
          </a:p>
          <a:p>
            <a:r>
              <a:rPr lang="en-US" sz="3200" dirty="0" smtClean="0"/>
              <a:t>Embolic renal infarcts cause flank pain and </a:t>
            </a:r>
            <a:r>
              <a:rPr lang="en-US" sz="3200" dirty="0" err="1" smtClean="0"/>
              <a:t>hematuria</a:t>
            </a:r>
            <a:r>
              <a:rPr lang="en-US" sz="3200" dirty="0" smtClean="0"/>
              <a:t> but rarely cause renal dysfunction</a:t>
            </a:r>
            <a:endParaRPr lang="en-US" sz="3200" dirty="0"/>
          </a:p>
        </p:txBody>
      </p:sp>
    </p:spTree>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normAutofit fontScale="92500" lnSpcReduction="20000"/>
          </a:bodyPr>
          <a:lstStyle/>
          <a:p>
            <a:endParaRPr lang="en-US" dirty="0" smtClean="0"/>
          </a:p>
          <a:p>
            <a:endParaRPr lang="en-US" dirty="0"/>
          </a:p>
          <a:p>
            <a:r>
              <a:rPr lang="en-US" dirty="0" smtClean="0"/>
              <a:t>Tricuspid valve is involved in 50% of pt of endocarditis associated with injection drug use</a:t>
            </a:r>
            <a:r>
              <a:rPr lang="en-US" dirty="0"/>
              <a:t>. ( In India , common because of CHD )</a:t>
            </a:r>
          </a:p>
          <a:p>
            <a:endParaRPr lang="en-US" dirty="0" smtClean="0"/>
          </a:p>
          <a:p>
            <a:r>
              <a:rPr lang="en-US" dirty="0" smtClean="0"/>
              <a:t>	Presents with </a:t>
            </a:r>
          </a:p>
          <a:p>
            <a:pPr>
              <a:buNone/>
            </a:pPr>
            <a:r>
              <a:rPr lang="en-US" dirty="0" smtClean="0"/>
              <a:t>			- fever </a:t>
            </a:r>
          </a:p>
          <a:p>
            <a:pPr>
              <a:buNone/>
            </a:pPr>
            <a:r>
              <a:rPr lang="en-US" dirty="0" smtClean="0"/>
              <a:t>			- but with faint or no murmur </a:t>
            </a:r>
          </a:p>
          <a:p>
            <a:pPr>
              <a:buNone/>
            </a:pPr>
            <a:r>
              <a:rPr lang="en-US" dirty="0" smtClean="0"/>
              <a:t>			- No peripheral manifestations. </a:t>
            </a:r>
          </a:p>
          <a:p>
            <a:r>
              <a:rPr lang="en-US" dirty="0" smtClean="0"/>
              <a:t>Septic pulmonary emboli, which are common with tricuspid </a:t>
            </a:r>
            <a:r>
              <a:rPr lang="en-US" dirty="0" err="1" smtClean="0"/>
              <a:t>endocarditis</a:t>
            </a:r>
            <a:endParaRPr lang="en-US" dirty="0" smtClean="0"/>
          </a:p>
          <a:p>
            <a:pPr>
              <a:buNone/>
            </a:pPr>
            <a:r>
              <a:rPr lang="en-US" dirty="0" smtClean="0"/>
              <a:t>			- cough</a:t>
            </a:r>
          </a:p>
          <a:p>
            <a:pPr>
              <a:buNone/>
            </a:pPr>
            <a:r>
              <a:rPr lang="en-US" dirty="0" smtClean="0"/>
              <a:t>			- </a:t>
            </a:r>
            <a:r>
              <a:rPr lang="en-US" dirty="0" err="1" smtClean="0"/>
              <a:t>pleuritic</a:t>
            </a:r>
            <a:r>
              <a:rPr lang="en-US" dirty="0" smtClean="0"/>
              <a:t> chest pain</a:t>
            </a:r>
          </a:p>
          <a:p>
            <a:pPr>
              <a:buNone/>
            </a:pPr>
            <a:r>
              <a:rPr lang="en-US" dirty="0" smtClean="0"/>
              <a:t>			- nodular pulmonary infiltrates, or 			</a:t>
            </a:r>
          </a:p>
          <a:p>
            <a:pPr>
              <a:buNone/>
            </a:pPr>
            <a:r>
              <a:rPr lang="en-US" dirty="0"/>
              <a:t> </a:t>
            </a:r>
            <a:r>
              <a:rPr lang="en-US" dirty="0" smtClean="0"/>
              <a:t>             - occasionally </a:t>
            </a:r>
            <a:r>
              <a:rPr lang="en-US" dirty="0" err="1" smtClean="0"/>
              <a:t>pyopneumothorax</a:t>
            </a:r>
            <a:r>
              <a:rPr lang="en-US" dirty="0" smtClean="0"/>
              <a:t>. </a:t>
            </a:r>
          </a:p>
        </p:txBody>
      </p:sp>
    </p:spTree>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Infection of the AV/ MV presents with the typical clinical features of </a:t>
            </a:r>
            <a:r>
              <a:rPr lang="en-US" dirty="0" err="1" smtClean="0"/>
              <a:t>endocarditis</a:t>
            </a:r>
            <a:r>
              <a:rPr lang="en-US" dirty="0" smtClean="0"/>
              <a:t>, including peripheral manifestations.</a:t>
            </a:r>
          </a:p>
          <a:p>
            <a:endParaRPr lang="en-US" dirty="0"/>
          </a:p>
        </p:txBody>
      </p:sp>
    </p:spTree>
    <p:extLst>
      <p:ext uri="{BB962C8B-B14F-4D97-AF65-F5344CB8AC3E}">
        <p14:creationId xmlns:p14="http://schemas.microsoft.com/office/powerpoint/2010/main" xmlns="" val="32149435"/>
      </p:ext>
    </p:extLst>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67400"/>
          </a:xfrm>
        </p:spPr>
        <p:txBody>
          <a:bodyPr/>
          <a:lstStyle/>
          <a:p>
            <a:endParaRPr lang="en-US" b="1" u="sng" dirty="0" smtClean="0"/>
          </a:p>
          <a:p>
            <a:endParaRPr lang="en-US" b="1" u="sng" dirty="0"/>
          </a:p>
          <a:p>
            <a:r>
              <a:rPr lang="en-US" b="1" u="sng" dirty="0" smtClean="0"/>
              <a:t>CIED endocarditis </a:t>
            </a:r>
            <a:r>
              <a:rPr lang="en-US" dirty="0" smtClean="0"/>
              <a:t>may be associated with </a:t>
            </a:r>
            <a:r>
              <a:rPr lang="en-US" b="1" dirty="0" smtClean="0"/>
              <a:t>generator pocket infection</a:t>
            </a:r>
          </a:p>
          <a:p>
            <a:pPr>
              <a:buNone/>
            </a:pPr>
            <a:r>
              <a:rPr lang="en-US" dirty="0" smtClean="0"/>
              <a:t>			- fever</a:t>
            </a:r>
          </a:p>
          <a:p>
            <a:pPr>
              <a:buNone/>
            </a:pPr>
            <a:r>
              <a:rPr lang="en-US" dirty="0" smtClean="0"/>
              <a:t>			- minimal murmur</a:t>
            </a:r>
          </a:p>
          <a:p>
            <a:pPr>
              <a:buNone/>
            </a:pPr>
            <a:r>
              <a:rPr lang="en-US" dirty="0" smtClean="0"/>
              <a:t>			- pulmonary symptoms due to septic emboli.</a:t>
            </a:r>
            <a:endParaRPr lang="en-US" dirty="0"/>
          </a:p>
        </p:txBody>
      </p:sp>
    </p:spTree>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867400"/>
          </a:xfrm>
        </p:spPr>
        <p:txBody>
          <a:bodyPr>
            <a:normAutofit/>
          </a:bodyPr>
          <a:lstStyle/>
          <a:p>
            <a:pPr marL="0" indent="0">
              <a:buNone/>
            </a:pPr>
            <a:r>
              <a:rPr lang="en-US" sz="2800" b="1" dirty="0" smtClean="0"/>
              <a:t>In PVE,</a:t>
            </a:r>
          </a:p>
          <a:p>
            <a:r>
              <a:rPr lang="en-US" sz="2800" dirty="0" smtClean="0"/>
              <a:t>Early onset IE (arising within 60 days of valve surgery , typical symptoms may be </a:t>
            </a:r>
            <a:r>
              <a:rPr lang="en-US" sz="2800" b="1" dirty="0" smtClean="0"/>
              <a:t>obscured</a:t>
            </a:r>
            <a:r>
              <a:rPr lang="en-US" sz="2800" dirty="0" smtClean="0"/>
              <a:t> by </a:t>
            </a:r>
            <a:r>
              <a:rPr lang="en-US" sz="2800" b="1" dirty="0" smtClean="0"/>
              <a:t>comorbidity</a:t>
            </a:r>
            <a:r>
              <a:rPr lang="en-US" sz="2800" dirty="0" smtClean="0"/>
              <a:t> associated with recent surgery. </a:t>
            </a:r>
          </a:p>
          <a:p>
            <a:endParaRPr lang="en-US" sz="2800" dirty="0" smtClean="0"/>
          </a:p>
          <a:p>
            <a:r>
              <a:rPr lang="en-US" sz="2800" dirty="0" smtClean="0"/>
              <a:t>In both early-onset and more delayed presentations, </a:t>
            </a:r>
            <a:r>
              <a:rPr lang="en-US" sz="2800" b="1" dirty="0" err="1" smtClean="0"/>
              <a:t>paravalvular</a:t>
            </a:r>
            <a:r>
              <a:rPr lang="en-US" sz="2800" b="1" dirty="0" smtClean="0"/>
              <a:t> infection </a:t>
            </a:r>
            <a:r>
              <a:rPr lang="en-US" sz="2800" dirty="0" smtClean="0"/>
              <a:t>is common and often results in partial valve dehiscence, </a:t>
            </a:r>
            <a:r>
              <a:rPr lang="en-US" sz="2800" dirty="0" err="1" smtClean="0"/>
              <a:t>regurgitant</a:t>
            </a:r>
            <a:r>
              <a:rPr lang="en-US" sz="2800" dirty="0" smtClean="0"/>
              <a:t> murmurs, CHF, or disruption of the conduction system.</a:t>
            </a:r>
            <a:endParaRPr lang="en-US" sz="2800" dirty="0"/>
          </a:p>
        </p:txBody>
      </p:sp>
    </p:spTree>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0"/>
            <a:ext cx="6400800" cy="838200"/>
          </a:xfrm>
        </p:spPr>
        <p:style>
          <a:lnRef idx="1">
            <a:schemeClr val="accent5"/>
          </a:lnRef>
          <a:fillRef idx="2">
            <a:schemeClr val="accent5"/>
          </a:fillRef>
          <a:effectRef idx="1">
            <a:schemeClr val="accent5"/>
          </a:effectRef>
          <a:fontRef idx="minor">
            <a:schemeClr val="dk1"/>
          </a:fontRef>
        </p:style>
        <p:txBody>
          <a:bodyPr/>
          <a:lstStyle/>
          <a:p>
            <a:r>
              <a:rPr lang="en-US" dirty="0" smtClean="0"/>
              <a:t>DIAGNOSIS</a:t>
            </a:r>
            <a:endParaRPr lang="en-US" dirty="0"/>
          </a:p>
        </p:txBody>
      </p:sp>
      <p:sp>
        <p:nvSpPr>
          <p:cNvPr id="3" name="Content Placeholder 2"/>
          <p:cNvSpPr>
            <a:spLocks noGrp="1"/>
          </p:cNvSpPr>
          <p:nvPr>
            <p:ph idx="1"/>
          </p:nvPr>
        </p:nvSpPr>
        <p:spPr>
          <a:xfrm>
            <a:off x="457200" y="1600200"/>
            <a:ext cx="8229600" cy="5029200"/>
          </a:xfrm>
        </p:spPr>
        <p:txBody>
          <a:bodyPr/>
          <a:lstStyle/>
          <a:p>
            <a:endParaRPr lang="en-US" dirty="0" smtClean="0"/>
          </a:p>
          <a:p>
            <a:endParaRPr lang="en-US" dirty="0"/>
          </a:p>
          <a:p>
            <a:r>
              <a:rPr lang="en-US" dirty="0" smtClean="0"/>
              <a:t>When a pt comes with complaints of </a:t>
            </a:r>
            <a:r>
              <a:rPr lang="en-US" b="1" dirty="0" smtClean="0"/>
              <a:t>FEVER</a:t>
            </a:r>
            <a:r>
              <a:rPr lang="en-US" b="1" dirty="0"/>
              <a:t> </a:t>
            </a:r>
            <a:r>
              <a:rPr lang="en-US" dirty="0" smtClean="0"/>
              <a:t>with predisposing conditions of IE , cardiac or non-cardiac features , microbiological evidence of organisms causing IE, then </a:t>
            </a:r>
          </a:p>
          <a:p>
            <a:pPr>
              <a:buNone/>
            </a:pPr>
            <a:r>
              <a:rPr lang="en-US" b="1" dirty="0" smtClean="0"/>
              <a:t>			- careful clinical examination</a:t>
            </a:r>
          </a:p>
          <a:p>
            <a:pPr>
              <a:buNone/>
            </a:pPr>
            <a:r>
              <a:rPr lang="en-US" b="1" dirty="0" smtClean="0"/>
              <a:t>			- echocardiography</a:t>
            </a:r>
          </a:p>
          <a:p>
            <a:pPr>
              <a:buNone/>
            </a:pPr>
            <a:r>
              <a:rPr lang="en-US" b="1" dirty="0" smtClean="0"/>
              <a:t>			- </a:t>
            </a:r>
            <a:r>
              <a:rPr lang="en-US" b="1" dirty="0" err="1" smtClean="0"/>
              <a:t>microbiologicical</a:t>
            </a:r>
            <a:r>
              <a:rPr lang="en-US" b="1" dirty="0" smtClean="0"/>
              <a:t> evaluation</a:t>
            </a:r>
          </a:p>
          <a:p>
            <a:pPr>
              <a:buNone/>
            </a:pPr>
            <a:r>
              <a:rPr lang="en-US" dirty="0" smtClean="0"/>
              <a:t>	Should be done to avoid missed or delay in diagnosis .</a:t>
            </a:r>
          </a:p>
        </p:txBody>
      </p:sp>
    </p:spTree>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Definitive diagnosis of IE can only be made when vegetations are examined </a:t>
            </a:r>
            <a:r>
              <a:rPr lang="en-US" b="1" dirty="0" smtClean="0"/>
              <a:t>HISTOLOGICALLY  and MICROBIOLOGICALLY</a:t>
            </a:r>
          </a:p>
          <a:p>
            <a:endParaRPr lang="en-US" dirty="0" smtClean="0"/>
          </a:p>
          <a:p>
            <a:r>
              <a:rPr lang="en-US" dirty="0" err="1" smtClean="0"/>
              <a:t>Neverthless</a:t>
            </a:r>
            <a:r>
              <a:rPr lang="en-US" dirty="0" smtClean="0"/>
              <a:t> , there is highly sensitive and specific criteria called ‘ </a:t>
            </a:r>
            <a:r>
              <a:rPr lang="en-US" b="1" dirty="0" smtClean="0"/>
              <a:t>MODIFIED DUKES CRITERIA’. </a:t>
            </a:r>
            <a:endParaRPr lang="en-US" b="1" dirty="0" smtClean="0">
              <a:sym typeface="Wingdings" pitchFamily="2" charset="2"/>
            </a:endParaRPr>
          </a:p>
          <a:p>
            <a:endParaRPr lang="en-US" b="1" dirty="0" smtClean="0"/>
          </a:p>
          <a:p>
            <a:endParaRPr lang="en-US" b="1" dirty="0"/>
          </a:p>
        </p:txBody>
      </p:sp>
    </p:spTree>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smtClean="0"/>
              <a:t>MODIFIED DUKES CRITERIA </a:t>
            </a:r>
            <a:endParaRPr lang="en-US" dirty="0"/>
          </a:p>
        </p:txBody>
      </p:sp>
      <p:sp>
        <p:nvSpPr>
          <p:cNvPr id="3" name="Content Placeholder 2"/>
          <p:cNvSpPr>
            <a:spLocks noGrp="1"/>
          </p:cNvSpPr>
          <p:nvPr>
            <p:ph idx="1"/>
          </p:nvPr>
        </p:nvSpPr>
        <p:spPr/>
        <p:txBody>
          <a:bodyPr/>
          <a:lstStyle/>
          <a:p>
            <a:r>
              <a:rPr lang="en-US" dirty="0" smtClean="0"/>
              <a:t>It is based on clinical , laboratory and </a:t>
            </a:r>
            <a:r>
              <a:rPr lang="en-US" dirty="0" err="1" smtClean="0"/>
              <a:t>echocardiographical</a:t>
            </a:r>
            <a:r>
              <a:rPr lang="en-US" dirty="0" smtClean="0"/>
              <a:t> findings which are commonly encountered in pts with IE.</a:t>
            </a:r>
          </a:p>
          <a:p>
            <a:r>
              <a:rPr lang="en-US" dirty="0" smtClean="0"/>
              <a:t>Diagnosis is made according to presence of criteria as follows :</a:t>
            </a:r>
          </a:p>
          <a:p>
            <a:pPr>
              <a:buNone/>
            </a:pPr>
            <a:r>
              <a:rPr lang="en-US" dirty="0" smtClean="0"/>
              <a:t>		</a:t>
            </a:r>
            <a:endParaRPr lang="en-US" dirty="0"/>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Like </a:t>
            </a:r>
            <a:r>
              <a:rPr lang="en-US" dirty="0" smtClean="0">
                <a:sym typeface="Wingdings" pitchFamily="2" charset="2"/>
              </a:rPr>
              <a:t> Right  -  left  sided</a:t>
            </a:r>
          </a:p>
          <a:p>
            <a:pPr>
              <a:buNone/>
            </a:pPr>
            <a:r>
              <a:rPr lang="en-US" dirty="0" smtClean="0">
                <a:sym typeface="Wingdings" pitchFamily="2" charset="2"/>
              </a:rPr>
              <a:t>		      Mitral   - Aortic  -  Tricuspid valve IE</a:t>
            </a:r>
          </a:p>
          <a:p>
            <a:pPr>
              <a:buNone/>
            </a:pPr>
            <a:r>
              <a:rPr lang="en-US" dirty="0" smtClean="0">
                <a:sym typeface="Wingdings" pitchFamily="2" charset="2"/>
              </a:rPr>
              <a:t>		      CIED </a:t>
            </a:r>
            <a:r>
              <a:rPr lang="en-US" dirty="0" err="1" smtClean="0">
                <a:sym typeface="Wingdings" pitchFamily="2" charset="2"/>
              </a:rPr>
              <a:t>endocarditis</a:t>
            </a:r>
            <a:endParaRPr lang="en-US" dirty="0" smtClean="0">
              <a:sym typeface="Wingdings" pitchFamily="2" charset="2"/>
            </a:endParaRPr>
          </a:p>
          <a:p>
            <a:pPr>
              <a:buNone/>
            </a:pPr>
            <a:r>
              <a:rPr lang="en-US" dirty="0" smtClean="0">
                <a:sym typeface="Wingdings" pitchFamily="2" charset="2"/>
              </a:rPr>
              <a:t>		      Native ( NVE ) -  Prosthetic ( PVE )</a:t>
            </a:r>
          </a:p>
          <a:p>
            <a:pPr>
              <a:buNone/>
            </a:pPr>
            <a:r>
              <a:rPr lang="en-US" dirty="0" smtClean="0">
                <a:sym typeface="Wingdings" pitchFamily="2" charset="2"/>
              </a:rPr>
              <a:t>		      Intravenous drug user IE </a:t>
            </a:r>
          </a:p>
          <a:p>
            <a:pPr>
              <a:buNone/>
            </a:pPr>
            <a:r>
              <a:rPr lang="en-US" dirty="0" smtClean="0">
                <a:sym typeface="Wingdings" pitchFamily="2" charset="2"/>
              </a:rPr>
              <a:t>		      Acute  -  </a:t>
            </a:r>
            <a:r>
              <a:rPr lang="en-US" dirty="0" err="1" smtClean="0">
                <a:sym typeface="Wingdings" pitchFamily="2" charset="2"/>
              </a:rPr>
              <a:t>Subacute</a:t>
            </a:r>
            <a:r>
              <a:rPr lang="en-US" dirty="0" smtClean="0">
                <a:sym typeface="Wingdings" pitchFamily="2" charset="2"/>
              </a:rPr>
              <a:t> IE  </a:t>
            </a:r>
            <a:endParaRPr lang="en-US" dirty="0"/>
          </a:p>
        </p:txBody>
      </p:sp>
    </p:spTree>
    <p:extLst>
      <p:ext uri="{BB962C8B-B14F-4D97-AF65-F5344CB8AC3E}">
        <p14:creationId xmlns:p14="http://schemas.microsoft.com/office/powerpoint/2010/main" xmlns="" val="532446727"/>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normAutofit/>
          </a:bodyPr>
          <a:lstStyle/>
          <a:p>
            <a:pPr>
              <a:buNone/>
            </a:pPr>
            <a:endParaRPr lang="en-US" dirty="0" smtClean="0"/>
          </a:p>
          <a:p>
            <a:pPr>
              <a:buNone/>
            </a:pPr>
            <a:endParaRPr lang="en-US" dirty="0" smtClean="0"/>
          </a:p>
          <a:p>
            <a:pPr marL="514350" indent="-514350">
              <a:buAutoNum type="arabicParenR"/>
            </a:pPr>
            <a:r>
              <a:rPr lang="en-US" b="1" u="sng" dirty="0" smtClean="0"/>
              <a:t>DEFINITIVE :</a:t>
            </a:r>
            <a:r>
              <a:rPr lang="en-US" dirty="0" smtClean="0"/>
              <a:t> </a:t>
            </a:r>
          </a:p>
          <a:p>
            <a:pPr marL="514350" indent="-514350">
              <a:buNone/>
            </a:pPr>
            <a:r>
              <a:rPr lang="en-US" b="1" dirty="0" smtClean="0"/>
              <a:t>				</a:t>
            </a:r>
          </a:p>
          <a:p>
            <a:pPr marL="514350" indent="-514350">
              <a:buNone/>
            </a:pPr>
            <a:r>
              <a:rPr lang="en-US" b="1" dirty="0"/>
              <a:t> </a:t>
            </a:r>
            <a:r>
              <a:rPr lang="en-US" b="1" dirty="0" smtClean="0"/>
              <a:t>                   TWO</a:t>
            </a:r>
            <a:r>
              <a:rPr lang="en-US" dirty="0" smtClean="0"/>
              <a:t> Major criteria </a:t>
            </a:r>
          </a:p>
          <a:p>
            <a:pPr>
              <a:buNone/>
            </a:pPr>
            <a:r>
              <a:rPr lang="en-US" dirty="0" smtClean="0"/>
              <a:t>						OR</a:t>
            </a:r>
          </a:p>
          <a:p>
            <a:pPr>
              <a:buNone/>
            </a:pPr>
            <a:r>
              <a:rPr lang="en-US" dirty="0" smtClean="0"/>
              <a:t>			       </a:t>
            </a:r>
            <a:r>
              <a:rPr lang="en-US" b="1" dirty="0" smtClean="0"/>
              <a:t>One</a:t>
            </a:r>
            <a:r>
              <a:rPr lang="en-US" dirty="0" smtClean="0"/>
              <a:t> major &amp; </a:t>
            </a:r>
            <a:r>
              <a:rPr lang="en-US" b="1" dirty="0" smtClean="0"/>
              <a:t>Three</a:t>
            </a:r>
            <a:r>
              <a:rPr lang="en-US" dirty="0" smtClean="0"/>
              <a:t> minor</a:t>
            </a:r>
          </a:p>
          <a:p>
            <a:pPr>
              <a:buNone/>
            </a:pPr>
            <a:r>
              <a:rPr lang="en-US" dirty="0" smtClean="0"/>
              <a:t>						OR</a:t>
            </a:r>
          </a:p>
          <a:p>
            <a:pPr>
              <a:buNone/>
            </a:pPr>
            <a:r>
              <a:rPr lang="en-US" dirty="0" smtClean="0"/>
              <a:t>				 </a:t>
            </a:r>
            <a:r>
              <a:rPr lang="en-US" b="1" dirty="0" smtClean="0"/>
              <a:t>FIVE</a:t>
            </a:r>
            <a:r>
              <a:rPr lang="en-US" dirty="0" smtClean="0"/>
              <a:t> minor </a:t>
            </a:r>
          </a:p>
          <a:p>
            <a:pPr>
              <a:buNone/>
            </a:pPr>
            <a:r>
              <a:rPr lang="en-US" dirty="0" smtClean="0"/>
              <a:t> </a:t>
            </a:r>
          </a:p>
          <a:p>
            <a:pPr>
              <a:buNone/>
            </a:pPr>
            <a:endParaRPr lang="en-US" dirty="0" smtClean="0"/>
          </a:p>
          <a:p>
            <a:endParaRPr lang="en-US" dirty="0"/>
          </a:p>
        </p:txBody>
      </p:sp>
    </p:spTree>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447800"/>
            <a:ext cx="6798736" cy="3444997"/>
          </a:xfrm>
        </p:spPr>
        <p:txBody>
          <a:bodyPr>
            <a:normAutofit lnSpcReduction="10000"/>
          </a:bodyPr>
          <a:lstStyle/>
          <a:p>
            <a:pPr>
              <a:buNone/>
            </a:pPr>
            <a:endParaRPr lang="en-US" dirty="0" smtClean="0"/>
          </a:p>
          <a:p>
            <a:pPr>
              <a:buNone/>
            </a:pPr>
            <a:r>
              <a:rPr lang="en-US" b="1" u="sng" dirty="0" smtClean="0"/>
              <a:t>2) PROBABLE : </a:t>
            </a:r>
            <a:r>
              <a:rPr lang="en-US" dirty="0" smtClean="0"/>
              <a:t>	</a:t>
            </a:r>
          </a:p>
          <a:p>
            <a:pPr>
              <a:buNone/>
            </a:pPr>
            <a:r>
              <a:rPr lang="en-US" b="1" dirty="0" smtClean="0"/>
              <a:t>				ONE</a:t>
            </a:r>
            <a:r>
              <a:rPr lang="en-US" dirty="0" smtClean="0"/>
              <a:t> major </a:t>
            </a:r>
          </a:p>
          <a:p>
            <a:pPr>
              <a:buNone/>
            </a:pPr>
            <a:r>
              <a:rPr lang="en-US" dirty="0" smtClean="0"/>
              <a:t>					OR</a:t>
            </a:r>
          </a:p>
          <a:p>
            <a:pPr>
              <a:buNone/>
            </a:pPr>
            <a:r>
              <a:rPr lang="en-US" dirty="0" smtClean="0"/>
              <a:t>			      </a:t>
            </a:r>
            <a:r>
              <a:rPr lang="en-US" b="1" dirty="0" smtClean="0"/>
              <a:t>ONE</a:t>
            </a:r>
            <a:r>
              <a:rPr lang="en-US" dirty="0" smtClean="0"/>
              <a:t> major &amp; </a:t>
            </a:r>
            <a:r>
              <a:rPr lang="en-US" b="1" dirty="0" smtClean="0"/>
              <a:t>ONE</a:t>
            </a:r>
            <a:r>
              <a:rPr lang="en-US" dirty="0" smtClean="0"/>
              <a:t> minor</a:t>
            </a:r>
          </a:p>
          <a:p>
            <a:pPr>
              <a:buNone/>
            </a:pPr>
            <a:r>
              <a:rPr lang="en-US" dirty="0" smtClean="0"/>
              <a:t>					OR</a:t>
            </a:r>
          </a:p>
          <a:p>
            <a:pPr>
              <a:buNone/>
            </a:pPr>
            <a:r>
              <a:rPr lang="en-US" dirty="0" smtClean="0"/>
              <a:t>				</a:t>
            </a:r>
            <a:r>
              <a:rPr lang="en-US" b="1" dirty="0" smtClean="0"/>
              <a:t>THREE</a:t>
            </a:r>
            <a:r>
              <a:rPr lang="en-US" dirty="0" smtClean="0"/>
              <a:t> minor</a:t>
            </a:r>
            <a:endParaRPr lang="en-US" dirty="0"/>
          </a:p>
        </p:txBody>
      </p:sp>
    </p:spTree>
  </p:cSld>
  <p:clrMapOvr>
    <a:masterClrMapping/>
  </p:clrMapOvr>
  <p:transition>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8229600" cy="4525963"/>
          </a:xfrm>
        </p:spPr>
        <p:txBody>
          <a:bodyPr>
            <a:normAutofit/>
          </a:bodyPr>
          <a:lstStyle/>
          <a:p>
            <a:pPr>
              <a:buNone/>
            </a:pPr>
            <a:r>
              <a:rPr lang="en-US" b="1" u="sng" dirty="0" smtClean="0"/>
              <a:t>3) REJECTED  :</a:t>
            </a:r>
          </a:p>
          <a:p>
            <a:pPr>
              <a:buNone/>
            </a:pPr>
            <a:endParaRPr lang="en-US" b="1" u="sng" dirty="0" smtClean="0"/>
          </a:p>
          <a:p>
            <a:pPr>
              <a:buNone/>
            </a:pPr>
            <a:r>
              <a:rPr lang="en-US" dirty="0" smtClean="0"/>
              <a:t>		- If even above </a:t>
            </a:r>
            <a:r>
              <a:rPr lang="en-US" dirty="0" err="1" smtClean="0"/>
              <a:t>criterias</a:t>
            </a:r>
            <a:r>
              <a:rPr lang="en-US" dirty="0" smtClean="0"/>
              <a:t> are not fulfilled </a:t>
            </a:r>
          </a:p>
          <a:p>
            <a:pPr>
              <a:buNone/>
            </a:pPr>
            <a:r>
              <a:rPr lang="en-US" dirty="0" smtClean="0"/>
              <a:t>		- if an alternative diagnosis is established, </a:t>
            </a:r>
          </a:p>
          <a:p>
            <a:pPr>
              <a:buNone/>
            </a:pPr>
            <a:r>
              <a:rPr lang="en-US" dirty="0"/>
              <a:t> </a:t>
            </a:r>
            <a:r>
              <a:rPr lang="en-US" dirty="0" smtClean="0"/>
              <a:t>   	- if symptoms resolve and do not recur with ≤4 days of antibiotic therapy, </a:t>
            </a:r>
          </a:p>
          <a:p>
            <a:pPr>
              <a:buNone/>
            </a:pPr>
            <a:r>
              <a:rPr lang="en-US" dirty="0" smtClean="0"/>
              <a:t>		- if autopsy after ≤4 days of antimicrobial therapy yields no histologic evidence of endocarditis.</a:t>
            </a:r>
          </a:p>
          <a:p>
            <a:pPr>
              <a:buNone/>
            </a:pPr>
            <a:endParaRPr lang="en-US" dirty="0"/>
          </a:p>
        </p:txBody>
      </p:sp>
    </p:spTree>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8195" name="Picture 3"/>
          <p:cNvPicPr>
            <a:picLocks noChangeAspect="1" noChangeArrowheads="1"/>
          </p:cNvPicPr>
          <p:nvPr/>
        </p:nvPicPr>
        <p:blipFill>
          <a:blip r:embed="rId2" cstate="print"/>
          <a:srcRect/>
          <a:stretch>
            <a:fillRect/>
          </a:stretch>
        </p:blipFill>
        <p:spPr bwMode="auto">
          <a:xfrm>
            <a:off x="304800" y="685800"/>
            <a:ext cx="8382000" cy="5943600"/>
          </a:xfrm>
          <a:prstGeom prst="rect">
            <a:avLst/>
          </a:prstGeom>
          <a:noFill/>
          <a:ln w="9525">
            <a:noFill/>
            <a:miter lim="800000"/>
            <a:headEnd/>
            <a:tailEnd/>
          </a:ln>
          <a:effectLst/>
        </p:spPr>
      </p:pic>
      <p:sp>
        <p:nvSpPr>
          <p:cNvPr id="2" name="Rectangle 1"/>
          <p:cNvSpPr/>
          <p:nvPr/>
        </p:nvSpPr>
        <p:spPr>
          <a:xfrm>
            <a:off x="304800" y="381000"/>
            <a:ext cx="8382000" cy="9906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smtClean="0"/>
              <a:t>THE MODIFIED DUKE CRITERIA FOR THE CLINICAL DIAGNOSIS OF INFECTIVE ENDOCARDITIS</a:t>
            </a:r>
            <a:endParaRPr lang="en-IN" b="1" dirty="0"/>
          </a:p>
        </p:txBody>
      </p:sp>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2" cstate="print"/>
          <a:srcRect/>
          <a:stretch>
            <a:fillRect/>
          </a:stretch>
        </p:blipFill>
        <p:spPr bwMode="auto">
          <a:xfrm>
            <a:off x="685800" y="1143000"/>
            <a:ext cx="7724775" cy="5105400"/>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a:stretch>
            <a:fillRect/>
          </a:stretch>
        </p:blipFill>
        <p:spPr bwMode="auto">
          <a:xfrm>
            <a:off x="1270709" y="762000"/>
            <a:ext cx="6602581" cy="5364163"/>
          </a:xfrm>
          <a:prstGeom prst="rect">
            <a:avLst/>
          </a:prstGeom>
          <a:noFill/>
          <a:ln w="9525">
            <a:noFill/>
            <a:miter lim="800000"/>
            <a:headEnd/>
            <a:tailEnd/>
          </a:ln>
          <a:effectLst/>
        </p:spPr>
      </p:pic>
    </p:spTree>
    <p:extLst>
      <p:ext uri="{BB962C8B-B14F-4D97-AF65-F5344CB8AC3E}">
        <p14:creationId xmlns:p14="http://schemas.microsoft.com/office/powerpoint/2010/main" xmlns="" val="2267378064"/>
      </p:ext>
    </p:extLst>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762000" y="990600"/>
            <a:ext cx="7543800" cy="5410200"/>
          </a:xfrm>
          <a:prstGeom prst="rect">
            <a:avLst/>
          </a:prstGeom>
          <a:noFill/>
          <a:ln w="9525">
            <a:noFill/>
            <a:miter lim="800000"/>
            <a:headEnd/>
            <a:tailEnd/>
          </a:ln>
          <a:effectLst/>
        </p:spPr>
      </p:pic>
    </p:spTree>
    <p:extLst>
      <p:ext uri="{BB962C8B-B14F-4D97-AF65-F5344CB8AC3E}">
        <p14:creationId xmlns:p14="http://schemas.microsoft.com/office/powerpoint/2010/main" xmlns="" val="4068149005"/>
      </p:ext>
    </p:extLst>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endocarditis_large vegetation on both leaflets of the mitral valve">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990600" y="533400"/>
            <a:ext cx="7137236" cy="5353543"/>
          </a:xfrm>
        </p:spPr>
      </p:pic>
    </p:spTree>
    <p:extLst>
      <p:ext uri="{BB962C8B-B14F-4D97-AF65-F5344CB8AC3E}">
        <p14:creationId xmlns:p14="http://schemas.microsoft.com/office/powerpoint/2010/main" xmlns="" val="770211372"/>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ROCKING MOTION _ Major dehiscence of infected mitral valve prosthesis">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838200" y="685800"/>
            <a:ext cx="7467600" cy="4915466"/>
          </a:xfrm>
        </p:spPr>
      </p:pic>
    </p:spTree>
    <p:extLst>
      <p:ext uri="{BB962C8B-B14F-4D97-AF65-F5344CB8AC3E}">
        <p14:creationId xmlns:p14="http://schemas.microsoft.com/office/powerpoint/2010/main" xmlns="" val="2628780802"/>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Grp="1" noChangeAspect="1" noChangeArrowheads="1"/>
          </p:cNvPicPr>
          <p:nvPr>
            <p:ph idx="1"/>
          </p:nvPr>
        </p:nvPicPr>
        <p:blipFill>
          <a:blip r:embed="rId2" cstate="print"/>
          <a:srcRect/>
          <a:stretch>
            <a:fillRect/>
          </a:stretch>
        </p:blipFill>
        <p:spPr bwMode="auto">
          <a:xfrm>
            <a:off x="609600" y="914400"/>
            <a:ext cx="7848600" cy="5029200"/>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905000"/>
            <a:ext cx="6798736" cy="3444997"/>
          </a:xfrm>
        </p:spPr>
        <p:txBody>
          <a:bodyPr>
            <a:noAutofit/>
          </a:bodyPr>
          <a:lstStyle/>
          <a:p>
            <a:r>
              <a:rPr lang="en-US" sz="3200" b="1" dirty="0"/>
              <a:t>Acute </a:t>
            </a:r>
            <a:r>
              <a:rPr lang="en-US" sz="3200" b="1" dirty="0" err="1"/>
              <a:t>endocarditis</a:t>
            </a:r>
            <a:r>
              <a:rPr lang="en-US" sz="3200" b="1" dirty="0"/>
              <a:t> </a:t>
            </a:r>
            <a:r>
              <a:rPr lang="en-US" sz="3200" dirty="0"/>
              <a:t>is a </a:t>
            </a:r>
            <a:endParaRPr lang="en-US" sz="3200" dirty="0" smtClean="0"/>
          </a:p>
          <a:p>
            <a:pPr>
              <a:buNone/>
            </a:pPr>
            <a:r>
              <a:rPr lang="en-US" sz="2800" dirty="0"/>
              <a:t>	</a:t>
            </a:r>
            <a:r>
              <a:rPr lang="en-US" sz="2800" dirty="0" smtClean="0"/>
              <a:t>	-Hectically </a:t>
            </a:r>
            <a:r>
              <a:rPr lang="en-US" sz="2800" dirty="0"/>
              <a:t>febrile </a:t>
            </a:r>
            <a:r>
              <a:rPr lang="en-US" sz="2800" dirty="0" smtClean="0"/>
              <a:t>illness</a:t>
            </a:r>
          </a:p>
          <a:p>
            <a:pPr>
              <a:buNone/>
            </a:pPr>
            <a:r>
              <a:rPr lang="en-US" sz="2800" dirty="0"/>
              <a:t> </a:t>
            </a:r>
            <a:r>
              <a:rPr lang="en-US" sz="2800" dirty="0" smtClean="0"/>
              <a:t>    -Structurally normal endocardium </a:t>
            </a:r>
            <a:endParaRPr lang="en-US" sz="2800" dirty="0"/>
          </a:p>
          <a:p>
            <a:pPr>
              <a:buNone/>
            </a:pPr>
            <a:r>
              <a:rPr lang="en-US" sz="2800" dirty="0" smtClean="0"/>
              <a:t>		-Rapidly damages </a:t>
            </a:r>
            <a:r>
              <a:rPr lang="en-US" sz="2800" dirty="0"/>
              <a:t>cardiac </a:t>
            </a:r>
            <a:r>
              <a:rPr lang="en-US" sz="2800" dirty="0" smtClean="0"/>
              <a:t>structures</a:t>
            </a:r>
          </a:p>
          <a:p>
            <a:pPr>
              <a:buNone/>
            </a:pPr>
            <a:r>
              <a:rPr lang="en-US" sz="2800" dirty="0"/>
              <a:t>	</a:t>
            </a:r>
            <a:r>
              <a:rPr lang="en-US" sz="2800" dirty="0" smtClean="0"/>
              <a:t>	-Seeds </a:t>
            </a:r>
            <a:r>
              <a:rPr lang="en-US" sz="2800" dirty="0" err="1"/>
              <a:t>extracardiac</a:t>
            </a:r>
            <a:r>
              <a:rPr lang="en-US" sz="2800" dirty="0"/>
              <a:t> </a:t>
            </a:r>
            <a:r>
              <a:rPr lang="en-US" sz="2800" dirty="0" smtClean="0"/>
              <a:t>sites,</a:t>
            </a:r>
          </a:p>
          <a:p>
            <a:pPr>
              <a:buNone/>
            </a:pPr>
            <a:r>
              <a:rPr lang="en-US" sz="2800" dirty="0"/>
              <a:t>	</a:t>
            </a:r>
            <a:r>
              <a:rPr lang="en-US" sz="2800" dirty="0" smtClean="0"/>
              <a:t>	-If </a:t>
            </a:r>
            <a:r>
              <a:rPr lang="en-US" sz="2800" dirty="0"/>
              <a:t>untreated</a:t>
            </a:r>
            <a:r>
              <a:rPr lang="en-US" sz="2800" dirty="0" smtClean="0"/>
              <a:t>, progresses </a:t>
            </a:r>
            <a:r>
              <a:rPr lang="en-US" sz="2800" dirty="0"/>
              <a:t>to death within </a:t>
            </a:r>
            <a:r>
              <a:rPr lang="en-US" sz="2800" dirty="0" smtClean="0"/>
              <a:t>weeks.</a:t>
            </a:r>
            <a:endParaRPr lang="en-US" sz="2800" dirty="0"/>
          </a:p>
        </p:txBody>
      </p:sp>
    </p:spTree>
  </p:cSld>
  <p:clrMapOvr>
    <a:masterClrMapping/>
  </p:clrMapOvr>
  <p:transition>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western settings</a:t>
            </a:r>
            <a:endParaRPr lang="en-US" dirty="0"/>
          </a:p>
        </p:txBody>
      </p:sp>
      <p:sp>
        <p:nvSpPr>
          <p:cNvPr id="3" name="Content Placeholder 2"/>
          <p:cNvSpPr>
            <a:spLocks noGrp="1"/>
          </p:cNvSpPr>
          <p:nvPr>
            <p:ph idx="1"/>
          </p:nvPr>
        </p:nvSpPr>
        <p:spPr/>
        <p:txBody>
          <a:bodyPr/>
          <a:lstStyle/>
          <a:p>
            <a:r>
              <a:rPr lang="en-US" dirty="0" smtClean="0"/>
              <a:t>St. Thomas Modification , have increased sensitivity in both NVE and PVE both, without decreasing specificity.</a:t>
            </a:r>
          </a:p>
          <a:p>
            <a:r>
              <a:rPr lang="en-US" dirty="0" smtClean="0"/>
              <a:t>Few additions in minor criteria are  ESR , CRP , </a:t>
            </a:r>
            <a:r>
              <a:rPr lang="en-US" dirty="0" err="1" smtClean="0"/>
              <a:t>spleenomegaly</a:t>
            </a:r>
            <a:r>
              <a:rPr lang="en-US" dirty="0" smtClean="0"/>
              <a:t> , clubbing , microscopic </a:t>
            </a:r>
            <a:r>
              <a:rPr lang="en-US" dirty="0" err="1" smtClean="0"/>
              <a:t>hematuria</a:t>
            </a:r>
            <a:r>
              <a:rPr lang="en-US" dirty="0" smtClean="0"/>
              <a:t>.</a:t>
            </a:r>
            <a:endParaRPr lang="en-US" dirty="0"/>
          </a:p>
        </p:txBody>
      </p:sp>
    </p:spTree>
    <p:extLst>
      <p:ext uri="{BB962C8B-B14F-4D97-AF65-F5344CB8AC3E}">
        <p14:creationId xmlns:p14="http://schemas.microsoft.com/office/powerpoint/2010/main" xmlns="" val="3333488083"/>
      </p:ext>
    </p:extLst>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5867400" y="0"/>
            <a:ext cx="3276600" cy="6858000"/>
          </a:xfrm>
          <a:prstGeom prst="rect">
            <a:avLst/>
          </a:prstGeom>
          <a:solidFill>
            <a:schemeClr val="accent5">
              <a:lumMod val="20000"/>
              <a:lumOff val="80000"/>
              <a:alpha val="68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57800" y="914400"/>
            <a:ext cx="609600" cy="5943600"/>
          </a:xfrm>
          <a:prstGeom prst="rect">
            <a:avLst/>
          </a:prstGeom>
          <a:solidFill>
            <a:schemeClr val="accent5">
              <a:lumMod val="20000"/>
              <a:lumOff val="80000"/>
              <a:alpha val="68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0" y="0"/>
            <a:ext cx="4343400" cy="6858000"/>
          </a:xfrm>
          <a:prstGeom prst="rect">
            <a:avLst/>
          </a:prstGeom>
          <a:solidFill>
            <a:schemeClr val="accent5">
              <a:lumMod val="20000"/>
              <a:lumOff val="80000"/>
              <a:alpha val="73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43400" y="914400"/>
            <a:ext cx="838200" cy="5943600"/>
          </a:xfrm>
          <a:prstGeom prst="rect">
            <a:avLst/>
          </a:prstGeom>
          <a:solidFill>
            <a:schemeClr val="accent5">
              <a:lumMod val="20000"/>
              <a:lumOff val="80000"/>
              <a:alpha val="73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b="1" dirty="0" smtClean="0"/>
              <a:t>TREATMENT</a:t>
            </a:r>
            <a:endParaRPr lang="en-US" b="1" dirty="0"/>
          </a:p>
        </p:txBody>
      </p:sp>
      <p:sp>
        <p:nvSpPr>
          <p:cNvPr id="3" name="Content Placeholder 2"/>
          <p:cNvSpPr>
            <a:spLocks noGrp="1"/>
          </p:cNvSpPr>
          <p:nvPr>
            <p:ph idx="1"/>
          </p:nvPr>
        </p:nvSpPr>
        <p:spPr/>
        <p:txBody>
          <a:bodyPr>
            <a:normAutofit fontScale="92500"/>
          </a:bodyPr>
          <a:lstStyle/>
          <a:p>
            <a:r>
              <a:rPr lang="en-US" dirty="0" smtClean="0"/>
              <a:t>To cure </a:t>
            </a:r>
            <a:r>
              <a:rPr lang="en-US" dirty="0" err="1" smtClean="0"/>
              <a:t>endocarditis</a:t>
            </a:r>
            <a:r>
              <a:rPr lang="en-US" dirty="0" smtClean="0"/>
              <a:t>, all bacteria in the vegetation must be killed. </a:t>
            </a:r>
          </a:p>
          <a:p>
            <a:r>
              <a:rPr lang="en-US" dirty="0" smtClean="0"/>
              <a:t>However, it is difficult to eradicate these bacteria because </a:t>
            </a:r>
          </a:p>
          <a:p>
            <a:pPr>
              <a:buNone/>
            </a:pPr>
            <a:r>
              <a:rPr lang="en-US" dirty="0" smtClean="0"/>
              <a:t>			- local </a:t>
            </a:r>
            <a:r>
              <a:rPr lang="en-US" b="1" dirty="0" smtClean="0"/>
              <a:t>host defenses </a:t>
            </a:r>
            <a:r>
              <a:rPr lang="en-US" dirty="0" smtClean="0"/>
              <a:t>are deficient 		</a:t>
            </a:r>
          </a:p>
          <a:p>
            <a:pPr>
              <a:buNone/>
            </a:pPr>
            <a:r>
              <a:rPr lang="en-US" dirty="0"/>
              <a:t> </a:t>
            </a:r>
            <a:r>
              <a:rPr lang="en-US" dirty="0" smtClean="0"/>
              <a:t>            - the bacteria are largely </a:t>
            </a:r>
            <a:r>
              <a:rPr lang="en-US" b="1" dirty="0" err="1" smtClean="0"/>
              <a:t>nongrowing</a:t>
            </a:r>
            <a:r>
              <a:rPr lang="en-US" dirty="0" smtClean="0"/>
              <a:t> 		</a:t>
            </a:r>
          </a:p>
          <a:p>
            <a:pPr>
              <a:buNone/>
            </a:pPr>
            <a:r>
              <a:rPr lang="en-US" dirty="0"/>
              <a:t> </a:t>
            </a:r>
            <a:r>
              <a:rPr lang="en-US" dirty="0" smtClean="0"/>
              <a:t>            - </a:t>
            </a:r>
            <a:r>
              <a:rPr lang="en-US" b="1" dirty="0" smtClean="0"/>
              <a:t>metabolically inactive</a:t>
            </a:r>
          </a:p>
          <a:p>
            <a:pPr>
              <a:buNone/>
            </a:pPr>
            <a:r>
              <a:rPr lang="en-US" dirty="0" smtClean="0"/>
              <a:t>			- are </a:t>
            </a:r>
            <a:r>
              <a:rPr lang="en-US" b="1" dirty="0" smtClean="0"/>
              <a:t>less easily killed</a:t>
            </a:r>
            <a:r>
              <a:rPr lang="en-US" dirty="0" smtClean="0"/>
              <a:t> by antibiotics</a:t>
            </a:r>
            <a:endParaRPr lang="en-US" dirty="0"/>
          </a:p>
        </p:txBody>
      </p:sp>
    </p:spTree>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BASIC REQUIREMENTS </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Thorough knowledge of  </a:t>
            </a:r>
            <a:r>
              <a:rPr lang="en-US" dirty="0" err="1" smtClean="0"/>
              <a:t>susciptibility</a:t>
            </a:r>
            <a:r>
              <a:rPr lang="en-US" dirty="0" smtClean="0"/>
              <a:t> of organisms </a:t>
            </a:r>
          </a:p>
          <a:p>
            <a:r>
              <a:rPr lang="en-US" dirty="0" smtClean="0"/>
              <a:t>Decision of starting antibiotic must balance the need of specific microbiological diagnosis</a:t>
            </a:r>
          </a:p>
          <a:p>
            <a:r>
              <a:rPr lang="en-US" dirty="0" err="1" smtClean="0"/>
              <a:t>Concomittent</a:t>
            </a:r>
            <a:r>
              <a:rPr lang="en-US" dirty="0" smtClean="0"/>
              <a:t> infection at other sites</a:t>
            </a:r>
          </a:p>
          <a:p>
            <a:r>
              <a:rPr lang="en-US" dirty="0" smtClean="0"/>
              <a:t>Potential progression of disease</a:t>
            </a:r>
          </a:p>
        </p:txBody>
      </p:sp>
    </p:spTree>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Selecting proper antibiotic ( effectiveness , allergies, interaction with other drugs, risks and adverse events, end organ dysfunction)</a:t>
            </a:r>
          </a:p>
          <a:p>
            <a:r>
              <a:rPr lang="en-US" dirty="0" smtClean="0"/>
              <a:t>Antibiotics need to be given for longer time and </a:t>
            </a:r>
            <a:r>
              <a:rPr lang="en-US" dirty="0" err="1" smtClean="0"/>
              <a:t>parenterally</a:t>
            </a:r>
            <a:r>
              <a:rPr lang="en-US" dirty="0" smtClean="0"/>
              <a:t> &amp; organism specific </a:t>
            </a:r>
          </a:p>
          <a:p>
            <a:r>
              <a:rPr lang="en-US" dirty="0" smtClean="0"/>
              <a:t>Need for surgery.</a:t>
            </a:r>
            <a:endParaRPr lang="en-US" dirty="0"/>
          </a:p>
        </p:txBody>
      </p:sp>
    </p:spTree>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7185" y="0"/>
            <a:ext cx="9126815" cy="6858000"/>
          </a:xfrm>
          <a:prstGeom prst="rect">
            <a:avLst/>
          </a:prstGeom>
          <a:noFill/>
          <a:ln w="9525">
            <a:noFill/>
            <a:miter lim="800000"/>
            <a:headEnd/>
            <a:tailEnd/>
          </a:ln>
          <a:effectLst/>
        </p:spPr>
      </p:pic>
      <p:sp>
        <p:nvSpPr>
          <p:cNvPr id="5" name="Rectangle 4"/>
          <p:cNvSpPr/>
          <p:nvPr/>
        </p:nvSpPr>
        <p:spPr>
          <a:xfrm>
            <a:off x="1905000" y="685800"/>
            <a:ext cx="762000" cy="228600"/>
          </a:xfrm>
          <a:prstGeom prst="rect">
            <a:avLst/>
          </a:prstGeom>
          <a:solidFill>
            <a:srgbClr val="FF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05000" y="990600"/>
            <a:ext cx="762000" cy="228600"/>
          </a:xfrm>
          <a:prstGeom prst="rect">
            <a:avLst/>
          </a:prstGeom>
          <a:solidFill>
            <a:srgbClr val="C0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05000" y="1524000"/>
            <a:ext cx="838200" cy="228600"/>
          </a:xfrm>
          <a:prstGeom prst="rect">
            <a:avLst/>
          </a:prstGeom>
          <a:solidFill>
            <a:schemeClr val="accent6">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62800" y="1524000"/>
            <a:ext cx="1676400" cy="228600"/>
          </a:xfrm>
          <a:prstGeom prst="rect">
            <a:avLst/>
          </a:prstGeom>
          <a:solidFill>
            <a:schemeClr val="accent6">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0" y="990600"/>
            <a:ext cx="1447800" cy="228600"/>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81200" y="2895600"/>
            <a:ext cx="685800" cy="228600"/>
          </a:xfrm>
          <a:prstGeom prst="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257800" y="2057400"/>
            <a:ext cx="3429000" cy="228600"/>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81200" y="3505200"/>
            <a:ext cx="685800" cy="228600"/>
          </a:xfrm>
          <a:prstGeom prst="rect">
            <a:avLst/>
          </a:prstGeom>
          <a:solidFill>
            <a:srgbClr val="C0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581400" y="3505200"/>
            <a:ext cx="685800" cy="228600"/>
          </a:xfrm>
          <a:prstGeom prst="rect">
            <a:avLst/>
          </a:prstGeom>
          <a:solidFill>
            <a:srgbClr val="C0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81200" y="5181600"/>
            <a:ext cx="685800" cy="228600"/>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733800" y="5181600"/>
            <a:ext cx="685800" cy="228600"/>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905000" y="6019800"/>
            <a:ext cx="838200" cy="304800"/>
          </a:xfrm>
          <a:prstGeom prst="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981200" y="4343400"/>
            <a:ext cx="762000" cy="228600"/>
          </a:xfrm>
          <a:prstGeom prst="rect">
            <a:avLst/>
          </a:prstGeom>
          <a:solidFill>
            <a:srgbClr val="FFFF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09600"/>
            <a:ext cx="9144000" cy="2743200"/>
          </a:xfrm>
          <a:prstGeom prst="rect">
            <a:avLst/>
          </a:prstGeom>
          <a:solidFill>
            <a:schemeClr val="accent3">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3352800"/>
            <a:ext cx="9144000" cy="1752600"/>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1447800"/>
            <a:ext cx="16764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FF0000"/>
                </a:solidFill>
              </a:rPr>
              <a:t>4 + 2</a:t>
            </a:r>
            <a:endParaRPr lang="en-US" sz="5400" b="1" dirty="0">
              <a:solidFill>
                <a:srgbClr val="FF0000"/>
              </a:solidFill>
            </a:endParaRPr>
          </a:p>
        </p:txBody>
      </p:sp>
    </p:spTree>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0" y="228600"/>
            <a:ext cx="9144000" cy="327660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0" y="4399748"/>
            <a:ext cx="9144000" cy="1620052"/>
          </a:xfrm>
          <a:prstGeom prst="rect">
            <a:avLst/>
          </a:prstGeom>
          <a:noFill/>
          <a:ln w="9525">
            <a:noFill/>
            <a:miter lim="800000"/>
            <a:headEnd/>
            <a:tailEnd/>
          </a:ln>
          <a:effectLst/>
        </p:spPr>
      </p:pic>
      <p:sp>
        <p:nvSpPr>
          <p:cNvPr id="7" name="Rectangle 6"/>
          <p:cNvSpPr/>
          <p:nvPr/>
        </p:nvSpPr>
        <p:spPr>
          <a:xfrm>
            <a:off x="1905000" y="609600"/>
            <a:ext cx="2743200" cy="304800"/>
          </a:xfrm>
          <a:prstGeom prst="rect">
            <a:avLst/>
          </a:prstGeom>
          <a:solidFill>
            <a:srgbClr val="FF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05000" y="1219200"/>
            <a:ext cx="2362200" cy="304800"/>
          </a:xfrm>
          <a:prstGeom prst="rect">
            <a:avLst/>
          </a:prstGeom>
          <a:solidFill>
            <a:srgbClr val="FF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5000" y="1828800"/>
            <a:ext cx="2971800" cy="304800"/>
          </a:xfrm>
          <a:prstGeom prst="rect">
            <a:avLst/>
          </a:prstGeom>
          <a:solidFill>
            <a:srgbClr val="00206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05000" y="2667000"/>
            <a:ext cx="2286000" cy="304800"/>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28800" y="4800600"/>
            <a:ext cx="914400" cy="381000"/>
          </a:xfrm>
          <a:prstGeom prst="rect">
            <a:avLst/>
          </a:prstGeom>
          <a:solidFill>
            <a:srgbClr val="FF00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28800" y="5562600"/>
            <a:ext cx="1447800" cy="457200"/>
          </a:xfrm>
          <a:prstGeom prst="rect">
            <a:avLst/>
          </a:prstGeom>
          <a:solidFill>
            <a:srgbClr val="FFC0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990600"/>
            <a:ext cx="16764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rPr>
              <a:t>4–6  wks</a:t>
            </a:r>
            <a:endParaRPr lang="en-US" sz="4000" b="1" dirty="0">
              <a:solidFill>
                <a:srgbClr val="FF0000"/>
              </a:solidFill>
            </a:endParaRPr>
          </a:p>
        </p:txBody>
      </p:sp>
      <p:sp>
        <p:nvSpPr>
          <p:cNvPr id="15" name="Oval 14"/>
          <p:cNvSpPr/>
          <p:nvPr/>
        </p:nvSpPr>
        <p:spPr>
          <a:xfrm>
            <a:off x="228600" y="4953000"/>
            <a:ext cx="13716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4  wks</a:t>
            </a:r>
            <a:endParaRPr lang="en-US" sz="3600" b="1" dirty="0">
              <a:solidFill>
                <a:srgbClr val="FF0000"/>
              </a:solidFill>
            </a:endParaRPr>
          </a:p>
        </p:txBody>
      </p:sp>
    </p:spTree>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1" y="0"/>
            <a:ext cx="9144001" cy="6553200"/>
          </a:xfrm>
          <a:prstGeom prst="rect">
            <a:avLst/>
          </a:prstGeom>
          <a:noFill/>
          <a:ln w="9525">
            <a:noFill/>
            <a:miter lim="800000"/>
            <a:headEnd/>
            <a:tailEnd/>
          </a:ln>
          <a:effectLst/>
        </p:spPr>
      </p:pic>
      <p:sp>
        <p:nvSpPr>
          <p:cNvPr id="6" name="Rectangle 5"/>
          <p:cNvSpPr/>
          <p:nvPr/>
        </p:nvSpPr>
        <p:spPr>
          <a:xfrm>
            <a:off x="0" y="381000"/>
            <a:ext cx="9144000" cy="266700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28600" y="990600"/>
            <a:ext cx="15240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4-6 wks</a:t>
            </a:r>
            <a:endParaRPr lang="en-US" sz="3200" b="1" dirty="0">
              <a:solidFill>
                <a:srgbClr val="FF0000"/>
              </a:solidFill>
            </a:endParaRPr>
          </a:p>
        </p:txBody>
      </p:sp>
      <p:sp>
        <p:nvSpPr>
          <p:cNvPr id="9" name="Rectangle 8"/>
          <p:cNvSpPr/>
          <p:nvPr/>
        </p:nvSpPr>
        <p:spPr>
          <a:xfrm>
            <a:off x="0" y="3733800"/>
            <a:ext cx="1752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6-8 + 2  wks</a:t>
            </a:r>
            <a:endParaRPr lang="en-US" sz="2800" b="1" dirty="0">
              <a:solidFill>
                <a:srgbClr val="FF0000"/>
              </a:solidFill>
            </a:endParaRPr>
          </a:p>
        </p:txBody>
      </p:sp>
      <p:sp>
        <p:nvSpPr>
          <p:cNvPr id="10" name="Rectangle 9"/>
          <p:cNvSpPr/>
          <p:nvPr/>
        </p:nvSpPr>
        <p:spPr>
          <a:xfrm>
            <a:off x="1905000" y="381000"/>
            <a:ext cx="1981200" cy="304800"/>
          </a:xfrm>
          <a:prstGeom prst="rect">
            <a:avLst/>
          </a:prstGeom>
          <a:solidFill>
            <a:srgbClr val="FF00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05000" y="1524000"/>
            <a:ext cx="838200" cy="304800"/>
          </a:xfrm>
          <a:prstGeom prst="rect">
            <a:avLst/>
          </a:prstGeom>
          <a:solidFill>
            <a:srgbClr val="FFFF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5000" y="3124200"/>
            <a:ext cx="1981200" cy="304800"/>
          </a:xfrm>
          <a:prstGeom prst="rect">
            <a:avLst/>
          </a:prstGeom>
          <a:solidFill>
            <a:srgbClr val="FF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81200" y="3962400"/>
            <a:ext cx="762000" cy="381000"/>
          </a:xfrm>
          <a:prstGeom prst="rect">
            <a:avLst/>
          </a:prstGeom>
          <a:solidFill>
            <a:schemeClr val="accent2">
              <a:lumMod val="75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905000" y="4648200"/>
            <a:ext cx="609600" cy="304800"/>
          </a:xfrm>
          <a:prstGeom prst="rect">
            <a:avLst/>
          </a:prstGeom>
          <a:solidFill>
            <a:srgbClr val="7030A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9144000" cy="5867400"/>
          </a:xfrm>
          <a:prstGeom prst="rect">
            <a:avLst/>
          </a:prstGeom>
          <a:noFill/>
          <a:ln w="9525">
            <a:noFill/>
            <a:miter lim="800000"/>
            <a:headEnd/>
            <a:tailEnd/>
          </a:ln>
          <a:effectLst/>
        </p:spPr>
      </p:pic>
      <p:sp>
        <p:nvSpPr>
          <p:cNvPr id="5" name="Oval 4"/>
          <p:cNvSpPr/>
          <p:nvPr/>
        </p:nvSpPr>
        <p:spPr>
          <a:xfrm>
            <a:off x="0" y="1981200"/>
            <a:ext cx="19050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18-24 months</a:t>
            </a:r>
            <a:endParaRPr lang="en-US" sz="2400" b="1" dirty="0">
              <a:solidFill>
                <a:srgbClr val="FF0000"/>
              </a:solidFill>
            </a:endParaRPr>
          </a:p>
        </p:txBody>
      </p:sp>
      <p:sp>
        <p:nvSpPr>
          <p:cNvPr id="6" name="Rectangle 5"/>
          <p:cNvSpPr/>
          <p:nvPr/>
        </p:nvSpPr>
        <p:spPr>
          <a:xfrm>
            <a:off x="1981200" y="1905000"/>
            <a:ext cx="762000" cy="381000"/>
          </a:xfrm>
          <a:prstGeom prst="rect">
            <a:avLst/>
          </a:prstGeom>
          <a:solidFill>
            <a:srgbClr val="FF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38600" y="1905000"/>
            <a:ext cx="914400" cy="381000"/>
          </a:xfrm>
          <a:prstGeom prst="rect">
            <a:avLst/>
          </a:prstGeom>
          <a:solidFill>
            <a:srgbClr val="FF00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28600" y="4191000"/>
            <a:ext cx="15240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6  + 3 wks</a:t>
            </a:r>
            <a:endParaRPr lang="en-US" sz="2800" b="1" dirty="0">
              <a:solidFill>
                <a:srgbClr val="FF0000"/>
              </a:solidFill>
            </a:endParaRPr>
          </a:p>
        </p:txBody>
      </p:sp>
      <p:sp>
        <p:nvSpPr>
          <p:cNvPr id="9" name="Rectangle 8"/>
          <p:cNvSpPr/>
          <p:nvPr/>
        </p:nvSpPr>
        <p:spPr>
          <a:xfrm>
            <a:off x="1828800" y="3886200"/>
            <a:ext cx="914400" cy="838200"/>
          </a:xfrm>
          <a:prstGeom prst="rect">
            <a:avLst/>
          </a:prstGeom>
          <a:solidFill>
            <a:srgbClr val="FF00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05000" y="5334000"/>
            <a:ext cx="762000" cy="533400"/>
          </a:xfrm>
          <a:prstGeom prst="rect">
            <a:avLst/>
          </a:prstGeom>
          <a:solidFill>
            <a:srgbClr val="FFC0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7034"/>
            <a:ext cx="9144000" cy="609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t>ANTIBIOTIC TREATMENT FOR INFECTIVE ENDOCARDITIS CAUSED BY COMMON ORGANISMS</a:t>
            </a:r>
            <a:endParaRPr lang="en-IN" b="1" dirty="0"/>
          </a:p>
        </p:txBody>
      </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828800"/>
            <a:ext cx="6798736" cy="3444997"/>
          </a:xfrm>
        </p:spPr>
        <p:txBody>
          <a:bodyPr>
            <a:normAutofit/>
          </a:bodyPr>
          <a:lstStyle/>
          <a:p>
            <a:r>
              <a:rPr lang="en-US" sz="3200" b="1" dirty="0" err="1"/>
              <a:t>Subacute</a:t>
            </a:r>
            <a:r>
              <a:rPr lang="en-US" sz="3200" b="1" dirty="0"/>
              <a:t> </a:t>
            </a:r>
            <a:r>
              <a:rPr lang="en-US" sz="3200" b="1" dirty="0" err="1"/>
              <a:t>endocarditis</a:t>
            </a:r>
            <a:r>
              <a:rPr lang="en-US" sz="3200" b="1" dirty="0"/>
              <a:t> </a:t>
            </a:r>
            <a:endParaRPr lang="en-US" sz="3200" b="1" dirty="0" smtClean="0"/>
          </a:p>
          <a:p>
            <a:pPr lvl="1"/>
            <a:r>
              <a:rPr lang="en-US" sz="2400" dirty="0" smtClean="0"/>
              <a:t>follows an indolent course</a:t>
            </a:r>
          </a:p>
          <a:p>
            <a:pPr lvl="1"/>
            <a:r>
              <a:rPr lang="en-US" sz="2400" dirty="0" smtClean="0"/>
              <a:t>causes </a:t>
            </a:r>
            <a:r>
              <a:rPr lang="en-US" sz="2400" dirty="0"/>
              <a:t>structural cardiac damage only </a:t>
            </a:r>
            <a:r>
              <a:rPr lang="en-US" sz="2400" dirty="0" smtClean="0"/>
              <a:t>slowly</a:t>
            </a:r>
          </a:p>
          <a:p>
            <a:pPr lvl="1"/>
            <a:r>
              <a:rPr lang="en-US" sz="2400" dirty="0" smtClean="0"/>
              <a:t>Rarely metastasizes</a:t>
            </a:r>
          </a:p>
          <a:p>
            <a:pPr lvl="1"/>
            <a:r>
              <a:rPr lang="en-US" sz="2400" dirty="0" smtClean="0"/>
              <a:t>Is </a:t>
            </a:r>
            <a:r>
              <a:rPr lang="en-US" sz="2400" dirty="0"/>
              <a:t>gradually progressive unless complicated </a:t>
            </a:r>
            <a:r>
              <a:rPr lang="en-US" sz="2400" dirty="0" smtClean="0"/>
              <a:t>by a </a:t>
            </a:r>
            <a:r>
              <a:rPr lang="en-US" sz="2400" dirty="0"/>
              <a:t>major embolic event or a ruptured </a:t>
            </a:r>
            <a:r>
              <a:rPr lang="en-US" sz="2400" dirty="0" err="1"/>
              <a:t>mycotic</a:t>
            </a:r>
            <a:r>
              <a:rPr lang="en-US" sz="2400" dirty="0"/>
              <a:t> </a:t>
            </a:r>
            <a:r>
              <a:rPr lang="en-US" sz="2400" dirty="0" smtClean="0"/>
              <a:t>aneurysm.</a:t>
            </a:r>
            <a:endParaRPr lang="en-US" sz="2400" dirty="0"/>
          </a:p>
        </p:txBody>
      </p:sp>
    </p:spTree>
  </p:cSld>
  <p:clrMapOvr>
    <a:masterClrMapping/>
  </p:clrMapOvr>
  <p:transition>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85801"/>
            <a:ext cx="6798734" cy="106680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smtClean="0"/>
              <a:t>OTHER ORGANISMS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With NO meningitis ,</a:t>
            </a:r>
          </a:p>
          <a:p>
            <a:pPr>
              <a:buNone/>
            </a:pPr>
            <a:r>
              <a:rPr lang="en-US" dirty="0" smtClean="0"/>
              <a:t>	if isolates are </a:t>
            </a:r>
            <a:r>
              <a:rPr lang="en-US" b="1" i="1" dirty="0" smtClean="0"/>
              <a:t>Streptococcus </a:t>
            </a:r>
            <a:r>
              <a:rPr lang="en-US" b="1" i="1" dirty="0" err="1" smtClean="0"/>
              <a:t>pneumoniae</a:t>
            </a:r>
            <a:r>
              <a:rPr lang="en-US" dirty="0" smtClean="0"/>
              <a:t>,</a:t>
            </a:r>
          </a:p>
          <a:p>
            <a:pPr>
              <a:buNone/>
            </a:pPr>
            <a:r>
              <a:rPr lang="en-US" dirty="0" smtClean="0"/>
              <a:t>	Penicillin  ( 4 MU  IV  every 4 hr )  or</a:t>
            </a:r>
          </a:p>
          <a:p>
            <a:pPr>
              <a:buNone/>
            </a:pPr>
            <a:r>
              <a:rPr lang="en-US" dirty="0" smtClean="0"/>
              <a:t>	Ceftriaxone  ( 2 gm IV OD ) </a:t>
            </a:r>
          </a:p>
          <a:p>
            <a:pPr>
              <a:buNone/>
            </a:pPr>
            <a:r>
              <a:rPr lang="en-US" b="1" i="1" dirty="0" smtClean="0"/>
              <a:t>	 </a:t>
            </a:r>
            <a:r>
              <a:rPr lang="en-US" dirty="0" smtClean="0"/>
              <a:t>If   MIC &gt; 2  , then VANCOMYCIN can be used .</a:t>
            </a:r>
          </a:p>
          <a:p>
            <a:pPr>
              <a:buNone/>
            </a:pPr>
            <a:endParaRPr lang="en-US" dirty="0" smtClean="0"/>
          </a:p>
          <a:p>
            <a:r>
              <a:rPr lang="en-US" dirty="0" smtClean="0"/>
              <a:t>With  Meningitis , standard  treatment doses of VANCOMYCIN   &amp;  CEFTRIAXONE  are used .</a:t>
            </a:r>
            <a:endParaRPr lang="en-US" dirty="0"/>
          </a:p>
        </p:txBody>
      </p:sp>
    </p:spTree>
  </p:cSld>
  <p:clrMapOvr>
    <a:masterClrMapping/>
  </p:clrMapOvr>
  <p:transition>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In c/o </a:t>
            </a:r>
            <a:r>
              <a:rPr lang="en-US" b="1" i="1" dirty="0" err="1" smtClean="0"/>
              <a:t>Pseudomonal</a:t>
            </a:r>
            <a:r>
              <a:rPr lang="en-US" b="1" i="1" dirty="0" smtClean="0"/>
              <a:t> </a:t>
            </a:r>
            <a:r>
              <a:rPr lang="en-US" dirty="0" smtClean="0"/>
              <a:t>isolates ,</a:t>
            </a:r>
          </a:p>
          <a:p>
            <a:pPr>
              <a:buNone/>
            </a:pPr>
            <a:r>
              <a:rPr lang="en-US" dirty="0" smtClean="0"/>
              <a:t>		</a:t>
            </a:r>
            <a:r>
              <a:rPr lang="en-US" dirty="0" err="1" smtClean="0"/>
              <a:t>Antipseudomonal</a:t>
            </a:r>
            <a:r>
              <a:rPr lang="en-US" dirty="0" smtClean="0"/>
              <a:t> antibiotics are used </a:t>
            </a:r>
          </a:p>
          <a:p>
            <a:pPr>
              <a:buNone/>
            </a:pPr>
            <a:r>
              <a:rPr lang="en-US" dirty="0" smtClean="0"/>
              <a:t>			( </a:t>
            </a:r>
            <a:r>
              <a:rPr lang="en-US" dirty="0" err="1" smtClean="0"/>
              <a:t>Piperacillin</a:t>
            </a:r>
            <a:r>
              <a:rPr lang="en-US" dirty="0" smtClean="0"/>
              <a:t> ) &amp; </a:t>
            </a:r>
            <a:r>
              <a:rPr lang="en-US" dirty="0" err="1" smtClean="0"/>
              <a:t>Tobramycin</a:t>
            </a:r>
            <a:r>
              <a:rPr lang="en-US" dirty="0" smtClean="0"/>
              <a:t>  is used.</a:t>
            </a:r>
          </a:p>
          <a:p>
            <a:pPr>
              <a:buNone/>
            </a:pPr>
            <a:endParaRPr lang="en-US" dirty="0" smtClean="0"/>
          </a:p>
          <a:p>
            <a:pPr>
              <a:buNone/>
            </a:pPr>
            <a:endParaRPr lang="en-US" dirty="0" smtClean="0"/>
          </a:p>
          <a:p>
            <a:r>
              <a:rPr lang="en-US" dirty="0" smtClean="0"/>
              <a:t>With </a:t>
            </a:r>
            <a:r>
              <a:rPr lang="en-US" b="1" i="1" dirty="0" smtClean="0"/>
              <a:t>CANDIDA </a:t>
            </a:r>
            <a:r>
              <a:rPr lang="en-US" b="1" i="1" dirty="0" err="1" smtClean="0"/>
              <a:t>Albicans</a:t>
            </a:r>
            <a:r>
              <a:rPr lang="en-US" b="1" i="1" dirty="0" smtClean="0"/>
              <a:t> ,</a:t>
            </a:r>
          </a:p>
          <a:p>
            <a:pPr>
              <a:buNone/>
            </a:pPr>
            <a:r>
              <a:rPr lang="en-US" b="1" i="1" dirty="0" smtClean="0"/>
              <a:t>			</a:t>
            </a:r>
            <a:r>
              <a:rPr lang="en-US" i="1" dirty="0" err="1" smtClean="0"/>
              <a:t>Amphotericin</a:t>
            </a:r>
            <a:r>
              <a:rPr lang="en-US" i="1" dirty="0" smtClean="0"/>
              <a:t> B 	 &amp;   </a:t>
            </a:r>
            <a:r>
              <a:rPr lang="en-US" i="1" dirty="0" err="1" smtClean="0"/>
              <a:t>flucytocin</a:t>
            </a:r>
            <a:endParaRPr lang="en-US" i="1" dirty="0"/>
          </a:p>
        </p:txBody>
      </p:sp>
    </p:spTree>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THERAPY</a:t>
            </a:r>
            <a:endParaRPr lang="en-US" dirty="0"/>
          </a:p>
        </p:txBody>
      </p:sp>
      <p:sp>
        <p:nvSpPr>
          <p:cNvPr id="3" name="Content Placeholder 2"/>
          <p:cNvSpPr>
            <a:spLocks noGrp="1"/>
          </p:cNvSpPr>
          <p:nvPr>
            <p:ph idx="1"/>
          </p:nvPr>
        </p:nvSpPr>
        <p:spPr>
          <a:xfrm>
            <a:off x="457200" y="1219200"/>
            <a:ext cx="8229600" cy="5410200"/>
          </a:xfrm>
        </p:spPr>
        <p:txBody>
          <a:bodyPr>
            <a:normAutofit/>
          </a:bodyPr>
          <a:lstStyle/>
          <a:p>
            <a:endParaRPr lang="en-US" dirty="0" smtClean="0"/>
          </a:p>
          <a:p>
            <a:endParaRPr lang="en-US" dirty="0"/>
          </a:p>
          <a:p>
            <a:endParaRPr lang="en-US" dirty="0" smtClean="0"/>
          </a:p>
          <a:p>
            <a:r>
              <a:rPr lang="en-US" dirty="0" smtClean="0"/>
              <a:t>Empirical therapy for acute endocarditis in an injection drug user should cover MRSA and gram-negative bacilli. Treatment with </a:t>
            </a:r>
            <a:r>
              <a:rPr lang="en-US" dirty="0" err="1" smtClean="0"/>
              <a:t>vancomycin</a:t>
            </a:r>
            <a:r>
              <a:rPr lang="en-US" dirty="0" smtClean="0"/>
              <a:t> plus </a:t>
            </a:r>
            <a:r>
              <a:rPr lang="en-US" dirty="0" err="1" smtClean="0"/>
              <a:t>gentamicin</a:t>
            </a:r>
            <a:r>
              <a:rPr lang="en-US" dirty="0" smtClean="0"/>
              <a:t>, initiated immediately after blood samples are obtained for culture, covers these organisms as well as many other that are likely to be inhibited by the specific prior therapy</a:t>
            </a:r>
            <a:endParaRPr lang="en-US" dirty="0"/>
          </a:p>
        </p:txBody>
      </p:sp>
    </p:spTree>
  </p:cSld>
  <p:clrMapOvr>
    <a:masterClrMapping/>
  </p:clrMapOvr>
  <p:transition>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867400"/>
          </a:xfrm>
        </p:spPr>
        <p:txBody>
          <a:bodyPr>
            <a:normAutofit/>
          </a:bodyPr>
          <a:lstStyle/>
          <a:p>
            <a:endParaRPr lang="en-US" sz="2800" dirty="0" smtClean="0"/>
          </a:p>
          <a:p>
            <a:endParaRPr lang="en-US" sz="2800" dirty="0"/>
          </a:p>
          <a:p>
            <a:endParaRPr lang="en-US" sz="2800" dirty="0" smtClean="0"/>
          </a:p>
          <a:p>
            <a:endParaRPr lang="en-US" sz="2800" dirty="0"/>
          </a:p>
          <a:p>
            <a:r>
              <a:rPr lang="en-US" sz="2800" dirty="0" smtClean="0"/>
              <a:t>Similarly, treatment of health care–associated endocarditis must cover MRSA. In the treatment of culture-negative episodes, </a:t>
            </a:r>
            <a:r>
              <a:rPr lang="en-US" sz="2800" dirty="0" err="1" smtClean="0"/>
              <a:t>marantic</a:t>
            </a:r>
            <a:r>
              <a:rPr lang="en-US" sz="2800" dirty="0" smtClean="0"/>
              <a:t> </a:t>
            </a:r>
            <a:r>
              <a:rPr lang="en-US" sz="2800" dirty="0" err="1" smtClean="0"/>
              <a:t>endocarditis</a:t>
            </a:r>
            <a:r>
              <a:rPr lang="en-US" sz="2800" dirty="0" smtClean="0"/>
              <a:t> must be excluded and fastidious organisms sought by serologic testing. </a:t>
            </a:r>
            <a:endParaRPr lang="en-US" sz="2800" dirty="0"/>
          </a:p>
        </p:txBody>
      </p:sp>
    </p:spTree>
  </p:cSld>
  <p:clrMapOvr>
    <a:masterClrMapping/>
  </p:clrMapOvr>
  <p:transition>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6096000"/>
          </a:xfrm>
        </p:spPr>
        <p:txBody>
          <a:bodyPr>
            <a:normAutofit/>
          </a:bodyPr>
          <a:lstStyle/>
          <a:p>
            <a:endParaRPr lang="en-US" sz="2800" dirty="0" smtClean="0"/>
          </a:p>
          <a:p>
            <a:endParaRPr lang="en-US" sz="2800" dirty="0"/>
          </a:p>
          <a:p>
            <a:endParaRPr lang="en-US" sz="2800" dirty="0" smtClean="0"/>
          </a:p>
          <a:p>
            <a:endParaRPr lang="en-US" sz="2800" dirty="0"/>
          </a:p>
          <a:p>
            <a:r>
              <a:rPr lang="en-US" sz="2800" dirty="0" smtClean="0"/>
              <a:t>In the absence of prior antibiotic therapy, it is unlikely that </a:t>
            </a:r>
            <a:r>
              <a:rPr lang="en-US" sz="2800" i="1" dirty="0" smtClean="0"/>
              <a:t>S. </a:t>
            </a:r>
            <a:r>
              <a:rPr lang="en-US" sz="2800" i="1" dirty="0" err="1" smtClean="0"/>
              <a:t>aureus</a:t>
            </a:r>
            <a:r>
              <a:rPr lang="en-US" sz="2800" i="1" dirty="0" smtClean="0"/>
              <a:t>, </a:t>
            </a:r>
            <a:r>
              <a:rPr lang="en-US" sz="2800" i="1" dirty="0" err="1" smtClean="0"/>
              <a:t>CoNS</a:t>
            </a:r>
            <a:r>
              <a:rPr lang="en-US" sz="2800" i="1" dirty="0" smtClean="0"/>
              <a:t>, or </a:t>
            </a:r>
            <a:r>
              <a:rPr lang="en-US" sz="2800" i="1" dirty="0" err="1" smtClean="0"/>
              <a:t>enterococcal</a:t>
            </a:r>
            <a:r>
              <a:rPr lang="en-US" sz="2800" i="1" dirty="0" smtClean="0"/>
              <a:t> infection will present </a:t>
            </a:r>
            <a:r>
              <a:rPr lang="en-US" sz="2800" dirty="0" smtClean="0"/>
              <a:t>with negative blood cultures; thus, in this situation, recommended empirical therapy targets not these organisms but rather nutritionally variant organisms, the HACEK group, and </a:t>
            </a:r>
            <a:r>
              <a:rPr lang="en-US" sz="2800" i="1" dirty="0" err="1" smtClean="0"/>
              <a:t>Bartonella</a:t>
            </a:r>
            <a:r>
              <a:rPr lang="en-US" sz="2800" i="1" dirty="0" smtClean="0"/>
              <a:t> species. </a:t>
            </a:r>
            <a:endParaRPr lang="en-US" sz="2800" dirty="0"/>
          </a:p>
        </p:txBody>
      </p:sp>
    </p:spTree>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490135"/>
            <a:ext cx="7213601" cy="3444997"/>
          </a:xfrm>
        </p:spPr>
        <p:txBody>
          <a:bodyPr>
            <a:normAutofit/>
          </a:bodyPr>
          <a:lstStyle/>
          <a:p>
            <a:r>
              <a:rPr lang="en-US" sz="2800" dirty="0" smtClean="0"/>
              <a:t>Pending the availability of diagnostic data, blood culture–negative </a:t>
            </a:r>
            <a:r>
              <a:rPr lang="en-US" sz="2800" dirty="0" err="1" smtClean="0"/>
              <a:t>subacute</a:t>
            </a:r>
            <a:r>
              <a:rPr lang="en-US" sz="2800" dirty="0" smtClean="0"/>
              <a:t> NVE is treated with </a:t>
            </a:r>
            <a:r>
              <a:rPr lang="en-US" sz="2800" dirty="0" err="1" smtClean="0"/>
              <a:t>gentamicin</a:t>
            </a:r>
            <a:r>
              <a:rPr lang="en-US" sz="2800" dirty="0" smtClean="0"/>
              <a:t> plus </a:t>
            </a:r>
            <a:r>
              <a:rPr lang="en-US" sz="2800" dirty="0" err="1" smtClean="0"/>
              <a:t>ampicillin-sulbactam</a:t>
            </a:r>
            <a:r>
              <a:rPr lang="en-US" sz="2800" dirty="0" smtClean="0"/>
              <a:t> (12 g every 24 h) or </a:t>
            </a:r>
            <a:r>
              <a:rPr lang="en-US" sz="2800" dirty="0" err="1" smtClean="0"/>
              <a:t>ceftriaxone</a:t>
            </a:r>
            <a:r>
              <a:rPr lang="en-US" sz="2800" dirty="0" smtClean="0"/>
              <a:t>; </a:t>
            </a:r>
            <a:r>
              <a:rPr lang="en-US" sz="2800" dirty="0" err="1" smtClean="0"/>
              <a:t>doxycycline</a:t>
            </a:r>
            <a:r>
              <a:rPr lang="en-US" sz="2800" dirty="0" smtClean="0"/>
              <a:t> (100 mg twice daily) is added for enhanced </a:t>
            </a:r>
            <a:r>
              <a:rPr lang="en-US" sz="2800" i="1" dirty="0" err="1" smtClean="0"/>
              <a:t>Bartonella</a:t>
            </a:r>
            <a:r>
              <a:rPr lang="en-US" sz="2800" i="1" dirty="0" smtClean="0"/>
              <a:t> coverage.</a:t>
            </a:r>
            <a:endParaRPr lang="en-US" sz="2800" dirty="0"/>
          </a:p>
        </p:txBody>
      </p:sp>
    </p:spTree>
  </p:cSld>
  <p:clrMapOvr>
    <a:masterClrMapping/>
  </p:clrMapOvr>
  <p:transition>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490135"/>
            <a:ext cx="7213601" cy="3444997"/>
          </a:xfrm>
        </p:spPr>
        <p:txBody>
          <a:bodyPr/>
          <a:lstStyle/>
          <a:p>
            <a:r>
              <a:rPr lang="en-US" i="1" dirty="0" smtClean="0"/>
              <a:t>For culture-negative PVE, </a:t>
            </a:r>
            <a:r>
              <a:rPr lang="en-US" dirty="0" err="1" smtClean="0"/>
              <a:t>vancomycin</a:t>
            </a:r>
            <a:r>
              <a:rPr lang="en-US" dirty="0" smtClean="0"/>
              <a:t>, </a:t>
            </a:r>
            <a:r>
              <a:rPr lang="en-US" dirty="0" err="1" smtClean="0"/>
              <a:t>gentamicin</a:t>
            </a:r>
            <a:r>
              <a:rPr lang="en-US" dirty="0" smtClean="0"/>
              <a:t>, </a:t>
            </a:r>
            <a:r>
              <a:rPr lang="en-US" dirty="0" err="1" smtClean="0"/>
              <a:t>cefepime</a:t>
            </a:r>
            <a:r>
              <a:rPr lang="en-US" dirty="0" smtClean="0"/>
              <a:t>, and </a:t>
            </a:r>
            <a:r>
              <a:rPr lang="en-US" dirty="0" err="1" smtClean="0"/>
              <a:t>rifampin</a:t>
            </a:r>
            <a:r>
              <a:rPr lang="en-US" dirty="0" smtClean="0"/>
              <a:t> should be used if the prosthetic valve has been in place for ≤1 year.</a:t>
            </a:r>
          </a:p>
          <a:p>
            <a:r>
              <a:rPr lang="en-US" dirty="0" smtClean="0"/>
              <a:t> Empirical therapy for infected prosthetic valves in place for &gt;1 year is similar to that for culture-negative NVE</a:t>
            </a:r>
            <a:endParaRPr lang="en-US" dirty="0"/>
          </a:p>
        </p:txBody>
      </p:sp>
    </p:spTree>
  </p:cSld>
  <p:clrMapOvr>
    <a:masterClrMapping/>
  </p:clrMapOvr>
  <p:transition>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90135"/>
            <a:ext cx="7619999" cy="3444997"/>
          </a:xfrm>
        </p:spPr>
        <p:txBody>
          <a:bodyPr>
            <a:normAutofit/>
          </a:bodyPr>
          <a:lstStyle/>
          <a:p>
            <a:r>
              <a:rPr lang="en-US" sz="2800" i="1" dirty="0" smtClean="0"/>
              <a:t>If </a:t>
            </a:r>
            <a:r>
              <a:rPr lang="en-US" sz="2800" dirty="0" smtClean="0"/>
              <a:t>cultures may be negative because of confounding by prior antibiotic administration, broader empirical therapy may be indicated, with particular attention to pathogens</a:t>
            </a:r>
            <a:endParaRPr lang="en-US" sz="2800" dirty="0"/>
          </a:p>
        </p:txBody>
      </p:sp>
    </p:spTree>
  </p:cSld>
  <p:clrMapOvr>
    <a:masterClrMapping/>
  </p:clrMapOvr>
  <p:transition>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CIED ENDOCARDITIS</a:t>
            </a:r>
            <a:endParaRPr lang="en-US" dirty="0"/>
          </a:p>
        </p:txBody>
      </p:sp>
      <p:sp>
        <p:nvSpPr>
          <p:cNvPr id="3" name="Content Placeholder 2"/>
          <p:cNvSpPr>
            <a:spLocks noGrp="1"/>
          </p:cNvSpPr>
          <p:nvPr>
            <p:ph idx="1"/>
          </p:nvPr>
        </p:nvSpPr>
        <p:spPr>
          <a:xfrm>
            <a:off x="762000" y="2490135"/>
            <a:ext cx="7213601" cy="3444997"/>
          </a:xfrm>
        </p:spPr>
        <p:txBody>
          <a:bodyPr>
            <a:normAutofit/>
          </a:bodyPr>
          <a:lstStyle/>
          <a:p>
            <a:r>
              <a:rPr lang="en-US" sz="2800" dirty="0" smtClean="0"/>
              <a:t>Antimicrobial therapy for CIED endocarditis is adjunctive to complete device removal.  </a:t>
            </a:r>
          </a:p>
          <a:p>
            <a:r>
              <a:rPr lang="en-US" sz="2800" dirty="0" err="1"/>
              <a:t>Bacteremic</a:t>
            </a:r>
            <a:r>
              <a:rPr lang="en-US" sz="2800" dirty="0"/>
              <a:t> CIED infection may be complicated by coincident NVE or remote-site infection (e.g., osteomyelitis).</a:t>
            </a:r>
          </a:p>
          <a:p>
            <a:endParaRPr lang="en-US" sz="2800" dirty="0"/>
          </a:p>
        </p:txBody>
      </p:sp>
    </p:spTree>
  </p:cSld>
  <p:clrMapOvr>
    <a:masterClrMapping/>
  </p:clrMapOvr>
  <p:transition>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4- to 6-week course of </a:t>
            </a:r>
            <a:r>
              <a:rPr lang="en-US" dirty="0" err="1" smtClean="0"/>
              <a:t>endocarditis</a:t>
            </a:r>
            <a:r>
              <a:rPr lang="en-US" dirty="0" smtClean="0"/>
              <a:t>-targeted therapy is recommended for patients with CIED </a:t>
            </a:r>
            <a:r>
              <a:rPr lang="en-US" dirty="0" err="1" smtClean="0"/>
              <a:t>endocarditis</a:t>
            </a:r>
            <a:r>
              <a:rPr lang="en-US" dirty="0" smtClean="0"/>
              <a:t> and for those with </a:t>
            </a:r>
            <a:r>
              <a:rPr lang="en-US" dirty="0" err="1" smtClean="0"/>
              <a:t>bacteremia</a:t>
            </a:r>
            <a:r>
              <a:rPr lang="en-US" dirty="0" smtClean="0"/>
              <a:t> that continues during ongoing antimicrobial therapy after device removal</a:t>
            </a:r>
            <a:endParaRPr lang="en-US" dirty="0"/>
          </a:p>
        </p:txBody>
      </p:sp>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style>
          <a:lnRef idx="1">
            <a:schemeClr val="accent5"/>
          </a:lnRef>
          <a:fillRef idx="2">
            <a:schemeClr val="accent5"/>
          </a:fillRef>
          <a:effectRef idx="1">
            <a:schemeClr val="accent5"/>
          </a:effectRef>
          <a:fontRef idx="minor">
            <a:schemeClr val="dk1"/>
          </a:fontRef>
        </p:style>
        <p:txBody>
          <a:bodyPr>
            <a:normAutofit/>
          </a:bodyPr>
          <a:lstStyle/>
          <a:p>
            <a:r>
              <a:rPr lang="en-US" b="1" dirty="0" smtClean="0"/>
              <a:t>INCIDENCE</a:t>
            </a:r>
            <a:endParaRPr lang="en-US" b="1" dirty="0"/>
          </a:p>
        </p:txBody>
      </p:sp>
      <p:sp>
        <p:nvSpPr>
          <p:cNvPr id="3" name="Content Placeholder 2"/>
          <p:cNvSpPr>
            <a:spLocks noGrp="1"/>
          </p:cNvSpPr>
          <p:nvPr>
            <p:ph idx="1"/>
          </p:nvPr>
        </p:nvSpPr>
        <p:spPr>
          <a:xfrm>
            <a:off x="533400" y="1981200"/>
            <a:ext cx="8229600" cy="4525963"/>
          </a:xfrm>
        </p:spPr>
        <p:txBody>
          <a:bodyPr>
            <a:normAutofit/>
          </a:bodyPr>
          <a:lstStyle/>
          <a:p>
            <a:endParaRPr lang="en-US" dirty="0" smtClean="0"/>
          </a:p>
          <a:p>
            <a:r>
              <a:rPr lang="en-US" dirty="0" smtClean="0"/>
              <a:t>In </a:t>
            </a:r>
            <a:r>
              <a:rPr lang="en-US" dirty="0"/>
              <a:t>developed countries, </a:t>
            </a:r>
            <a:r>
              <a:rPr lang="en-US" dirty="0" smtClean="0"/>
              <a:t>incidence </a:t>
            </a:r>
            <a:r>
              <a:rPr lang="en-US" dirty="0"/>
              <a:t>of </a:t>
            </a:r>
            <a:r>
              <a:rPr lang="en-US" dirty="0" smtClean="0"/>
              <a:t>IE- </a:t>
            </a:r>
            <a:r>
              <a:rPr lang="en-US" b="1" dirty="0" smtClean="0"/>
              <a:t>4 to </a:t>
            </a:r>
            <a:r>
              <a:rPr lang="en-US" b="1" dirty="0"/>
              <a:t>7 cases per 100,000</a:t>
            </a:r>
            <a:r>
              <a:rPr lang="en-US" dirty="0"/>
              <a:t> population </a:t>
            </a:r>
            <a:r>
              <a:rPr lang="en-US" dirty="0" smtClean="0"/>
              <a:t>per year.</a:t>
            </a:r>
          </a:p>
          <a:p>
            <a:r>
              <a:rPr lang="en-US" dirty="0"/>
              <a:t>In India , 21000 cases per yr. ( Medicine Update 2016</a:t>
            </a:r>
            <a:r>
              <a:rPr lang="en-US" dirty="0" smtClean="0"/>
              <a:t>)</a:t>
            </a:r>
          </a:p>
          <a:p>
            <a:endParaRPr lang="en-US" dirty="0"/>
          </a:p>
          <a:p>
            <a:r>
              <a:rPr lang="en-US" dirty="0" smtClean="0"/>
              <a:t>In developed countries, </a:t>
            </a:r>
            <a:endParaRPr lang="en-US" b="1" dirty="0" smtClean="0"/>
          </a:p>
          <a:p>
            <a:pPr>
              <a:buNone/>
            </a:pPr>
            <a:r>
              <a:rPr lang="en-US" b="1" dirty="0"/>
              <a:t>	 </a:t>
            </a:r>
            <a:r>
              <a:rPr lang="en-US" b="1" dirty="0" smtClean="0"/>
              <a:t>   - 25-30%</a:t>
            </a:r>
            <a:r>
              <a:rPr lang="en-US" dirty="0" smtClean="0"/>
              <a:t> cases are Health care associated NVE</a:t>
            </a:r>
          </a:p>
          <a:p>
            <a:pPr>
              <a:buNone/>
            </a:pPr>
            <a:r>
              <a:rPr lang="en-US" b="1" dirty="0"/>
              <a:t>	</a:t>
            </a:r>
            <a:r>
              <a:rPr lang="en-US" b="1" dirty="0" smtClean="0"/>
              <a:t>    - 16–30%</a:t>
            </a:r>
            <a:r>
              <a:rPr lang="en-US" dirty="0" smtClean="0"/>
              <a:t> of all cases of endocarditis involve PV</a:t>
            </a:r>
          </a:p>
          <a:p>
            <a:pPr>
              <a:buNone/>
            </a:pPr>
            <a:r>
              <a:rPr lang="en-US" dirty="0"/>
              <a:t> </a:t>
            </a:r>
            <a:r>
              <a:rPr lang="en-US" dirty="0" smtClean="0"/>
              <a:t>                                                                               </a:t>
            </a:r>
            <a:r>
              <a:rPr lang="en-US" dirty="0"/>
              <a:t>Harrison (19</a:t>
            </a:r>
            <a:r>
              <a:rPr lang="en-US" baseline="30000" dirty="0"/>
              <a:t>th</a:t>
            </a:r>
            <a:r>
              <a:rPr lang="en-US" dirty="0"/>
              <a:t> )</a:t>
            </a:r>
          </a:p>
        </p:txBody>
      </p:sp>
    </p:spTree>
  </p:cSld>
  <p:clrMapOvr>
    <a:masterClrMapping/>
  </p:clrMapOvr>
  <p:transition>
    <p:rand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Not  all bloodstream infections in CIED patients indicate </a:t>
            </a:r>
            <a:r>
              <a:rPr lang="en-US" dirty="0" err="1" smtClean="0"/>
              <a:t>endocarditis</a:t>
            </a:r>
            <a:r>
              <a:rPr lang="en-US" dirty="0" smtClean="0"/>
              <a:t>. If evidence suggesting </a:t>
            </a:r>
            <a:r>
              <a:rPr lang="en-US" dirty="0" err="1" smtClean="0"/>
              <a:t>endocarditis</a:t>
            </a:r>
            <a:r>
              <a:rPr lang="en-US" dirty="0" smtClean="0"/>
              <a:t> is lacking, bloodstream infection due to gram-negative bacilli, streptococci, </a:t>
            </a:r>
            <a:r>
              <a:rPr lang="en-US" dirty="0" err="1" smtClean="0"/>
              <a:t>enterococci</a:t>
            </a:r>
            <a:r>
              <a:rPr lang="en-US" dirty="0" smtClean="0"/>
              <a:t>, and </a:t>
            </a:r>
            <a:r>
              <a:rPr lang="en-US" i="1" dirty="0" smtClean="0"/>
              <a:t>Candida species may not indicate </a:t>
            </a:r>
            <a:r>
              <a:rPr lang="en-US" dirty="0" smtClean="0"/>
              <a:t>device infection.</a:t>
            </a:r>
            <a:endParaRPr lang="en-US" dirty="0"/>
          </a:p>
        </p:txBody>
      </p:sp>
    </p:spTree>
    <p:extLst>
      <p:ext uri="{BB962C8B-B14F-4D97-AF65-F5344CB8AC3E}">
        <p14:creationId xmlns:p14="http://schemas.microsoft.com/office/powerpoint/2010/main" xmlns="" val="3369565878"/>
      </p:ext>
    </p:extLst>
  </p:cSld>
  <p:clrMapOvr>
    <a:masterClrMapping/>
  </p:clrMapOvr>
  <p:transition>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90135"/>
            <a:ext cx="7137401" cy="3444997"/>
          </a:xfrm>
        </p:spPr>
        <p:txBody>
          <a:bodyPr>
            <a:normAutofit/>
          </a:bodyPr>
          <a:lstStyle/>
          <a:p>
            <a:r>
              <a:rPr lang="en-US" sz="2800" dirty="0" smtClean="0"/>
              <a:t>However, in the absence of another source, relapse after antimicrobial therapy increases the likelihood of CIED </a:t>
            </a:r>
            <a:r>
              <a:rPr lang="en-US" sz="2800" dirty="0" err="1" smtClean="0"/>
              <a:t>endocarditis</a:t>
            </a:r>
            <a:r>
              <a:rPr lang="en-US" sz="2800" dirty="0" smtClean="0"/>
              <a:t> and warrants treatment as such.</a:t>
            </a:r>
          </a:p>
          <a:p>
            <a:endParaRPr lang="en-US" sz="2800" dirty="0"/>
          </a:p>
        </p:txBody>
      </p:sp>
    </p:spTree>
  </p:cSld>
  <p:clrMapOvr>
    <a:masterClrMapping/>
  </p:clrMapOvr>
  <p:transition>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smtClean="0"/>
              <a:t>CULTURE NEGATIVE ENDOCARDITIS</a:t>
            </a:r>
            <a:endParaRPr lang="en-US" dirty="0"/>
          </a:p>
        </p:txBody>
      </p:sp>
      <p:sp>
        <p:nvSpPr>
          <p:cNvPr id="3" name="Content Placeholder 2"/>
          <p:cNvSpPr>
            <a:spLocks noGrp="1"/>
          </p:cNvSpPr>
          <p:nvPr>
            <p:ph idx="1"/>
          </p:nvPr>
        </p:nvSpPr>
        <p:spPr/>
        <p:txBody>
          <a:bodyPr/>
          <a:lstStyle/>
          <a:p>
            <a:r>
              <a:rPr lang="en-US" dirty="0" smtClean="0"/>
              <a:t>More common in INDIA  =&gt; 40-60 %</a:t>
            </a:r>
          </a:p>
          <a:p>
            <a:r>
              <a:rPr lang="en-US" dirty="0" smtClean="0"/>
              <a:t>Factors : Prior antibiotic therapy</a:t>
            </a:r>
          </a:p>
          <a:p>
            <a:pPr>
              <a:buNone/>
            </a:pPr>
            <a:r>
              <a:rPr lang="en-US" dirty="0" smtClean="0"/>
              <a:t>                  : </a:t>
            </a:r>
            <a:r>
              <a:rPr lang="en-US" dirty="0" err="1" smtClean="0"/>
              <a:t>fastidius</a:t>
            </a:r>
            <a:r>
              <a:rPr lang="en-US" dirty="0" smtClean="0"/>
              <a:t> organisms or atypical </a:t>
            </a:r>
          </a:p>
          <a:p>
            <a:pPr>
              <a:buNone/>
            </a:pPr>
            <a:r>
              <a:rPr lang="en-US" dirty="0" smtClean="0"/>
              <a:t>			organisms not growing in usual 			culture media.( HACEK , Brucellosis )</a:t>
            </a:r>
          </a:p>
          <a:p>
            <a:pPr>
              <a:buNone/>
            </a:pPr>
            <a:r>
              <a:rPr lang="en-US" dirty="0" smtClean="0"/>
              <a:t>		        : Intracellular bacteria ( C. </a:t>
            </a:r>
            <a:r>
              <a:rPr lang="en-US" dirty="0" err="1" smtClean="0"/>
              <a:t>burnetti</a:t>
            </a:r>
            <a:r>
              <a:rPr lang="en-US" dirty="0" smtClean="0"/>
              <a:t> , 		</a:t>
            </a:r>
            <a:r>
              <a:rPr lang="en-US" dirty="0" err="1" smtClean="0"/>
              <a:t>bartonella</a:t>
            </a:r>
            <a:r>
              <a:rPr lang="en-US" dirty="0" smtClean="0"/>
              <a:t> )</a:t>
            </a:r>
            <a:endParaRPr lang="en-US" dirty="0"/>
          </a:p>
        </p:txBody>
      </p:sp>
    </p:spTree>
    <p:extLst>
      <p:ext uri="{BB962C8B-B14F-4D97-AF65-F5344CB8AC3E}">
        <p14:creationId xmlns:p14="http://schemas.microsoft.com/office/powerpoint/2010/main" xmlns="" val="3238418735"/>
      </p:ext>
    </p:extLst>
  </p:cSld>
  <p:clrMapOvr>
    <a:masterClrMapping/>
  </p:clrMapOvr>
  <p:transition>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In General </a:t>
            </a:r>
            <a:endParaRPr lang="en-US" dirty="0"/>
          </a:p>
        </p:txBody>
      </p:sp>
      <p:sp>
        <p:nvSpPr>
          <p:cNvPr id="3" name="Content Placeholder 2"/>
          <p:cNvSpPr>
            <a:spLocks noGrp="1"/>
          </p:cNvSpPr>
          <p:nvPr>
            <p:ph idx="1"/>
          </p:nvPr>
        </p:nvSpPr>
        <p:spPr/>
        <p:txBody>
          <a:bodyPr/>
          <a:lstStyle/>
          <a:p>
            <a:r>
              <a:rPr lang="en-US" dirty="0" smtClean="0"/>
              <a:t>NVE , therapy should target  streptococcus , staphylococcus , HACEK organisms .</a:t>
            </a:r>
          </a:p>
          <a:p>
            <a:endParaRPr lang="en-US" dirty="0" smtClean="0"/>
          </a:p>
          <a:p>
            <a:r>
              <a:rPr lang="en-US" dirty="0" smtClean="0"/>
              <a:t>Early PVE  , should cover MRSA , Gram negative organisms .</a:t>
            </a:r>
          </a:p>
          <a:p>
            <a:endParaRPr lang="en-US" dirty="0" smtClean="0"/>
          </a:p>
          <a:p>
            <a:r>
              <a:rPr lang="en-US" dirty="0" smtClean="0"/>
              <a:t>Late PVE , should cover same as NVE.</a:t>
            </a:r>
            <a:endParaRPr lang="en-US" dirty="0"/>
          </a:p>
        </p:txBody>
      </p:sp>
    </p:spTree>
    <p:extLst>
      <p:ext uri="{BB962C8B-B14F-4D97-AF65-F5344CB8AC3E}">
        <p14:creationId xmlns:p14="http://schemas.microsoft.com/office/powerpoint/2010/main" xmlns="" val="2561405786"/>
      </p:ext>
    </p:extLst>
  </p:cSld>
  <p:clrMapOvr>
    <a:masterClrMapping/>
  </p:clrMapOvr>
  <p:transition>
    <p:rand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b="1" dirty="0" smtClean="0"/>
              <a:t>THERAPY AS OUT PATIENT</a:t>
            </a:r>
            <a:endParaRPr lang="en-US" b="1" dirty="0"/>
          </a:p>
        </p:txBody>
      </p:sp>
      <p:sp>
        <p:nvSpPr>
          <p:cNvPr id="3" name="Content Placeholder 2"/>
          <p:cNvSpPr>
            <a:spLocks noGrp="1"/>
          </p:cNvSpPr>
          <p:nvPr>
            <p:ph idx="1"/>
          </p:nvPr>
        </p:nvSpPr>
        <p:spPr/>
        <p:txBody>
          <a:bodyPr/>
          <a:lstStyle/>
          <a:p>
            <a:r>
              <a:rPr lang="en-US" dirty="0" smtClean="0"/>
              <a:t>Fully compliant, clinically stable</a:t>
            </a:r>
          </a:p>
          <a:p>
            <a:r>
              <a:rPr lang="en-US" dirty="0" smtClean="0"/>
              <a:t>patients who are no longer </a:t>
            </a:r>
            <a:r>
              <a:rPr lang="en-US" dirty="0" err="1" smtClean="0"/>
              <a:t>bacteremic</a:t>
            </a:r>
            <a:endParaRPr lang="en-US" dirty="0" smtClean="0"/>
          </a:p>
          <a:p>
            <a:r>
              <a:rPr lang="en-US" dirty="0" smtClean="0"/>
              <a:t>not febrile</a:t>
            </a:r>
          </a:p>
          <a:p>
            <a:r>
              <a:rPr lang="en-US" dirty="0" smtClean="0"/>
              <a:t>have no clinical or echocardiographic findings that suggest an impending complication may complete therapy as outpatients</a:t>
            </a:r>
            <a:endParaRPr lang="en-US" dirty="0"/>
          </a:p>
        </p:txBody>
      </p:sp>
    </p:spTree>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b="1" dirty="0" smtClean="0"/>
              <a:t>MONITORING THERAPY</a:t>
            </a:r>
            <a:endParaRPr lang="en-US" b="1" dirty="0"/>
          </a:p>
        </p:txBody>
      </p:sp>
      <p:sp>
        <p:nvSpPr>
          <p:cNvPr id="3" name="Content Placeholder 2"/>
          <p:cNvSpPr>
            <a:spLocks noGrp="1"/>
          </p:cNvSpPr>
          <p:nvPr>
            <p:ph idx="1"/>
          </p:nvPr>
        </p:nvSpPr>
        <p:spPr>
          <a:xfrm>
            <a:off x="762000" y="2490135"/>
            <a:ext cx="7620000" cy="3444997"/>
          </a:xfrm>
        </p:spPr>
        <p:txBody>
          <a:bodyPr>
            <a:noAutofit/>
          </a:bodyPr>
          <a:lstStyle/>
          <a:p>
            <a:r>
              <a:rPr lang="en-US" sz="2800" dirty="0" smtClean="0"/>
              <a:t>Measurement of BCT ( BACTERICIDAL TITRE ) is not recommended.</a:t>
            </a:r>
          </a:p>
          <a:p>
            <a:r>
              <a:rPr lang="en-US" sz="2800" dirty="0" smtClean="0"/>
              <a:t>Serum </a:t>
            </a:r>
            <a:r>
              <a:rPr lang="en-US" sz="2800" dirty="0" err="1" smtClean="0"/>
              <a:t>conc</a:t>
            </a:r>
            <a:r>
              <a:rPr lang="en-US" sz="2800" dirty="0" smtClean="0"/>
              <a:t> of </a:t>
            </a:r>
            <a:r>
              <a:rPr lang="en-US" sz="2800" dirty="0" err="1" smtClean="0"/>
              <a:t>Aminoglycosides</a:t>
            </a:r>
            <a:r>
              <a:rPr lang="en-US" sz="2800" dirty="0" smtClean="0"/>
              <a:t> and </a:t>
            </a:r>
            <a:r>
              <a:rPr lang="en-US" sz="2800" dirty="0" err="1" smtClean="0"/>
              <a:t>Vancomycin</a:t>
            </a:r>
            <a:r>
              <a:rPr lang="en-US" sz="2800" dirty="0" smtClean="0"/>
              <a:t> is recommended to address toxicity.</a:t>
            </a:r>
          </a:p>
          <a:p>
            <a:r>
              <a:rPr lang="en-US" sz="2800" dirty="0" smtClean="0"/>
              <a:t>Blood tests for assessment of Renal functions , liver functions , hematological function , to be performed periodically.</a:t>
            </a:r>
            <a:endParaRPr lang="en-US" sz="2800" dirty="0"/>
          </a:p>
        </p:txBody>
      </p:sp>
    </p:spTree>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b="1" i="1" dirty="0" smtClean="0"/>
              <a:t>BLOOD CULTURES </a:t>
            </a:r>
            <a:endParaRPr lang="en-US" b="1" i="1" dirty="0"/>
          </a:p>
        </p:txBody>
      </p:sp>
      <p:sp>
        <p:nvSpPr>
          <p:cNvPr id="3" name="Content Placeholder 2"/>
          <p:cNvSpPr>
            <a:spLocks noGrp="1"/>
          </p:cNvSpPr>
          <p:nvPr>
            <p:ph idx="1"/>
          </p:nvPr>
        </p:nvSpPr>
        <p:spPr/>
        <p:txBody>
          <a:bodyPr/>
          <a:lstStyle/>
          <a:p>
            <a:r>
              <a:rPr lang="en-US" dirty="0" smtClean="0"/>
              <a:t>Blood cultures should be repeated daily until sterile in patients with </a:t>
            </a:r>
            <a:r>
              <a:rPr lang="en-US" dirty="0" err="1" smtClean="0"/>
              <a:t>endocarditis</a:t>
            </a:r>
            <a:r>
              <a:rPr lang="en-US" dirty="0" smtClean="0"/>
              <a:t> due to </a:t>
            </a:r>
            <a:r>
              <a:rPr lang="en-US" i="1" dirty="0" smtClean="0"/>
              <a:t>S. </a:t>
            </a:r>
            <a:r>
              <a:rPr lang="en-US" i="1" dirty="0" err="1" smtClean="0"/>
              <a:t>aureus</a:t>
            </a:r>
            <a:r>
              <a:rPr lang="en-US" i="1" dirty="0" smtClean="0"/>
              <a:t> or difficult-to-treat organisms,</a:t>
            </a:r>
          </a:p>
          <a:p>
            <a:r>
              <a:rPr lang="en-US" dirty="0" smtClean="0"/>
              <a:t>Rechecked if there is recrudescent fever, and performed again 4–6 weeks after therapy to document cure.</a:t>
            </a:r>
          </a:p>
          <a:p>
            <a:endParaRPr lang="en-US" dirty="0"/>
          </a:p>
        </p:txBody>
      </p:sp>
    </p:spTree>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9308"/>
            <a:ext cx="8229600" cy="5745163"/>
          </a:xfrm>
        </p:spPr>
        <p:txBody>
          <a:bodyPr>
            <a:noAutofit/>
          </a:bodyPr>
          <a:lstStyle/>
          <a:p>
            <a:endParaRPr lang="en-US" sz="2800" dirty="0" smtClean="0"/>
          </a:p>
          <a:p>
            <a:endParaRPr lang="en-US" sz="2800" dirty="0"/>
          </a:p>
          <a:p>
            <a:endParaRPr lang="en-US" sz="2800" dirty="0" smtClean="0"/>
          </a:p>
          <a:p>
            <a:endParaRPr lang="en-US" sz="2800" dirty="0"/>
          </a:p>
          <a:p>
            <a:r>
              <a:rPr lang="en-US" sz="2800" dirty="0" smtClean="0"/>
              <a:t>Blood cultures become sterile within 2 days after the start of appropriate therapy when infection is caused by </a:t>
            </a:r>
            <a:r>
              <a:rPr lang="en-US" sz="2800" dirty="0" err="1" smtClean="0"/>
              <a:t>viridans</a:t>
            </a:r>
            <a:r>
              <a:rPr lang="en-US" sz="2800" dirty="0" smtClean="0"/>
              <a:t> streptococci, enterococci, or HACEK organisms. </a:t>
            </a:r>
          </a:p>
          <a:p>
            <a:r>
              <a:rPr lang="en-US" sz="2800" dirty="0" smtClean="0"/>
              <a:t>In </a:t>
            </a:r>
            <a:r>
              <a:rPr lang="en-US" sz="2800" i="1" dirty="0" smtClean="0"/>
              <a:t>S. </a:t>
            </a:r>
            <a:r>
              <a:rPr lang="en-US" sz="2800" i="1" dirty="0" err="1" smtClean="0"/>
              <a:t>aureus</a:t>
            </a:r>
            <a:r>
              <a:rPr lang="en-US" sz="2800" i="1" dirty="0" smtClean="0"/>
              <a:t> </a:t>
            </a:r>
            <a:r>
              <a:rPr lang="en-US" sz="2800" i="1" dirty="0" err="1" smtClean="0"/>
              <a:t>endocarditis</a:t>
            </a:r>
            <a:r>
              <a:rPr lang="en-US" sz="2800" i="1" dirty="0" smtClean="0"/>
              <a:t>, It takes 3-5 days </a:t>
            </a:r>
          </a:p>
          <a:p>
            <a:r>
              <a:rPr lang="en-US" sz="2800" dirty="0" smtClean="0"/>
              <a:t>whereas in MRSA </a:t>
            </a:r>
            <a:r>
              <a:rPr lang="en-US" sz="2800" dirty="0" err="1" smtClean="0"/>
              <a:t>endocarditis</a:t>
            </a:r>
            <a:r>
              <a:rPr lang="en-US" sz="2800" dirty="0" smtClean="0"/>
              <a:t>, positive cultures may persist for 7–9 days with </a:t>
            </a:r>
            <a:r>
              <a:rPr lang="en-US" sz="2800" dirty="0" err="1" smtClean="0"/>
              <a:t>vancomycin</a:t>
            </a:r>
            <a:r>
              <a:rPr lang="en-US" sz="2800" dirty="0" smtClean="0"/>
              <a:t> or </a:t>
            </a:r>
            <a:r>
              <a:rPr lang="en-US" sz="2800" dirty="0" err="1" smtClean="0"/>
              <a:t>daptomycin</a:t>
            </a:r>
            <a:r>
              <a:rPr lang="en-US" sz="2800" dirty="0" smtClean="0"/>
              <a:t> treatment.</a:t>
            </a:r>
            <a:endParaRPr lang="en-US" sz="2800" dirty="0"/>
          </a:p>
        </p:txBody>
      </p:sp>
    </p:spTree>
  </p:cSld>
  <p:clrMapOvr>
    <a:masterClrMapping/>
  </p:clrMapOvr>
  <p:transition>
    <p:rand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943600"/>
          </a:xfrm>
        </p:spPr>
        <p:txBody>
          <a:bodyPr>
            <a:normAutofit/>
          </a:bodyPr>
          <a:lstStyle/>
          <a:p>
            <a:r>
              <a:rPr lang="en-US" sz="2800" dirty="0" smtClean="0"/>
              <a:t>MRSA </a:t>
            </a:r>
            <a:r>
              <a:rPr lang="en-US" sz="2800" dirty="0" err="1" smtClean="0"/>
              <a:t>bacteremia</a:t>
            </a:r>
            <a:r>
              <a:rPr lang="en-US" sz="2800" dirty="0" smtClean="0"/>
              <a:t> </a:t>
            </a:r>
            <a:r>
              <a:rPr lang="en-US" sz="2800" dirty="0" smtClean="0">
                <a:sym typeface="Wingdings" pitchFamily="2" charset="2"/>
              </a:rPr>
              <a:t></a:t>
            </a:r>
            <a:r>
              <a:rPr lang="en-US" sz="2800" dirty="0" smtClean="0"/>
              <a:t> despite an adequate dosage of </a:t>
            </a:r>
            <a:r>
              <a:rPr lang="en-US" sz="2800" dirty="0" err="1" smtClean="0"/>
              <a:t>vancomycin</a:t>
            </a:r>
            <a:r>
              <a:rPr lang="en-US" sz="2800" dirty="0" smtClean="0"/>
              <a:t> </a:t>
            </a:r>
            <a:r>
              <a:rPr lang="en-US" sz="2800" dirty="0" smtClean="0">
                <a:sym typeface="Wingdings" pitchFamily="2" charset="2"/>
              </a:rPr>
              <a:t> indicates </a:t>
            </a:r>
            <a:r>
              <a:rPr lang="en-US" sz="2800" dirty="0" smtClean="0"/>
              <a:t>reduced </a:t>
            </a:r>
            <a:r>
              <a:rPr lang="en-US" sz="2800" dirty="0" err="1" smtClean="0"/>
              <a:t>vancomycin</a:t>
            </a:r>
            <a:r>
              <a:rPr lang="en-US" sz="2800" dirty="0" smtClean="0"/>
              <a:t> susceptibility </a:t>
            </a:r>
            <a:r>
              <a:rPr lang="en-US" sz="2800" dirty="0" smtClean="0">
                <a:sym typeface="Wingdings" pitchFamily="2" charset="2"/>
              </a:rPr>
              <a:t> </a:t>
            </a:r>
            <a:r>
              <a:rPr lang="en-US" sz="2800" dirty="0" smtClean="0"/>
              <a:t> alternative therapy.</a:t>
            </a:r>
          </a:p>
          <a:p>
            <a:endParaRPr lang="en-US" sz="2800" dirty="0" smtClean="0"/>
          </a:p>
          <a:p>
            <a:r>
              <a:rPr lang="en-US" sz="2800" dirty="0" smtClean="0"/>
              <a:t>When fever persists for 7 days despite appropriate antibiotic therapy</a:t>
            </a:r>
            <a:r>
              <a:rPr lang="en-US" sz="2800" dirty="0" smtClean="0">
                <a:sym typeface="Wingdings" pitchFamily="2" charset="2"/>
              </a:rPr>
              <a:t> e</a:t>
            </a:r>
            <a:r>
              <a:rPr lang="en-US" sz="2800" dirty="0" smtClean="0"/>
              <a:t>valuated for </a:t>
            </a:r>
            <a:r>
              <a:rPr lang="en-US" sz="2800" dirty="0" err="1" smtClean="0"/>
              <a:t>paravalvular</a:t>
            </a:r>
            <a:r>
              <a:rPr lang="en-US" sz="2800" dirty="0" smtClean="0"/>
              <a:t> abscess, </a:t>
            </a:r>
            <a:r>
              <a:rPr lang="en-US" sz="2800" dirty="0" err="1" smtClean="0"/>
              <a:t>extracardiac</a:t>
            </a:r>
            <a:r>
              <a:rPr lang="en-US" sz="2800" dirty="0" smtClean="0"/>
              <a:t> abscesses (spleen, kidney), or complications (embolic events).</a:t>
            </a:r>
          </a:p>
          <a:p>
            <a:r>
              <a:rPr lang="en-US" sz="2800" dirty="0" smtClean="0"/>
              <a:t>Vegetations become smaller with effective therapy</a:t>
            </a:r>
          </a:p>
          <a:p>
            <a:r>
              <a:rPr lang="en-US" sz="2800" dirty="0" smtClean="0"/>
              <a:t>However, 3 months after cure, 50% are unchanged and 25% are slightly larger.</a:t>
            </a:r>
          </a:p>
          <a:p>
            <a:endParaRPr lang="en-US" sz="2800" dirty="0"/>
          </a:p>
        </p:txBody>
      </p:sp>
    </p:spTree>
  </p:cSld>
  <p:clrMapOvr>
    <a:masterClrMapping/>
  </p:clrMapOvr>
  <p:transition>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a:bodyPr>
          <a:lstStyle/>
          <a:p>
            <a:r>
              <a:rPr lang="en-US" b="1" dirty="0" smtClean="0"/>
              <a:t>SURGICAL TREATMENT</a:t>
            </a:r>
            <a:endParaRPr lang="en-US" dirty="0"/>
          </a:p>
        </p:txBody>
      </p:sp>
      <p:pic>
        <p:nvPicPr>
          <p:cNvPr id="13314" name="Picture 2"/>
          <p:cNvPicPr>
            <a:picLocks noGrp="1" noChangeAspect="1" noChangeArrowheads="1"/>
          </p:cNvPicPr>
          <p:nvPr>
            <p:ph idx="1"/>
          </p:nvPr>
        </p:nvPicPr>
        <p:blipFill>
          <a:blip r:embed="rId2" cstate="print"/>
          <a:stretch>
            <a:fillRect/>
          </a:stretch>
        </p:blipFill>
        <p:spPr bwMode="auto">
          <a:xfrm>
            <a:off x="2209800" y="2286000"/>
            <a:ext cx="4343400" cy="3916957"/>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49963"/>
          </a:xfrm>
        </p:spPr>
        <p:txBody>
          <a:bodyPr>
            <a:normAutofit/>
          </a:bodyPr>
          <a:lstStyle/>
          <a:p>
            <a:endParaRPr lang="en-US" sz="2800" dirty="0" smtClean="0"/>
          </a:p>
          <a:p>
            <a:r>
              <a:rPr lang="en-US" sz="2800" dirty="0" smtClean="0"/>
              <a:t>Incidence of IV Drug user IE is less commonly reported in </a:t>
            </a:r>
            <a:r>
              <a:rPr lang="en-US" sz="2800" dirty="0" err="1" smtClean="0"/>
              <a:t>india</a:t>
            </a:r>
            <a:r>
              <a:rPr lang="en-US" sz="2800" dirty="0" smtClean="0"/>
              <a:t> , may be because of lack of self reporting as IVDU is not uncommon in INDIA. </a:t>
            </a:r>
          </a:p>
          <a:p>
            <a:r>
              <a:rPr lang="en-US" sz="2800" dirty="0" smtClean="0"/>
              <a:t>Mitral valve is common  than AV in India, while AV is common in western countries.</a:t>
            </a:r>
          </a:p>
          <a:p>
            <a:r>
              <a:rPr lang="en-US" sz="2800" dirty="0" smtClean="0"/>
              <a:t>Acc to ICE-PCS  Study, MV = AV.</a:t>
            </a:r>
          </a:p>
          <a:p>
            <a:r>
              <a:rPr lang="en-US" sz="2800" dirty="0" smtClean="0"/>
              <a:t>Tricuspid valve is common in </a:t>
            </a:r>
            <a:r>
              <a:rPr lang="en-US" sz="2800" dirty="0" err="1" smtClean="0"/>
              <a:t>india</a:t>
            </a:r>
            <a:r>
              <a:rPr lang="en-US" sz="2800" dirty="0" smtClean="0"/>
              <a:t> because of CHD  than due to IVDU.</a:t>
            </a:r>
          </a:p>
          <a:p>
            <a:endParaRPr lang="en-US" sz="2800" dirty="0" smtClean="0"/>
          </a:p>
          <a:p>
            <a:pPr>
              <a:buNone/>
            </a:pPr>
            <a:r>
              <a:rPr lang="en-US" sz="2800" dirty="0" smtClean="0"/>
              <a:t>						Medicine update 2016</a:t>
            </a:r>
          </a:p>
          <a:p>
            <a:endParaRPr lang="en-US" sz="2800" dirty="0"/>
          </a:p>
        </p:txBody>
      </p:sp>
    </p:spTree>
    <p:extLst>
      <p:ext uri="{BB962C8B-B14F-4D97-AF65-F5344CB8AC3E}">
        <p14:creationId xmlns:p14="http://schemas.microsoft.com/office/powerpoint/2010/main" xmlns="" val="3049999988"/>
      </p:ext>
    </p:extLst>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Surgical intervention has increased in recent decade , </a:t>
            </a:r>
            <a:r>
              <a:rPr lang="en-US" dirty="0" err="1" smtClean="0"/>
              <a:t>upto</a:t>
            </a:r>
            <a:r>
              <a:rPr lang="en-US" dirty="0" smtClean="0"/>
              <a:t> 50 % cases in western countries.</a:t>
            </a:r>
          </a:p>
          <a:p>
            <a:r>
              <a:rPr lang="en-US" dirty="0" err="1" smtClean="0"/>
              <a:t>Endocarditis</a:t>
            </a:r>
            <a:r>
              <a:rPr lang="en-US" dirty="0" smtClean="0"/>
              <a:t> due to </a:t>
            </a:r>
          </a:p>
          <a:p>
            <a:pPr>
              <a:buNone/>
            </a:pPr>
            <a:r>
              <a:rPr lang="en-US" dirty="0" smtClean="0"/>
              <a:t>		Candida infections , </a:t>
            </a:r>
          </a:p>
          <a:p>
            <a:pPr>
              <a:buNone/>
            </a:pPr>
            <a:r>
              <a:rPr lang="en-US" dirty="0" smtClean="0"/>
              <a:t>		Large vegetations ,</a:t>
            </a:r>
          </a:p>
          <a:p>
            <a:pPr>
              <a:buNone/>
            </a:pPr>
            <a:r>
              <a:rPr lang="en-US" dirty="0" smtClean="0"/>
              <a:t>		Refractory to antimicrobial therapy </a:t>
            </a:r>
          </a:p>
          <a:p>
            <a:pPr>
              <a:buNone/>
            </a:pPr>
            <a:r>
              <a:rPr lang="en-US" dirty="0" smtClean="0"/>
              <a:t>		Acute severe AR </a:t>
            </a:r>
          </a:p>
          <a:p>
            <a:pPr>
              <a:buNone/>
            </a:pPr>
            <a:r>
              <a:rPr lang="en-US" dirty="0" smtClean="0"/>
              <a:t>		Refractory heart failure.</a:t>
            </a:r>
            <a:endParaRPr lang="en-US" dirty="0"/>
          </a:p>
        </p:txBody>
      </p:sp>
    </p:spTree>
    <p:extLst>
      <p:ext uri="{BB962C8B-B14F-4D97-AF65-F5344CB8AC3E}">
        <p14:creationId xmlns:p14="http://schemas.microsoft.com/office/powerpoint/2010/main" xmlns="" val="2677165227"/>
      </p:ext>
    </p:extLst>
  </p:cSld>
  <p:clrMapOvr>
    <a:masterClrMapping/>
  </p:clrMapOvr>
  <p:transition>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PROPHYLAXIS OF I.E.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ORAL  DRUGS :</a:t>
            </a:r>
          </a:p>
          <a:p>
            <a:pPr>
              <a:buNone/>
            </a:pPr>
            <a:r>
              <a:rPr lang="en-US" dirty="0" smtClean="0"/>
              <a:t>	Tab . </a:t>
            </a:r>
            <a:r>
              <a:rPr lang="en-US" dirty="0" err="1" smtClean="0"/>
              <a:t>Amox</a:t>
            </a:r>
            <a:r>
              <a:rPr lang="en-US" dirty="0" smtClean="0"/>
              <a:t>   2 gm  ( 1 hr before )</a:t>
            </a:r>
          </a:p>
          <a:p>
            <a:pPr>
              <a:buNone/>
            </a:pPr>
            <a:r>
              <a:rPr lang="en-US" dirty="0" smtClean="0"/>
              <a:t>	( If allergic to penicillin , </a:t>
            </a:r>
          </a:p>
          <a:p>
            <a:pPr>
              <a:buNone/>
            </a:pPr>
            <a:r>
              <a:rPr lang="en-US" dirty="0" smtClean="0"/>
              <a:t>	then Tab . AZITHRO )</a:t>
            </a:r>
          </a:p>
          <a:p>
            <a:endParaRPr lang="en-US" dirty="0" smtClean="0"/>
          </a:p>
          <a:p>
            <a:r>
              <a:rPr lang="en-US" dirty="0" smtClean="0"/>
              <a:t>Intravenous  :</a:t>
            </a:r>
          </a:p>
          <a:p>
            <a:pPr>
              <a:buNone/>
            </a:pPr>
            <a:r>
              <a:rPr lang="en-US" dirty="0" smtClean="0"/>
              <a:t>	 Inj. </a:t>
            </a:r>
            <a:r>
              <a:rPr lang="en-US" dirty="0" err="1" smtClean="0"/>
              <a:t>Ampicillin</a:t>
            </a:r>
            <a:r>
              <a:rPr lang="en-US" dirty="0" smtClean="0"/>
              <a:t>  2 gm (1 hr before  procedure)</a:t>
            </a:r>
          </a:p>
          <a:p>
            <a:pPr>
              <a:buNone/>
            </a:pPr>
            <a:r>
              <a:rPr lang="en-US" dirty="0" smtClean="0"/>
              <a:t>  ( If allergic to penicillin , then Inj. </a:t>
            </a:r>
            <a:r>
              <a:rPr lang="en-US" dirty="0" err="1" smtClean="0"/>
              <a:t>Ceftriaxone</a:t>
            </a:r>
            <a:r>
              <a:rPr lang="en-US" dirty="0" smtClean="0"/>
              <a:t>  )</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5562600" y="2286000"/>
            <a:ext cx="2590800" cy="2362200"/>
          </a:xfrm>
          <a:prstGeom prst="rect">
            <a:avLst/>
          </a:prstGeom>
          <a:noFill/>
          <a:ln w="9525">
            <a:noFill/>
            <a:miter lim="800000"/>
            <a:headEnd/>
            <a:tailEnd/>
          </a:ln>
          <a:effectLst/>
        </p:spPr>
      </p:pic>
    </p:spTree>
    <p:extLst>
      <p:ext uri="{BB962C8B-B14F-4D97-AF65-F5344CB8AC3E}">
        <p14:creationId xmlns:p14="http://schemas.microsoft.com/office/powerpoint/2010/main" xmlns="" val="997931782"/>
      </p:ext>
    </p:extLst>
  </p:cSld>
  <p:clrMapOvr>
    <a:masterClrMapping/>
  </p:clrMapOvr>
  <p:transition>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1219200" y="1676400"/>
            <a:ext cx="6629400" cy="4114800"/>
          </a:xfrm>
          <a:prstGeom prst="rect">
            <a:avLst/>
          </a:prstGeom>
          <a:noFill/>
          <a:ln w="9525">
            <a:noFill/>
            <a:miter lim="800000"/>
            <a:headEnd/>
            <a:tailEnd/>
          </a:ln>
          <a:effectLst/>
        </p:spPr>
      </p:pic>
      <p:sp>
        <p:nvSpPr>
          <p:cNvPr id="2" name="Rectangle 1"/>
          <p:cNvSpPr/>
          <p:nvPr/>
        </p:nvSpPr>
        <p:spPr>
          <a:xfrm>
            <a:off x="1371600" y="4419600"/>
            <a:ext cx="6553200" cy="838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dirty="0" smtClean="0">
                <a:solidFill>
                  <a:srgbClr val="FFFF00"/>
                </a:solidFill>
                <a:latin typeface="Algerian" panose="04020705040A02060702" pitchFamily="82" charset="0"/>
              </a:rPr>
              <a:t>THANK YOU</a:t>
            </a:r>
            <a:endParaRPr lang="en-IN" sz="3600" dirty="0">
              <a:solidFill>
                <a:srgbClr val="FFFF00"/>
              </a:solidFill>
              <a:latin typeface="Algerian" panose="04020705040A02060702" pitchFamily="82" charset="0"/>
            </a:endParaRPr>
          </a:p>
        </p:txBody>
      </p:sp>
    </p:spTree>
  </p:cSld>
  <p:clrMapOvr>
    <a:masterClrMapping/>
  </p:clrMapOvr>
  <p:transition>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4024</TotalTime>
  <Words>2124</Words>
  <Application>Microsoft Office PowerPoint</Application>
  <PresentationFormat>On-screen Show (4:3)</PresentationFormat>
  <Paragraphs>346</Paragraphs>
  <Slides>92</Slides>
  <Notes>0</Notes>
  <HiddenSlides>1</HiddenSlides>
  <MMClips>2</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Organic</vt:lpstr>
      <vt:lpstr>INFECTIVE ENDOCARDITIS</vt:lpstr>
      <vt:lpstr>INTRODUCTION</vt:lpstr>
      <vt:lpstr>Slide 3</vt:lpstr>
      <vt:lpstr>Slide 4</vt:lpstr>
      <vt:lpstr>Slide 5</vt:lpstr>
      <vt:lpstr>Slide 6</vt:lpstr>
      <vt:lpstr>Slide 7</vt:lpstr>
      <vt:lpstr>INCIDENCE</vt:lpstr>
      <vt:lpstr>Slide 9</vt:lpstr>
      <vt:lpstr>Slide 10</vt:lpstr>
      <vt:lpstr>PREDISPOSITION</vt:lpstr>
      <vt:lpstr>ETIOLOGY</vt:lpstr>
      <vt:lpstr>Slide 13</vt:lpstr>
      <vt:lpstr>Slide 14</vt:lpstr>
      <vt:lpstr> </vt:lpstr>
      <vt:lpstr>PATHOGENESIS</vt:lpstr>
      <vt:lpstr>CARDIAC CONDITIONS</vt:lpstr>
      <vt:lpstr>Slide 18</vt:lpstr>
      <vt:lpstr>Slide 19</vt:lpstr>
      <vt:lpstr>Slide 20</vt:lpstr>
      <vt:lpstr>Slide 21</vt:lpstr>
      <vt:lpstr>Slide 22</vt:lpstr>
      <vt:lpstr>Slide 23</vt:lpstr>
      <vt:lpstr>CLINICAL MENIFESTATION</vt:lpstr>
      <vt:lpstr>Slide 25</vt:lpstr>
      <vt:lpstr>Slide 26</vt:lpstr>
      <vt:lpstr>Slide 27</vt:lpstr>
      <vt:lpstr>CARDIAC MENIFESTATIONS </vt:lpstr>
      <vt:lpstr>Slide 29</vt:lpstr>
      <vt:lpstr>Slide 30</vt:lpstr>
      <vt:lpstr>Slide 31</vt:lpstr>
      <vt:lpstr>NON-CARDIAC MENIFESTATIONS </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DIAGNOSIS</vt:lpstr>
      <vt:lpstr>Slide 48</vt:lpstr>
      <vt:lpstr>MODIFIED DUKES CRITERIA </vt:lpstr>
      <vt:lpstr>Slide 50</vt:lpstr>
      <vt:lpstr>Slide 51</vt:lpstr>
      <vt:lpstr>Slide 52</vt:lpstr>
      <vt:lpstr>Slide 53</vt:lpstr>
      <vt:lpstr>Slide 54</vt:lpstr>
      <vt:lpstr>Slide 55</vt:lpstr>
      <vt:lpstr>Slide 56</vt:lpstr>
      <vt:lpstr>Slide 57</vt:lpstr>
      <vt:lpstr>Slide 58</vt:lpstr>
      <vt:lpstr>Slide 59</vt:lpstr>
      <vt:lpstr>In western settings</vt:lpstr>
      <vt:lpstr>Slide 61</vt:lpstr>
      <vt:lpstr>Slide 62</vt:lpstr>
      <vt:lpstr>TREATMENT</vt:lpstr>
      <vt:lpstr>BASIC REQUIREMENTS </vt:lpstr>
      <vt:lpstr>Slide 65</vt:lpstr>
      <vt:lpstr>Slide 66</vt:lpstr>
      <vt:lpstr>Slide 67</vt:lpstr>
      <vt:lpstr>Slide 68</vt:lpstr>
      <vt:lpstr> </vt:lpstr>
      <vt:lpstr>OTHER ORGANISMS  </vt:lpstr>
      <vt:lpstr>Slide 71</vt:lpstr>
      <vt:lpstr>EMPIRICAL THERAPY</vt:lpstr>
      <vt:lpstr>Slide 73</vt:lpstr>
      <vt:lpstr>Slide 74</vt:lpstr>
      <vt:lpstr>Slide 75</vt:lpstr>
      <vt:lpstr>Slide 76</vt:lpstr>
      <vt:lpstr>Slide 77</vt:lpstr>
      <vt:lpstr>CIED ENDOCARDITIS</vt:lpstr>
      <vt:lpstr>Slide 79</vt:lpstr>
      <vt:lpstr>Slide 80</vt:lpstr>
      <vt:lpstr>Slide 81</vt:lpstr>
      <vt:lpstr>CULTURE NEGATIVE ENDOCARDITIS</vt:lpstr>
      <vt:lpstr>In General </vt:lpstr>
      <vt:lpstr>THERAPY AS OUT PATIENT</vt:lpstr>
      <vt:lpstr>MONITORING THERAPY</vt:lpstr>
      <vt:lpstr>BLOOD CULTURES </vt:lpstr>
      <vt:lpstr>Slide 87</vt:lpstr>
      <vt:lpstr>Slide 88</vt:lpstr>
      <vt:lpstr>SURGICAL TREATMENT</vt:lpstr>
      <vt:lpstr>Slide 90</vt:lpstr>
      <vt:lpstr>PROPHYLAXIS OF I.E.</vt:lpstr>
      <vt:lpstr>Slide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INFECTIVE ENDOCARDITIS</dc:title>
  <dc:creator>dharmesh</dc:creator>
  <cp:lastModifiedBy>Jeevana</cp:lastModifiedBy>
  <cp:revision>236</cp:revision>
  <dcterms:created xsi:type="dcterms:W3CDTF">2015-10-16T05:57:14Z</dcterms:created>
  <dcterms:modified xsi:type="dcterms:W3CDTF">2020-08-19T12:00:45Z</dcterms:modified>
</cp:coreProperties>
</file>