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73" r:id="rId14"/>
    <p:sldId id="272" r:id="rId15"/>
    <p:sldId id="267" r:id="rId16"/>
    <p:sldId id="278" r:id="rId17"/>
    <p:sldId id="284" r:id="rId18"/>
    <p:sldId id="285" r:id="rId19"/>
    <p:sldId id="269" r:id="rId20"/>
    <p:sldId id="279" r:id="rId21"/>
    <p:sldId id="274" r:id="rId22"/>
    <p:sldId id="282" r:id="rId23"/>
    <p:sldId id="283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DC05BA-5C44-4FB6-AE02-0E4A17C1D36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316080-807A-4487-B19F-6F630757A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85800"/>
            <a:ext cx="7406640" cy="2362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Isoniazid</a:t>
            </a:r>
            <a:r>
              <a:rPr lang="en-US" dirty="0" smtClean="0"/>
              <a:t> resistance and death in patients with </a:t>
            </a:r>
            <a:r>
              <a:rPr lang="en-US" dirty="0" err="1" smtClean="0"/>
              <a:t>tuberculous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meningitis: retrospective cohort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67200"/>
            <a:ext cx="7406640" cy="190500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Tuberculous</a:t>
            </a:r>
            <a:r>
              <a:rPr lang="en-US" dirty="0" smtClean="0"/>
              <a:t> meningitis is the most devastating manifestation of tuberculosis</a:t>
            </a:r>
          </a:p>
          <a:p>
            <a:r>
              <a:rPr lang="en-US" dirty="0" smtClean="0"/>
              <a:t>HIV and tuberculosis epidemics, tuberculosis has become the most common cause OF meningitis.</a:t>
            </a:r>
          </a:p>
          <a:p>
            <a:r>
              <a:rPr lang="en-US" dirty="0" smtClean="0"/>
              <a:t>We tested the hypothesis that initial </a:t>
            </a:r>
            <a:r>
              <a:rPr lang="en-US" dirty="0" err="1" smtClean="0"/>
              <a:t>isoniazid</a:t>
            </a:r>
            <a:r>
              <a:rPr lang="en-US" dirty="0" smtClean="0"/>
              <a:t> resistance would be associated with adverse outcomes in patients being treated for an initial episode of </a:t>
            </a:r>
            <a:r>
              <a:rPr lang="en-US" dirty="0" err="1" smtClean="0"/>
              <a:t>tuberculous</a:t>
            </a:r>
            <a:r>
              <a:rPr lang="en-US" dirty="0" smtClean="0"/>
              <a:t> meningitis.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SETTING;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Analysed</a:t>
            </a:r>
            <a:r>
              <a:rPr lang="en-US" dirty="0" smtClean="0"/>
              <a:t> data from the National Tuberculosis Surveillance System at the Centers for Disease </a:t>
            </a:r>
            <a:r>
              <a:rPr lang="en-US" dirty="0" err="1" smtClean="0"/>
              <a:t>Control,Atlanta</a:t>
            </a:r>
            <a:r>
              <a:rPr lang="en-US" smtClean="0"/>
              <a:t>, GA,USA</a:t>
            </a:r>
            <a:endParaRPr lang="en-US" dirty="0" smtClean="0"/>
          </a:p>
          <a:p>
            <a:pPr>
              <a:buNone/>
            </a:pPr>
            <a:r>
              <a:rPr lang="en-US" u="sng" dirty="0" smtClean="0"/>
              <a:t>PARTICIPANTS;</a:t>
            </a:r>
          </a:p>
          <a:p>
            <a:pPr lvl="1"/>
            <a:r>
              <a:rPr lang="en-US" u="sng" dirty="0" smtClean="0"/>
              <a:t> INCLUSION CRITERIA</a:t>
            </a:r>
            <a:r>
              <a:rPr lang="en-US" dirty="0" smtClean="0"/>
              <a:t>; analysis to patients with a diagnosis of </a:t>
            </a:r>
            <a:r>
              <a:rPr lang="en-US" dirty="0" err="1" smtClean="0"/>
              <a:t>tuberculous</a:t>
            </a:r>
            <a:r>
              <a:rPr lang="en-US" dirty="0" smtClean="0"/>
              <a:t> meningitis, a positive culture for Mycobacterium tuberculosis from any site, and initial </a:t>
            </a:r>
            <a:r>
              <a:rPr lang="en-US" dirty="0" err="1" smtClean="0"/>
              <a:t>isoniazid</a:t>
            </a:r>
            <a:r>
              <a:rPr lang="en-US" dirty="0" smtClean="0"/>
              <a:t> susceptibility data</a:t>
            </a:r>
          </a:p>
          <a:p>
            <a:pPr lvl="1"/>
            <a:r>
              <a:rPr lang="en-US" u="sng" dirty="0" smtClean="0"/>
              <a:t>EXCLUSION</a:t>
            </a:r>
            <a:r>
              <a:rPr lang="en-US" dirty="0" smtClean="0"/>
              <a:t> patients with initial resistance to both </a:t>
            </a:r>
            <a:r>
              <a:rPr lang="en-US" dirty="0" err="1" smtClean="0"/>
              <a:t>isoniazid</a:t>
            </a:r>
            <a:r>
              <a:rPr lang="en-US" dirty="0" smtClean="0"/>
              <a:t> and </a:t>
            </a:r>
            <a:r>
              <a:rPr lang="en-US" dirty="0" err="1" smtClean="0"/>
              <a:t>rifampicin</a:t>
            </a:r>
            <a:r>
              <a:rPr lang="en-US" dirty="0" smtClean="0"/>
              <a:t>(multi-drug resistance).</a:t>
            </a: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435608" y="228600"/>
            <a:ext cx="749808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33400"/>
            <a:ext cx="749808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 smtClean="0"/>
              <a:t>STATISTICAL METHODS:</a:t>
            </a:r>
          </a:p>
          <a:p>
            <a:pPr>
              <a:buNone/>
            </a:pPr>
            <a:r>
              <a:rPr lang="en-US" dirty="0" smtClean="0"/>
              <a:t>              Determined the unadjusted association </a:t>
            </a:r>
            <a:r>
              <a:rPr lang="en-US" dirty="0" err="1" smtClean="0"/>
              <a:t>betweeninitial</a:t>
            </a:r>
            <a:r>
              <a:rPr lang="en-US" dirty="0" smtClean="0"/>
              <a:t> </a:t>
            </a:r>
            <a:r>
              <a:rPr lang="en-US" dirty="0" err="1" smtClean="0"/>
              <a:t>isoniazid</a:t>
            </a:r>
            <a:r>
              <a:rPr lang="en-US" dirty="0" smtClean="0"/>
              <a:t> resistance and subsequent death by   using the </a:t>
            </a:r>
            <a:r>
              <a:rPr lang="el-GR" dirty="0" smtClean="0"/>
              <a:t>χ2 </a:t>
            </a:r>
            <a:r>
              <a:rPr lang="en-US" dirty="0" smtClean="0"/>
              <a:t>test</a:t>
            </a:r>
          </a:p>
          <a:p>
            <a:pPr>
              <a:buNone/>
            </a:pPr>
            <a:r>
              <a:rPr lang="en-US" dirty="0" smtClean="0"/>
              <a:t>               Calculated an odds ratio and a 95% confidence interval to evaluate the strength of the association and the precision of the effect</a:t>
            </a:r>
          </a:p>
          <a:p>
            <a:pPr>
              <a:buNone/>
            </a:pPr>
            <a:r>
              <a:rPr lang="en-US" dirty="0" smtClean="0"/>
              <a:t>                 Association of initial </a:t>
            </a:r>
            <a:r>
              <a:rPr lang="en-US" dirty="0" err="1" smtClean="0"/>
              <a:t>isoniazid</a:t>
            </a:r>
            <a:r>
              <a:rPr lang="en-US" dirty="0" smtClean="0"/>
              <a:t> resistance and subsequent death according to whether the patient was infected with HIV and whether the patient had a positive cerebrospinal fluid culture</a:t>
            </a:r>
          </a:p>
          <a:p>
            <a:pPr>
              <a:buNone/>
            </a:pPr>
            <a:r>
              <a:rPr lang="en-US" dirty="0" smtClean="0"/>
              <a:t>                 Used STATA v10.0 for all statistical calculations.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smtClean="0"/>
              <a:t>RETROSPECTIVE COHORT STUDY: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---Historic cohort study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---Latin </a:t>
            </a:r>
            <a:r>
              <a:rPr lang="en-US" dirty="0" err="1" smtClean="0"/>
              <a:t>retr</a:t>
            </a:r>
            <a:r>
              <a:rPr lang="en-US" dirty="0" smtClean="0"/>
              <a:t>, "look back“</a:t>
            </a:r>
          </a:p>
          <a:p>
            <a:pPr>
              <a:buNone/>
            </a:pPr>
            <a:r>
              <a:rPr lang="en-US" dirty="0" smtClean="0"/>
              <a:t>---generally means to take a look back at events that already have taken place. </a:t>
            </a:r>
          </a:p>
          <a:p>
            <a:r>
              <a:rPr lang="en-US" u="sng" dirty="0" smtClean="0"/>
              <a:t>ODD’S RATIO:</a:t>
            </a:r>
          </a:p>
          <a:p>
            <a:pPr>
              <a:buNone/>
            </a:pPr>
            <a:r>
              <a:rPr lang="en-US" dirty="0" smtClean="0"/>
              <a:t>---Measure of effect size describing the strength of association or non-independence between two binary data values</a:t>
            </a:r>
          </a:p>
          <a:p>
            <a:pPr>
              <a:buNone/>
            </a:pPr>
            <a:r>
              <a:rPr lang="en-US" dirty="0" smtClean="0"/>
              <a:t>---Event occurring in one group to the odds of it occurring in another group</a:t>
            </a:r>
          </a:p>
          <a:p>
            <a:r>
              <a:rPr lang="en-US" u="sng" dirty="0" smtClean="0"/>
              <a:t>REGRESSION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b="1" dirty="0" smtClean="0"/>
              <a:t>---logistic regression</a:t>
            </a:r>
            <a:r>
              <a:rPr lang="en-US" dirty="0" smtClean="0"/>
              <a:t> is used for prediction of the probability of occurrence of an event by fitting data to a </a:t>
            </a:r>
            <a:r>
              <a:rPr lang="en-US" dirty="0" err="1" smtClean="0"/>
              <a:t>logit</a:t>
            </a:r>
            <a:r>
              <a:rPr lang="en-US" dirty="0" smtClean="0"/>
              <a:t> function logistic curve</a:t>
            </a:r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RESULTS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Unadjusted analysis::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1896 patients after exclusion</a:t>
            </a:r>
          </a:p>
          <a:p>
            <a:r>
              <a:rPr lang="en-US" dirty="0" smtClean="0"/>
              <a:t>1614 (85%) had a positive culture from cerebrospinal fluid</a:t>
            </a:r>
          </a:p>
          <a:p>
            <a:r>
              <a:rPr lang="en-US" dirty="0" smtClean="0"/>
              <a:t>282 (15%) had positive cultures only from other sites. </a:t>
            </a:r>
          </a:p>
          <a:p>
            <a:r>
              <a:rPr lang="en-US" dirty="0" smtClean="0"/>
              <a:t>541 (29%) patients died during treatment.</a:t>
            </a:r>
          </a:p>
          <a:p>
            <a:r>
              <a:rPr lang="en-US" dirty="0" smtClean="0"/>
              <a:t>Of the remaining 1355 patients, 1177 (87%) completed treatment and 178 (13%) were lost to follow-up.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04800"/>
            <a:ext cx="7696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819400"/>
            <a:ext cx="7543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Adjusted analyses::</a:t>
            </a:r>
            <a:endParaRPr lang="en-US" u="sng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954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1050 adults(older than 14 years) with positive cerebrospinal fluid cultures treated initially with </a:t>
            </a:r>
            <a:r>
              <a:rPr lang="en-US" dirty="0" err="1" smtClean="0"/>
              <a:t>isoniazide,rifampicin,ethambutol</a:t>
            </a:r>
            <a:r>
              <a:rPr lang="en-US" dirty="0" smtClean="0"/>
              <a:t>, and </a:t>
            </a:r>
            <a:r>
              <a:rPr lang="en-US" dirty="0" err="1" smtClean="0"/>
              <a:t>pyrazinamide</a:t>
            </a:r>
            <a:endParaRPr lang="en-US" dirty="0" smtClean="0"/>
          </a:p>
          <a:p>
            <a:r>
              <a:rPr lang="en-US" dirty="0" smtClean="0"/>
              <a:t>AIDS</a:t>
            </a:r>
          </a:p>
          <a:p>
            <a:r>
              <a:rPr lang="en-US" dirty="0" smtClean="0"/>
              <a:t>Intravenous drug use, non-intravenous drug use and alcohol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143000"/>
            <a:ext cx="7620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04800"/>
            <a:ext cx="655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ISONIAZID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Known as </a:t>
            </a:r>
            <a:r>
              <a:rPr lang="en-US" b="1" dirty="0" err="1" smtClean="0"/>
              <a:t>Isonicotinylhydrazine</a:t>
            </a:r>
            <a:r>
              <a:rPr lang="en-US" dirty="0" smtClean="0"/>
              <a:t> (</a:t>
            </a:r>
            <a:r>
              <a:rPr lang="en-US" b="1" dirty="0" smtClean="0"/>
              <a:t>INH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First-line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ANTITUBERCULOSIS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dirty="0" smtClean="0"/>
              <a:t>medication</a:t>
            </a:r>
          </a:p>
          <a:p>
            <a:r>
              <a:rPr lang="en-US" dirty="0" smtClean="0"/>
              <a:t>Only bactericidal agent that easily crosses the blood-brain barrier, achieving concentrations in cerebrospinal fluid similar to those in serum.</a:t>
            </a:r>
          </a:p>
          <a:p>
            <a:r>
              <a:rPr lang="en-US" u="sng" dirty="0" err="1" smtClean="0"/>
              <a:t>Bacteriostatic</a:t>
            </a:r>
            <a:r>
              <a:rPr lang="en-US" dirty="0" smtClean="0"/>
              <a:t> for "resting" bacilli,</a:t>
            </a:r>
          </a:p>
          <a:p>
            <a:r>
              <a:rPr lang="en-US" u="sng" dirty="0" smtClean="0"/>
              <a:t>Bactericidal</a:t>
            </a:r>
            <a:r>
              <a:rPr lang="en-US" dirty="0" smtClean="0"/>
              <a:t> for rapidly dividing microorganisms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0"/>
            <a:ext cx="7848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057400"/>
            <a:ext cx="777239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572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Tuberculous</a:t>
            </a:r>
            <a:r>
              <a:rPr lang="en-US" dirty="0" smtClean="0"/>
              <a:t> meningitis, </a:t>
            </a:r>
            <a:r>
              <a:rPr lang="en-US" dirty="0" err="1" smtClean="0"/>
              <a:t>isoniazid</a:t>
            </a:r>
            <a:r>
              <a:rPr lang="en-US" dirty="0" smtClean="0"/>
              <a:t> resistance on initial susceptibility testing was associated with subsequent death among those with a positive cerebrospinal fluid culture for </a:t>
            </a:r>
            <a:r>
              <a:rPr lang="en-US" dirty="0" err="1" smtClean="0"/>
              <a:t>M.tuberculosis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Association independent of age and HIV status and remained robust in a secondary analysis limited to adults treated initially with </a:t>
            </a:r>
            <a:r>
              <a:rPr lang="en-US" dirty="0" err="1" smtClean="0"/>
              <a:t>isoniazid,rifampicin</a:t>
            </a:r>
            <a:r>
              <a:rPr lang="en-US" dirty="0" smtClean="0"/>
              <a:t> (or </a:t>
            </a:r>
            <a:r>
              <a:rPr lang="en-US" dirty="0" err="1" smtClean="0"/>
              <a:t>rifabutin</a:t>
            </a:r>
            <a:r>
              <a:rPr lang="en-US" dirty="0" smtClean="0"/>
              <a:t>), </a:t>
            </a:r>
            <a:r>
              <a:rPr lang="en-US" dirty="0" err="1" smtClean="0"/>
              <a:t>ethambutol</a:t>
            </a:r>
            <a:r>
              <a:rPr lang="en-US" dirty="0" smtClean="0"/>
              <a:t>, and </a:t>
            </a:r>
            <a:r>
              <a:rPr lang="en-US" dirty="0" err="1" smtClean="0"/>
              <a:t>pyrazinamide</a:t>
            </a:r>
            <a:r>
              <a:rPr lang="en-US" dirty="0" smtClean="0"/>
              <a:t> and in sensitivity analyses that considered loss to follow-up.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delayed cerebrospinal fluid </a:t>
            </a:r>
            <a:r>
              <a:rPr lang="en-US" dirty="0" err="1" smtClean="0"/>
              <a:t>sterilisation</a:t>
            </a:r>
            <a:r>
              <a:rPr lang="en-US" dirty="0" smtClean="0"/>
              <a:t> in cases of </a:t>
            </a:r>
            <a:r>
              <a:rPr lang="en-US" dirty="0" err="1" smtClean="0"/>
              <a:t>tuberculous</a:t>
            </a:r>
            <a:r>
              <a:rPr lang="en-US" dirty="0" smtClean="0"/>
              <a:t> meningitis that are resistant to either </a:t>
            </a:r>
            <a:r>
              <a:rPr lang="en-US" dirty="0" err="1" smtClean="0"/>
              <a:t>isoniazid</a:t>
            </a:r>
            <a:r>
              <a:rPr lang="en-US" dirty="0" smtClean="0"/>
              <a:t> or streptomycin.</a:t>
            </a:r>
          </a:p>
          <a:p>
            <a:r>
              <a:rPr lang="en-US" dirty="0" err="1" smtClean="0"/>
              <a:t>isoniazid</a:t>
            </a:r>
            <a:r>
              <a:rPr lang="en-US" dirty="0" smtClean="0"/>
              <a:t> resistance is a threat to the successful treatment of tuberculosis when </a:t>
            </a:r>
            <a:r>
              <a:rPr lang="en-US" dirty="0" err="1" smtClean="0"/>
              <a:t>meningeal</a:t>
            </a:r>
            <a:r>
              <a:rPr lang="en-US" dirty="0" smtClean="0"/>
              <a:t> involvement is present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THIS STUDY ADDS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</a:t>
            </a:r>
            <a:r>
              <a:rPr lang="en-US" dirty="0" err="1" smtClean="0"/>
              <a:t>isoniazid</a:t>
            </a:r>
            <a:r>
              <a:rPr lang="en-US" dirty="0" smtClean="0"/>
              <a:t> resistance was associated with death during anti-</a:t>
            </a:r>
            <a:r>
              <a:rPr lang="en-US" dirty="0" err="1" smtClean="0"/>
              <a:t>tuberculous</a:t>
            </a:r>
            <a:r>
              <a:rPr lang="en-US" dirty="0" smtClean="0"/>
              <a:t> treatment in patients with </a:t>
            </a:r>
            <a:r>
              <a:rPr lang="en-US" dirty="0" err="1" smtClean="0"/>
              <a:t>tuberculous</a:t>
            </a:r>
            <a:r>
              <a:rPr lang="en-US" dirty="0" smtClean="0"/>
              <a:t> meningitis</a:t>
            </a:r>
          </a:p>
          <a:p>
            <a:r>
              <a:rPr lang="en-US" dirty="0" smtClean="0"/>
              <a:t>In areas with a high prevalence of </a:t>
            </a:r>
            <a:r>
              <a:rPr lang="en-US" dirty="0" err="1" smtClean="0"/>
              <a:t>isoniazid</a:t>
            </a:r>
            <a:r>
              <a:rPr lang="en-US" dirty="0" smtClean="0"/>
              <a:t> resistance among newly diagnosed cases of tuberculosis, treatment strategies other than the standard four drug regimen should be evaluated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Mortality from </a:t>
            </a:r>
            <a:r>
              <a:rPr lang="en-US" dirty="0" err="1" smtClean="0"/>
              <a:t>tuberculous</a:t>
            </a:r>
            <a:r>
              <a:rPr lang="en-US" dirty="0" smtClean="0"/>
              <a:t> meningitis attributable to </a:t>
            </a:r>
            <a:r>
              <a:rPr lang="en-US" dirty="0" err="1" smtClean="0"/>
              <a:t>isoniazid</a:t>
            </a:r>
            <a:r>
              <a:rPr lang="en-US" dirty="0" smtClean="0"/>
              <a:t> resistance will be greater when </a:t>
            </a:r>
            <a:r>
              <a:rPr lang="en-US" dirty="0" err="1" smtClean="0"/>
              <a:t>isoniazid</a:t>
            </a:r>
            <a:r>
              <a:rPr lang="en-US" dirty="0" smtClean="0"/>
              <a:t> resistance among newly diagnosed cases is more common</a:t>
            </a:r>
          </a:p>
          <a:p>
            <a:r>
              <a:rPr lang="en-US" dirty="0" smtClean="0"/>
              <a:t>Use of an empirically expanded regimen for seriously ill patients when drug resistance is suspected</a:t>
            </a:r>
          </a:p>
          <a:p>
            <a:r>
              <a:rPr lang="en-US" dirty="0" smtClean="0"/>
              <a:t>Identification of risk factors for </a:t>
            </a:r>
            <a:r>
              <a:rPr lang="en-US" dirty="0" err="1" smtClean="0"/>
              <a:t>isoniazid</a:t>
            </a:r>
            <a:r>
              <a:rPr lang="en-US" dirty="0" smtClean="0"/>
              <a:t> resistance</a:t>
            </a:r>
          </a:p>
          <a:p>
            <a:r>
              <a:rPr lang="en-US" dirty="0" smtClean="0"/>
              <a:t>RCT --evaluate the optimal empirical regimen for patients with </a:t>
            </a:r>
            <a:r>
              <a:rPr lang="en-US" dirty="0" err="1" smtClean="0"/>
              <a:t>tuberculous</a:t>
            </a:r>
            <a:r>
              <a:rPr lang="en-US" dirty="0" smtClean="0"/>
              <a:t> meningitis who are at high risk for both initial </a:t>
            </a:r>
            <a:r>
              <a:rPr lang="en-US" dirty="0" err="1" smtClean="0"/>
              <a:t>isoniazid</a:t>
            </a:r>
            <a:r>
              <a:rPr lang="en-US" dirty="0" smtClean="0"/>
              <a:t> resistance and poor clinical outcomes.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line anti-</a:t>
            </a:r>
            <a:r>
              <a:rPr lang="en-US" dirty="0" err="1" smtClean="0"/>
              <a:t>tuberculous</a:t>
            </a:r>
            <a:r>
              <a:rPr lang="en-US" dirty="0" smtClean="0"/>
              <a:t> drugs with demonstrated activity in the central nervous system such as </a:t>
            </a:r>
            <a:r>
              <a:rPr lang="en-US" dirty="0" err="1" smtClean="0"/>
              <a:t>cycloserine</a:t>
            </a:r>
            <a:r>
              <a:rPr lang="en-US" dirty="0" smtClean="0"/>
              <a:t> or the </a:t>
            </a:r>
            <a:r>
              <a:rPr lang="en-US" dirty="0" err="1" smtClean="0"/>
              <a:t>fluoroquinolones</a:t>
            </a:r>
            <a:r>
              <a:rPr lang="en-US" dirty="0" smtClean="0"/>
              <a:t> SHOULD be used &amp; trials regard it’s effect to reduce mortality..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MECHANISM OF ACTION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Isoniazid</a:t>
            </a:r>
            <a:r>
              <a:rPr lang="en-US" dirty="0" smtClean="0"/>
              <a:t> – </a:t>
            </a:r>
            <a:r>
              <a:rPr lang="en-US" dirty="0" err="1" smtClean="0"/>
              <a:t>prodrug</a:t>
            </a:r>
            <a:endParaRPr lang="en-US" dirty="0" smtClean="0"/>
          </a:p>
          <a:p>
            <a:r>
              <a:rPr lang="en-US" dirty="0" err="1" smtClean="0"/>
              <a:t>Mycobacterial</a:t>
            </a:r>
            <a:r>
              <a:rPr lang="en-US" dirty="0" smtClean="0"/>
              <a:t> </a:t>
            </a:r>
            <a:r>
              <a:rPr lang="en-US" dirty="0" err="1" smtClean="0"/>
              <a:t>catalase-peroxidase</a:t>
            </a:r>
            <a:endParaRPr lang="en-US" dirty="0" smtClean="0"/>
          </a:p>
          <a:p>
            <a:r>
              <a:rPr lang="en-US" dirty="0" smtClean="0"/>
              <a:t>Inhibit the </a:t>
            </a:r>
            <a:r>
              <a:rPr lang="en-US" dirty="0" err="1" smtClean="0"/>
              <a:t>bioSynthesis</a:t>
            </a:r>
            <a:r>
              <a:rPr lang="en-US" dirty="0" smtClean="0"/>
              <a:t> of </a:t>
            </a:r>
            <a:r>
              <a:rPr lang="en-US" dirty="0" err="1" smtClean="0"/>
              <a:t>mycolic</a:t>
            </a:r>
            <a:r>
              <a:rPr lang="en-US" dirty="0" smtClean="0"/>
              <a:t> acids</a:t>
            </a:r>
          </a:p>
          <a:p>
            <a:r>
              <a:rPr lang="en-US" dirty="0" err="1" smtClean="0"/>
              <a:t>Mycolic</a:t>
            </a:r>
            <a:r>
              <a:rPr lang="en-US" dirty="0" smtClean="0"/>
              <a:t> acids are unique to </a:t>
            </a:r>
            <a:r>
              <a:rPr lang="en-US" dirty="0" err="1" smtClean="0"/>
              <a:t>mycobacteria</a:t>
            </a:r>
            <a:r>
              <a:rPr lang="en-US" dirty="0" smtClean="0"/>
              <a:t>, high degree of selectivity of ISONIAZID</a:t>
            </a:r>
          </a:p>
          <a:p>
            <a:r>
              <a:rPr lang="en-US" dirty="0" err="1" smtClean="0"/>
              <a:t>Isoniazid</a:t>
            </a:r>
            <a:r>
              <a:rPr lang="en-US" dirty="0" smtClean="0"/>
              <a:t> penetrates well into </a:t>
            </a:r>
            <a:r>
              <a:rPr lang="en-US" dirty="0" err="1" smtClean="0"/>
              <a:t>caseous</a:t>
            </a:r>
            <a:r>
              <a:rPr lang="en-US" dirty="0" smtClean="0"/>
              <a:t> material</a:t>
            </a:r>
          </a:p>
          <a:p>
            <a:r>
              <a:rPr lang="en-US" dirty="0" smtClean="0"/>
              <a:t>FAST &amp; SLOW ACETYLATORS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229894" y="2552700"/>
            <a:ext cx="754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UNTOWARD EFFECTS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peripheral neuritis-- most common</a:t>
            </a:r>
          </a:p>
          <a:p>
            <a:pPr>
              <a:buNone/>
            </a:pPr>
            <a:r>
              <a:rPr lang="en-US" dirty="0" smtClean="0"/>
              <a:t>        prevented by supplemental pyridoxine</a:t>
            </a:r>
          </a:p>
          <a:p>
            <a:r>
              <a:rPr lang="en-US" dirty="0" err="1" smtClean="0"/>
              <a:t>Hepatotoxicity</a:t>
            </a:r>
            <a:endParaRPr lang="en-US" dirty="0" smtClean="0"/>
          </a:p>
          <a:p>
            <a:r>
              <a:rPr lang="en-US" dirty="0" smtClean="0"/>
              <a:t>Rash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Precipitate convulsion</a:t>
            </a:r>
          </a:p>
          <a:p>
            <a:r>
              <a:rPr lang="en-US" dirty="0" smtClean="0"/>
              <a:t>Arthritic symptoms etc..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common mechanism of </a:t>
            </a:r>
            <a:r>
              <a:rPr lang="en-US" dirty="0" err="1" smtClean="0"/>
              <a:t>isoniazid</a:t>
            </a:r>
            <a:r>
              <a:rPr lang="en-US" dirty="0" smtClean="0"/>
              <a:t> resistance is mutations in </a:t>
            </a:r>
            <a:r>
              <a:rPr lang="en-US" dirty="0" err="1" smtClean="0"/>
              <a:t>catalase-peroxidase</a:t>
            </a:r>
            <a:r>
              <a:rPr lang="en-US" dirty="0" smtClean="0"/>
              <a:t> (</a:t>
            </a:r>
            <a:r>
              <a:rPr lang="en-US" i="1" dirty="0" err="1" smtClean="0"/>
              <a:t>katg</a:t>
            </a:r>
            <a:r>
              <a:rPr lang="en-US" dirty="0" smtClean="0"/>
              <a:t>) that decrease its activity,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preventing conversion of the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prodrug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its active metabolite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Another mechanism of resistance is related to a mutation in the </a:t>
            </a:r>
            <a:r>
              <a:rPr lang="en-US" dirty="0" err="1" smtClean="0"/>
              <a:t>mycobacterial</a:t>
            </a:r>
            <a:r>
              <a:rPr lang="en-US" dirty="0" smtClean="0"/>
              <a:t> </a:t>
            </a:r>
            <a:r>
              <a:rPr lang="en-US" i="1" dirty="0" err="1" smtClean="0"/>
              <a:t>inhA</a:t>
            </a:r>
            <a:r>
              <a:rPr lang="en-US" dirty="0" smtClean="0"/>
              <a:t> and </a:t>
            </a:r>
            <a:r>
              <a:rPr lang="en-US" i="1" dirty="0" err="1" smtClean="0"/>
              <a:t>KasA</a:t>
            </a:r>
            <a:r>
              <a:rPr lang="en-US" dirty="0" smtClean="0"/>
              <a:t> genes involved in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mycolic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acid biosynthesis </a:t>
            </a:r>
          </a:p>
          <a:p>
            <a:r>
              <a:rPr lang="en-US" dirty="0" smtClean="0"/>
              <a:t>Mutations in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NADH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dehydrogenase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ndh</a:t>
            </a:r>
            <a:r>
              <a:rPr lang="en-US" dirty="0" smtClean="0"/>
              <a:t>) also confer </a:t>
            </a:r>
            <a:r>
              <a:rPr lang="en-US" dirty="0" err="1" smtClean="0"/>
              <a:t>isoniazid</a:t>
            </a:r>
            <a:r>
              <a:rPr lang="en-US" dirty="0" smtClean="0"/>
              <a:t> resistance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effectLst/>
              </a:rPr>
              <a:t>Tuberculous</a:t>
            </a:r>
            <a:r>
              <a:rPr lang="en-US" u="sng" dirty="0" smtClean="0">
                <a:effectLst/>
              </a:rPr>
              <a:t> Meningitis</a:t>
            </a:r>
            <a:endParaRPr lang="en-US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often in young children but also develops in adults, especially those infected with HIV.</a:t>
            </a:r>
          </a:p>
          <a:p>
            <a:r>
              <a:rPr lang="en-US" dirty="0" err="1" smtClean="0"/>
              <a:t>Hematogenous</a:t>
            </a:r>
            <a:r>
              <a:rPr lang="en-US" dirty="0" smtClean="0"/>
              <a:t> spread or from the rupture of a </a:t>
            </a:r>
            <a:r>
              <a:rPr lang="en-US" dirty="0" err="1" smtClean="0"/>
              <a:t>subependymal</a:t>
            </a:r>
            <a:r>
              <a:rPr lang="en-US" dirty="0" smtClean="0"/>
              <a:t> tubercle into the subarachnoid space</a:t>
            </a:r>
          </a:p>
          <a:p>
            <a:r>
              <a:rPr lang="en-US" dirty="0" smtClean="0"/>
              <a:t>Rare in developed BUT common in developing countries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Headache               </a:t>
            </a:r>
          </a:p>
          <a:p>
            <a:r>
              <a:rPr lang="en-US" dirty="0" smtClean="0"/>
              <a:t>Vomiting </a:t>
            </a:r>
          </a:p>
          <a:p>
            <a:r>
              <a:rPr lang="en-US" dirty="0" smtClean="0"/>
              <a:t>Low-grade fever </a:t>
            </a:r>
          </a:p>
          <a:p>
            <a:r>
              <a:rPr lang="en-US" dirty="0" smtClean="0"/>
              <a:t>Lassitude </a:t>
            </a:r>
          </a:p>
          <a:p>
            <a:r>
              <a:rPr lang="en-US" dirty="0" smtClean="0"/>
              <a:t>Depression </a:t>
            </a:r>
          </a:p>
          <a:p>
            <a:r>
              <a:rPr lang="en-US" dirty="0" smtClean="0"/>
              <a:t>Confusion </a:t>
            </a:r>
          </a:p>
          <a:p>
            <a:r>
              <a:rPr lang="en-US" sz="3300" dirty="0" err="1" smtClean="0"/>
              <a:t>Behaviour</a:t>
            </a:r>
            <a:r>
              <a:rPr lang="en-US" sz="3300" dirty="0" smtClean="0"/>
              <a:t> changes </a:t>
            </a:r>
          </a:p>
          <a:p>
            <a:r>
              <a:rPr lang="en-US" dirty="0" smtClean="0"/>
              <a:t>Neck rigidity</a:t>
            </a:r>
          </a:p>
          <a:p>
            <a:r>
              <a:rPr lang="en-US" dirty="0" err="1" smtClean="0"/>
              <a:t>Oculomotor</a:t>
            </a:r>
            <a:r>
              <a:rPr lang="en-US" dirty="0" smtClean="0"/>
              <a:t> palsies </a:t>
            </a:r>
          </a:p>
          <a:p>
            <a:r>
              <a:rPr lang="en-US" dirty="0" err="1" smtClean="0"/>
              <a:t>Papilloedema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Focal hemisphere signs </a:t>
            </a:r>
          </a:p>
          <a:p>
            <a:r>
              <a:rPr lang="en-US" dirty="0" smtClean="0"/>
              <a:t>Depression of conscious level</a:t>
            </a:r>
          </a:p>
          <a:p>
            <a:r>
              <a:rPr lang="en-US" dirty="0" smtClean="0"/>
              <a:t>MENINGISM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CSF EXAMINATION</a:t>
            </a:r>
          </a:p>
          <a:p>
            <a:pPr>
              <a:buNone/>
            </a:pPr>
            <a:r>
              <a:rPr lang="en-US" dirty="0" smtClean="0"/>
              <a:t>          -high leukocyte count (up to 1000/L)</a:t>
            </a:r>
          </a:p>
          <a:p>
            <a:pPr>
              <a:buNone/>
            </a:pPr>
            <a:r>
              <a:rPr lang="en-US" dirty="0" smtClean="0"/>
              <a:t>          -a protein content of 1–8 g/L (100–800 mg/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-a low glucose concentration</a:t>
            </a:r>
          </a:p>
          <a:p>
            <a:r>
              <a:rPr lang="en-US" dirty="0" smtClean="0"/>
              <a:t>Culture of CSF is diagnostic in up to 80%</a:t>
            </a:r>
          </a:p>
          <a:p>
            <a:r>
              <a:rPr lang="en-US" dirty="0" smtClean="0"/>
              <a:t>PCR sensitivity of up to 80%</a:t>
            </a:r>
          </a:p>
          <a:p>
            <a:r>
              <a:rPr lang="en-US" dirty="0" smtClean="0"/>
              <a:t>ADA sensitive BUT low specificity</a:t>
            </a:r>
          </a:p>
          <a:p>
            <a:r>
              <a:rPr lang="en-US" dirty="0" smtClean="0"/>
              <a:t>CT and MRI show hydrocephalus and abnormal enhancement of basal cisterns or </a:t>
            </a:r>
            <a:r>
              <a:rPr lang="en-US" dirty="0" err="1" smtClean="0"/>
              <a:t>ependyma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OBJECTIVE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determine whether initial </a:t>
            </a:r>
            <a:r>
              <a:rPr lang="en-US" dirty="0" err="1" smtClean="0"/>
              <a:t>isoniazid</a:t>
            </a:r>
            <a:r>
              <a:rPr lang="en-US" dirty="0" smtClean="0"/>
              <a:t> resistance is associated with death during the treatment of </a:t>
            </a:r>
            <a:r>
              <a:rPr lang="en-US" dirty="0" err="1" smtClean="0"/>
              <a:t>tuberculous</a:t>
            </a:r>
            <a:r>
              <a:rPr lang="en-US" dirty="0" smtClean="0"/>
              <a:t> meningitis</a:t>
            </a:r>
          </a:p>
          <a:p>
            <a:pPr>
              <a:buNone/>
            </a:pPr>
            <a:endParaRPr lang="en-US" sz="4800" u="sng" dirty="0" smtClean="0"/>
          </a:p>
          <a:p>
            <a:pPr>
              <a:buNone/>
            </a:pPr>
            <a:r>
              <a:rPr lang="en-US" sz="4800" u="sng" dirty="0" smtClean="0"/>
              <a:t>DESIGN</a:t>
            </a:r>
          </a:p>
          <a:p>
            <a:pPr>
              <a:buNone/>
            </a:pPr>
            <a:r>
              <a:rPr lang="en-US" sz="4800" dirty="0" smtClean="0"/>
              <a:t> </a:t>
            </a:r>
            <a:r>
              <a:rPr lang="en-US" sz="4000" dirty="0" smtClean="0"/>
              <a:t>Retrospective cohort study.</a:t>
            </a:r>
            <a:endParaRPr lang="en-US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280</TotalTime>
  <Words>956</Words>
  <Application>Microsoft Office PowerPoint</Application>
  <PresentationFormat>On-screen Show (4:3)</PresentationFormat>
  <Paragraphs>109</Paragraphs>
  <Slides>25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Solstice</vt:lpstr>
      <vt:lpstr>Isoniazid resistance and death in patients with tuberculous meningitis: retrospective cohort study</vt:lpstr>
      <vt:lpstr>ISONIAZID</vt:lpstr>
      <vt:lpstr>MECHANISM OF ACTION</vt:lpstr>
      <vt:lpstr>UNTOWARD EFFECTS</vt:lpstr>
      <vt:lpstr>RESISTENCE</vt:lpstr>
      <vt:lpstr>Tuberculous Meningitis</vt:lpstr>
      <vt:lpstr>CLINICAL FEATURES</vt:lpstr>
      <vt:lpstr>DIAGNOSIS</vt:lpstr>
      <vt:lpstr>OBJECTIVE</vt:lpstr>
      <vt:lpstr>INTRODUCTION</vt:lpstr>
      <vt:lpstr>METHODS</vt:lpstr>
      <vt:lpstr>Slide 12</vt:lpstr>
      <vt:lpstr>Slide 13</vt:lpstr>
      <vt:lpstr>RESULTS Unadjusted analysis::</vt:lpstr>
      <vt:lpstr>Slide 15</vt:lpstr>
      <vt:lpstr>Slide 16</vt:lpstr>
      <vt:lpstr>Adjusted analyses::</vt:lpstr>
      <vt:lpstr>Secondary analyses</vt:lpstr>
      <vt:lpstr>Slide 19</vt:lpstr>
      <vt:lpstr>Slide 20</vt:lpstr>
      <vt:lpstr>DISSCUSSION</vt:lpstr>
      <vt:lpstr>Contd…</vt:lpstr>
      <vt:lpstr>WHAT THIS STUDY ADDS </vt:lpstr>
      <vt:lpstr>CONCLUSION</vt:lpstr>
      <vt:lpstr>TAKE HOME MESSAGE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Isoniazid resistance and death in patients with tuberculous meningitis: retrospective cohort study</dc:title>
  <dc:creator>icu</dc:creator>
  <cp:lastModifiedBy>Jeevana</cp:lastModifiedBy>
  <cp:revision>39</cp:revision>
  <dcterms:created xsi:type="dcterms:W3CDTF">2011-10-17T13:37:53Z</dcterms:created>
  <dcterms:modified xsi:type="dcterms:W3CDTF">2020-08-19T12:08:37Z</dcterms:modified>
</cp:coreProperties>
</file>