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86"/>
  </p:notesMasterIdLst>
  <p:sldIdLst>
    <p:sldId id="256" r:id="rId2"/>
    <p:sldId id="263" r:id="rId3"/>
    <p:sldId id="265" r:id="rId4"/>
    <p:sldId id="305" r:id="rId5"/>
    <p:sldId id="306" r:id="rId6"/>
    <p:sldId id="307" r:id="rId7"/>
    <p:sldId id="264" r:id="rId8"/>
    <p:sldId id="270" r:id="rId9"/>
    <p:sldId id="269" r:id="rId10"/>
    <p:sldId id="308" r:id="rId11"/>
    <p:sldId id="271" r:id="rId12"/>
    <p:sldId id="309" r:id="rId13"/>
    <p:sldId id="310" r:id="rId14"/>
    <p:sldId id="272" r:id="rId15"/>
    <p:sldId id="273" r:id="rId16"/>
    <p:sldId id="315" r:id="rId17"/>
    <p:sldId id="316" r:id="rId18"/>
    <p:sldId id="317" r:id="rId19"/>
    <p:sldId id="274" r:id="rId20"/>
    <p:sldId id="286" r:id="rId21"/>
    <p:sldId id="287" r:id="rId22"/>
    <p:sldId id="275" r:id="rId23"/>
    <p:sldId id="288" r:id="rId24"/>
    <p:sldId id="257" r:id="rId25"/>
    <p:sldId id="258" r:id="rId26"/>
    <p:sldId id="259" r:id="rId27"/>
    <p:sldId id="261" r:id="rId28"/>
    <p:sldId id="289" r:id="rId29"/>
    <p:sldId id="276" r:id="rId30"/>
    <p:sldId id="311" r:id="rId31"/>
    <p:sldId id="277" r:id="rId32"/>
    <p:sldId id="278" r:id="rId33"/>
    <p:sldId id="279" r:id="rId34"/>
    <p:sldId id="280" r:id="rId35"/>
    <p:sldId id="281" r:id="rId36"/>
    <p:sldId id="282" r:id="rId37"/>
    <p:sldId id="283" r:id="rId38"/>
    <p:sldId id="284" r:id="rId39"/>
    <p:sldId id="285" r:id="rId40"/>
    <p:sldId id="299" r:id="rId41"/>
    <p:sldId id="300" r:id="rId42"/>
    <p:sldId id="341" r:id="rId43"/>
    <p:sldId id="344" r:id="rId44"/>
    <p:sldId id="301" r:id="rId45"/>
    <p:sldId id="302" r:id="rId46"/>
    <p:sldId id="303" r:id="rId47"/>
    <p:sldId id="260" r:id="rId48"/>
    <p:sldId id="291" r:id="rId49"/>
    <p:sldId id="304" r:id="rId50"/>
    <p:sldId id="342" r:id="rId51"/>
    <p:sldId id="262" r:id="rId52"/>
    <p:sldId id="318" r:id="rId53"/>
    <p:sldId id="343" r:id="rId54"/>
    <p:sldId id="290" r:id="rId55"/>
    <p:sldId id="292" r:id="rId56"/>
    <p:sldId id="293" r:id="rId57"/>
    <p:sldId id="294" r:id="rId58"/>
    <p:sldId id="295" r:id="rId59"/>
    <p:sldId id="296" r:id="rId60"/>
    <p:sldId id="297" r:id="rId61"/>
    <p:sldId id="314"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5"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2" autoAdjust="0"/>
    <p:restoredTop sz="83729" autoAdjust="0"/>
  </p:normalViewPr>
  <p:slideViewPr>
    <p:cSldViewPr>
      <p:cViewPr>
        <p:scale>
          <a:sx n="60" d="100"/>
          <a:sy n="60" d="100"/>
        </p:scale>
        <p:origin x="-18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A5FC5-9052-4FFF-9AF6-BE11F4407293}" type="datetimeFigureOut">
              <a:rPr lang="en-US" smtClean="0"/>
              <a:pPr/>
              <a:t>8/19/2020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8F87-D3FB-4316-A4FD-A87407DC9C2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The malaria parasite life cycle involves two hosts. During a blood meal, a malaria-infected </a:t>
            </a:r>
            <a:r>
              <a:rPr lang="en-IN" sz="1200" b="0" i="0" kern="1200" dirty="0" err="1" smtClean="0">
                <a:solidFill>
                  <a:schemeClr val="tx1"/>
                </a:solidFill>
                <a:latin typeface="+mn-lt"/>
                <a:ea typeface="+mn-ea"/>
                <a:cs typeface="+mn-cs"/>
              </a:rPr>
              <a:t>female</a:t>
            </a:r>
            <a:r>
              <a:rPr lang="en-IN" sz="1200" b="0" i="1" kern="1200" dirty="0" err="1" smtClean="0">
                <a:solidFill>
                  <a:schemeClr val="tx1"/>
                </a:solidFill>
                <a:latin typeface="+mn-lt"/>
                <a:ea typeface="+mn-ea"/>
                <a:cs typeface="+mn-cs"/>
              </a:rPr>
              <a:t>Anopheles</a:t>
            </a:r>
            <a:r>
              <a:rPr lang="en-IN" sz="1200" b="0" i="0" kern="1200" dirty="0" smtClean="0">
                <a:solidFill>
                  <a:schemeClr val="tx1"/>
                </a:solidFill>
                <a:latin typeface="+mn-lt"/>
                <a:ea typeface="+mn-ea"/>
                <a:cs typeface="+mn-cs"/>
              </a:rPr>
              <a:t> mosquito inoculates </a:t>
            </a:r>
            <a:r>
              <a:rPr lang="en-IN" sz="1200" b="0" i="0" kern="1200" dirty="0" err="1" smtClean="0">
                <a:solidFill>
                  <a:schemeClr val="tx1"/>
                </a:solidFill>
                <a:latin typeface="+mn-lt"/>
                <a:ea typeface="+mn-ea"/>
                <a:cs typeface="+mn-cs"/>
              </a:rPr>
              <a:t>sporozoites</a:t>
            </a:r>
            <a:r>
              <a:rPr lang="en-IN" sz="1200" b="0" i="0" kern="1200" dirty="0" smtClean="0">
                <a:solidFill>
                  <a:schemeClr val="tx1"/>
                </a:solidFill>
                <a:latin typeface="+mn-lt"/>
                <a:ea typeface="+mn-ea"/>
                <a:cs typeface="+mn-cs"/>
              </a:rPr>
              <a:t> into the human host . </a:t>
            </a:r>
            <a:r>
              <a:rPr lang="en-IN" sz="1200" b="0" i="0" kern="1200" dirty="0" err="1" smtClean="0">
                <a:solidFill>
                  <a:schemeClr val="tx1"/>
                </a:solidFill>
                <a:latin typeface="+mn-lt"/>
                <a:ea typeface="+mn-ea"/>
                <a:cs typeface="+mn-cs"/>
              </a:rPr>
              <a:t>Sporozoites</a:t>
            </a:r>
            <a:r>
              <a:rPr lang="en-IN" sz="1200" b="0" i="0" kern="1200" dirty="0" smtClean="0">
                <a:solidFill>
                  <a:schemeClr val="tx1"/>
                </a:solidFill>
                <a:latin typeface="+mn-lt"/>
                <a:ea typeface="+mn-ea"/>
                <a:cs typeface="+mn-cs"/>
              </a:rPr>
              <a:t> infect liver cells and mature into </a:t>
            </a:r>
            <a:r>
              <a:rPr lang="en-IN" sz="1200" b="0" i="0" kern="1200" dirty="0" err="1" smtClean="0">
                <a:solidFill>
                  <a:schemeClr val="tx1"/>
                </a:solidFill>
                <a:latin typeface="+mn-lt"/>
                <a:ea typeface="+mn-ea"/>
                <a:cs typeface="+mn-cs"/>
              </a:rPr>
              <a:t>schizonts</a:t>
            </a:r>
            <a:r>
              <a:rPr lang="en-IN" sz="1200" b="0" i="0" kern="1200" dirty="0" smtClean="0">
                <a:solidFill>
                  <a:schemeClr val="tx1"/>
                </a:solidFill>
                <a:latin typeface="+mn-lt"/>
                <a:ea typeface="+mn-ea"/>
                <a:cs typeface="+mn-cs"/>
              </a:rPr>
              <a:t> , which rupture and release </a:t>
            </a:r>
            <a:r>
              <a:rPr lang="en-IN" sz="1200" b="0" i="0" kern="1200" dirty="0" err="1" smtClean="0">
                <a:solidFill>
                  <a:schemeClr val="tx1"/>
                </a:solidFill>
                <a:latin typeface="+mn-lt"/>
                <a:ea typeface="+mn-ea"/>
                <a:cs typeface="+mn-cs"/>
              </a:rPr>
              <a:t>merozoites</a:t>
            </a:r>
            <a:r>
              <a:rPr lang="en-IN" sz="1200" b="0" i="0" kern="1200" dirty="0" smtClean="0">
                <a:solidFill>
                  <a:schemeClr val="tx1"/>
                </a:solidFill>
                <a:latin typeface="+mn-lt"/>
                <a:ea typeface="+mn-ea"/>
                <a:cs typeface="+mn-cs"/>
              </a:rPr>
              <a:t> . (Of note, in </a:t>
            </a:r>
            <a:r>
              <a:rPr lang="en-IN" sz="1200" b="0" i="1" kern="1200" dirty="0" smtClean="0">
                <a:solidFill>
                  <a:schemeClr val="tx1"/>
                </a:solidFill>
                <a:latin typeface="+mn-lt"/>
                <a:ea typeface="+mn-ea"/>
                <a:cs typeface="+mn-cs"/>
              </a:rPr>
              <a:t>P. </a:t>
            </a:r>
            <a:r>
              <a:rPr lang="en-IN" sz="1200" b="0" i="1" kern="1200" dirty="0" err="1" smtClean="0">
                <a:solidFill>
                  <a:schemeClr val="tx1"/>
                </a:solidFill>
                <a:latin typeface="+mn-lt"/>
                <a:ea typeface="+mn-ea"/>
                <a:cs typeface="+mn-cs"/>
              </a:rPr>
              <a:t>vivax</a:t>
            </a:r>
            <a:r>
              <a:rPr lang="en-IN" sz="1200" b="0" i="0" kern="1200" dirty="0" smtClean="0">
                <a:solidFill>
                  <a:schemeClr val="tx1"/>
                </a:solidFill>
                <a:latin typeface="+mn-lt"/>
                <a:ea typeface="+mn-ea"/>
                <a:cs typeface="+mn-cs"/>
              </a:rPr>
              <a:t> and </a:t>
            </a:r>
            <a:r>
              <a:rPr lang="en-IN" sz="1200" b="0" i="1" kern="1200" dirty="0" smtClean="0">
                <a:solidFill>
                  <a:schemeClr val="tx1"/>
                </a:solidFill>
                <a:latin typeface="+mn-lt"/>
                <a:ea typeface="+mn-ea"/>
                <a:cs typeface="+mn-cs"/>
              </a:rPr>
              <a:t>P. </a:t>
            </a:r>
            <a:r>
              <a:rPr lang="en-IN" sz="1200" b="0" i="1" kern="1200" dirty="0" err="1" smtClean="0">
                <a:solidFill>
                  <a:schemeClr val="tx1"/>
                </a:solidFill>
                <a:latin typeface="+mn-lt"/>
                <a:ea typeface="+mn-ea"/>
                <a:cs typeface="+mn-cs"/>
              </a:rPr>
              <a:t>ovale</a:t>
            </a:r>
            <a:r>
              <a:rPr lang="en-IN" sz="1200" b="0" i="0" kern="1200" dirty="0" smtClean="0">
                <a:solidFill>
                  <a:schemeClr val="tx1"/>
                </a:solidFill>
                <a:latin typeface="+mn-lt"/>
                <a:ea typeface="+mn-ea"/>
                <a:cs typeface="+mn-cs"/>
              </a:rPr>
              <a:t> a dormant stage [</a:t>
            </a:r>
            <a:r>
              <a:rPr lang="en-IN" sz="1200" b="0" i="0" kern="1200" dirty="0" err="1" smtClean="0">
                <a:solidFill>
                  <a:schemeClr val="tx1"/>
                </a:solidFill>
                <a:latin typeface="+mn-lt"/>
                <a:ea typeface="+mn-ea"/>
                <a:cs typeface="+mn-cs"/>
              </a:rPr>
              <a:t>hypnozoites</a:t>
            </a:r>
            <a:r>
              <a:rPr lang="en-IN" sz="1200" b="0" i="0" kern="1200" dirty="0" smtClean="0">
                <a:solidFill>
                  <a:schemeClr val="tx1"/>
                </a:solidFill>
                <a:latin typeface="+mn-lt"/>
                <a:ea typeface="+mn-ea"/>
                <a:cs typeface="+mn-cs"/>
              </a:rPr>
              <a:t>] can persist in the liver and cause relapses by invading the bloodstream weeks, or even years later.) After this initial replication in the liver (</a:t>
            </a:r>
            <a:r>
              <a:rPr lang="en-IN" sz="1200" b="0" i="0" kern="1200" dirty="0" err="1" smtClean="0">
                <a:solidFill>
                  <a:schemeClr val="tx1"/>
                </a:solidFill>
                <a:latin typeface="+mn-lt"/>
                <a:ea typeface="+mn-ea"/>
                <a:cs typeface="+mn-cs"/>
              </a:rPr>
              <a:t>exo-erythrocytic</a:t>
            </a:r>
            <a:r>
              <a:rPr lang="en-IN" sz="1200" b="0" i="0" kern="1200" dirty="0" smtClean="0">
                <a:solidFill>
                  <a:schemeClr val="tx1"/>
                </a:solidFill>
                <a:latin typeface="+mn-lt"/>
                <a:ea typeface="+mn-ea"/>
                <a:cs typeface="+mn-cs"/>
              </a:rPr>
              <a:t> </a:t>
            </a:r>
            <a:r>
              <a:rPr lang="en-IN" sz="1200" b="0" i="0" kern="1200" dirty="0" err="1" smtClean="0">
                <a:solidFill>
                  <a:schemeClr val="tx1"/>
                </a:solidFill>
                <a:latin typeface="+mn-lt"/>
                <a:ea typeface="+mn-ea"/>
                <a:cs typeface="+mn-cs"/>
              </a:rPr>
              <a:t>schizogony</a:t>
            </a:r>
            <a:r>
              <a:rPr lang="en-IN" sz="1200" b="0" i="0" kern="1200" dirty="0" smtClean="0">
                <a:solidFill>
                  <a:schemeClr val="tx1"/>
                </a:solidFill>
                <a:latin typeface="+mn-lt"/>
                <a:ea typeface="+mn-ea"/>
                <a:cs typeface="+mn-cs"/>
              </a:rPr>
              <a:t> ), the parasites undergo asexual multiplication in the erythrocytes (</a:t>
            </a:r>
            <a:r>
              <a:rPr lang="en-IN" sz="1200" b="0" i="0" kern="1200" dirty="0" err="1" smtClean="0">
                <a:solidFill>
                  <a:schemeClr val="tx1"/>
                </a:solidFill>
                <a:latin typeface="+mn-lt"/>
                <a:ea typeface="+mn-ea"/>
                <a:cs typeface="+mn-cs"/>
              </a:rPr>
              <a:t>erythrocytic</a:t>
            </a:r>
            <a:r>
              <a:rPr lang="en-IN" sz="1200" b="0" i="0" kern="1200" dirty="0" smtClean="0">
                <a:solidFill>
                  <a:schemeClr val="tx1"/>
                </a:solidFill>
                <a:latin typeface="+mn-lt"/>
                <a:ea typeface="+mn-ea"/>
                <a:cs typeface="+mn-cs"/>
              </a:rPr>
              <a:t> </a:t>
            </a:r>
            <a:r>
              <a:rPr lang="en-IN" sz="1200" b="0" i="0" kern="1200" dirty="0" err="1" smtClean="0">
                <a:solidFill>
                  <a:schemeClr val="tx1"/>
                </a:solidFill>
                <a:latin typeface="+mn-lt"/>
                <a:ea typeface="+mn-ea"/>
                <a:cs typeface="+mn-cs"/>
              </a:rPr>
              <a:t>schizogony</a:t>
            </a:r>
            <a:r>
              <a:rPr lang="en-IN" sz="1200" b="0" i="0" kern="1200" dirty="0" smtClean="0">
                <a:solidFill>
                  <a:schemeClr val="tx1"/>
                </a:solidFill>
                <a:latin typeface="+mn-lt"/>
                <a:ea typeface="+mn-ea"/>
                <a:cs typeface="+mn-cs"/>
              </a:rPr>
              <a:t> ). </a:t>
            </a:r>
            <a:r>
              <a:rPr lang="en-IN" sz="1200" b="0" i="0" kern="1200" dirty="0" err="1" smtClean="0">
                <a:solidFill>
                  <a:schemeClr val="tx1"/>
                </a:solidFill>
                <a:latin typeface="+mn-lt"/>
                <a:ea typeface="+mn-ea"/>
                <a:cs typeface="+mn-cs"/>
              </a:rPr>
              <a:t>Merozoites</a:t>
            </a:r>
            <a:r>
              <a:rPr lang="en-IN" sz="1200" b="0" i="0" kern="1200" dirty="0" smtClean="0">
                <a:solidFill>
                  <a:schemeClr val="tx1"/>
                </a:solidFill>
                <a:latin typeface="+mn-lt"/>
                <a:ea typeface="+mn-ea"/>
                <a:cs typeface="+mn-cs"/>
              </a:rPr>
              <a:t> infect red blood cells . The ring stage </a:t>
            </a:r>
            <a:r>
              <a:rPr lang="en-IN" sz="1200" b="0" i="0" kern="1200" dirty="0" err="1" smtClean="0">
                <a:solidFill>
                  <a:schemeClr val="tx1"/>
                </a:solidFill>
                <a:latin typeface="+mn-lt"/>
                <a:ea typeface="+mn-ea"/>
                <a:cs typeface="+mn-cs"/>
              </a:rPr>
              <a:t>trophozoites</a:t>
            </a:r>
            <a:r>
              <a:rPr lang="en-IN" sz="1200" b="0" i="0" kern="1200" dirty="0" smtClean="0">
                <a:solidFill>
                  <a:schemeClr val="tx1"/>
                </a:solidFill>
                <a:latin typeface="+mn-lt"/>
                <a:ea typeface="+mn-ea"/>
                <a:cs typeface="+mn-cs"/>
              </a:rPr>
              <a:t> mature into </a:t>
            </a:r>
            <a:r>
              <a:rPr lang="en-IN" sz="1200" b="0" i="0" kern="1200" dirty="0" err="1" smtClean="0">
                <a:solidFill>
                  <a:schemeClr val="tx1"/>
                </a:solidFill>
                <a:latin typeface="+mn-lt"/>
                <a:ea typeface="+mn-ea"/>
                <a:cs typeface="+mn-cs"/>
              </a:rPr>
              <a:t>schizonts</a:t>
            </a:r>
            <a:r>
              <a:rPr lang="en-IN" sz="1200" b="0" i="0" kern="1200" dirty="0" smtClean="0">
                <a:solidFill>
                  <a:schemeClr val="tx1"/>
                </a:solidFill>
                <a:latin typeface="+mn-lt"/>
                <a:ea typeface="+mn-ea"/>
                <a:cs typeface="+mn-cs"/>
              </a:rPr>
              <a:t>, which rupture releasing </a:t>
            </a:r>
            <a:r>
              <a:rPr lang="en-IN" sz="1200" b="0" i="0" kern="1200" dirty="0" err="1" smtClean="0">
                <a:solidFill>
                  <a:schemeClr val="tx1"/>
                </a:solidFill>
                <a:latin typeface="+mn-lt"/>
                <a:ea typeface="+mn-ea"/>
                <a:cs typeface="+mn-cs"/>
              </a:rPr>
              <a:t>merozoites</a:t>
            </a:r>
            <a:r>
              <a:rPr lang="en-IN" sz="1200" b="0" i="0" kern="1200" dirty="0" smtClean="0">
                <a:solidFill>
                  <a:schemeClr val="tx1"/>
                </a:solidFill>
                <a:latin typeface="+mn-lt"/>
                <a:ea typeface="+mn-ea"/>
                <a:cs typeface="+mn-cs"/>
              </a:rPr>
              <a:t> . Some parasites differentiate into sexual </a:t>
            </a:r>
            <a:r>
              <a:rPr lang="en-IN" sz="1200" b="0" i="0" kern="1200" dirty="0" err="1" smtClean="0">
                <a:solidFill>
                  <a:schemeClr val="tx1"/>
                </a:solidFill>
                <a:latin typeface="+mn-lt"/>
                <a:ea typeface="+mn-ea"/>
                <a:cs typeface="+mn-cs"/>
              </a:rPr>
              <a:t>erythrocytic</a:t>
            </a:r>
            <a:r>
              <a:rPr lang="en-IN" sz="1200" b="0" i="0" kern="1200" dirty="0" smtClean="0">
                <a:solidFill>
                  <a:schemeClr val="tx1"/>
                </a:solidFill>
                <a:latin typeface="+mn-lt"/>
                <a:ea typeface="+mn-ea"/>
                <a:cs typeface="+mn-cs"/>
              </a:rPr>
              <a:t> stages (gametocytes) . Blood stage parasites are responsible for the clinical manifestations of the disease.</a:t>
            </a:r>
          </a:p>
          <a:p>
            <a:r>
              <a:rPr lang="en-IN" sz="1200" b="0" i="0" kern="1200" dirty="0" smtClean="0">
                <a:solidFill>
                  <a:schemeClr val="tx1"/>
                </a:solidFill>
                <a:latin typeface="+mn-lt"/>
                <a:ea typeface="+mn-ea"/>
                <a:cs typeface="+mn-cs"/>
              </a:rPr>
              <a:t>The gametocytes, male (</a:t>
            </a:r>
            <a:r>
              <a:rPr lang="en-IN" sz="1200" b="0" i="0" kern="1200" dirty="0" err="1" smtClean="0">
                <a:solidFill>
                  <a:schemeClr val="tx1"/>
                </a:solidFill>
                <a:latin typeface="+mn-lt"/>
                <a:ea typeface="+mn-ea"/>
                <a:cs typeface="+mn-cs"/>
              </a:rPr>
              <a:t>microgametocytes</a:t>
            </a:r>
            <a:r>
              <a:rPr lang="en-IN" sz="1200" b="0" i="0" kern="1200" dirty="0" smtClean="0">
                <a:solidFill>
                  <a:schemeClr val="tx1"/>
                </a:solidFill>
                <a:latin typeface="+mn-lt"/>
                <a:ea typeface="+mn-ea"/>
                <a:cs typeface="+mn-cs"/>
              </a:rPr>
              <a:t>) and female (</a:t>
            </a:r>
            <a:r>
              <a:rPr lang="en-IN" sz="1200" b="0" i="0" kern="1200" dirty="0" err="1" smtClean="0">
                <a:solidFill>
                  <a:schemeClr val="tx1"/>
                </a:solidFill>
                <a:latin typeface="+mn-lt"/>
                <a:ea typeface="+mn-ea"/>
                <a:cs typeface="+mn-cs"/>
              </a:rPr>
              <a:t>macrogametocytes</a:t>
            </a:r>
            <a:r>
              <a:rPr lang="en-IN" sz="1200" b="0" i="0" kern="1200" dirty="0" smtClean="0">
                <a:solidFill>
                  <a:schemeClr val="tx1"/>
                </a:solidFill>
                <a:latin typeface="+mn-lt"/>
                <a:ea typeface="+mn-ea"/>
                <a:cs typeface="+mn-cs"/>
              </a:rPr>
              <a:t>), are ingested by </a:t>
            </a:r>
            <a:r>
              <a:rPr lang="en-IN" sz="1200" b="0" i="0" kern="1200" dirty="0" err="1" smtClean="0">
                <a:solidFill>
                  <a:schemeClr val="tx1"/>
                </a:solidFill>
                <a:latin typeface="+mn-lt"/>
                <a:ea typeface="+mn-ea"/>
                <a:cs typeface="+mn-cs"/>
              </a:rPr>
              <a:t>an</a:t>
            </a:r>
            <a:r>
              <a:rPr lang="en-IN" sz="1200" b="0" i="1" kern="1200" dirty="0" err="1" smtClean="0">
                <a:solidFill>
                  <a:schemeClr val="tx1"/>
                </a:solidFill>
                <a:latin typeface="+mn-lt"/>
                <a:ea typeface="+mn-ea"/>
                <a:cs typeface="+mn-cs"/>
              </a:rPr>
              <a:t>Anopheles</a:t>
            </a:r>
            <a:r>
              <a:rPr lang="en-IN" sz="1200" b="0" i="0" kern="1200" dirty="0" smtClean="0">
                <a:solidFill>
                  <a:schemeClr val="tx1"/>
                </a:solidFill>
                <a:latin typeface="+mn-lt"/>
                <a:ea typeface="+mn-ea"/>
                <a:cs typeface="+mn-cs"/>
              </a:rPr>
              <a:t> mosquito during a blood meal . The parasites’ multiplication in the mosquito is known as the </a:t>
            </a:r>
            <a:r>
              <a:rPr lang="en-IN" sz="1200" b="0" i="0" kern="1200" dirty="0" err="1" smtClean="0">
                <a:solidFill>
                  <a:schemeClr val="tx1"/>
                </a:solidFill>
                <a:latin typeface="+mn-lt"/>
                <a:ea typeface="+mn-ea"/>
                <a:cs typeface="+mn-cs"/>
              </a:rPr>
              <a:t>sporogonic</a:t>
            </a:r>
            <a:r>
              <a:rPr lang="en-IN" sz="1200" b="0" i="0" kern="1200" dirty="0" smtClean="0">
                <a:solidFill>
                  <a:schemeClr val="tx1"/>
                </a:solidFill>
                <a:latin typeface="+mn-lt"/>
                <a:ea typeface="+mn-ea"/>
                <a:cs typeface="+mn-cs"/>
              </a:rPr>
              <a:t> cycle . While in the mosquito's stomach, the </a:t>
            </a:r>
            <a:r>
              <a:rPr lang="en-IN" sz="1200" b="0" i="0" kern="1200" dirty="0" err="1" smtClean="0">
                <a:solidFill>
                  <a:schemeClr val="tx1"/>
                </a:solidFill>
                <a:latin typeface="+mn-lt"/>
                <a:ea typeface="+mn-ea"/>
                <a:cs typeface="+mn-cs"/>
              </a:rPr>
              <a:t>microgametes</a:t>
            </a:r>
            <a:r>
              <a:rPr lang="en-IN" sz="1200" b="0" i="0" kern="1200" dirty="0" smtClean="0">
                <a:solidFill>
                  <a:schemeClr val="tx1"/>
                </a:solidFill>
                <a:latin typeface="+mn-lt"/>
                <a:ea typeface="+mn-ea"/>
                <a:cs typeface="+mn-cs"/>
              </a:rPr>
              <a:t> penetrate the </a:t>
            </a:r>
            <a:r>
              <a:rPr lang="en-IN" sz="1200" b="0" i="0" kern="1200" dirty="0" err="1" smtClean="0">
                <a:solidFill>
                  <a:schemeClr val="tx1"/>
                </a:solidFill>
                <a:latin typeface="+mn-lt"/>
                <a:ea typeface="+mn-ea"/>
                <a:cs typeface="+mn-cs"/>
              </a:rPr>
              <a:t>macrogametes</a:t>
            </a:r>
            <a:r>
              <a:rPr lang="en-IN" sz="1200" b="0" i="0" kern="1200" dirty="0" smtClean="0">
                <a:solidFill>
                  <a:schemeClr val="tx1"/>
                </a:solidFill>
                <a:latin typeface="+mn-lt"/>
                <a:ea typeface="+mn-ea"/>
                <a:cs typeface="+mn-cs"/>
              </a:rPr>
              <a:t> generating zygotes . The zygotes in turn become motile and elongated (</a:t>
            </a:r>
            <a:r>
              <a:rPr lang="en-IN" sz="1200" b="0" i="0" kern="1200" dirty="0" err="1" smtClean="0">
                <a:solidFill>
                  <a:schemeClr val="tx1"/>
                </a:solidFill>
                <a:latin typeface="+mn-lt"/>
                <a:ea typeface="+mn-ea"/>
                <a:cs typeface="+mn-cs"/>
              </a:rPr>
              <a:t>ookinetes</a:t>
            </a:r>
            <a:r>
              <a:rPr lang="en-IN" sz="1200" b="0" i="0" kern="1200" dirty="0" smtClean="0">
                <a:solidFill>
                  <a:schemeClr val="tx1"/>
                </a:solidFill>
                <a:latin typeface="+mn-lt"/>
                <a:ea typeface="+mn-ea"/>
                <a:cs typeface="+mn-cs"/>
              </a:rPr>
              <a:t>) which invade the </a:t>
            </a:r>
            <a:r>
              <a:rPr lang="en-IN" sz="1200" b="0" i="0" kern="1200" dirty="0" err="1" smtClean="0">
                <a:solidFill>
                  <a:schemeClr val="tx1"/>
                </a:solidFill>
                <a:latin typeface="+mn-lt"/>
                <a:ea typeface="+mn-ea"/>
                <a:cs typeface="+mn-cs"/>
              </a:rPr>
              <a:t>midgut</a:t>
            </a:r>
            <a:r>
              <a:rPr lang="en-IN" sz="1200" b="0" i="0" kern="1200" dirty="0" smtClean="0">
                <a:solidFill>
                  <a:schemeClr val="tx1"/>
                </a:solidFill>
                <a:latin typeface="+mn-lt"/>
                <a:ea typeface="+mn-ea"/>
                <a:cs typeface="+mn-cs"/>
              </a:rPr>
              <a:t> wall of the mosquito where they develop into </a:t>
            </a:r>
            <a:r>
              <a:rPr lang="en-IN" sz="1200" b="0" i="0" kern="1200" dirty="0" err="1" smtClean="0">
                <a:solidFill>
                  <a:schemeClr val="tx1"/>
                </a:solidFill>
                <a:latin typeface="+mn-lt"/>
                <a:ea typeface="+mn-ea"/>
                <a:cs typeface="+mn-cs"/>
              </a:rPr>
              <a:t>oocysts</a:t>
            </a:r>
            <a:r>
              <a:rPr lang="en-IN" sz="1200" b="0" i="0" kern="1200" dirty="0" smtClean="0">
                <a:solidFill>
                  <a:schemeClr val="tx1"/>
                </a:solidFill>
                <a:latin typeface="+mn-lt"/>
                <a:ea typeface="+mn-ea"/>
                <a:cs typeface="+mn-cs"/>
              </a:rPr>
              <a:t> . The </a:t>
            </a:r>
            <a:r>
              <a:rPr lang="en-IN" sz="1200" b="0" i="0" kern="1200" dirty="0" err="1" smtClean="0">
                <a:solidFill>
                  <a:schemeClr val="tx1"/>
                </a:solidFill>
                <a:latin typeface="+mn-lt"/>
                <a:ea typeface="+mn-ea"/>
                <a:cs typeface="+mn-cs"/>
              </a:rPr>
              <a:t>oocysts</a:t>
            </a:r>
            <a:r>
              <a:rPr lang="en-IN" sz="1200" b="0" i="0" kern="1200" dirty="0" smtClean="0">
                <a:solidFill>
                  <a:schemeClr val="tx1"/>
                </a:solidFill>
                <a:latin typeface="+mn-lt"/>
                <a:ea typeface="+mn-ea"/>
                <a:cs typeface="+mn-cs"/>
              </a:rPr>
              <a:t> grow, rupture, and release </a:t>
            </a:r>
            <a:r>
              <a:rPr lang="en-IN" sz="1200" b="0" i="0" kern="1200" dirty="0" err="1" smtClean="0">
                <a:solidFill>
                  <a:schemeClr val="tx1"/>
                </a:solidFill>
                <a:latin typeface="+mn-lt"/>
                <a:ea typeface="+mn-ea"/>
                <a:cs typeface="+mn-cs"/>
              </a:rPr>
              <a:t>sporozoites</a:t>
            </a:r>
            <a:r>
              <a:rPr lang="en-IN" sz="1200" b="0" i="0" kern="1200" dirty="0" smtClean="0">
                <a:solidFill>
                  <a:schemeClr val="tx1"/>
                </a:solidFill>
                <a:latin typeface="+mn-lt"/>
                <a:ea typeface="+mn-ea"/>
                <a:cs typeface="+mn-cs"/>
              </a:rPr>
              <a:t> , which make their way to the mosquito's salivary glands. Inoculation of the </a:t>
            </a:r>
            <a:r>
              <a:rPr lang="en-IN" sz="1200" b="0" i="0" kern="1200" dirty="0" err="1" smtClean="0">
                <a:solidFill>
                  <a:schemeClr val="tx1"/>
                </a:solidFill>
                <a:latin typeface="+mn-lt"/>
                <a:ea typeface="+mn-ea"/>
                <a:cs typeface="+mn-cs"/>
              </a:rPr>
              <a:t>sporozoites</a:t>
            </a:r>
            <a:r>
              <a:rPr lang="en-IN" sz="1200" b="0" i="0" kern="1200" dirty="0" smtClean="0">
                <a:solidFill>
                  <a:schemeClr val="tx1"/>
                </a:solidFill>
                <a:latin typeface="+mn-lt"/>
                <a:ea typeface="+mn-ea"/>
                <a:cs typeface="+mn-cs"/>
              </a:rPr>
              <a:t> into a new human host perpetuates the malaria life cycle.</a:t>
            </a:r>
          </a:p>
          <a:p>
            <a:endParaRPr lang="en-IN" dirty="0"/>
          </a:p>
        </p:txBody>
      </p:sp>
      <p:sp>
        <p:nvSpPr>
          <p:cNvPr id="4" name="Slide Number Placeholder 3"/>
          <p:cNvSpPr>
            <a:spLocks noGrp="1"/>
          </p:cNvSpPr>
          <p:nvPr>
            <p:ph type="sldNum" sz="quarter" idx="10"/>
          </p:nvPr>
        </p:nvSpPr>
        <p:spPr/>
        <p:txBody>
          <a:bodyPr/>
          <a:lstStyle/>
          <a:p>
            <a:fld id="{A6258F87-D3FB-4316-A4FD-A87407DC9C2D}" type="slidenum">
              <a:rPr lang="en-IN" smtClean="0"/>
              <a:pPr/>
              <a:t>17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8/19/2020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8/19/2020</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8/19/2020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8/19/2020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7239000" cy="3200400"/>
          </a:xfrm>
        </p:spPr>
        <p:txBody>
          <a:bodyPr>
            <a:normAutofit/>
          </a:bodyPr>
          <a:lstStyle/>
          <a:p>
            <a:r>
              <a:rPr lang="en-US" sz="9600" b="1" dirty="0" smtClean="0">
                <a:latin typeface="Californian FB" pitchFamily="18" charset="0"/>
                <a:cs typeface="Aparajita" pitchFamily="34" charset="0"/>
              </a:rPr>
              <a:t>MALARIA</a:t>
            </a:r>
            <a:endParaRPr lang="en-IN" sz="6000" b="1" dirty="0">
              <a:latin typeface="Californian FB" pitchFamily="18" charset="0"/>
              <a:cs typeface="Aparajita" pitchFamily="34" charset="0"/>
            </a:endParaRPr>
          </a:p>
        </p:txBody>
      </p:sp>
      <p:sp>
        <p:nvSpPr>
          <p:cNvPr id="3" name="Subtitle 2"/>
          <p:cNvSpPr>
            <a:spLocks noGrp="1"/>
          </p:cNvSpPr>
          <p:nvPr>
            <p:ph type="subTitle" idx="1"/>
          </p:nvPr>
        </p:nvSpPr>
        <p:spPr>
          <a:xfrm>
            <a:off x="533400" y="4953000"/>
            <a:ext cx="3886200" cy="1371600"/>
          </a:xfrm>
        </p:spPr>
        <p:txBody>
          <a:bodyPr>
            <a:normAutofit/>
          </a:bodyPr>
          <a:lstStyle/>
          <a:p>
            <a:endParaRPr lang="en-US" sz="2800" dirty="0" smtClean="0"/>
          </a:p>
        </p:txBody>
      </p:sp>
      <p:pic>
        <p:nvPicPr>
          <p:cNvPr id="4" name="Picture 3" descr="malariaart.jpg"/>
          <p:cNvPicPr>
            <a:picLocks noChangeAspect="1"/>
          </p:cNvPicPr>
          <p:nvPr/>
        </p:nvPicPr>
        <p:blipFill>
          <a:blip r:embed="rId2" cstate="print"/>
          <a:srcRect l="13462" t="4798" r="5769" b="8846"/>
          <a:stretch>
            <a:fillRect/>
          </a:stretch>
        </p:blipFill>
        <p:spPr>
          <a:xfrm>
            <a:off x="7069668" y="4191000"/>
            <a:ext cx="2074332" cy="26669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r>
              <a:rPr lang="en-IN" dirty="0" smtClean="0"/>
              <a:t>Malaria occurs throughout most of the </a:t>
            </a:r>
            <a:r>
              <a:rPr lang="en-IN" u="sng" dirty="0" smtClean="0"/>
              <a:t>tropical regions </a:t>
            </a:r>
            <a:r>
              <a:rPr lang="en-IN" dirty="0" smtClean="0"/>
              <a:t>of the world.</a:t>
            </a:r>
          </a:p>
          <a:p>
            <a:r>
              <a:rPr lang="en-IN" i="1" dirty="0" smtClean="0"/>
              <a:t>P. </a:t>
            </a:r>
            <a:r>
              <a:rPr lang="en-IN" i="1" dirty="0" err="1" smtClean="0"/>
              <a:t>falciparum</a:t>
            </a:r>
            <a:r>
              <a:rPr lang="en-IN" dirty="0" smtClean="0"/>
              <a:t>  -Africa, New Guinea, and Haiti.</a:t>
            </a:r>
          </a:p>
          <a:p>
            <a:r>
              <a:rPr lang="en-IN" i="1" dirty="0" smtClean="0"/>
              <a:t>P. </a:t>
            </a:r>
            <a:r>
              <a:rPr lang="en-IN" i="1" dirty="0" err="1" smtClean="0"/>
              <a:t>vivax</a:t>
            </a:r>
            <a:r>
              <a:rPr lang="en-IN" dirty="0" smtClean="0"/>
              <a:t> is - Central America.</a:t>
            </a:r>
          </a:p>
          <a:p>
            <a:r>
              <a:rPr lang="en-IN" dirty="0" smtClean="0"/>
              <a:t>The prevalence of these two species is </a:t>
            </a:r>
            <a:r>
              <a:rPr lang="en-IN" u="sng" dirty="0" smtClean="0"/>
              <a:t>approximately equal in the Indian subcontinent</a:t>
            </a:r>
            <a:r>
              <a:rPr lang="en-IN" dirty="0" smtClean="0"/>
              <a:t>, Eastern Asia, South America, and Oceania.</a:t>
            </a:r>
          </a:p>
          <a:p>
            <a:r>
              <a:rPr lang="en-IN" i="1" dirty="0" smtClean="0"/>
              <a:t>P. </a:t>
            </a:r>
            <a:r>
              <a:rPr lang="en-IN" i="1" dirty="0" err="1" smtClean="0"/>
              <a:t>malariae</a:t>
            </a:r>
            <a:r>
              <a:rPr lang="en-IN" dirty="0" smtClean="0"/>
              <a:t> is found especially throughout sub-Saharan Africa, but is much less common.</a:t>
            </a:r>
          </a:p>
          <a:p>
            <a:r>
              <a:rPr lang="en-US" i="1" dirty="0" smtClean="0"/>
              <a:t>P. </a:t>
            </a:r>
            <a:r>
              <a:rPr lang="en-US" i="1" dirty="0" err="1" smtClean="0"/>
              <a:t>ovale</a:t>
            </a:r>
            <a:r>
              <a:rPr lang="en-US" dirty="0" smtClean="0"/>
              <a:t> is rare outside Africa. </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pPr algn="ctr"/>
            <a:r>
              <a:rPr lang="en-US" sz="2800" dirty="0" smtClean="0"/>
              <a:t>Malaria cases due to P. </a:t>
            </a:r>
            <a:r>
              <a:rPr lang="en-US" sz="2800" dirty="0" err="1" smtClean="0"/>
              <a:t>falciperum</a:t>
            </a:r>
            <a:endParaRPr lang="en-IN" sz="2800" dirty="0"/>
          </a:p>
        </p:txBody>
      </p:sp>
      <p:pic>
        <p:nvPicPr>
          <p:cNvPr id="4" name="Content Placeholder 3" descr="Malaria_Cases_Pfalciparum_2006.png"/>
          <p:cNvPicPr>
            <a:picLocks noGrp="1" noChangeAspect="1"/>
          </p:cNvPicPr>
          <p:nvPr>
            <p:ph idx="1"/>
          </p:nvPr>
        </p:nvPicPr>
        <p:blipFill>
          <a:blip r:embed="rId2" cstate="print"/>
          <a:stretch>
            <a:fillRect/>
          </a:stretch>
        </p:blipFill>
        <p:spPr>
          <a:xfrm>
            <a:off x="228600" y="901647"/>
            <a:ext cx="8763000" cy="603255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60136"/>
          </a:xfrm>
        </p:spPr>
        <p:txBody>
          <a:bodyPr>
            <a:normAutofit/>
          </a:bodyPr>
          <a:lstStyle/>
          <a:p>
            <a:r>
              <a:rPr lang="en-IN" sz="2400" u="sng" dirty="0" smtClean="0">
                <a:solidFill>
                  <a:schemeClr val="accent5">
                    <a:lumMod val="50000"/>
                  </a:schemeClr>
                </a:solidFill>
              </a:rPr>
              <a:t>Stable malaria</a:t>
            </a:r>
            <a:r>
              <a:rPr lang="en-IN" sz="2400" dirty="0" smtClean="0">
                <a:solidFill>
                  <a:schemeClr val="accent1"/>
                </a:solidFill>
              </a:rPr>
              <a:t> - </a:t>
            </a:r>
            <a:r>
              <a:rPr lang="en-IN" sz="2400" dirty="0" smtClean="0"/>
              <a:t>Transmission throughout the year.  </a:t>
            </a:r>
          </a:p>
          <a:p>
            <a:pPr lvl="1"/>
            <a:r>
              <a:rPr lang="en-IN" sz="2400" dirty="0" smtClean="0">
                <a:solidFill>
                  <a:schemeClr val="tx1"/>
                </a:solidFill>
              </a:rPr>
              <a:t>Mainly affects young children, immunity by adulthood. </a:t>
            </a:r>
          </a:p>
          <a:p>
            <a:pPr lvl="1"/>
            <a:r>
              <a:rPr lang="en-IN" sz="2400" dirty="0" smtClean="0">
                <a:solidFill>
                  <a:schemeClr val="tx1"/>
                </a:solidFill>
              </a:rPr>
              <a:t>Difficult to control.</a:t>
            </a:r>
          </a:p>
          <a:p>
            <a:pPr lvl="1"/>
            <a:r>
              <a:rPr lang="en-IN" sz="2400" dirty="0" smtClean="0">
                <a:solidFill>
                  <a:schemeClr val="tx1"/>
                </a:solidFill>
              </a:rPr>
              <a:t>E.g. Papua New Guinea as well as rural West and East African regions, etc.</a:t>
            </a:r>
          </a:p>
          <a:p>
            <a:r>
              <a:rPr lang="en-IN" sz="2400" u="sng" dirty="0" smtClean="0">
                <a:solidFill>
                  <a:schemeClr val="accent5">
                    <a:lumMod val="50000"/>
                  </a:schemeClr>
                </a:solidFill>
              </a:rPr>
              <a:t>Unstable malaria</a:t>
            </a:r>
            <a:r>
              <a:rPr lang="en-IN" sz="2400" dirty="0" smtClean="0"/>
              <a:t> - Transmission is seasonal with variable intensity. </a:t>
            </a:r>
          </a:p>
          <a:p>
            <a:pPr lvl="1"/>
            <a:r>
              <a:rPr lang="en-IN" sz="2200" dirty="0" smtClean="0">
                <a:solidFill>
                  <a:schemeClr val="tx1"/>
                </a:solidFill>
              </a:rPr>
              <a:t>Endemic population immunity is low . </a:t>
            </a:r>
          </a:p>
          <a:p>
            <a:pPr lvl="1"/>
            <a:r>
              <a:rPr lang="en-IN" sz="2200" dirty="0" smtClean="0">
                <a:solidFill>
                  <a:schemeClr val="tx1"/>
                </a:solidFill>
              </a:rPr>
              <a:t>Affects all age groups. It is easier to control than stable malaria.</a:t>
            </a:r>
          </a:p>
          <a:p>
            <a:pPr lvl="1"/>
            <a:r>
              <a:rPr lang="en-IN" sz="2200" dirty="0" smtClean="0">
                <a:solidFill>
                  <a:schemeClr val="tx1"/>
                </a:solidFill>
              </a:rPr>
              <a:t>North West India, Plateau's of Madagascar and Ethiopia, etc.</a:t>
            </a:r>
          </a:p>
          <a:p>
            <a:endParaRPr lang="en-IN"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lstStyle/>
          <a:p>
            <a:r>
              <a:rPr lang="en-IN" dirty="0" smtClean="0"/>
              <a:t>The principal </a:t>
            </a:r>
            <a:r>
              <a:rPr lang="en-IN" u="sng" dirty="0" smtClean="0"/>
              <a:t>determinants of the epidemiology </a:t>
            </a:r>
            <a:r>
              <a:rPr lang="en-IN" dirty="0" smtClean="0"/>
              <a:t>of malaria are </a:t>
            </a:r>
          </a:p>
          <a:p>
            <a:pPr lvl="1"/>
            <a:r>
              <a:rPr lang="en-IN" dirty="0" smtClean="0">
                <a:solidFill>
                  <a:schemeClr val="tx1"/>
                </a:solidFill>
              </a:rPr>
              <a:t>the number (density), </a:t>
            </a:r>
          </a:p>
          <a:p>
            <a:pPr lvl="1"/>
            <a:r>
              <a:rPr lang="en-IN" dirty="0" smtClean="0">
                <a:solidFill>
                  <a:schemeClr val="tx1"/>
                </a:solidFill>
              </a:rPr>
              <a:t>the human-biting habits, and </a:t>
            </a:r>
          </a:p>
          <a:p>
            <a:pPr lvl="1"/>
            <a:r>
              <a:rPr lang="en-IN" dirty="0" smtClean="0">
                <a:solidFill>
                  <a:schemeClr val="tx1"/>
                </a:solidFill>
              </a:rPr>
              <a:t>the longevity of the </a:t>
            </a:r>
            <a:r>
              <a:rPr lang="en-IN" dirty="0" err="1" smtClean="0">
                <a:solidFill>
                  <a:schemeClr val="tx1"/>
                </a:solidFill>
              </a:rPr>
              <a:t>Anopheline</a:t>
            </a:r>
            <a:r>
              <a:rPr lang="en-IN" dirty="0" smtClean="0">
                <a:solidFill>
                  <a:schemeClr val="tx1"/>
                </a:solidFill>
              </a:rPr>
              <a:t> mosquito vectors.</a:t>
            </a:r>
          </a:p>
          <a:p>
            <a:r>
              <a:rPr lang="en-US" dirty="0" smtClean="0"/>
              <a:t>In-mosquito lifecycle of parasite (</a:t>
            </a:r>
            <a:r>
              <a:rPr lang="en-US" dirty="0" err="1" smtClean="0"/>
              <a:t>sprogony</a:t>
            </a:r>
            <a:r>
              <a:rPr lang="en-US" dirty="0" smtClean="0"/>
              <a:t>) lasts for 8 – 30 days; </a:t>
            </a:r>
            <a:r>
              <a:rPr lang="en-IN" dirty="0" smtClean="0"/>
              <a:t>thus, </a:t>
            </a:r>
            <a:r>
              <a:rPr lang="en-IN" u="sng" dirty="0" smtClean="0"/>
              <a:t>to transmit malaria, the mosquito must survive for &gt;7 days.</a:t>
            </a:r>
            <a:endParaRPr lang="en-US" u="sng" dirty="0" smtClean="0"/>
          </a:p>
          <a:p>
            <a:r>
              <a:rPr lang="en-US" dirty="0" smtClean="0">
                <a:solidFill>
                  <a:schemeClr val="tx1"/>
                </a:solidFill>
              </a:rPr>
              <a:t>At temp below 16-18 deg C, </a:t>
            </a:r>
            <a:r>
              <a:rPr lang="en-US" dirty="0" err="1" smtClean="0">
                <a:solidFill>
                  <a:schemeClr val="tx1"/>
                </a:solidFill>
              </a:rPr>
              <a:t>sporogony</a:t>
            </a:r>
            <a:r>
              <a:rPr lang="en-US" dirty="0" smtClean="0">
                <a:solidFill>
                  <a:schemeClr val="tx1"/>
                </a:solidFill>
              </a:rPr>
              <a:t> cant be completed and transmission does not occur.</a:t>
            </a:r>
            <a:endParaRPr lang="en-IN"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INDIA</a:t>
            </a:r>
            <a:endParaRPr lang="en-IN" dirty="0"/>
          </a:p>
        </p:txBody>
      </p:sp>
      <p:sp>
        <p:nvSpPr>
          <p:cNvPr id="3" name="Content Placeholder 2"/>
          <p:cNvSpPr>
            <a:spLocks noGrp="1"/>
          </p:cNvSpPr>
          <p:nvPr>
            <p:ph idx="1"/>
          </p:nvPr>
        </p:nvSpPr>
        <p:spPr>
          <a:xfrm>
            <a:off x="457200" y="1828800"/>
            <a:ext cx="8229600" cy="4325112"/>
          </a:xfrm>
        </p:spPr>
        <p:txBody>
          <a:bodyPr/>
          <a:lstStyle/>
          <a:p>
            <a:r>
              <a:rPr lang="en-US" dirty="0" smtClean="0"/>
              <a:t>About half of confirmed malaria cases in </a:t>
            </a:r>
            <a:r>
              <a:rPr lang="en-US" dirty="0" err="1" smtClean="0"/>
              <a:t>india</a:t>
            </a:r>
            <a:r>
              <a:rPr lang="en-US" dirty="0" smtClean="0"/>
              <a:t> are due to P. </a:t>
            </a:r>
            <a:r>
              <a:rPr lang="en-US" dirty="0" err="1" smtClean="0"/>
              <a:t>falciperum</a:t>
            </a:r>
            <a:r>
              <a:rPr lang="en-US" dirty="0" smtClean="0"/>
              <a:t>.</a:t>
            </a:r>
          </a:p>
          <a:p>
            <a:endParaRPr lang="en-US" dirty="0" smtClean="0"/>
          </a:p>
          <a:p>
            <a:r>
              <a:rPr lang="en-US" dirty="0" smtClean="0"/>
              <a:t>Reported as </a:t>
            </a:r>
            <a:r>
              <a:rPr lang="en-US" dirty="0" err="1" smtClean="0"/>
              <a:t>Chloroquine</a:t>
            </a:r>
            <a:r>
              <a:rPr lang="en-US" dirty="0" smtClean="0"/>
              <a:t> resistant region by WHO.</a:t>
            </a:r>
          </a:p>
          <a:p>
            <a:endParaRPr lang="en-US" dirty="0" smtClean="0"/>
          </a:p>
          <a:p>
            <a:r>
              <a:rPr lang="en-US" dirty="0" smtClean="0"/>
              <a:t>Mainly prevalent in north east border states of India.</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Chlorquine</a:t>
            </a:r>
            <a:r>
              <a:rPr lang="en-US" sz="4000" dirty="0" smtClean="0"/>
              <a:t> resistance pattern</a:t>
            </a:r>
            <a:endParaRPr lang="en-IN" dirty="0"/>
          </a:p>
        </p:txBody>
      </p:sp>
      <p:pic>
        <p:nvPicPr>
          <p:cNvPr id="6" name="Content Placeholder 5" descr="MOA004.jpg"/>
          <p:cNvPicPr>
            <a:picLocks noGrp="1" noChangeAspect="1"/>
          </p:cNvPicPr>
          <p:nvPr>
            <p:ph idx="1"/>
          </p:nvPr>
        </p:nvPicPr>
        <p:blipFill>
          <a:blip r:embed="rId2" cstate="print"/>
          <a:stretch>
            <a:fillRect/>
          </a:stretch>
        </p:blipFill>
        <p:spPr>
          <a:xfrm>
            <a:off x="0" y="1219200"/>
            <a:ext cx="9154910" cy="4267200"/>
          </a:xfrm>
        </p:spPr>
      </p:pic>
      <p:pic>
        <p:nvPicPr>
          <p:cNvPr id="8" name="Picture 7" descr="MOA006.jpg"/>
          <p:cNvPicPr>
            <a:picLocks noChangeAspect="1"/>
          </p:cNvPicPr>
          <p:nvPr/>
        </p:nvPicPr>
        <p:blipFill>
          <a:blip r:embed="rId3" cstate="print"/>
          <a:stretch>
            <a:fillRect/>
          </a:stretch>
        </p:blipFill>
        <p:spPr>
          <a:xfrm>
            <a:off x="3781425" y="5486400"/>
            <a:ext cx="1781175" cy="1181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err="1" smtClean="0"/>
              <a:t>Etiopathogenesis</a:t>
            </a:r>
            <a:endParaRPr lang="en-IN" dirty="0"/>
          </a:p>
        </p:txBody>
      </p:sp>
      <p:sp>
        <p:nvSpPr>
          <p:cNvPr id="3" name="Content Placeholder 2"/>
          <p:cNvSpPr>
            <a:spLocks noGrp="1"/>
          </p:cNvSpPr>
          <p:nvPr>
            <p:ph idx="1"/>
          </p:nvPr>
        </p:nvSpPr>
        <p:spPr>
          <a:xfrm>
            <a:off x="457200" y="1600200"/>
            <a:ext cx="8458200" cy="4525963"/>
          </a:xfrm>
        </p:spPr>
        <p:txBody>
          <a:bodyPr/>
          <a:lstStyle/>
          <a:p>
            <a:r>
              <a:rPr lang="en-US" dirty="0" smtClean="0"/>
              <a:t>Human Infection begins when a female </a:t>
            </a:r>
            <a:r>
              <a:rPr lang="en-US" i="1" dirty="0" err="1" smtClean="0"/>
              <a:t>Anopheline</a:t>
            </a:r>
            <a:r>
              <a:rPr lang="en-US" dirty="0" smtClean="0"/>
              <a:t> mosquito </a:t>
            </a:r>
            <a:r>
              <a:rPr lang="en-US" dirty="0" err="1" smtClean="0"/>
              <a:t>innoculates</a:t>
            </a:r>
            <a:r>
              <a:rPr lang="en-US" dirty="0" smtClean="0"/>
              <a:t> plasmodium </a:t>
            </a:r>
            <a:r>
              <a:rPr lang="en-US" i="1" dirty="0" err="1" smtClean="0"/>
              <a:t>sporotzoits</a:t>
            </a:r>
            <a:r>
              <a:rPr lang="en-US" dirty="0" smtClean="0"/>
              <a:t> from its salivary glands during blood meal.</a:t>
            </a:r>
          </a:p>
          <a:p>
            <a:endParaRPr lang="en-US" dirty="0" smtClean="0"/>
          </a:p>
          <a:p>
            <a:endParaRPr lang="en-IN" dirty="0"/>
          </a:p>
        </p:txBody>
      </p:sp>
      <p:pic>
        <p:nvPicPr>
          <p:cNvPr id="4" name="Picture 3" descr="6748.jpg"/>
          <p:cNvPicPr>
            <a:picLocks noChangeAspect="1"/>
          </p:cNvPicPr>
          <p:nvPr/>
        </p:nvPicPr>
        <p:blipFill>
          <a:blip r:embed="rId2" cstate="print"/>
          <a:stretch>
            <a:fillRect/>
          </a:stretch>
        </p:blipFill>
        <p:spPr>
          <a:xfrm>
            <a:off x="4648200" y="4038600"/>
            <a:ext cx="4286250" cy="25241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laria_LifeCycle.gif"/>
          <p:cNvPicPr>
            <a:picLocks noGrp="1" noChangeAspect="1"/>
          </p:cNvPicPr>
          <p:nvPr>
            <p:ph idx="1"/>
          </p:nvPr>
        </p:nvPicPr>
        <p:blipFill>
          <a:blip r:embed="rId3" cstate="print"/>
          <a:stretch>
            <a:fillRect/>
          </a:stretch>
        </p:blipFill>
        <p:spPr>
          <a:xfrm>
            <a:off x="457200" y="656682"/>
            <a:ext cx="8153400" cy="6125118"/>
          </a:xfrm>
        </p:spPr>
      </p:pic>
      <p:sp>
        <p:nvSpPr>
          <p:cNvPr id="5" name="TextBox 4"/>
          <p:cNvSpPr txBox="1"/>
          <p:nvPr/>
        </p:nvSpPr>
        <p:spPr>
          <a:xfrm>
            <a:off x="638025" y="533400"/>
            <a:ext cx="4112023" cy="461665"/>
          </a:xfrm>
          <a:prstGeom prst="rect">
            <a:avLst/>
          </a:prstGeom>
          <a:solidFill>
            <a:schemeClr val="accent3">
              <a:lumMod val="20000"/>
              <a:lumOff val="80000"/>
            </a:schemeClr>
          </a:solidFill>
        </p:spPr>
        <p:txBody>
          <a:bodyPr wrap="none" rtlCol="0">
            <a:spAutoFit/>
          </a:bodyPr>
          <a:lstStyle/>
          <a:p>
            <a:r>
              <a:rPr lang="en-US" sz="2400" dirty="0" smtClean="0">
                <a:solidFill>
                  <a:schemeClr val="accent2"/>
                </a:solidFill>
              </a:rPr>
              <a:t>Lifecycle of Malarial Parasite</a:t>
            </a:r>
            <a:endParaRPr lang="en-IN" sz="2400"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4800600"/>
            <a:ext cx="8458200" cy="1524000"/>
          </a:xfrm>
          <a:prstGeom prst="rect">
            <a:avLst/>
          </a:prstGeom>
        </p:spPr>
        <p:txBody>
          <a:bodyPr vert="horz">
            <a:normAutofit/>
          </a:bodyPr>
          <a:lstStyle/>
          <a:p>
            <a:pPr marL="420624" indent="-384048">
              <a:spcBef>
                <a:spcPct val="20000"/>
              </a:spcBef>
              <a:buClr>
                <a:schemeClr val="accent1"/>
              </a:buClr>
              <a:buSzPct val="80000"/>
              <a:buFont typeface="Wingdings 2"/>
              <a:buChar char=""/>
            </a:pPr>
            <a:r>
              <a:rPr lang="en-US" sz="2400" dirty="0" smtClean="0"/>
              <a:t>In P. </a:t>
            </a:r>
            <a:r>
              <a:rPr lang="en-US" sz="2400" dirty="0" err="1" smtClean="0"/>
              <a:t>Vivax</a:t>
            </a:r>
            <a:r>
              <a:rPr lang="en-US" sz="2400" dirty="0" smtClean="0"/>
              <a:t> and P. </a:t>
            </a:r>
            <a:r>
              <a:rPr lang="en-US" sz="2400" dirty="0" err="1" smtClean="0"/>
              <a:t>ovale</a:t>
            </a:r>
            <a:r>
              <a:rPr lang="en-US" sz="2400" dirty="0" smtClean="0"/>
              <a:t> malaria, </a:t>
            </a:r>
            <a:r>
              <a:rPr lang="en-IN" sz="2400" dirty="0" smtClean="0"/>
              <a:t>some of the </a:t>
            </a:r>
            <a:r>
              <a:rPr lang="en-IN" sz="2400" dirty="0" err="1" smtClean="0"/>
              <a:t>sporozoites</a:t>
            </a:r>
            <a:r>
              <a:rPr lang="en-IN" sz="2400" dirty="0" smtClean="0"/>
              <a:t> (</a:t>
            </a:r>
            <a:r>
              <a:rPr lang="en-IN" sz="2400" dirty="0" err="1" smtClean="0"/>
              <a:t>Intrahepatic</a:t>
            </a:r>
            <a:r>
              <a:rPr lang="en-IN" sz="2400" dirty="0" smtClean="0"/>
              <a:t> form) develop into </a:t>
            </a:r>
            <a:r>
              <a:rPr lang="en-IN" sz="2400" dirty="0" err="1" smtClean="0"/>
              <a:t>hypnozoite</a:t>
            </a:r>
            <a:r>
              <a:rPr lang="en-IN" sz="2400" dirty="0" smtClean="0"/>
              <a:t> and remain dormant in liver to cause relapse.</a:t>
            </a:r>
            <a:endParaRPr lang="en-US" sz="2400" dirty="0" smtClean="0"/>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IN" sz="3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Table 4"/>
          <p:cNvGraphicFramePr>
            <a:graphicFrameLocks noGrp="1"/>
          </p:cNvGraphicFramePr>
          <p:nvPr/>
        </p:nvGraphicFramePr>
        <p:xfrm>
          <a:off x="457200" y="1066800"/>
          <a:ext cx="8153400" cy="3388360"/>
        </p:xfrm>
        <a:graphic>
          <a:graphicData uri="http://schemas.openxmlformats.org/drawingml/2006/table">
            <a:tbl>
              <a:tblPr firstRow="1" bandRow="1">
                <a:tableStyleId>{2A488322-F2BA-4B5B-9748-0D474271808F}</a:tableStyleId>
              </a:tblPr>
              <a:tblGrid>
                <a:gridCol w="1905000"/>
                <a:gridCol w="1905000"/>
                <a:gridCol w="1371600"/>
                <a:gridCol w="1341120"/>
                <a:gridCol w="1630680"/>
              </a:tblGrid>
              <a:tr h="370840">
                <a:tc>
                  <a:txBody>
                    <a:bodyPr/>
                    <a:lstStyle/>
                    <a:p>
                      <a:pPr algn="ctr"/>
                      <a:r>
                        <a:rPr lang="en-US" dirty="0" smtClean="0"/>
                        <a:t>Characteristic</a:t>
                      </a:r>
                      <a:endParaRPr lang="en-IN" dirty="0"/>
                    </a:p>
                  </a:txBody>
                  <a:tcPr/>
                </a:tc>
                <a:tc>
                  <a:txBody>
                    <a:bodyPr/>
                    <a:lstStyle/>
                    <a:p>
                      <a:pPr algn="ctr"/>
                      <a:r>
                        <a:rPr lang="en-US" dirty="0" smtClean="0"/>
                        <a:t>P. </a:t>
                      </a:r>
                      <a:r>
                        <a:rPr lang="en-US" dirty="0" err="1" smtClean="0"/>
                        <a:t>Falciparum</a:t>
                      </a:r>
                      <a:endParaRPr lang="en-IN" dirty="0"/>
                    </a:p>
                  </a:txBody>
                  <a:tcPr/>
                </a:tc>
                <a:tc>
                  <a:txBody>
                    <a:bodyPr/>
                    <a:lstStyle/>
                    <a:p>
                      <a:pPr algn="ctr"/>
                      <a:r>
                        <a:rPr lang="en-US" dirty="0" smtClean="0"/>
                        <a:t>P. </a:t>
                      </a:r>
                      <a:r>
                        <a:rPr lang="en-US" dirty="0" err="1" smtClean="0"/>
                        <a:t>Vivax</a:t>
                      </a:r>
                      <a:endParaRPr lang="en-IN" dirty="0"/>
                    </a:p>
                  </a:txBody>
                  <a:tcPr/>
                </a:tc>
                <a:tc>
                  <a:txBody>
                    <a:bodyPr/>
                    <a:lstStyle/>
                    <a:p>
                      <a:pPr algn="ctr"/>
                      <a:r>
                        <a:rPr lang="en-US" dirty="0" smtClean="0"/>
                        <a:t>P. </a:t>
                      </a:r>
                      <a:r>
                        <a:rPr lang="en-US" dirty="0" err="1" smtClean="0"/>
                        <a:t>Ovale</a:t>
                      </a:r>
                      <a:endParaRPr lang="en-IN" dirty="0"/>
                    </a:p>
                  </a:txBody>
                  <a:tcPr/>
                </a:tc>
                <a:tc>
                  <a:txBody>
                    <a:bodyPr/>
                    <a:lstStyle/>
                    <a:p>
                      <a:pPr algn="ctr"/>
                      <a:r>
                        <a:rPr lang="en-US" dirty="0" smtClean="0"/>
                        <a:t>P.</a:t>
                      </a:r>
                      <a:r>
                        <a:rPr lang="en-US" baseline="0" dirty="0" smtClean="0"/>
                        <a:t> </a:t>
                      </a:r>
                      <a:r>
                        <a:rPr lang="en-US" baseline="0" dirty="0" err="1" smtClean="0"/>
                        <a:t>Malariae</a:t>
                      </a:r>
                      <a:endParaRPr lang="en-IN" dirty="0"/>
                    </a:p>
                  </a:txBody>
                  <a:tcPr/>
                </a:tc>
              </a:tr>
              <a:tr h="370840">
                <a:tc>
                  <a:txBody>
                    <a:bodyPr/>
                    <a:lstStyle/>
                    <a:p>
                      <a:pPr algn="ctr"/>
                      <a:r>
                        <a:rPr lang="en-US" dirty="0" smtClean="0"/>
                        <a:t>Duration of </a:t>
                      </a:r>
                      <a:r>
                        <a:rPr lang="en-US" dirty="0" err="1" smtClean="0"/>
                        <a:t>intrahepatic</a:t>
                      </a:r>
                      <a:r>
                        <a:rPr lang="en-US" dirty="0" smtClean="0"/>
                        <a:t> phase</a:t>
                      </a:r>
                      <a:r>
                        <a:rPr lang="en-US" baseline="0" dirty="0" smtClean="0"/>
                        <a:t> (days)</a:t>
                      </a:r>
                      <a:endParaRPr lang="en-IN" dirty="0"/>
                    </a:p>
                  </a:txBody>
                  <a:tcPr/>
                </a:tc>
                <a:tc>
                  <a:txBody>
                    <a:bodyPr/>
                    <a:lstStyle/>
                    <a:p>
                      <a:pPr algn="ctr"/>
                      <a:r>
                        <a:rPr lang="en-US" dirty="0" smtClean="0"/>
                        <a:t>5.5</a:t>
                      </a:r>
                      <a:endParaRPr lang="en-IN" dirty="0"/>
                    </a:p>
                  </a:txBody>
                  <a:tcPr/>
                </a:tc>
                <a:tc>
                  <a:txBody>
                    <a:bodyPr/>
                    <a:lstStyle/>
                    <a:p>
                      <a:pPr algn="ctr"/>
                      <a:r>
                        <a:rPr lang="en-US" dirty="0" smtClean="0"/>
                        <a:t>8</a:t>
                      </a:r>
                      <a:endParaRPr lang="en-IN" dirty="0"/>
                    </a:p>
                  </a:txBody>
                  <a:tcPr/>
                </a:tc>
                <a:tc>
                  <a:txBody>
                    <a:bodyPr/>
                    <a:lstStyle/>
                    <a:p>
                      <a:pPr algn="ctr"/>
                      <a:r>
                        <a:rPr lang="en-US" dirty="0" smtClean="0"/>
                        <a:t>9</a:t>
                      </a:r>
                      <a:endParaRPr lang="en-IN" dirty="0"/>
                    </a:p>
                  </a:txBody>
                  <a:tcPr/>
                </a:tc>
                <a:tc>
                  <a:txBody>
                    <a:bodyPr/>
                    <a:lstStyle/>
                    <a:p>
                      <a:pPr algn="ctr"/>
                      <a:r>
                        <a:rPr lang="en-US" dirty="0" smtClean="0"/>
                        <a:t>15</a:t>
                      </a:r>
                      <a:endParaRPr lang="en-IN" dirty="0"/>
                    </a:p>
                  </a:txBody>
                  <a:tcPr/>
                </a:tc>
              </a:tr>
              <a:tr h="370840">
                <a:tc>
                  <a:txBody>
                    <a:bodyPr/>
                    <a:lstStyle/>
                    <a:p>
                      <a:pPr algn="ctr"/>
                      <a:r>
                        <a:rPr lang="en-US" dirty="0" smtClean="0"/>
                        <a:t>No of </a:t>
                      </a:r>
                      <a:r>
                        <a:rPr lang="en-US" dirty="0" err="1" smtClean="0"/>
                        <a:t>merozoites</a:t>
                      </a:r>
                      <a:r>
                        <a:rPr lang="en-US" dirty="0" smtClean="0"/>
                        <a:t> releases</a:t>
                      </a:r>
                      <a:r>
                        <a:rPr lang="en-US" baseline="0" dirty="0" smtClean="0"/>
                        <a:t> per infected </a:t>
                      </a:r>
                      <a:r>
                        <a:rPr lang="en-US" baseline="0" dirty="0" err="1" smtClean="0"/>
                        <a:t>hepatocyte</a:t>
                      </a:r>
                      <a:endParaRPr lang="en-IN" dirty="0"/>
                    </a:p>
                  </a:txBody>
                  <a:tcPr/>
                </a:tc>
                <a:tc>
                  <a:txBody>
                    <a:bodyPr/>
                    <a:lstStyle/>
                    <a:p>
                      <a:pPr algn="ctr"/>
                      <a:r>
                        <a:rPr lang="en-US" dirty="0" smtClean="0"/>
                        <a:t>30,000</a:t>
                      </a:r>
                      <a:endParaRPr lang="en-IN" dirty="0"/>
                    </a:p>
                  </a:txBody>
                  <a:tcPr/>
                </a:tc>
                <a:tc>
                  <a:txBody>
                    <a:bodyPr/>
                    <a:lstStyle/>
                    <a:p>
                      <a:pPr algn="ctr"/>
                      <a:r>
                        <a:rPr lang="en-US" dirty="0" smtClean="0"/>
                        <a:t>10,000</a:t>
                      </a:r>
                      <a:endParaRPr lang="en-IN" dirty="0"/>
                    </a:p>
                  </a:txBody>
                  <a:tcPr/>
                </a:tc>
                <a:tc>
                  <a:txBody>
                    <a:bodyPr/>
                    <a:lstStyle/>
                    <a:p>
                      <a:pPr algn="ctr"/>
                      <a:r>
                        <a:rPr lang="en-US" dirty="0" smtClean="0"/>
                        <a:t>15,000</a:t>
                      </a:r>
                      <a:endParaRPr lang="en-IN" dirty="0"/>
                    </a:p>
                  </a:txBody>
                  <a:tcPr/>
                </a:tc>
                <a:tc>
                  <a:txBody>
                    <a:bodyPr/>
                    <a:lstStyle/>
                    <a:p>
                      <a:pPr algn="ctr"/>
                      <a:r>
                        <a:rPr lang="en-US" dirty="0" smtClean="0"/>
                        <a:t>15,000</a:t>
                      </a:r>
                      <a:endParaRPr lang="en-IN" dirty="0"/>
                    </a:p>
                  </a:txBody>
                  <a:tcPr/>
                </a:tc>
              </a:tr>
              <a:tr h="370840">
                <a:tc>
                  <a:txBody>
                    <a:bodyPr/>
                    <a:lstStyle/>
                    <a:p>
                      <a:pPr algn="ctr"/>
                      <a:r>
                        <a:rPr lang="en-US" dirty="0" smtClean="0"/>
                        <a:t>Duration</a:t>
                      </a:r>
                      <a:r>
                        <a:rPr lang="en-US" baseline="0" dirty="0" smtClean="0"/>
                        <a:t> of </a:t>
                      </a:r>
                      <a:r>
                        <a:rPr lang="en-US" baseline="0" dirty="0" err="1" smtClean="0"/>
                        <a:t>erythrocytic</a:t>
                      </a:r>
                      <a:r>
                        <a:rPr lang="en-US" baseline="0" dirty="0" smtClean="0"/>
                        <a:t> cycle (hours)</a:t>
                      </a:r>
                      <a:endParaRPr lang="en-IN" dirty="0"/>
                    </a:p>
                  </a:txBody>
                  <a:tcPr/>
                </a:tc>
                <a:tc>
                  <a:txBody>
                    <a:bodyPr/>
                    <a:lstStyle/>
                    <a:p>
                      <a:pPr algn="ctr"/>
                      <a:r>
                        <a:rPr lang="en-US" dirty="0" smtClean="0"/>
                        <a:t>48</a:t>
                      </a:r>
                      <a:endParaRPr lang="en-IN" dirty="0"/>
                    </a:p>
                  </a:txBody>
                  <a:tcPr/>
                </a:tc>
                <a:tc>
                  <a:txBody>
                    <a:bodyPr/>
                    <a:lstStyle/>
                    <a:p>
                      <a:pPr algn="ctr"/>
                      <a:r>
                        <a:rPr lang="en-US" dirty="0" smtClean="0"/>
                        <a:t>48</a:t>
                      </a:r>
                      <a:endParaRPr lang="en-IN" dirty="0"/>
                    </a:p>
                  </a:txBody>
                  <a:tcPr/>
                </a:tc>
                <a:tc>
                  <a:txBody>
                    <a:bodyPr/>
                    <a:lstStyle/>
                    <a:p>
                      <a:pPr algn="ctr"/>
                      <a:r>
                        <a:rPr lang="en-US" dirty="0" smtClean="0"/>
                        <a:t>50</a:t>
                      </a:r>
                      <a:endParaRPr lang="en-IN" dirty="0"/>
                    </a:p>
                  </a:txBody>
                  <a:tcPr/>
                </a:tc>
                <a:tc>
                  <a:txBody>
                    <a:bodyPr/>
                    <a:lstStyle/>
                    <a:p>
                      <a:pPr algn="ctr"/>
                      <a:r>
                        <a:rPr lang="en-US" dirty="0" smtClean="0"/>
                        <a:t>72</a:t>
                      </a:r>
                      <a:endParaRPr lang="en-IN"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dirty="0" smtClean="0"/>
              <a:t>Erythrocyte changes in Malaria </a:t>
            </a:r>
            <a:endParaRPr lang="en-IN" dirty="0"/>
          </a:p>
        </p:txBody>
      </p:sp>
      <p:sp>
        <p:nvSpPr>
          <p:cNvPr id="4" name="Content Placeholder 2"/>
          <p:cNvSpPr>
            <a:spLocks noGrp="1"/>
          </p:cNvSpPr>
          <p:nvPr>
            <p:ph idx="1"/>
          </p:nvPr>
        </p:nvSpPr>
        <p:spPr>
          <a:xfrm>
            <a:off x="457200" y="1828800"/>
            <a:ext cx="8229600" cy="4325112"/>
          </a:xfrm>
        </p:spPr>
        <p:txBody>
          <a:bodyPr>
            <a:normAutofit fontScale="85000" lnSpcReduction="10000"/>
          </a:bodyPr>
          <a:lstStyle/>
          <a:p>
            <a:r>
              <a:rPr lang="en-US" dirty="0" smtClean="0"/>
              <a:t>Parasite consumes and degrades intracellular proteins, mainly hemoglobin. </a:t>
            </a:r>
            <a:r>
              <a:rPr lang="en-US" dirty="0" smtClean="0">
                <a:solidFill>
                  <a:srgbClr val="0070C0"/>
                </a:solidFill>
              </a:rPr>
              <a:t>Toxic </a:t>
            </a:r>
            <a:r>
              <a:rPr lang="en-US" dirty="0" err="1" smtClean="0">
                <a:solidFill>
                  <a:srgbClr val="0070C0"/>
                </a:solidFill>
              </a:rPr>
              <a:t>heme</a:t>
            </a:r>
            <a:r>
              <a:rPr lang="en-US" dirty="0" smtClean="0">
                <a:solidFill>
                  <a:srgbClr val="0070C0"/>
                </a:solidFill>
              </a:rPr>
              <a:t> is detoxified to </a:t>
            </a:r>
            <a:r>
              <a:rPr lang="en-US" i="1" dirty="0" err="1" smtClean="0">
                <a:solidFill>
                  <a:srgbClr val="0070C0"/>
                </a:solidFill>
              </a:rPr>
              <a:t>Hemozoin</a:t>
            </a:r>
            <a:r>
              <a:rPr lang="en-US" dirty="0" smtClean="0">
                <a:solidFill>
                  <a:srgbClr val="0070C0"/>
                </a:solidFill>
              </a:rPr>
              <a:t> </a:t>
            </a:r>
            <a:r>
              <a:rPr lang="en-US" dirty="0" smtClean="0"/>
              <a:t>– Malarial pigment.</a:t>
            </a:r>
          </a:p>
          <a:p>
            <a:r>
              <a:rPr lang="en-US" dirty="0" smtClean="0"/>
              <a:t>RBC becomes more irregular in shape, more antigenic and less deformable.</a:t>
            </a:r>
          </a:p>
          <a:p>
            <a:r>
              <a:rPr lang="en-US" dirty="0" smtClean="0"/>
              <a:t>In  P. </a:t>
            </a:r>
            <a:r>
              <a:rPr lang="en-US" dirty="0" err="1" smtClean="0"/>
              <a:t>Falciparum</a:t>
            </a:r>
            <a:r>
              <a:rPr lang="en-US" dirty="0" smtClean="0"/>
              <a:t> infections, </a:t>
            </a:r>
            <a:r>
              <a:rPr lang="en-US" dirty="0" smtClean="0">
                <a:solidFill>
                  <a:srgbClr val="0070C0"/>
                </a:solidFill>
              </a:rPr>
              <a:t>the antigenic ‘knobs’</a:t>
            </a:r>
            <a:r>
              <a:rPr lang="en-US" dirty="0" smtClean="0"/>
              <a:t> on the erythrocyte surface extrude Erythrocyte membrane adhesive </a:t>
            </a:r>
            <a:r>
              <a:rPr lang="en-US" dirty="0" err="1" smtClean="0"/>
              <a:t>proteing</a:t>
            </a:r>
            <a:r>
              <a:rPr lang="en-US" dirty="0" smtClean="0"/>
              <a:t> (PfEMP1), which mediate “</a:t>
            </a:r>
            <a:r>
              <a:rPr lang="en-US" dirty="0" err="1" smtClean="0">
                <a:solidFill>
                  <a:srgbClr val="0070C0"/>
                </a:solidFill>
              </a:rPr>
              <a:t>cytoadherence</a:t>
            </a:r>
            <a:r>
              <a:rPr lang="en-US" dirty="0" smtClean="0"/>
              <a:t>” to </a:t>
            </a:r>
            <a:r>
              <a:rPr lang="en-US" dirty="0" err="1" smtClean="0"/>
              <a:t>venular</a:t>
            </a:r>
            <a:r>
              <a:rPr lang="en-US" dirty="0" smtClean="0"/>
              <a:t> or capillary endothelium.</a:t>
            </a:r>
          </a:p>
          <a:p>
            <a:r>
              <a:rPr lang="en-US" dirty="0" smtClean="0"/>
              <a:t>Infected RBCs  may also adhere to uninfected ones (to form </a:t>
            </a:r>
            <a:r>
              <a:rPr lang="en-US" dirty="0" smtClean="0">
                <a:solidFill>
                  <a:srgbClr val="0070C0"/>
                </a:solidFill>
              </a:rPr>
              <a:t>Rosettes</a:t>
            </a:r>
            <a:r>
              <a:rPr lang="en-US" dirty="0" smtClean="0"/>
              <a:t>) and to other parasitized erythrocytes (</a:t>
            </a:r>
            <a:r>
              <a:rPr lang="en-US" dirty="0" smtClean="0">
                <a:solidFill>
                  <a:srgbClr val="0070C0"/>
                </a:solidFill>
              </a:rPr>
              <a:t>agglutination</a:t>
            </a:r>
            <a:r>
              <a:rPr lang="en-US" dirty="0" smtClean="0"/>
              <a:t>).</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Introduction</a:t>
            </a:r>
            <a:endParaRPr lang="en-IN" dirty="0"/>
          </a:p>
        </p:txBody>
      </p:sp>
      <p:sp>
        <p:nvSpPr>
          <p:cNvPr id="3" name="Content Placeholder 2"/>
          <p:cNvSpPr>
            <a:spLocks noGrp="1"/>
          </p:cNvSpPr>
          <p:nvPr>
            <p:ph idx="1"/>
          </p:nvPr>
        </p:nvSpPr>
        <p:spPr>
          <a:xfrm>
            <a:off x="457200" y="1447800"/>
            <a:ext cx="8229600" cy="4325112"/>
          </a:xfrm>
        </p:spPr>
        <p:txBody>
          <a:bodyPr>
            <a:noAutofit/>
          </a:bodyPr>
          <a:lstStyle/>
          <a:p>
            <a:r>
              <a:rPr lang="en-US" sz="2400" dirty="0" err="1" smtClean="0"/>
              <a:t>Protozoal</a:t>
            </a:r>
            <a:r>
              <a:rPr lang="en-US" sz="2400" dirty="0" smtClean="0"/>
              <a:t> disease. Transmitted by bite of infected Anopheles mosquito.</a:t>
            </a:r>
          </a:p>
          <a:p>
            <a:r>
              <a:rPr lang="en-IN" sz="2400" dirty="0" smtClean="0"/>
              <a:t>In the </a:t>
            </a:r>
            <a:r>
              <a:rPr lang="en-IN" sz="2400" i="1" dirty="0" err="1" smtClean="0"/>
              <a:t>Susruta</a:t>
            </a:r>
            <a:r>
              <a:rPr lang="en-IN" sz="2400" dirty="0" smtClean="0"/>
              <a:t>, a Sanskrit medical treatise, the symptoms of malarial fever were described and attributed to the bites of certain insects.</a:t>
            </a:r>
          </a:p>
          <a:p>
            <a:r>
              <a:rPr lang="en-IN" sz="2400" dirty="0" smtClean="0"/>
              <a:t>Alphonse Laveran, a French army surgeon, was the first to notice parasites in the blood of a patient suffering from malaria in Nov, 1880.</a:t>
            </a:r>
          </a:p>
          <a:p>
            <a:r>
              <a:rPr lang="en-IN" sz="2400" dirty="0" smtClean="0"/>
              <a:t>In 1897, Ronald Ross, a British officer in the Indian Medical Service, was the first to demonstrate that malaria parasites could be transmitted from infected patients to mosquitoes and vice versa.</a:t>
            </a:r>
          </a:p>
          <a:p>
            <a:r>
              <a:rPr lang="en-IN" sz="2400" dirty="0" smtClean="0"/>
              <a:t>Till date, 4 Nobel prizes have awarded for work on Malaria.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74336"/>
          </a:xfrm>
        </p:spPr>
        <p:txBody>
          <a:bodyPr>
            <a:normAutofit fontScale="92500" lnSpcReduction="20000"/>
          </a:bodyPr>
          <a:lstStyle/>
          <a:p>
            <a:r>
              <a:rPr lang="en-IN" dirty="0" smtClean="0"/>
              <a:t>The processes of </a:t>
            </a:r>
            <a:r>
              <a:rPr lang="en-IN" dirty="0" err="1" smtClean="0">
                <a:solidFill>
                  <a:srgbClr val="0070C0"/>
                </a:solidFill>
              </a:rPr>
              <a:t>cytoadherence</a:t>
            </a:r>
            <a:r>
              <a:rPr lang="en-IN" dirty="0" smtClean="0">
                <a:solidFill>
                  <a:srgbClr val="0070C0"/>
                </a:solidFill>
              </a:rPr>
              <a:t>, </a:t>
            </a:r>
            <a:r>
              <a:rPr lang="en-IN" dirty="0" err="1" smtClean="0">
                <a:solidFill>
                  <a:srgbClr val="0070C0"/>
                </a:solidFill>
              </a:rPr>
              <a:t>rosetting</a:t>
            </a:r>
            <a:r>
              <a:rPr lang="en-IN" dirty="0" smtClean="0">
                <a:solidFill>
                  <a:srgbClr val="0070C0"/>
                </a:solidFill>
              </a:rPr>
              <a:t>, and agglutination </a:t>
            </a:r>
            <a:r>
              <a:rPr lang="en-IN" dirty="0" smtClean="0"/>
              <a:t>are central to the pathogenesis of </a:t>
            </a:r>
            <a:r>
              <a:rPr lang="en-IN" dirty="0" err="1" smtClean="0"/>
              <a:t>falciparum</a:t>
            </a:r>
            <a:r>
              <a:rPr lang="en-IN" dirty="0" smtClean="0"/>
              <a:t> malaria.</a:t>
            </a:r>
          </a:p>
          <a:p>
            <a:r>
              <a:rPr lang="en-IN" dirty="0" smtClean="0"/>
              <a:t>They result in the </a:t>
            </a:r>
            <a:r>
              <a:rPr lang="en-IN" dirty="0" smtClean="0">
                <a:solidFill>
                  <a:srgbClr val="0070C0"/>
                </a:solidFill>
              </a:rPr>
              <a:t>sequestration of RBCs </a:t>
            </a:r>
            <a:r>
              <a:rPr lang="en-IN" dirty="0" smtClean="0"/>
              <a:t>containing mature forms of the parasite in vital organs (particularly the brain), where they </a:t>
            </a:r>
            <a:r>
              <a:rPr lang="en-IN" dirty="0" smtClean="0">
                <a:solidFill>
                  <a:srgbClr val="0070C0"/>
                </a:solidFill>
              </a:rPr>
              <a:t>interfere with microcirculatory flow and metabolism. </a:t>
            </a:r>
          </a:p>
          <a:p>
            <a:r>
              <a:rPr lang="en-IN" dirty="0" smtClean="0"/>
              <a:t>Sequestered parasites continue to develop out of reach of the principal host </a:t>
            </a:r>
            <a:r>
              <a:rPr lang="en-IN" dirty="0" err="1" smtClean="0"/>
              <a:t>defense</a:t>
            </a:r>
            <a:r>
              <a:rPr lang="en-IN" dirty="0" smtClean="0"/>
              <a:t> mechanism: </a:t>
            </a:r>
            <a:r>
              <a:rPr lang="en-IN" dirty="0" err="1" smtClean="0"/>
              <a:t>splenic</a:t>
            </a:r>
            <a:r>
              <a:rPr lang="en-IN" dirty="0" smtClean="0"/>
              <a:t> processing and filtration. </a:t>
            </a:r>
          </a:p>
          <a:p>
            <a:r>
              <a:rPr lang="en-IN" dirty="0" smtClean="0"/>
              <a:t>As a consequence, </a:t>
            </a:r>
            <a:r>
              <a:rPr lang="en-IN" dirty="0" smtClean="0">
                <a:solidFill>
                  <a:srgbClr val="0070C0"/>
                </a:solidFill>
              </a:rPr>
              <a:t>only the younger ring forms are seen circulating in the peripheral blood</a:t>
            </a:r>
            <a:r>
              <a:rPr lang="en-IN" dirty="0" smtClean="0"/>
              <a:t> in </a:t>
            </a:r>
            <a:r>
              <a:rPr lang="en-IN" dirty="0" err="1" smtClean="0"/>
              <a:t>falciparum</a:t>
            </a:r>
            <a:r>
              <a:rPr lang="en-IN" dirty="0" smtClean="0"/>
              <a:t> malaria, and the level of peripheral </a:t>
            </a:r>
            <a:r>
              <a:rPr lang="en-IN" dirty="0" err="1" smtClean="0"/>
              <a:t>parasitemia</a:t>
            </a:r>
            <a:r>
              <a:rPr lang="en-IN" dirty="0" smtClean="0"/>
              <a:t> underestimates the true number of parasites within the body.</a:t>
            </a:r>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sz="2600" dirty="0" smtClean="0"/>
              <a:t>In the other three ("benign") malarias, sequestration does not occur, and all stages of the parasite's development are evident on peripheral blood smears.</a:t>
            </a:r>
          </a:p>
          <a:p>
            <a:r>
              <a:rPr lang="en-US" sz="2600" dirty="0" smtClean="0"/>
              <a:t>P. </a:t>
            </a:r>
            <a:r>
              <a:rPr lang="en-US" sz="2600" dirty="0" err="1" smtClean="0"/>
              <a:t>vivax</a:t>
            </a:r>
            <a:r>
              <a:rPr lang="en-US" sz="2600" dirty="0" smtClean="0"/>
              <a:t> and P. </a:t>
            </a:r>
            <a:r>
              <a:rPr lang="en-US" sz="2600" dirty="0" err="1" smtClean="0"/>
              <a:t>ovale</a:t>
            </a:r>
            <a:r>
              <a:rPr lang="en-US" sz="2600" dirty="0" smtClean="0"/>
              <a:t> show predilection for young RBCs and P. </a:t>
            </a:r>
            <a:r>
              <a:rPr lang="en-US" sz="2600" dirty="0" err="1" smtClean="0"/>
              <a:t>malariae</a:t>
            </a:r>
            <a:r>
              <a:rPr lang="en-US" sz="2600" dirty="0" smtClean="0"/>
              <a:t> for old cells.</a:t>
            </a:r>
          </a:p>
          <a:p>
            <a:r>
              <a:rPr lang="en-US" sz="2600" dirty="0" smtClean="0"/>
              <a:t>P. </a:t>
            </a:r>
            <a:r>
              <a:rPr lang="en-US" sz="2600" dirty="0" err="1" smtClean="0"/>
              <a:t>falciparum</a:t>
            </a:r>
            <a:r>
              <a:rPr lang="en-US" sz="2600" dirty="0" smtClean="0"/>
              <a:t> can invade RBCs of all ages and thus produce high level of </a:t>
            </a:r>
            <a:r>
              <a:rPr lang="en-US" sz="2600" dirty="0" err="1" smtClean="0"/>
              <a:t>parasitemia</a:t>
            </a:r>
            <a:r>
              <a:rPr lang="en-US" sz="2600" dirty="0" smtClean="0"/>
              <a:t>.</a:t>
            </a:r>
            <a:endParaRPr lang="en-IN" sz="2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Host </a:t>
            </a:r>
            <a:r>
              <a:rPr lang="en-US" dirty="0" err="1" smtClean="0"/>
              <a:t>Responce</a:t>
            </a:r>
            <a:endParaRPr lang="en-IN" dirty="0"/>
          </a:p>
        </p:txBody>
      </p:sp>
      <p:sp>
        <p:nvSpPr>
          <p:cNvPr id="3" name="Content Placeholder 2"/>
          <p:cNvSpPr>
            <a:spLocks noGrp="1"/>
          </p:cNvSpPr>
          <p:nvPr>
            <p:ph idx="1"/>
          </p:nvPr>
        </p:nvSpPr>
        <p:spPr>
          <a:xfrm>
            <a:off x="457200" y="1905000"/>
            <a:ext cx="8229600" cy="4669536"/>
          </a:xfrm>
        </p:spPr>
        <p:txBody>
          <a:bodyPr>
            <a:normAutofit fontScale="92500" lnSpcReduction="10000"/>
          </a:bodyPr>
          <a:lstStyle/>
          <a:p>
            <a:r>
              <a:rPr lang="en-US" dirty="0" smtClean="0"/>
              <a:t>Initially nonspecific defense mechanisms are activated. </a:t>
            </a:r>
            <a:r>
              <a:rPr lang="en-US" dirty="0" err="1" smtClean="0">
                <a:solidFill>
                  <a:srgbClr val="0070C0"/>
                </a:solidFill>
              </a:rPr>
              <a:t>Splenic</a:t>
            </a:r>
            <a:r>
              <a:rPr lang="en-US" dirty="0" smtClean="0">
                <a:solidFill>
                  <a:srgbClr val="0070C0"/>
                </a:solidFill>
              </a:rPr>
              <a:t> immunologic and </a:t>
            </a:r>
            <a:r>
              <a:rPr lang="en-US" dirty="0" err="1" smtClean="0">
                <a:solidFill>
                  <a:srgbClr val="0070C0"/>
                </a:solidFill>
              </a:rPr>
              <a:t>filtrative</a:t>
            </a:r>
            <a:r>
              <a:rPr lang="en-US" dirty="0" smtClean="0">
                <a:solidFill>
                  <a:srgbClr val="0070C0"/>
                </a:solidFill>
              </a:rPr>
              <a:t> clearance functions </a:t>
            </a:r>
            <a:r>
              <a:rPr lang="en-US" dirty="0" smtClean="0"/>
              <a:t>are augmented.</a:t>
            </a:r>
          </a:p>
          <a:p>
            <a:r>
              <a:rPr lang="en-US" dirty="0" smtClean="0"/>
              <a:t>The material released on rupture of a </a:t>
            </a:r>
            <a:r>
              <a:rPr lang="en-US" dirty="0" err="1" smtClean="0"/>
              <a:t>schizont</a:t>
            </a:r>
            <a:r>
              <a:rPr lang="en-US" dirty="0" smtClean="0"/>
              <a:t> induces activation of macrophages and </a:t>
            </a:r>
            <a:r>
              <a:rPr lang="en-US" dirty="0" smtClean="0">
                <a:solidFill>
                  <a:srgbClr val="0070C0"/>
                </a:solidFill>
              </a:rPr>
              <a:t>the release of cytokines, which cause fever</a:t>
            </a:r>
            <a:r>
              <a:rPr lang="en-US" dirty="0" smtClean="0"/>
              <a:t>. Temperature &gt;40</a:t>
            </a:r>
            <a:r>
              <a:rPr lang="en-US" baseline="30000" dirty="0" smtClean="0"/>
              <a:t>o</a:t>
            </a:r>
            <a:r>
              <a:rPr lang="en-US" dirty="0" smtClean="0"/>
              <a:t>C  damage mature parasite.</a:t>
            </a:r>
          </a:p>
          <a:p>
            <a:r>
              <a:rPr lang="en-IN" dirty="0" smtClean="0"/>
              <a:t>sickle cell disease, </a:t>
            </a:r>
            <a:r>
              <a:rPr lang="en-IN" dirty="0" err="1" smtClean="0"/>
              <a:t>ovalocytosis</a:t>
            </a:r>
            <a:r>
              <a:rPr lang="en-IN" dirty="0" smtClean="0"/>
              <a:t>, </a:t>
            </a:r>
            <a:r>
              <a:rPr lang="en-IN" dirty="0" err="1" smtClean="0"/>
              <a:t>thalassemia</a:t>
            </a:r>
            <a:r>
              <a:rPr lang="en-IN" dirty="0" smtClean="0"/>
              <a:t>, and glucose-6-phosphate </a:t>
            </a:r>
            <a:r>
              <a:rPr lang="en-IN" dirty="0" err="1" smtClean="0"/>
              <a:t>dehydrogenase</a:t>
            </a:r>
            <a:r>
              <a:rPr lang="en-IN" dirty="0" smtClean="0"/>
              <a:t> (G6PD) deficiency all confer some amount of protection of against malaria. Probably due to impaired parasite growth at low oxygen tensions.</a:t>
            </a:r>
            <a:endParaRPr lang="en-IN" baseline="30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endParaRPr lang="en-IN" dirty="0"/>
          </a:p>
        </p:txBody>
      </p:sp>
      <p:sp>
        <p:nvSpPr>
          <p:cNvPr id="3" name="Content Placeholder 2"/>
          <p:cNvSpPr>
            <a:spLocks noGrp="1"/>
          </p:cNvSpPr>
          <p:nvPr>
            <p:ph idx="1"/>
          </p:nvPr>
        </p:nvSpPr>
        <p:spPr>
          <a:xfrm>
            <a:off x="457200" y="1752600"/>
            <a:ext cx="8229600" cy="4821936"/>
          </a:xfrm>
        </p:spPr>
        <p:txBody>
          <a:bodyPr/>
          <a:lstStyle/>
          <a:p>
            <a:r>
              <a:rPr lang="en-IN" dirty="0" smtClean="0"/>
              <a:t>exposure to sufficient strains confers protection from high-level </a:t>
            </a:r>
            <a:r>
              <a:rPr lang="en-IN" dirty="0" err="1" smtClean="0"/>
              <a:t>parasitemia</a:t>
            </a:r>
            <a:r>
              <a:rPr lang="en-IN" dirty="0" smtClean="0"/>
              <a:t> and disease but not from infection.</a:t>
            </a:r>
          </a:p>
          <a:p>
            <a:r>
              <a:rPr lang="en-IN" dirty="0" smtClean="0"/>
              <a:t> As a result of this state of infection without illness </a:t>
            </a:r>
            <a:r>
              <a:rPr lang="en-IN" dirty="0" smtClean="0">
                <a:solidFill>
                  <a:srgbClr val="0070C0"/>
                </a:solidFill>
              </a:rPr>
              <a:t>(</a:t>
            </a:r>
            <a:r>
              <a:rPr lang="en-IN" i="1" dirty="0" err="1" smtClean="0">
                <a:solidFill>
                  <a:srgbClr val="0070C0"/>
                </a:solidFill>
              </a:rPr>
              <a:t>premunition</a:t>
            </a:r>
            <a:r>
              <a:rPr lang="en-IN" dirty="0" smtClean="0">
                <a:solidFill>
                  <a:srgbClr val="0070C0"/>
                </a:solidFill>
              </a:rPr>
              <a:t>)</a:t>
            </a:r>
            <a:r>
              <a:rPr lang="en-IN" dirty="0" smtClean="0"/>
              <a:t>, asymptomatic </a:t>
            </a:r>
            <a:r>
              <a:rPr lang="en-IN" dirty="0" err="1" smtClean="0"/>
              <a:t>parasitemia</a:t>
            </a:r>
            <a:r>
              <a:rPr lang="en-IN" dirty="0" smtClean="0"/>
              <a:t> is common among adults and older children living in regions with stable and intense transmission</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US" dirty="0" smtClean="0"/>
              <a:t>Clinical Presentation:</a:t>
            </a:r>
            <a:br>
              <a:rPr lang="en-US" dirty="0" smtClean="0"/>
            </a:br>
            <a:r>
              <a:rPr lang="en-US" u="sng" dirty="0" smtClean="0">
                <a:solidFill>
                  <a:schemeClr val="tx1"/>
                </a:solidFill>
              </a:rPr>
              <a:t>Acute Uncomplicated Malaria</a:t>
            </a:r>
            <a:endParaRPr lang="en-IN" u="sng" dirty="0">
              <a:solidFill>
                <a:schemeClr val="tx1"/>
              </a:solidFill>
            </a:endParaRPr>
          </a:p>
        </p:txBody>
      </p:sp>
      <p:pic>
        <p:nvPicPr>
          <p:cNvPr id="4" name="Content Placeholder 3" descr="malaria-symptoms.jpg"/>
          <p:cNvPicPr>
            <a:picLocks noGrp="1" noChangeAspect="1"/>
          </p:cNvPicPr>
          <p:nvPr>
            <p:ph idx="1"/>
          </p:nvPr>
        </p:nvPicPr>
        <p:blipFill>
          <a:blip r:embed="rId2" cstate="print"/>
          <a:stretch>
            <a:fillRect/>
          </a:stretch>
        </p:blipFill>
        <p:spPr>
          <a:xfrm>
            <a:off x="2509684" y="2249488"/>
            <a:ext cx="4124631" cy="432435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IN" dirty="0"/>
          </a:p>
        </p:txBody>
      </p:sp>
      <p:sp>
        <p:nvSpPr>
          <p:cNvPr id="3" name="Content Placeholder 2"/>
          <p:cNvSpPr>
            <a:spLocks noGrp="1"/>
          </p:cNvSpPr>
          <p:nvPr>
            <p:ph idx="1"/>
          </p:nvPr>
        </p:nvSpPr>
        <p:spPr/>
        <p:txBody>
          <a:bodyPr>
            <a:normAutofit/>
          </a:bodyPr>
          <a:lstStyle/>
          <a:p>
            <a:r>
              <a:rPr lang="en-US" dirty="0" smtClean="0"/>
              <a:t>Commonest cause of fever in tropical countries </a:t>
            </a:r>
          </a:p>
          <a:p>
            <a:r>
              <a:rPr lang="en-US" dirty="0" smtClean="0"/>
              <a:t>Lack of sense of well being</a:t>
            </a:r>
          </a:p>
          <a:p>
            <a:r>
              <a:rPr lang="en-US" dirty="0" smtClean="0"/>
              <a:t>Headache</a:t>
            </a:r>
          </a:p>
          <a:p>
            <a:r>
              <a:rPr lang="en-US" dirty="0" smtClean="0"/>
              <a:t>Fatigue, abdominal discomfort</a:t>
            </a:r>
          </a:p>
          <a:p>
            <a:r>
              <a:rPr lang="en-US" dirty="0" smtClean="0"/>
              <a:t>Muscle aches</a:t>
            </a:r>
          </a:p>
          <a:p>
            <a:r>
              <a:rPr lang="en-US" dirty="0" smtClean="0"/>
              <a:t>Nausea vomiting </a:t>
            </a:r>
          </a:p>
          <a:p>
            <a:r>
              <a:rPr lang="en-US" dirty="0" smtClean="0"/>
              <a:t>Orthostatic hypotension </a:t>
            </a:r>
          </a:p>
          <a:p>
            <a:endParaRPr lang="en-US" dirty="0" smtClean="0"/>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lstStyle/>
          <a:p>
            <a:r>
              <a:rPr lang="en-US" dirty="0" smtClean="0"/>
              <a:t>Fever of Malaria</a:t>
            </a:r>
            <a:endParaRPr lang="en-IN" dirty="0"/>
          </a:p>
        </p:txBody>
      </p:sp>
      <p:sp>
        <p:nvSpPr>
          <p:cNvPr id="3" name="Content Placeholder 2"/>
          <p:cNvSpPr>
            <a:spLocks noGrp="1"/>
          </p:cNvSpPr>
          <p:nvPr>
            <p:ph idx="1"/>
          </p:nvPr>
        </p:nvSpPr>
        <p:spPr/>
        <p:txBody>
          <a:bodyPr>
            <a:noAutofit/>
          </a:bodyPr>
          <a:lstStyle/>
          <a:p>
            <a:r>
              <a:rPr lang="en-US" dirty="0" smtClean="0"/>
              <a:t>Paroxysms of fever </a:t>
            </a:r>
          </a:p>
          <a:p>
            <a:r>
              <a:rPr lang="en-US" u="sng" dirty="0" smtClean="0"/>
              <a:t>Cold phase</a:t>
            </a:r>
            <a:r>
              <a:rPr lang="en-US" dirty="0" smtClean="0"/>
              <a:t>: 20-60 min abrupt onset of chills and uncontrollable shivering(rigors).</a:t>
            </a:r>
          </a:p>
          <a:p>
            <a:r>
              <a:rPr lang="en-US" u="sng" dirty="0" smtClean="0"/>
              <a:t>Hot phase</a:t>
            </a:r>
            <a:r>
              <a:rPr lang="en-US" dirty="0" smtClean="0"/>
              <a:t>: temp often </a:t>
            </a:r>
            <a:r>
              <a:rPr lang="en-US" dirty="0" err="1" smtClean="0"/>
              <a:t>upto</a:t>
            </a:r>
            <a:r>
              <a:rPr lang="en-US" dirty="0" smtClean="0"/>
              <a:t> 40</a:t>
            </a:r>
            <a:r>
              <a:rPr lang="en-US" baseline="30000" dirty="0" smtClean="0"/>
              <a:t>o </a:t>
            </a:r>
            <a:r>
              <a:rPr lang="en-US" dirty="0" smtClean="0"/>
              <a:t>- 41.7</a:t>
            </a:r>
            <a:r>
              <a:rPr lang="en-US" baseline="30000" dirty="0" smtClean="0"/>
              <a:t>o</a:t>
            </a:r>
            <a:r>
              <a:rPr lang="en-US" dirty="0" smtClean="0"/>
              <a:t> C , associated with headache, flushing, tachycardia.</a:t>
            </a:r>
          </a:p>
          <a:p>
            <a:r>
              <a:rPr lang="en-US" u="sng" dirty="0" smtClean="0"/>
              <a:t>Wet phase</a:t>
            </a:r>
            <a:r>
              <a:rPr lang="en-IN" dirty="0" smtClean="0"/>
              <a:t>: fever remits with in 3-8 hours even in absence of R</a:t>
            </a:r>
            <a:r>
              <a:rPr lang="en-IN" baseline="-25000" dirty="0" smtClean="0"/>
              <a:t>x</a:t>
            </a:r>
            <a:r>
              <a:rPr lang="en-IN" dirty="0" smtClean="0"/>
              <a:t>, with profuse sweating.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endParaRPr lang="en-IN" dirty="0"/>
          </a:p>
        </p:txBody>
      </p:sp>
      <p:sp>
        <p:nvSpPr>
          <p:cNvPr id="3" name="Content Placeholder 2"/>
          <p:cNvSpPr>
            <a:spLocks noGrp="1"/>
          </p:cNvSpPr>
          <p:nvPr>
            <p:ph idx="1"/>
          </p:nvPr>
        </p:nvSpPr>
        <p:spPr>
          <a:xfrm>
            <a:off x="457200" y="1828800"/>
            <a:ext cx="8229600" cy="4745736"/>
          </a:xfrm>
        </p:spPr>
        <p:txBody>
          <a:bodyPr>
            <a:normAutofit/>
          </a:bodyPr>
          <a:lstStyle/>
          <a:p>
            <a:r>
              <a:rPr lang="en-US" dirty="0" smtClean="0"/>
              <a:t>Such paroxysms keep repeating every 48 to 72 hours.</a:t>
            </a:r>
          </a:p>
          <a:p>
            <a:r>
              <a:rPr lang="en-US" dirty="0" smtClean="0"/>
              <a:t>Tertian Fever: On first and third day e.g. </a:t>
            </a:r>
            <a:r>
              <a:rPr lang="en-US" i="1" dirty="0" smtClean="0"/>
              <a:t>Pl. </a:t>
            </a:r>
            <a:r>
              <a:rPr lang="en-US" i="1" dirty="0" err="1" smtClean="0"/>
              <a:t>Vivax</a:t>
            </a:r>
            <a:r>
              <a:rPr lang="en-US" i="1" dirty="0" smtClean="0"/>
              <a:t>, </a:t>
            </a:r>
            <a:r>
              <a:rPr lang="en-US" i="1" dirty="0" err="1" smtClean="0"/>
              <a:t>Ovale</a:t>
            </a:r>
            <a:r>
              <a:rPr lang="en-US" i="1" dirty="0" smtClean="0"/>
              <a:t>,</a:t>
            </a:r>
          </a:p>
          <a:p>
            <a:r>
              <a:rPr lang="en-US" dirty="0" err="1" smtClean="0"/>
              <a:t>Quartan</a:t>
            </a:r>
            <a:r>
              <a:rPr lang="en-US" dirty="0" smtClean="0"/>
              <a:t> Fever: On first and fourth day e.g</a:t>
            </a:r>
            <a:r>
              <a:rPr lang="en-US" i="1" dirty="0" smtClean="0"/>
              <a:t>. Pl. </a:t>
            </a:r>
            <a:r>
              <a:rPr lang="en-US" i="1" dirty="0" err="1" smtClean="0"/>
              <a:t>Malariae</a:t>
            </a:r>
            <a:r>
              <a:rPr lang="en-US" i="1" dirty="0" smtClean="0"/>
              <a:t> </a:t>
            </a:r>
          </a:p>
          <a:p>
            <a:r>
              <a:rPr lang="en-US" dirty="0" err="1" smtClean="0"/>
              <a:t>Aperiodic</a:t>
            </a:r>
            <a:r>
              <a:rPr lang="en-US" dirty="0" smtClean="0"/>
              <a:t> Quotidian: Irregular spikes of fever, touches baseline e.g. </a:t>
            </a:r>
            <a:r>
              <a:rPr lang="en-US" i="1" dirty="0" smtClean="0"/>
              <a:t>Pl. </a:t>
            </a:r>
            <a:r>
              <a:rPr lang="en-US" i="1" dirty="0" err="1" smtClean="0"/>
              <a:t>Falciperum</a:t>
            </a:r>
            <a:endParaRPr lang="en-US" i="1" dirty="0" smtClean="0"/>
          </a:p>
          <a:p>
            <a:r>
              <a:rPr lang="en-US" dirty="0" smtClean="0"/>
              <a:t>Uncommon features: dry cough, </a:t>
            </a:r>
            <a:r>
              <a:rPr lang="en-US" dirty="0" err="1" smtClean="0"/>
              <a:t>diarrhoea</a:t>
            </a:r>
            <a:r>
              <a:rPr lang="en-US" dirty="0" smtClean="0"/>
              <a:t>, herpes </a:t>
            </a:r>
            <a:r>
              <a:rPr lang="en-US" dirty="0" err="1" smtClean="0"/>
              <a:t>labialis</a:t>
            </a:r>
            <a:r>
              <a:rPr lang="en-US" dirty="0" smtClean="0"/>
              <a:t>.</a:t>
            </a: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smtClean="0"/>
              <a:t>Physical findings</a:t>
            </a:r>
            <a:endParaRPr lang="en-IN" dirty="0"/>
          </a:p>
        </p:txBody>
      </p:sp>
      <p:sp>
        <p:nvSpPr>
          <p:cNvPr id="3" name="Content Placeholder 2"/>
          <p:cNvSpPr>
            <a:spLocks noGrp="1"/>
          </p:cNvSpPr>
          <p:nvPr>
            <p:ph idx="1"/>
          </p:nvPr>
        </p:nvSpPr>
        <p:spPr>
          <a:xfrm>
            <a:off x="457200" y="1981200"/>
            <a:ext cx="8229600" cy="4593336"/>
          </a:xfrm>
        </p:spPr>
        <p:txBody>
          <a:bodyPr/>
          <a:lstStyle/>
          <a:p>
            <a:r>
              <a:rPr lang="en-US" dirty="0" smtClean="0"/>
              <a:t>Fever,</a:t>
            </a:r>
          </a:p>
          <a:p>
            <a:r>
              <a:rPr lang="en-US" dirty="0" smtClean="0"/>
              <a:t>Malaise</a:t>
            </a:r>
          </a:p>
          <a:p>
            <a:r>
              <a:rPr lang="en-US" dirty="0" smtClean="0"/>
              <a:t>Mild anemia</a:t>
            </a:r>
          </a:p>
          <a:p>
            <a:r>
              <a:rPr lang="en-US" dirty="0" smtClean="0"/>
              <a:t>Palpable spleen ( in some cases)</a:t>
            </a:r>
            <a:endParaRPr lang="en-IN" dirty="0" smtClean="0"/>
          </a:p>
          <a:p>
            <a:r>
              <a:rPr lang="en-US" dirty="0" smtClean="0"/>
              <a:t>Mild jaundice and </a:t>
            </a:r>
            <a:r>
              <a:rPr lang="en-US" dirty="0" err="1" smtClean="0"/>
              <a:t>hepatomegaly</a:t>
            </a:r>
            <a:r>
              <a:rPr lang="en-US" dirty="0" smtClean="0"/>
              <a:t> may also be present.</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complicated Malaria</a:t>
            </a:r>
            <a:endParaRPr lang="en-IN" dirty="0"/>
          </a:p>
        </p:txBody>
      </p:sp>
      <p:sp>
        <p:nvSpPr>
          <p:cNvPr id="3" name="Content Placeholder 2"/>
          <p:cNvSpPr>
            <a:spLocks noGrp="1"/>
          </p:cNvSpPr>
          <p:nvPr>
            <p:ph idx="1"/>
          </p:nvPr>
        </p:nvSpPr>
        <p:spPr/>
        <p:txBody>
          <a:bodyPr/>
          <a:lstStyle/>
          <a:p>
            <a:r>
              <a:rPr lang="en-US" dirty="0" smtClean="0"/>
              <a:t>About 1% of patient with P. </a:t>
            </a:r>
            <a:r>
              <a:rPr lang="en-US" dirty="0" err="1" smtClean="0"/>
              <a:t>falciperum</a:t>
            </a:r>
            <a:r>
              <a:rPr lang="en-US" dirty="0" smtClean="0"/>
              <a:t> infection may develop more severe manifestations culminating in failure of various organ systems.</a:t>
            </a:r>
          </a:p>
          <a:p>
            <a:r>
              <a:rPr lang="en-US" dirty="0" smtClean="0"/>
              <a:t>This does not occur in P. </a:t>
            </a:r>
            <a:r>
              <a:rPr lang="en-US" dirty="0" err="1" smtClean="0"/>
              <a:t>vivax</a:t>
            </a:r>
            <a:r>
              <a:rPr lang="en-US" dirty="0" smtClean="0"/>
              <a:t> malaria.  </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smtClean="0"/>
              <a:t>Types of Malaria</a:t>
            </a:r>
            <a:endParaRPr lang="en-IN" dirty="0"/>
          </a:p>
        </p:txBody>
      </p:sp>
      <p:sp>
        <p:nvSpPr>
          <p:cNvPr id="3" name="Content Placeholder 2"/>
          <p:cNvSpPr>
            <a:spLocks noGrp="1"/>
          </p:cNvSpPr>
          <p:nvPr>
            <p:ph idx="1"/>
          </p:nvPr>
        </p:nvSpPr>
        <p:spPr>
          <a:xfrm>
            <a:off x="457200" y="1447800"/>
            <a:ext cx="8229600" cy="4782312"/>
          </a:xfrm>
        </p:spPr>
        <p:txBody>
          <a:bodyPr/>
          <a:lstStyle/>
          <a:p>
            <a:pPr marL="550926" indent="-514350">
              <a:buNone/>
            </a:pPr>
            <a:r>
              <a:rPr lang="en-US" dirty="0" smtClean="0"/>
              <a:t>Out of various species of Plasmodium, following </a:t>
            </a:r>
          </a:p>
          <a:p>
            <a:pPr marL="550926" indent="-514350">
              <a:buNone/>
            </a:pPr>
            <a:r>
              <a:rPr lang="en-US" dirty="0" smtClean="0"/>
              <a:t>Cause disease in human -</a:t>
            </a:r>
          </a:p>
          <a:p>
            <a:pPr marL="550926" indent="-514350">
              <a:buNone/>
            </a:pPr>
            <a:endParaRPr lang="en-US" dirty="0" smtClean="0"/>
          </a:p>
          <a:p>
            <a:pPr marL="550926" indent="-514350">
              <a:buFont typeface="+mj-lt"/>
              <a:buAutoNum type="arabicPeriod"/>
            </a:pPr>
            <a:r>
              <a:rPr lang="en-US" dirty="0" smtClean="0"/>
              <a:t>Plasmodium </a:t>
            </a:r>
            <a:r>
              <a:rPr lang="en-US" dirty="0" err="1" smtClean="0"/>
              <a:t>Vivax</a:t>
            </a:r>
            <a:endParaRPr lang="en-US" dirty="0" smtClean="0"/>
          </a:p>
        </p:txBody>
      </p:sp>
      <p:pic>
        <p:nvPicPr>
          <p:cNvPr id="4" name="Picture 3" descr="vivax_troph.jpg"/>
          <p:cNvPicPr>
            <a:picLocks noChangeAspect="1"/>
          </p:cNvPicPr>
          <p:nvPr/>
        </p:nvPicPr>
        <p:blipFill>
          <a:blip r:embed="rId2" cstate="print"/>
          <a:stretch>
            <a:fillRect/>
          </a:stretch>
        </p:blipFill>
        <p:spPr>
          <a:xfrm>
            <a:off x="762000" y="3429000"/>
            <a:ext cx="3200400" cy="2615692"/>
          </a:xfrm>
          <a:prstGeom prst="rect">
            <a:avLst/>
          </a:prstGeom>
        </p:spPr>
      </p:pic>
      <p:pic>
        <p:nvPicPr>
          <p:cNvPr id="5" name="Picture 4" descr="vivaxschiz-chengmai.jpg"/>
          <p:cNvPicPr>
            <a:picLocks noChangeAspect="1"/>
          </p:cNvPicPr>
          <p:nvPr/>
        </p:nvPicPr>
        <p:blipFill>
          <a:blip r:embed="rId3" cstate="print"/>
          <a:stretch>
            <a:fillRect/>
          </a:stretch>
        </p:blipFill>
        <p:spPr>
          <a:xfrm>
            <a:off x="4724400" y="3276600"/>
            <a:ext cx="3688337" cy="2743200"/>
          </a:xfrm>
          <a:prstGeom prst="rect">
            <a:avLst/>
          </a:prstGeom>
        </p:spPr>
      </p:pic>
      <p:sp>
        <p:nvSpPr>
          <p:cNvPr id="6" name="TextBox 5"/>
          <p:cNvSpPr txBox="1"/>
          <p:nvPr/>
        </p:nvSpPr>
        <p:spPr>
          <a:xfrm>
            <a:off x="1179666" y="6183868"/>
            <a:ext cx="2472152" cy="400110"/>
          </a:xfrm>
          <a:prstGeom prst="rect">
            <a:avLst/>
          </a:prstGeom>
          <a:noFill/>
        </p:spPr>
        <p:txBody>
          <a:bodyPr wrap="none" rtlCol="0">
            <a:spAutoFit/>
          </a:bodyPr>
          <a:lstStyle/>
          <a:p>
            <a:r>
              <a:rPr lang="en-US" sz="2000" dirty="0" smtClean="0"/>
              <a:t>P. </a:t>
            </a:r>
            <a:r>
              <a:rPr lang="en-US" sz="2000" dirty="0" err="1" smtClean="0"/>
              <a:t>Vivax</a:t>
            </a:r>
            <a:r>
              <a:rPr lang="en-US" sz="2000" dirty="0" smtClean="0"/>
              <a:t> </a:t>
            </a:r>
            <a:r>
              <a:rPr lang="en-US" sz="2000" dirty="0" err="1" smtClean="0"/>
              <a:t>trophozoite</a:t>
            </a:r>
            <a:endParaRPr lang="en-IN" sz="2000" dirty="0"/>
          </a:p>
        </p:txBody>
      </p:sp>
      <p:sp>
        <p:nvSpPr>
          <p:cNvPr id="7" name="TextBox 6"/>
          <p:cNvSpPr txBox="1"/>
          <p:nvPr/>
        </p:nvSpPr>
        <p:spPr>
          <a:xfrm>
            <a:off x="5562600" y="6172200"/>
            <a:ext cx="2223686" cy="400110"/>
          </a:xfrm>
          <a:prstGeom prst="rect">
            <a:avLst/>
          </a:prstGeom>
          <a:noFill/>
        </p:spPr>
        <p:txBody>
          <a:bodyPr wrap="none" rtlCol="0">
            <a:spAutoFit/>
          </a:bodyPr>
          <a:lstStyle/>
          <a:p>
            <a:r>
              <a:rPr lang="en-US" sz="2000" dirty="0" smtClean="0"/>
              <a:t>P. </a:t>
            </a:r>
            <a:r>
              <a:rPr lang="en-US" sz="2000" dirty="0" err="1" smtClean="0"/>
              <a:t>Vivax</a:t>
            </a:r>
            <a:r>
              <a:rPr lang="en-US" sz="2000" dirty="0" smtClean="0"/>
              <a:t> </a:t>
            </a:r>
            <a:r>
              <a:rPr lang="en-US" sz="2000" dirty="0" err="1" smtClean="0"/>
              <a:t>schizonts</a:t>
            </a:r>
            <a:endParaRPr lang="en-IN"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WHO Criteria for Severe Malaria</a:t>
            </a:r>
            <a:endParaRPr lang="en-IN" dirty="0"/>
          </a:p>
        </p:txBody>
      </p:sp>
      <p:sp>
        <p:nvSpPr>
          <p:cNvPr id="3" name="Content Placeholder 2"/>
          <p:cNvSpPr>
            <a:spLocks noGrp="1"/>
          </p:cNvSpPr>
          <p:nvPr>
            <p:ph idx="1"/>
          </p:nvPr>
        </p:nvSpPr>
        <p:spPr>
          <a:xfrm>
            <a:off x="457200" y="1524000"/>
            <a:ext cx="4191000" cy="5050536"/>
          </a:xfrm>
        </p:spPr>
        <p:txBody>
          <a:bodyPr>
            <a:normAutofit/>
          </a:bodyPr>
          <a:lstStyle/>
          <a:p>
            <a:r>
              <a:rPr lang="en-IN" sz="2400" dirty="0" smtClean="0"/>
              <a:t>Clinical manifestations:</a:t>
            </a:r>
          </a:p>
          <a:p>
            <a:pPr lvl="1"/>
            <a:r>
              <a:rPr lang="en-IN" sz="2400" dirty="0" smtClean="0"/>
              <a:t>Prostration.</a:t>
            </a:r>
          </a:p>
          <a:p>
            <a:pPr lvl="1"/>
            <a:r>
              <a:rPr lang="en-IN" sz="2400" dirty="0" smtClean="0"/>
              <a:t>Impaired consciousness.</a:t>
            </a:r>
          </a:p>
          <a:p>
            <a:pPr lvl="1"/>
            <a:r>
              <a:rPr lang="en-IN" sz="2400" dirty="0" smtClean="0"/>
              <a:t>Respiratory distress.</a:t>
            </a:r>
          </a:p>
          <a:p>
            <a:pPr lvl="1"/>
            <a:r>
              <a:rPr lang="en-IN" sz="2400" dirty="0" smtClean="0"/>
              <a:t>Multiple convulsions.</a:t>
            </a:r>
          </a:p>
          <a:p>
            <a:pPr lvl="1"/>
            <a:r>
              <a:rPr lang="en-IN" sz="2400" dirty="0" smtClean="0"/>
              <a:t>Circulatory collapse.</a:t>
            </a:r>
          </a:p>
          <a:p>
            <a:pPr lvl="1"/>
            <a:r>
              <a:rPr lang="en-IN" sz="2400" dirty="0" smtClean="0"/>
              <a:t>Pulmonary oedema.</a:t>
            </a:r>
          </a:p>
          <a:p>
            <a:pPr lvl="1"/>
            <a:r>
              <a:rPr lang="en-IN" sz="2400" dirty="0" smtClean="0"/>
              <a:t>Abnormal bleeding.</a:t>
            </a:r>
          </a:p>
          <a:p>
            <a:pPr lvl="1"/>
            <a:r>
              <a:rPr lang="en-IN" sz="2400" dirty="0" smtClean="0"/>
              <a:t>Jaundice.</a:t>
            </a:r>
          </a:p>
          <a:p>
            <a:pPr lvl="1"/>
            <a:r>
              <a:rPr lang="en-IN" sz="2400" dirty="0" err="1" smtClean="0"/>
              <a:t>Haemoglobinuria</a:t>
            </a:r>
            <a:r>
              <a:rPr lang="en-IN" sz="2400" dirty="0" smtClean="0"/>
              <a:t>.</a:t>
            </a:r>
          </a:p>
          <a:p>
            <a:endParaRPr lang="en-IN" dirty="0"/>
          </a:p>
        </p:txBody>
      </p:sp>
      <p:sp>
        <p:nvSpPr>
          <p:cNvPr id="7" name="Content Placeholder 2"/>
          <p:cNvSpPr txBox="1">
            <a:spLocks/>
          </p:cNvSpPr>
          <p:nvPr/>
        </p:nvSpPr>
        <p:spPr>
          <a:xfrm>
            <a:off x="4648200" y="1578864"/>
            <a:ext cx="4191000" cy="505053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Lab</a:t>
            </a:r>
            <a:r>
              <a:rPr lang="en-IN" sz="2400" baseline="0" dirty="0" smtClean="0"/>
              <a:t>oratory</a:t>
            </a:r>
            <a:r>
              <a:rPr lang="en-IN" sz="2400" dirty="0" smtClean="0"/>
              <a:t> test</a:t>
            </a:r>
            <a:r>
              <a:rPr kumimoji="0" lang="en-IN" sz="2400" b="0" i="0" u="none" strike="noStrike" kern="1200" cap="none" spc="0" normalizeH="0" baseline="0" noProof="0" dirty="0" smtClean="0">
                <a:ln>
                  <a:noFill/>
                </a:ln>
                <a:solidFill>
                  <a:schemeClr val="tx1"/>
                </a:solidFill>
                <a:effectLst/>
                <a:uLnTx/>
                <a:uFillTx/>
                <a:latin typeface="+mn-lt"/>
                <a:ea typeface="+mn-ea"/>
                <a:cs typeface="+mn-cs"/>
              </a:rPr>
              <a:t>s:</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lang="en-US" sz="2400" dirty="0" smtClean="0">
                <a:solidFill>
                  <a:schemeClr val="accent2"/>
                </a:solidFill>
              </a:rPr>
              <a:t>Severe Anemia</a:t>
            </a:r>
            <a:endParaRPr kumimoji="0" lang="en-IN" sz="2400" b="0" i="0" u="none" strike="noStrike" kern="1200" cap="none" spc="0" normalizeH="0" baseline="0" noProof="0" dirty="0" smtClean="0">
              <a:ln>
                <a:noFill/>
              </a:ln>
              <a:solidFill>
                <a:schemeClr val="accent2"/>
              </a:solidFill>
              <a:effectLst/>
              <a:uLnTx/>
              <a:uFillTx/>
              <a:latin typeface="+mn-lt"/>
              <a:ea typeface="+mn-ea"/>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lang="en-US" sz="2400" dirty="0" smtClean="0">
                <a:solidFill>
                  <a:schemeClr val="accent2"/>
                </a:solidFill>
              </a:rPr>
              <a:t>Hypoglycemia</a:t>
            </a:r>
            <a:endParaRPr kumimoji="0" lang="en-IN" sz="2400" b="0" i="0" u="none" strike="noStrike" kern="1200" cap="none" spc="0" normalizeH="0" baseline="0" noProof="0" dirty="0" smtClean="0">
              <a:ln>
                <a:noFill/>
              </a:ln>
              <a:solidFill>
                <a:schemeClr val="accent2"/>
              </a:solidFill>
              <a:effectLst/>
              <a:uLnTx/>
              <a:uFillTx/>
              <a:latin typeface="+mn-lt"/>
              <a:ea typeface="+mn-ea"/>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lang="en-US" sz="2400" dirty="0" smtClean="0">
                <a:solidFill>
                  <a:schemeClr val="accent2"/>
                </a:solidFill>
              </a:rPr>
              <a:t>Acidosis</a:t>
            </a:r>
            <a:endParaRPr kumimoji="0" lang="en-IN" sz="2400" b="0" i="0" u="none" strike="noStrike" kern="1200" cap="none" spc="0" normalizeH="0" baseline="0" noProof="0" dirty="0" smtClean="0">
              <a:ln>
                <a:noFill/>
              </a:ln>
              <a:solidFill>
                <a:schemeClr val="accent2"/>
              </a:solidFill>
              <a:effectLst/>
              <a:uLnTx/>
              <a:uFillTx/>
              <a:latin typeface="+mn-lt"/>
              <a:ea typeface="+mn-ea"/>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lang="en-US" sz="2400" dirty="0" smtClean="0">
                <a:solidFill>
                  <a:schemeClr val="accent2"/>
                </a:solidFill>
              </a:rPr>
              <a:t>Renal impairment</a:t>
            </a:r>
            <a:endParaRPr kumimoji="0" lang="en-IN" sz="2400" b="0" i="0" u="none" strike="noStrike" kern="1200" cap="none" spc="0" normalizeH="0" baseline="0" noProof="0" dirty="0" smtClean="0">
              <a:ln>
                <a:noFill/>
              </a:ln>
              <a:solidFill>
                <a:schemeClr val="accent2"/>
              </a:solidFill>
              <a:effectLst/>
              <a:uLnTx/>
              <a:uFillTx/>
              <a:latin typeface="+mn-lt"/>
              <a:ea typeface="+mn-ea"/>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lang="en-US" sz="2400" dirty="0" err="1" smtClean="0">
                <a:solidFill>
                  <a:schemeClr val="accent2"/>
                </a:solidFill>
              </a:rPr>
              <a:t>Hyperlactatemia</a:t>
            </a:r>
            <a:endParaRPr kumimoji="0" lang="en-IN" sz="2400" b="0" i="0" u="none" strike="noStrike" kern="1200" cap="none" spc="0" normalizeH="0" baseline="0" noProof="0" dirty="0" smtClean="0">
              <a:ln>
                <a:noFill/>
              </a:ln>
              <a:solidFill>
                <a:schemeClr val="accent2"/>
              </a:solidFill>
              <a:effectLst/>
              <a:uLnTx/>
              <a:uFillTx/>
              <a:latin typeface="+mn-lt"/>
              <a:ea typeface="+mn-ea"/>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lang="en-US" sz="2400" dirty="0" err="1" smtClean="0">
                <a:solidFill>
                  <a:schemeClr val="accent2"/>
                </a:solidFill>
              </a:rPr>
              <a:t>Hyperparasitemia</a:t>
            </a:r>
            <a:endParaRPr kumimoji="0" lang="en-IN" sz="2400" b="0" i="0" u="none" strike="noStrike" kern="1200" cap="none" spc="0" normalizeH="0" baseline="0" noProof="0" dirty="0" smtClean="0">
              <a:ln>
                <a:noFill/>
              </a:ln>
              <a:solidFill>
                <a:schemeClr val="accent2"/>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fontScale="90000"/>
          </a:bodyPr>
          <a:lstStyle/>
          <a:p>
            <a:r>
              <a:rPr lang="en-US" dirty="0" smtClean="0"/>
              <a:t>Manifestations of Severe </a:t>
            </a:r>
            <a:r>
              <a:rPr lang="en-US" dirty="0" err="1" smtClean="0"/>
              <a:t>Falciparum</a:t>
            </a:r>
            <a:r>
              <a:rPr lang="en-US" dirty="0" smtClean="0"/>
              <a:t> malaria</a:t>
            </a:r>
            <a:endParaRPr lang="en-IN" dirty="0"/>
          </a:p>
        </p:txBody>
      </p:sp>
      <p:sp>
        <p:nvSpPr>
          <p:cNvPr id="3" name="Content Placeholder 2"/>
          <p:cNvSpPr>
            <a:spLocks noGrp="1"/>
          </p:cNvSpPr>
          <p:nvPr>
            <p:ph idx="1"/>
          </p:nvPr>
        </p:nvSpPr>
        <p:spPr/>
        <p:txBody>
          <a:bodyPr>
            <a:normAutofit/>
          </a:bodyPr>
          <a:lstStyle/>
          <a:p>
            <a:r>
              <a:rPr lang="en-US" dirty="0" smtClean="0"/>
              <a:t>Cerebral Malaria</a:t>
            </a:r>
          </a:p>
          <a:p>
            <a:r>
              <a:rPr lang="en-US" dirty="0" smtClean="0"/>
              <a:t>Hypoglycemia</a:t>
            </a:r>
          </a:p>
          <a:p>
            <a:r>
              <a:rPr lang="en-US" dirty="0" smtClean="0"/>
              <a:t>Acidosis</a:t>
            </a:r>
          </a:p>
          <a:p>
            <a:r>
              <a:rPr lang="en-US" dirty="0" smtClean="0"/>
              <a:t>Renal Impairment</a:t>
            </a:r>
          </a:p>
          <a:p>
            <a:r>
              <a:rPr lang="en-US" dirty="0" smtClean="0"/>
              <a:t>Pulmonary edema</a:t>
            </a:r>
          </a:p>
          <a:p>
            <a:r>
              <a:rPr lang="en-US" dirty="0" smtClean="0"/>
              <a:t>Hematological Impairment</a:t>
            </a:r>
          </a:p>
          <a:p>
            <a:r>
              <a:rPr lang="en-US" dirty="0" smtClean="0"/>
              <a:t>Liver dysfunction</a:t>
            </a:r>
          </a:p>
          <a:p>
            <a:r>
              <a:rPr lang="en-US" dirty="0" smtClean="0"/>
              <a:t>Septicemia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Cerebral Malaria</a:t>
            </a:r>
            <a:endParaRPr lang="en-IN" dirty="0"/>
          </a:p>
        </p:txBody>
      </p:sp>
      <p:sp>
        <p:nvSpPr>
          <p:cNvPr id="3" name="Content Placeholder 2"/>
          <p:cNvSpPr>
            <a:spLocks noGrp="1"/>
          </p:cNvSpPr>
          <p:nvPr>
            <p:ph idx="1"/>
          </p:nvPr>
        </p:nvSpPr>
        <p:spPr>
          <a:xfrm>
            <a:off x="457200" y="1646237"/>
            <a:ext cx="7467600" cy="4525963"/>
          </a:xfrm>
        </p:spPr>
        <p:txBody>
          <a:bodyPr>
            <a:noAutofit/>
          </a:bodyPr>
          <a:lstStyle/>
          <a:p>
            <a:r>
              <a:rPr lang="en-US" sz="2400" dirty="0" smtClean="0"/>
              <a:t>Diffuse symmetrical encephalopathy</a:t>
            </a:r>
          </a:p>
          <a:p>
            <a:r>
              <a:rPr lang="en-US" sz="2400" dirty="0" smtClean="0">
                <a:solidFill>
                  <a:srgbClr val="0070C0"/>
                </a:solidFill>
              </a:rPr>
              <a:t>Sequestration of Parasite in cerebral end vessels </a:t>
            </a:r>
            <a:r>
              <a:rPr lang="en-US" sz="2400" dirty="0" smtClean="0"/>
              <a:t>causes disturbance in microcirculatory flow and metabolism.</a:t>
            </a:r>
          </a:p>
          <a:p>
            <a:r>
              <a:rPr lang="en-US" sz="2400" dirty="0" smtClean="0"/>
              <a:t>Divergent eyes, pouting reflex, preserved corneal reflexes. Variable planters, DTRs. Absent Abdominal reflex.</a:t>
            </a:r>
          </a:p>
          <a:p>
            <a:r>
              <a:rPr lang="en-US" sz="2400" dirty="0" smtClean="0"/>
              <a:t>Retinal hemorrhage, opacities, </a:t>
            </a:r>
            <a:r>
              <a:rPr lang="en-US" sz="2400" dirty="0" err="1" smtClean="0"/>
              <a:t>papillaedema</a:t>
            </a:r>
            <a:r>
              <a:rPr lang="en-US" sz="2400" dirty="0" smtClean="0"/>
              <a:t>, cotton wool spots may be present</a:t>
            </a:r>
          </a:p>
          <a:p>
            <a:r>
              <a:rPr lang="en-US" sz="2400" dirty="0" smtClean="0"/>
              <a:t>Convulsions-GTCs or more covert seizure activity.</a:t>
            </a:r>
            <a:endParaRPr lang="en-IN" sz="2400" dirty="0" smtClean="0"/>
          </a:p>
          <a:p>
            <a:r>
              <a:rPr lang="en-US" sz="2400" dirty="0" smtClean="0"/>
              <a:t>~15% surviving children have some residual </a:t>
            </a:r>
            <a:r>
              <a:rPr lang="en-US" sz="2400" dirty="0" err="1" smtClean="0"/>
              <a:t>neuro</a:t>
            </a:r>
            <a:r>
              <a:rPr lang="en-US" sz="2400" dirty="0" smtClean="0"/>
              <a:t> deficit.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dirty="0" smtClean="0"/>
              <a:t>Hypoglycemia</a:t>
            </a:r>
            <a:endParaRPr lang="en-IN" dirty="0"/>
          </a:p>
        </p:txBody>
      </p:sp>
      <p:sp>
        <p:nvSpPr>
          <p:cNvPr id="3" name="Content Placeholder 2"/>
          <p:cNvSpPr>
            <a:spLocks noGrp="1"/>
          </p:cNvSpPr>
          <p:nvPr>
            <p:ph idx="1"/>
          </p:nvPr>
        </p:nvSpPr>
        <p:spPr/>
        <p:txBody>
          <a:bodyPr/>
          <a:lstStyle/>
          <a:p>
            <a:r>
              <a:rPr lang="en-US" dirty="0" smtClean="0"/>
              <a:t>Results from –</a:t>
            </a:r>
          </a:p>
          <a:p>
            <a:pPr lvl="1"/>
            <a:r>
              <a:rPr lang="en-US" dirty="0" smtClean="0">
                <a:solidFill>
                  <a:schemeClr val="tx1"/>
                </a:solidFill>
              </a:rPr>
              <a:t>Failure of hepatic </a:t>
            </a:r>
            <a:r>
              <a:rPr lang="en-US" dirty="0" err="1" smtClean="0">
                <a:solidFill>
                  <a:schemeClr val="tx1"/>
                </a:solidFill>
              </a:rPr>
              <a:t>gluconeogenesis</a:t>
            </a:r>
            <a:r>
              <a:rPr lang="en-US" dirty="0" smtClean="0">
                <a:solidFill>
                  <a:schemeClr val="tx1"/>
                </a:solidFill>
              </a:rPr>
              <a:t>,</a:t>
            </a:r>
          </a:p>
          <a:p>
            <a:pPr lvl="1"/>
            <a:r>
              <a:rPr lang="en-US" dirty="0" smtClean="0">
                <a:solidFill>
                  <a:schemeClr val="tx1"/>
                </a:solidFill>
              </a:rPr>
              <a:t>Increased consumption of glucose by host and parasite</a:t>
            </a:r>
          </a:p>
          <a:p>
            <a:pPr lvl="1"/>
            <a:r>
              <a:rPr lang="en-US" dirty="0" err="1" smtClean="0">
                <a:solidFill>
                  <a:schemeClr val="tx1"/>
                </a:solidFill>
              </a:rPr>
              <a:t>Antimalarial</a:t>
            </a:r>
            <a:r>
              <a:rPr lang="en-US" dirty="0" smtClean="0">
                <a:solidFill>
                  <a:schemeClr val="tx1"/>
                </a:solidFill>
              </a:rPr>
              <a:t> drugs.</a:t>
            </a:r>
          </a:p>
          <a:p>
            <a:pPr lvl="1"/>
            <a:endParaRPr lang="en-IN" dirty="0" smtClean="0">
              <a:solidFill>
                <a:schemeClr val="tx1"/>
              </a:solidFill>
            </a:endParaRPr>
          </a:p>
          <a:p>
            <a:r>
              <a:rPr lang="en-US" dirty="0" smtClean="0"/>
              <a:t>Difficult to interpret in unconscious patient.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dirty="0" smtClean="0"/>
              <a:t>Acidosis	</a:t>
            </a:r>
            <a:endParaRPr lang="en-IN" dirty="0"/>
          </a:p>
        </p:txBody>
      </p:sp>
      <p:sp>
        <p:nvSpPr>
          <p:cNvPr id="3" name="Content Placeholder 2"/>
          <p:cNvSpPr>
            <a:spLocks noGrp="1"/>
          </p:cNvSpPr>
          <p:nvPr>
            <p:ph idx="1"/>
          </p:nvPr>
        </p:nvSpPr>
        <p:spPr/>
        <p:txBody>
          <a:bodyPr/>
          <a:lstStyle/>
          <a:p>
            <a:r>
              <a:rPr lang="en-US" dirty="0" smtClean="0"/>
              <a:t>Lactic acidosis - usually coexists with hypoglycemia. Caused by – </a:t>
            </a:r>
          </a:p>
          <a:p>
            <a:pPr lvl="1"/>
            <a:r>
              <a:rPr lang="en-US" dirty="0" smtClean="0">
                <a:solidFill>
                  <a:schemeClr val="tx1"/>
                </a:solidFill>
              </a:rPr>
              <a:t>Anaerobic </a:t>
            </a:r>
            <a:r>
              <a:rPr lang="en-US" dirty="0" err="1" smtClean="0">
                <a:solidFill>
                  <a:schemeClr val="tx1"/>
                </a:solidFill>
              </a:rPr>
              <a:t>glycolysis</a:t>
            </a:r>
            <a:r>
              <a:rPr lang="en-US" dirty="0" smtClean="0">
                <a:solidFill>
                  <a:schemeClr val="tx1"/>
                </a:solidFill>
              </a:rPr>
              <a:t> in infested tissues</a:t>
            </a:r>
          </a:p>
          <a:p>
            <a:pPr lvl="1"/>
            <a:r>
              <a:rPr lang="en-US" dirty="0" smtClean="0">
                <a:solidFill>
                  <a:schemeClr val="tx1"/>
                </a:solidFill>
              </a:rPr>
              <a:t>Lactate production by parasites</a:t>
            </a:r>
          </a:p>
          <a:p>
            <a:pPr lvl="1"/>
            <a:r>
              <a:rPr lang="en-US" dirty="0" smtClean="0">
                <a:solidFill>
                  <a:schemeClr val="tx1"/>
                </a:solidFill>
              </a:rPr>
              <a:t>Defective lactate clearance by hepatic and renal systems.</a:t>
            </a:r>
            <a:endParaRPr lang="en-IN" dirty="0" smtClean="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Pulmonary Edema	</a:t>
            </a:r>
            <a:endParaRPr lang="en-IN" dirty="0"/>
          </a:p>
        </p:txBody>
      </p:sp>
      <p:sp>
        <p:nvSpPr>
          <p:cNvPr id="3" name="Content Placeholder 2"/>
          <p:cNvSpPr>
            <a:spLocks noGrp="1"/>
          </p:cNvSpPr>
          <p:nvPr>
            <p:ph idx="1"/>
          </p:nvPr>
        </p:nvSpPr>
        <p:spPr/>
        <p:txBody>
          <a:bodyPr/>
          <a:lstStyle/>
          <a:p>
            <a:r>
              <a:rPr lang="en-US" dirty="0" err="1" smtClean="0"/>
              <a:t>Noncardiogenic</a:t>
            </a:r>
            <a:r>
              <a:rPr lang="en-US" dirty="0" smtClean="0"/>
              <a:t> Pulmonary edema</a:t>
            </a:r>
          </a:p>
          <a:p>
            <a:r>
              <a:rPr lang="en-US" dirty="0" smtClean="0"/>
              <a:t>ARDS</a:t>
            </a:r>
          </a:p>
          <a:p>
            <a:r>
              <a:rPr lang="en-US" dirty="0" smtClean="0"/>
              <a:t>Pathogenesis unclear</a:t>
            </a:r>
            <a:r>
              <a:rPr lang="en-IN" dirty="0" smtClean="0"/>
              <a:t>.</a:t>
            </a:r>
          </a:p>
          <a:p>
            <a:r>
              <a:rPr lang="en-US" dirty="0" smtClean="0"/>
              <a:t>Could be aggravated by overly vigorous administration IV fluids.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Renal Impairment	</a:t>
            </a:r>
            <a:endParaRPr lang="en-IN" dirty="0"/>
          </a:p>
        </p:txBody>
      </p:sp>
      <p:sp>
        <p:nvSpPr>
          <p:cNvPr id="3" name="Content Placeholder 2"/>
          <p:cNvSpPr>
            <a:spLocks noGrp="1"/>
          </p:cNvSpPr>
          <p:nvPr>
            <p:ph idx="1"/>
          </p:nvPr>
        </p:nvSpPr>
        <p:spPr/>
        <p:txBody>
          <a:bodyPr/>
          <a:lstStyle/>
          <a:p>
            <a:r>
              <a:rPr lang="en-US" dirty="0" smtClean="0"/>
              <a:t>Common among adults with severe </a:t>
            </a:r>
            <a:r>
              <a:rPr lang="en-US" dirty="0" err="1" smtClean="0"/>
              <a:t>falciperum</a:t>
            </a:r>
            <a:r>
              <a:rPr lang="en-US" dirty="0" smtClean="0"/>
              <a:t> malaria</a:t>
            </a:r>
          </a:p>
          <a:p>
            <a:r>
              <a:rPr lang="en-US" dirty="0" smtClean="0"/>
              <a:t>Related to RBC sequestration interfering with renal microcirculatory flow and metabolism.</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r>
              <a:rPr lang="en-US" dirty="0" smtClean="0"/>
              <a:t>Hematological Abnormality	</a:t>
            </a:r>
            <a:endParaRPr lang="en-IN" dirty="0"/>
          </a:p>
        </p:txBody>
      </p:sp>
      <p:sp>
        <p:nvSpPr>
          <p:cNvPr id="3" name="Content Placeholder 2"/>
          <p:cNvSpPr>
            <a:spLocks noGrp="1"/>
          </p:cNvSpPr>
          <p:nvPr>
            <p:ph idx="1"/>
          </p:nvPr>
        </p:nvSpPr>
        <p:spPr/>
        <p:txBody>
          <a:bodyPr/>
          <a:lstStyle/>
          <a:p>
            <a:r>
              <a:rPr lang="en-US" dirty="0" smtClean="0"/>
              <a:t>Anemia	due to-</a:t>
            </a:r>
          </a:p>
          <a:p>
            <a:pPr lvl="1"/>
            <a:r>
              <a:rPr lang="en-US" sz="2400" dirty="0" smtClean="0">
                <a:solidFill>
                  <a:schemeClr val="tx1"/>
                </a:solidFill>
              </a:rPr>
              <a:t>Accelerated RBC removal by spleen</a:t>
            </a:r>
          </a:p>
          <a:p>
            <a:pPr lvl="1"/>
            <a:r>
              <a:rPr lang="en-US" sz="2400" dirty="0" smtClean="0">
                <a:solidFill>
                  <a:schemeClr val="tx1"/>
                </a:solidFill>
              </a:rPr>
              <a:t>Obligatory RBC destruction by parasite</a:t>
            </a:r>
          </a:p>
          <a:p>
            <a:pPr lvl="1"/>
            <a:r>
              <a:rPr lang="en-US" sz="2400" dirty="0" smtClean="0">
                <a:solidFill>
                  <a:schemeClr val="tx1"/>
                </a:solidFill>
              </a:rPr>
              <a:t>Ineffective </a:t>
            </a:r>
            <a:r>
              <a:rPr lang="en-US" sz="2400" dirty="0" err="1" smtClean="0">
                <a:solidFill>
                  <a:schemeClr val="tx1"/>
                </a:solidFill>
              </a:rPr>
              <a:t>erythropoiesis</a:t>
            </a:r>
            <a:endParaRPr lang="en-US" sz="2400" dirty="0" smtClean="0">
              <a:solidFill>
                <a:schemeClr val="tx1"/>
              </a:solidFill>
            </a:endParaRPr>
          </a:p>
          <a:p>
            <a:pPr lvl="1"/>
            <a:endParaRPr lang="en-IN" sz="2400" dirty="0" smtClean="0">
              <a:solidFill>
                <a:schemeClr val="tx1"/>
              </a:solidFill>
            </a:endParaRPr>
          </a:p>
          <a:p>
            <a:r>
              <a:rPr lang="en-US" dirty="0" smtClean="0"/>
              <a:t>Coagulation abnormality</a:t>
            </a:r>
          </a:p>
          <a:p>
            <a:pPr lvl="1"/>
            <a:r>
              <a:rPr lang="en-US" sz="2400" dirty="0" smtClean="0">
                <a:solidFill>
                  <a:schemeClr val="tx1"/>
                </a:solidFill>
              </a:rPr>
              <a:t>Mild thrombocytopenia is common</a:t>
            </a:r>
          </a:p>
          <a:p>
            <a:pPr lvl="1"/>
            <a:r>
              <a:rPr lang="en-US" sz="2400" dirty="0" smtClean="0">
                <a:solidFill>
                  <a:schemeClr val="tx1"/>
                </a:solidFill>
              </a:rPr>
              <a:t>&lt; 5% develop DIC.</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 Dysfunction</a:t>
            </a:r>
            <a:endParaRPr lang="en-IN" dirty="0"/>
          </a:p>
        </p:txBody>
      </p:sp>
      <p:sp>
        <p:nvSpPr>
          <p:cNvPr id="3" name="Content Placeholder 2"/>
          <p:cNvSpPr>
            <a:spLocks noGrp="1"/>
          </p:cNvSpPr>
          <p:nvPr>
            <p:ph idx="1"/>
          </p:nvPr>
        </p:nvSpPr>
        <p:spPr/>
        <p:txBody>
          <a:bodyPr/>
          <a:lstStyle/>
          <a:p>
            <a:r>
              <a:rPr lang="en-US" dirty="0" smtClean="0"/>
              <a:t>Jaundice is common. Due to – </a:t>
            </a:r>
          </a:p>
          <a:p>
            <a:pPr lvl="1"/>
            <a:r>
              <a:rPr lang="en-US" sz="2400" dirty="0" err="1" smtClean="0">
                <a:solidFill>
                  <a:schemeClr val="tx1"/>
                </a:solidFill>
              </a:rPr>
              <a:t>Hemolysis</a:t>
            </a:r>
            <a:r>
              <a:rPr lang="en-US" sz="2400" dirty="0" smtClean="0">
                <a:solidFill>
                  <a:schemeClr val="tx1"/>
                </a:solidFill>
              </a:rPr>
              <a:t>,</a:t>
            </a:r>
          </a:p>
          <a:p>
            <a:pPr lvl="1"/>
            <a:r>
              <a:rPr lang="en-US" sz="2400" dirty="0" err="1" smtClean="0">
                <a:solidFill>
                  <a:schemeClr val="tx1"/>
                </a:solidFill>
              </a:rPr>
              <a:t>Hepatocyte</a:t>
            </a:r>
            <a:r>
              <a:rPr lang="en-US" sz="2400" dirty="0" smtClean="0">
                <a:solidFill>
                  <a:schemeClr val="tx1"/>
                </a:solidFill>
              </a:rPr>
              <a:t> injury</a:t>
            </a:r>
          </a:p>
          <a:p>
            <a:pPr lvl="1"/>
            <a:r>
              <a:rPr lang="en-US" sz="2400" dirty="0" err="1" smtClean="0">
                <a:solidFill>
                  <a:schemeClr val="tx1"/>
                </a:solidFill>
              </a:rPr>
              <a:t>Cholestatsis</a:t>
            </a:r>
            <a:endParaRPr lang="en-US" sz="2400" dirty="0" smtClean="0">
              <a:solidFill>
                <a:schemeClr val="tx1"/>
              </a:solidFill>
            </a:endParaRPr>
          </a:p>
          <a:p>
            <a:pPr lvl="1"/>
            <a:endParaRPr lang="en-US" sz="2400" dirty="0" smtClean="0">
              <a:solidFill>
                <a:schemeClr val="tx1"/>
              </a:solidFill>
            </a:endParaRPr>
          </a:p>
          <a:p>
            <a:r>
              <a:rPr lang="en-US" dirty="0" smtClean="0"/>
              <a:t>Contributes to hypoglycemia, lactic acidosis and impaired drug metabolism.</a:t>
            </a:r>
          </a:p>
          <a:p>
            <a:pPr lvl="1"/>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dirty="0" smtClean="0"/>
              <a:t>Septicemia	</a:t>
            </a:r>
            <a:endParaRPr lang="en-IN" dirty="0"/>
          </a:p>
        </p:txBody>
      </p:sp>
      <p:sp>
        <p:nvSpPr>
          <p:cNvPr id="3" name="Content Placeholder 2"/>
          <p:cNvSpPr>
            <a:spLocks noGrp="1"/>
          </p:cNvSpPr>
          <p:nvPr>
            <p:ph idx="1"/>
          </p:nvPr>
        </p:nvSpPr>
        <p:spPr/>
        <p:txBody>
          <a:bodyPr/>
          <a:lstStyle/>
          <a:p>
            <a:r>
              <a:rPr lang="en-US" dirty="0" smtClean="0"/>
              <a:t>May complicate malaria, especially in endemic areas Salmonella has been associated with P. </a:t>
            </a:r>
            <a:r>
              <a:rPr lang="en-US" dirty="0" err="1" smtClean="0"/>
              <a:t>falciperum</a:t>
            </a:r>
            <a:r>
              <a:rPr lang="en-US" dirty="0" smtClean="0"/>
              <a:t> malaria</a:t>
            </a:r>
          </a:p>
          <a:p>
            <a:r>
              <a:rPr lang="en-US" dirty="0" smtClean="0"/>
              <a:t>Unconscious patients may develop UTI and Chest infections</a:t>
            </a:r>
          </a:p>
          <a:p>
            <a:r>
              <a:rPr lang="en-US" dirty="0" smtClean="0"/>
              <a:t>Patients with convulsions may develop aspiration pneumonia.</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lstStyle/>
          <a:p>
            <a:pPr marL="624078" indent="-514350">
              <a:buFont typeface="+mj-lt"/>
              <a:buAutoNum type="arabicPeriod" startAt="2"/>
            </a:pPr>
            <a:r>
              <a:rPr lang="en-US" dirty="0" smtClean="0"/>
              <a:t>Plasmodium </a:t>
            </a:r>
            <a:r>
              <a:rPr lang="en-US" dirty="0" err="1" smtClean="0"/>
              <a:t>falciparum</a:t>
            </a:r>
            <a:endParaRPr lang="en-IN" dirty="0"/>
          </a:p>
        </p:txBody>
      </p:sp>
      <p:pic>
        <p:nvPicPr>
          <p:cNvPr id="4" name="Picture 3" descr="rings falci troph.jpg"/>
          <p:cNvPicPr>
            <a:picLocks noChangeAspect="1"/>
          </p:cNvPicPr>
          <p:nvPr/>
        </p:nvPicPr>
        <p:blipFill>
          <a:blip r:embed="rId2" cstate="print"/>
          <a:stretch>
            <a:fillRect/>
          </a:stretch>
        </p:blipFill>
        <p:spPr>
          <a:xfrm>
            <a:off x="685800" y="2285999"/>
            <a:ext cx="3581400" cy="3062097"/>
          </a:xfrm>
          <a:prstGeom prst="rect">
            <a:avLst/>
          </a:prstGeom>
        </p:spPr>
      </p:pic>
      <p:pic>
        <p:nvPicPr>
          <p:cNvPr id="5" name="Picture 4" descr="pfalcip-gameto-chengmai.jpg"/>
          <p:cNvPicPr>
            <a:picLocks noChangeAspect="1"/>
          </p:cNvPicPr>
          <p:nvPr/>
        </p:nvPicPr>
        <p:blipFill>
          <a:blip r:embed="rId3" cstate="print"/>
          <a:stretch>
            <a:fillRect/>
          </a:stretch>
        </p:blipFill>
        <p:spPr>
          <a:xfrm>
            <a:off x="4800600" y="2209800"/>
            <a:ext cx="3733800" cy="3124200"/>
          </a:xfrm>
          <a:prstGeom prst="rect">
            <a:avLst/>
          </a:prstGeom>
        </p:spPr>
      </p:pic>
      <p:sp>
        <p:nvSpPr>
          <p:cNvPr id="6" name="TextBox 5"/>
          <p:cNvSpPr txBox="1"/>
          <p:nvPr/>
        </p:nvSpPr>
        <p:spPr>
          <a:xfrm>
            <a:off x="838200" y="5638800"/>
            <a:ext cx="3669594" cy="400110"/>
          </a:xfrm>
          <a:prstGeom prst="rect">
            <a:avLst/>
          </a:prstGeom>
          <a:noFill/>
        </p:spPr>
        <p:txBody>
          <a:bodyPr wrap="none" rtlCol="0">
            <a:spAutoFit/>
          </a:bodyPr>
          <a:lstStyle/>
          <a:p>
            <a:r>
              <a:rPr lang="en-US" sz="2000" dirty="0" smtClean="0"/>
              <a:t>P. </a:t>
            </a:r>
            <a:r>
              <a:rPr lang="en-US" sz="2000" dirty="0" err="1" smtClean="0"/>
              <a:t>Falciparum</a:t>
            </a:r>
            <a:r>
              <a:rPr lang="en-US" sz="2000" dirty="0" smtClean="0"/>
              <a:t> </a:t>
            </a:r>
            <a:r>
              <a:rPr lang="en-US" sz="2000" dirty="0" err="1" smtClean="0"/>
              <a:t>trophozoite</a:t>
            </a:r>
            <a:r>
              <a:rPr lang="en-US" sz="2000" dirty="0" smtClean="0"/>
              <a:t> ring</a:t>
            </a:r>
            <a:endParaRPr lang="en-IN" sz="2000" dirty="0"/>
          </a:p>
        </p:txBody>
      </p:sp>
      <p:sp>
        <p:nvSpPr>
          <p:cNvPr id="7" name="TextBox 6"/>
          <p:cNvSpPr txBox="1"/>
          <p:nvPr/>
        </p:nvSpPr>
        <p:spPr>
          <a:xfrm>
            <a:off x="5216378" y="5638800"/>
            <a:ext cx="3241593" cy="400110"/>
          </a:xfrm>
          <a:prstGeom prst="rect">
            <a:avLst/>
          </a:prstGeom>
          <a:noFill/>
        </p:spPr>
        <p:txBody>
          <a:bodyPr wrap="none" rtlCol="0">
            <a:spAutoFit/>
          </a:bodyPr>
          <a:lstStyle/>
          <a:p>
            <a:r>
              <a:rPr lang="en-US" sz="2000" dirty="0" smtClean="0"/>
              <a:t>P. </a:t>
            </a:r>
            <a:r>
              <a:rPr lang="en-US" sz="2000" dirty="0" err="1" smtClean="0"/>
              <a:t>Falciparum</a:t>
            </a:r>
            <a:r>
              <a:rPr lang="en-US" sz="2000" dirty="0" smtClean="0"/>
              <a:t> gametocytes</a:t>
            </a:r>
            <a:endParaRPr lang="en-IN"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Malaria in Pregnancy</a:t>
            </a:r>
            <a:endParaRPr lang="en-IN" dirty="0"/>
          </a:p>
        </p:txBody>
      </p:sp>
      <p:sp>
        <p:nvSpPr>
          <p:cNvPr id="3" name="Content Placeholder 2"/>
          <p:cNvSpPr>
            <a:spLocks noGrp="1"/>
          </p:cNvSpPr>
          <p:nvPr>
            <p:ph idx="1"/>
          </p:nvPr>
        </p:nvSpPr>
        <p:spPr>
          <a:xfrm>
            <a:off x="457200" y="1981200"/>
            <a:ext cx="8229600" cy="4325112"/>
          </a:xfrm>
        </p:spPr>
        <p:txBody>
          <a:bodyPr>
            <a:normAutofit lnSpcReduction="10000"/>
          </a:bodyPr>
          <a:lstStyle/>
          <a:p>
            <a:r>
              <a:rPr lang="en-US" dirty="0" smtClean="0"/>
              <a:t>In hyper and </a:t>
            </a:r>
            <a:r>
              <a:rPr lang="en-US" dirty="0" err="1" smtClean="0"/>
              <a:t>holoendemic</a:t>
            </a:r>
            <a:r>
              <a:rPr lang="en-US" dirty="0" smtClean="0"/>
              <a:t> areas, </a:t>
            </a:r>
            <a:r>
              <a:rPr lang="en-US" dirty="0" err="1" smtClean="0"/>
              <a:t>falciperum</a:t>
            </a:r>
            <a:r>
              <a:rPr lang="en-US" dirty="0" smtClean="0"/>
              <a:t> malaria in </a:t>
            </a:r>
            <a:r>
              <a:rPr lang="en-US" dirty="0" err="1" smtClean="0"/>
              <a:t>primi</a:t>
            </a:r>
            <a:r>
              <a:rPr lang="en-US" dirty="0" smtClean="0"/>
              <a:t>-  and second </a:t>
            </a:r>
            <a:r>
              <a:rPr lang="en-US" dirty="0" err="1" smtClean="0"/>
              <a:t>gravida</a:t>
            </a:r>
            <a:r>
              <a:rPr lang="en-US" dirty="0" smtClean="0"/>
              <a:t> is associated with low birth wt. (avg. reduction ~170g)</a:t>
            </a:r>
          </a:p>
          <a:p>
            <a:r>
              <a:rPr lang="en-US" dirty="0" smtClean="0"/>
              <a:t>In areas with unstable transmission, pregnant women are prone to severe infections and fetal distress, premature </a:t>
            </a:r>
            <a:r>
              <a:rPr lang="en-US" dirty="0" err="1" smtClean="0"/>
              <a:t>labour</a:t>
            </a:r>
            <a:r>
              <a:rPr lang="en-US" dirty="0" smtClean="0"/>
              <a:t> and still birth.</a:t>
            </a:r>
          </a:p>
          <a:p>
            <a:r>
              <a:rPr lang="en-US" dirty="0" smtClean="0"/>
              <a:t>P. </a:t>
            </a:r>
            <a:r>
              <a:rPr lang="en-US" dirty="0" err="1" smtClean="0"/>
              <a:t>vivax</a:t>
            </a:r>
            <a:r>
              <a:rPr lang="en-US" dirty="0" smtClean="0"/>
              <a:t> also causes Low Birth Wt (~110g), but effects are pronounced in </a:t>
            </a:r>
            <a:r>
              <a:rPr lang="en-US" dirty="0" err="1" smtClean="0"/>
              <a:t>multigravidae</a:t>
            </a:r>
            <a:r>
              <a:rPr lang="en-US" dirty="0" smtClean="0"/>
              <a:t> patients.</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Malaria in Children</a:t>
            </a:r>
            <a:endParaRPr lang="en-IN" dirty="0"/>
          </a:p>
        </p:txBody>
      </p:sp>
      <p:sp>
        <p:nvSpPr>
          <p:cNvPr id="3" name="Content Placeholder 2"/>
          <p:cNvSpPr>
            <a:spLocks noGrp="1"/>
          </p:cNvSpPr>
          <p:nvPr>
            <p:ph idx="1"/>
          </p:nvPr>
        </p:nvSpPr>
        <p:spPr/>
        <p:txBody>
          <a:bodyPr/>
          <a:lstStyle/>
          <a:p>
            <a:r>
              <a:rPr lang="en-US" dirty="0" smtClean="0"/>
              <a:t>Convulsions, coma, hypoglycemia, acidosis and severe anemia are relatively common in children with severe malaria. Jaundice, renal failure and </a:t>
            </a:r>
            <a:r>
              <a:rPr lang="en-US" dirty="0" err="1" smtClean="0"/>
              <a:t>pulm</a:t>
            </a:r>
            <a:r>
              <a:rPr lang="en-US" dirty="0" smtClean="0"/>
              <a:t> edema are uncommon.</a:t>
            </a:r>
          </a:p>
          <a:p>
            <a:r>
              <a:rPr lang="en-US" dirty="0" smtClean="0"/>
              <a:t>Severe malaria can result in </a:t>
            </a:r>
            <a:r>
              <a:rPr lang="en-US" dirty="0" err="1" smtClean="0"/>
              <a:t>longterm</a:t>
            </a:r>
            <a:r>
              <a:rPr lang="en-US" dirty="0" smtClean="0"/>
              <a:t> </a:t>
            </a:r>
            <a:r>
              <a:rPr lang="en-US" dirty="0" err="1" smtClean="0"/>
              <a:t>neurocognitive</a:t>
            </a:r>
            <a:r>
              <a:rPr lang="en-US" dirty="0" smtClean="0"/>
              <a:t> and developmental deficits.</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066800"/>
          </a:xfrm>
        </p:spPr>
        <p:txBody>
          <a:bodyPr/>
          <a:lstStyle/>
          <a:p>
            <a:r>
              <a:rPr lang="en-US" dirty="0" smtClean="0"/>
              <a:t>Complications of Malaria</a:t>
            </a:r>
            <a:endParaRPr lang="en-IN" dirty="0"/>
          </a:p>
        </p:txBody>
      </p:sp>
      <p:sp>
        <p:nvSpPr>
          <p:cNvPr id="5" name="Content Placeholder 4"/>
          <p:cNvSpPr>
            <a:spLocks noGrp="1"/>
          </p:cNvSpPr>
          <p:nvPr>
            <p:ph idx="1"/>
          </p:nvPr>
        </p:nvSpPr>
        <p:spPr>
          <a:xfrm>
            <a:off x="457200" y="2133600"/>
            <a:ext cx="8229600" cy="4325112"/>
          </a:xfrm>
        </p:spPr>
        <p:txBody>
          <a:bodyPr/>
          <a:lstStyle/>
          <a:p>
            <a:r>
              <a:rPr lang="en-US" dirty="0" smtClean="0"/>
              <a:t>Major acute complications of Severe Malaria</a:t>
            </a:r>
          </a:p>
          <a:p>
            <a:pPr lvl="1"/>
            <a:r>
              <a:rPr lang="en-US" dirty="0" err="1" smtClean="0"/>
              <a:t>Unarousable</a:t>
            </a:r>
            <a:r>
              <a:rPr lang="en-US" dirty="0" smtClean="0"/>
              <a:t> come/cerebral malaria</a:t>
            </a:r>
          </a:p>
          <a:p>
            <a:pPr lvl="1"/>
            <a:r>
              <a:rPr lang="en-US" dirty="0" err="1" smtClean="0"/>
              <a:t>Acidemia</a:t>
            </a:r>
            <a:r>
              <a:rPr lang="en-US" dirty="0" smtClean="0"/>
              <a:t> / acidosis</a:t>
            </a:r>
          </a:p>
          <a:p>
            <a:pPr lvl="1"/>
            <a:r>
              <a:rPr lang="en-US" dirty="0" smtClean="0"/>
              <a:t>Severe </a:t>
            </a:r>
            <a:r>
              <a:rPr lang="en-US" dirty="0" err="1" smtClean="0"/>
              <a:t>normochromic</a:t>
            </a:r>
            <a:r>
              <a:rPr lang="en-US" dirty="0" smtClean="0"/>
              <a:t>, </a:t>
            </a:r>
            <a:r>
              <a:rPr lang="en-US" dirty="0" err="1" smtClean="0"/>
              <a:t>normocytic</a:t>
            </a:r>
            <a:r>
              <a:rPr lang="en-US" dirty="0" smtClean="0"/>
              <a:t> anemia</a:t>
            </a:r>
          </a:p>
          <a:p>
            <a:pPr lvl="1"/>
            <a:r>
              <a:rPr lang="en-US" dirty="0" smtClean="0"/>
              <a:t>Renal failure</a:t>
            </a:r>
          </a:p>
          <a:p>
            <a:pPr lvl="1"/>
            <a:r>
              <a:rPr lang="en-US" dirty="0" err="1" smtClean="0"/>
              <a:t>Pulm</a:t>
            </a:r>
            <a:r>
              <a:rPr lang="en-US" dirty="0" smtClean="0"/>
              <a:t> Edema / ARDS</a:t>
            </a:r>
          </a:p>
          <a:p>
            <a:pPr lvl="1"/>
            <a:r>
              <a:rPr lang="en-US" dirty="0" err="1" smtClean="0"/>
              <a:t>Hypotensive</a:t>
            </a:r>
            <a:r>
              <a:rPr lang="en-US" dirty="0" smtClean="0"/>
              <a:t> shock</a:t>
            </a:r>
          </a:p>
          <a:p>
            <a:pPr lvl="1"/>
            <a:r>
              <a:rPr lang="en-US" dirty="0" smtClean="0"/>
              <a:t>DIC / Bleeding</a:t>
            </a:r>
          </a:p>
          <a:p>
            <a:pPr lvl="1"/>
            <a:r>
              <a:rPr lang="en-US" dirty="0" smtClean="0"/>
              <a:t>Convulsions</a:t>
            </a:r>
          </a:p>
          <a:p>
            <a:pPr lvl="1"/>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4336"/>
          </a:xfrm>
        </p:spPr>
        <p:txBody>
          <a:bodyPr/>
          <a:lstStyle/>
          <a:p>
            <a:r>
              <a:rPr lang="en-US" dirty="0" smtClean="0"/>
              <a:t>Major Chronic complication of Severe Malaria</a:t>
            </a:r>
          </a:p>
          <a:p>
            <a:endParaRPr lang="en-US" dirty="0" smtClean="0"/>
          </a:p>
          <a:p>
            <a:pPr lvl="1"/>
            <a:r>
              <a:rPr lang="en-US" dirty="0" err="1" smtClean="0"/>
              <a:t>Hyperreactive</a:t>
            </a:r>
            <a:r>
              <a:rPr lang="en-US" dirty="0" smtClean="0"/>
              <a:t> Malarial </a:t>
            </a:r>
            <a:r>
              <a:rPr lang="en-US" dirty="0" err="1" smtClean="0"/>
              <a:t>Splenomegaly</a:t>
            </a:r>
            <a:endParaRPr lang="en-US" dirty="0" smtClean="0"/>
          </a:p>
          <a:p>
            <a:pPr lvl="1"/>
            <a:endParaRPr lang="en-US" dirty="0" smtClean="0"/>
          </a:p>
          <a:p>
            <a:pPr lvl="1"/>
            <a:r>
              <a:rPr lang="en-US" dirty="0" err="1" smtClean="0"/>
              <a:t>Quartan</a:t>
            </a:r>
            <a:r>
              <a:rPr lang="en-US" dirty="0" smtClean="0"/>
              <a:t> Malarial Nephropathy</a:t>
            </a:r>
          </a:p>
          <a:p>
            <a:pPr lvl="1"/>
            <a:endParaRPr lang="en-US" dirty="0" smtClean="0"/>
          </a:p>
          <a:p>
            <a:pPr lvl="1"/>
            <a:r>
              <a:rPr lang="en-US" dirty="0" err="1" smtClean="0"/>
              <a:t>Burkitt’s</a:t>
            </a:r>
            <a:r>
              <a:rPr lang="en-US" dirty="0" smtClean="0"/>
              <a:t> lymphoma and Epstein-</a:t>
            </a:r>
            <a:r>
              <a:rPr lang="en-US" dirty="0" err="1" smtClean="0"/>
              <a:t>barr</a:t>
            </a:r>
            <a:r>
              <a:rPr lang="en-US" dirty="0" smtClean="0"/>
              <a:t> virus infection</a:t>
            </a:r>
          </a:p>
          <a:p>
            <a:pPr lvl="1"/>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complications of Malaria</a:t>
            </a:r>
            <a:endParaRPr lang="en-IN" dirty="0"/>
          </a:p>
        </p:txBody>
      </p:sp>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Tropical </a:t>
            </a:r>
            <a:r>
              <a:rPr lang="en-US" dirty="0" err="1" smtClean="0">
                <a:solidFill>
                  <a:schemeClr val="accent6">
                    <a:lumMod val="75000"/>
                  </a:schemeClr>
                </a:solidFill>
              </a:rPr>
              <a:t>Spleenomegaly</a:t>
            </a:r>
            <a:endParaRPr lang="en-US" dirty="0" smtClean="0">
              <a:solidFill>
                <a:schemeClr val="accent6">
                  <a:lumMod val="75000"/>
                </a:schemeClr>
              </a:solidFill>
            </a:endParaRPr>
          </a:p>
          <a:p>
            <a:pPr>
              <a:buNone/>
            </a:pPr>
            <a:r>
              <a:rPr lang="en-US" dirty="0" smtClean="0">
                <a:solidFill>
                  <a:schemeClr val="accent6">
                    <a:lumMod val="75000"/>
                  </a:schemeClr>
                </a:solidFill>
              </a:rPr>
              <a:t>	AKA </a:t>
            </a:r>
            <a:r>
              <a:rPr lang="en-US" dirty="0" err="1" smtClean="0">
                <a:solidFill>
                  <a:schemeClr val="accent6">
                    <a:lumMod val="75000"/>
                  </a:schemeClr>
                </a:solidFill>
              </a:rPr>
              <a:t>Hyperreactive</a:t>
            </a:r>
            <a:r>
              <a:rPr lang="en-US" dirty="0" smtClean="0">
                <a:solidFill>
                  <a:schemeClr val="accent6">
                    <a:lumMod val="75000"/>
                  </a:schemeClr>
                </a:solidFill>
              </a:rPr>
              <a:t> Malarial </a:t>
            </a:r>
            <a:r>
              <a:rPr lang="en-US" dirty="0" err="1" smtClean="0">
                <a:solidFill>
                  <a:schemeClr val="accent6">
                    <a:lumMod val="75000"/>
                  </a:schemeClr>
                </a:solidFill>
              </a:rPr>
              <a:t>Spleenomegaly</a:t>
            </a:r>
            <a:r>
              <a:rPr lang="en-US" dirty="0" smtClean="0">
                <a:solidFill>
                  <a:schemeClr val="accent6">
                    <a:lumMod val="75000"/>
                  </a:schemeClr>
                </a:solidFill>
              </a:rPr>
              <a:t> (HMS)</a:t>
            </a:r>
          </a:p>
          <a:p>
            <a:r>
              <a:rPr lang="en-US" dirty="0" smtClean="0"/>
              <a:t>In endemic areas, due to repeated infections, there is marked elevation in serum </a:t>
            </a:r>
            <a:r>
              <a:rPr lang="en-US" dirty="0" err="1" smtClean="0"/>
              <a:t>IgM</a:t>
            </a:r>
            <a:r>
              <a:rPr lang="en-US" dirty="0" smtClean="0"/>
              <a:t> and malarial antibody. Associated with elevated </a:t>
            </a:r>
            <a:r>
              <a:rPr lang="en-US" dirty="0" err="1" smtClean="0"/>
              <a:t>cytotoxic</a:t>
            </a:r>
            <a:r>
              <a:rPr lang="en-US" dirty="0" smtClean="0"/>
              <a:t> </a:t>
            </a:r>
            <a:r>
              <a:rPr lang="en-US" dirty="0" err="1" smtClean="0"/>
              <a:t>IgM</a:t>
            </a:r>
            <a:r>
              <a:rPr lang="en-US" dirty="0" smtClean="0"/>
              <a:t> antibodies leading to uninhibited  B cell production of </a:t>
            </a:r>
            <a:r>
              <a:rPr lang="en-US" dirty="0" err="1" smtClean="0"/>
              <a:t>IgM</a:t>
            </a:r>
            <a:r>
              <a:rPr lang="en-US" dirty="0" smtClean="0"/>
              <a:t> and formation of </a:t>
            </a:r>
            <a:r>
              <a:rPr lang="en-US" dirty="0" err="1" smtClean="0"/>
              <a:t>cryoglobulins</a:t>
            </a:r>
            <a:r>
              <a:rPr lang="en-US" dirty="0" smtClean="0"/>
              <a:t>. This stimulated </a:t>
            </a:r>
            <a:r>
              <a:rPr lang="en-US" dirty="0" err="1" smtClean="0"/>
              <a:t>Reticulo</a:t>
            </a:r>
            <a:r>
              <a:rPr lang="en-US" dirty="0" smtClean="0"/>
              <a:t>-endothelial hyperplasia.</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dirty="0" err="1" smtClean="0"/>
              <a:t>Quartan</a:t>
            </a:r>
            <a:r>
              <a:rPr lang="en-US" dirty="0" smtClean="0"/>
              <a:t> Malarial Nephropathy</a:t>
            </a:r>
            <a:endParaRPr lang="en-IN" dirty="0"/>
          </a:p>
        </p:txBody>
      </p:sp>
      <p:sp>
        <p:nvSpPr>
          <p:cNvPr id="3" name="Content Placeholder 2"/>
          <p:cNvSpPr>
            <a:spLocks noGrp="1"/>
          </p:cNvSpPr>
          <p:nvPr>
            <p:ph idx="1"/>
          </p:nvPr>
        </p:nvSpPr>
        <p:spPr/>
        <p:txBody>
          <a:bodyPr/>
          <a:lstStyle/>
          <a:p>
            <a:r>
              <a:rPr lang="en-US" dirty="0" smtClean="0"/>
              <a:t>Common with chronic and repeated P. </a:t>
            </a:r>
            <a:r>
              <a:rPr lang="en-US" dirty="0" err="1" smtClean="0"/>
              <a:t>malariae</a:t>
            </a:r>
            <a:r>
              <a:rPr lang="en-US" dirty="0" smtClean="0"/>
              <a:t> infections causes soluble  immune complex mediated injury to renal </a:t>
            </a:r>
            <a:r>
              <a:rPr lang="en-US" dirty="0" err="1" smtClean="0"/>
              <a:t>glomeruli</a:t>
            </a:r>
            <a:r>
              <a:rPr lang="en-US" dirty="0" smtClean="0"/>
              <a:t> resulting in </a:t>
            </a:r>
            <a:r>
              <a:rPr lang="en-US" dirty="0" err="1" smtClean="0"/>
              <a:t>Nephrotic</a:t>
            </a:r>
            <a:r>
              <a:rPr lang="en-US" dirty="0" smtClean="0"/>
              <a:t> syndrome.</a:t>
            </a:r>
          </a:p>
          <a:p>
            <a:r>
              <a:rPr lang="en-US" dirty="0" smtClean="0"/>
              <a:t>Pathologically, focal segmental </a:t>
            </a:r>
            <a:r>
              <a:rPr lang="en-US" dirty="0" err="1" smtClean="0"/>
              <a:t>glomerulonephritis</a:t>
            </a:r>
            <a:r>
              <a:rPr lang="en-US" dirty="0" smtClean="0"/>
              <a:t>. </a:t>
            </a:r>
          </a:p>
          <a:p>
            <a:r>
              <a:rPr lang="en-US" dirty="0" err="1" smtClean="0"/>
              <a:t>Immunofluorescence</a:t>
            </a:r>
            <a:r>
              <a:rPr lang="en-US" dirty="0" smtClean="0"/>
              <a:t> reveals deposits of compliments and </a:t>
            </a:r>
            <a:r>
              <a:rPr lang="en-US" dirty="0" err="1" smtClean="0"/>
              <a:t>immunoglobulins</a:t>
            </a:r>
            <a:r>
              <a:rPr lang="en-US" dirty="0" smtClean="0"/>
              <a:t>.</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Burkitt’s</a:t>
            </a:r>
            <a:r>
              <a:rPr lang="en-US" dirty="0" smtClean="0"/>
              <a:t> lymphoma and Epstein-Barr virus infection</a:t>
            </a:r>
            <a:endParaRPr lang="en-IN" dirty="0"/>
          </a:p>
        </p:txBody>
      </p:sp>
      <p:sp>
        <p:nvSpPr>
          <p:cNvPr id="3" name="Content Placeholder 2"/>
          <p:cNvSpPr>
            <a:spLocks noGrp="1"/>
          </p:cNvSpPr>
          <p:nvPr>
            <p:ph idx="1"/>
          </p:nvPr>
        </p:nvSpPr>
        <p:spPr>
          <a:xfrm>
            <a:off x="457200" y="2761488"/>
            <a:ext cx="8229600" cy="3258312"/>
          </a:xfrm>
        </p:spPr>
        <p:txBody>
          <a:bodyPr/>
          <a:lstStyle/>
          <a:p>
            <a:r>
              <a:rPr lang="en-US" dirty="0" smtClean="0"/>
              <a:t>Malaria related </a:t>
            </a:r>
            <a:r>
              <a:rPr lang="en-US" dirty="0" err="1" smtClean="0"/>
              <a:t>immunosuppression</a:t>
            </a:r>
            <a:r>
              <a:rPr lang="en-US" dirty="0" smtClean="0"/>
              <a:t> provokes infection with lymphoma viruses. </a:t>
            </a:r>
          </a:p>
          <a:p>
            <a:endParaRPr lang="en-US" dirty="0" smtClean="0"/>
          </a:p>
          <a:p>
            <a:r>
              <a:rPr lang="en-US" dirty="0" err="1" smtClean="0"/>
              <a:t>Burkitt’s</a:t>
            </a:r>
            <a:r>
              <a:rPr lang="en-US" dirty="0" smtClean="0"/>
              <a:t> lymphoma is strongly associated with Epstein-Barr virus.</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Diagnosis</a:t>
            </a:r>
            <a:endParaRPr lang="en-IN" dirty="0"/>
          </a:p>
        </p:txBody>
      </p:sp>
      <p:sp>
        <p:nvSpPr>
          <p:cNvPr id="3" name="Content Placeholder 2"/>
          <p:cNvSpPr>
            <a:spLocks noGrp="1"/>
          </p:cNvSpPr>
          <p:nvPr>
            <p:ph idx="1"/>
          </p:nvPr>
        </p:nvSpPr>
        <p:spPr>
          <a:xfrm>
            <a:off x="457200" y="1981200"/>
            <a:ext cx="8229600" cy="4325112"/>
          </a:xfrm>
        </p:spPr>
        <p:txBody>
          <a:bodyPr/>
          <a:lstStyle/>
          <a:p>
            <a:r>
              <a:rPr lang="en-US" dirty="0" smtClean="0"/>
              <a:t>In low transmission areas, clinical diagnosis of uncomplicated malaria should be based on degree of exposure and history of fever in the previous 3 days with no features of other diseases.</a:t>
            </a:r>
          </a:p>
          <a:p>
            <a:r>
              <a:rPr lang="en-US" dirty="0" smtClean="0"/>
              <a:t>In high transmission areas, clinical diagnosis should be bases of history of fever in previous 24 hours and/or presence of anemia in young children.</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Thick blood smear</a:t>
            </a:r>
            <a:endParaRPr lang="en-IN" dirty="0"/>
          </a:p>
        </p:txBody>
      </p:sp>
      <p:sp>
        <p:nvSpPr>
          <p:cNvPr id="3" name="Content Placeholder 2"/>
          <p:cNvSpPr>
            <a:spLocks noGrp="1"/>
          </p:cNvSpPr>
          <p:nvPr>
            <p:ph idx="1"/>
          </p:nvPr>
        </p:nvSpPr>
        <p:spPr>
          <a:xfrm>
            <a:off x="457200" y="1905000"/>
            <a:ext cx="8229600" cy="4593336"/>
          </a:xfrm>
        </p:spPr>
        <p:txBody>
          <a:bodyPr>
            <a:normAutofit lnSpcReduction="10000"/>
          </a:bodyPr>
          <a:lstStyle/>
          <a:p>
            <a:r>
              <a:rPr lang="en-US" dirty="0" smtClean="0"/>
              <a:t>Blood should be uneven in thickness, dried thoroughly and stained with </a:t>
            </a:r>
            <a:r>
              <a:rPr lang="en-US" dirty="0" err="1" smtClean="0"/>
              <a:t>giemsa</a:t>
            </a:r>
            <a:r>
              <a:rPr lang="en-US" dirty="0" smtClean="0"/>
              <a:t> without fixing. </a:t>
            </a:r>
          </a:p>
          <a:p>
            <a:r>
              <a:rPr lang="en-US" dirty="0" smtClean="0"/>
              <a:t>Advantage of concentrating parasites 40 to 100 folds. Thus increasing the sensitivity. </a:t>
            </a:r>
          </a:p>
          <a:p>
            <a:r>
              <a:rPr lang="en-US" dirty="0" smtClean="0"/>
              <a:t>Highly sensitive. Picks up 0.001% </a:t>
            </a:r>
            <a:r>
              <a:rPr lang="en-US" dirty="0" err="1" smtClean="0"/>
              <a:t>parasitemia</a:t>
            </a:r>
            <a:r>
              <a:rPr lang="en-US" dirty="0" smtClean="0"/>
              <a:t>.</a:t>
            </a:r>
          </a:p>
          <a:p>
            <a:r>
              <a:rPr lang="en-US" dirty="0" smtClean="0"/>
              <a:t>Both parasites and WBCs are counted. No of parasites per unit volume is calculated from the TLC.</a:t>
            </a:r>
          </a:p>
          <a:p>
            <a:r>
              <a:rPr lang="en-US" dirty="0" smtClean="0"/>
              <a:t>Minimum of 200 WBCs are counted under oil immersion. </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Thick smear – P. </a:t>
            </a:r>
            <a:r>
              <a:rPr lang="en-US" dirty="0" err="1" smtClean="0"/>
              <a:t>vivax</a:t>
            </a:r>
            <a:endParaRPr lang="en-IN" dirty="0"/>
          </a:p>
        </p:txBody>
      </p:sp>
      <p:pic>
        <p:nvPicPr>
          <p:cNvPr id="4" name="Content Placeholder 3" descr="thick vivax.jpg"/>
          <p:cNvPicPr>
            <a:picLocks noGrp="1" noChangeAspect="1"/>
          </p:cNvPicPr>
          <p:nvPr>
            <p:ph idx="1"/>
          </p:nvPr>
        </p:nvPicPr>
        <p:blipFill>
          <a:blip r:embed="rId2" cstate="print"/>
          <a:stretch>
            <a:fillRect/>
          </a:stretch>
        </p:blipFill>
        <p:spPr>
          <a:xfrm>
            <a:off x="76200" y="2590800"/>
            <a:ext cx="8953500" cy="2514600"/>
          </a:xfrm>
        </p:spPr>
      </p:pic>
      <p:sp>
        <p:nvSpPr>
          <p:cNvPr id="5" name="TextBox 4"/>
          <p:cNvSpPr txBox="1"/>
          <p:nvPr/>
        </p:nvSpPr>
        <p:spPr>
          <a:xfrm>
            <a:off x="713028" y="5105400"/>
            <a:ext cx="7821372" cy="400110"/>
          </a:xfrm>
          <a:prstGeom prst="rect">
            <a:avLst/>
          </a:prstGeom>
          <a:noFill/>
        </p:spPr>
        <p:txBody>
          <a:bodyPr wrap="none" rtlCol="0">
            <a:spAutoFit/>
          </a:bodyPr>
          <a:lstStyle/>
          <a:p>
            <a:r>
              <a:rPr lang="en-US" sz="2000" dirty="0" err="1" smtClean="0"/>
              <a:t>Trophozoite</a:t>
            </a:r>
            <a:r>
              <a:rPr lang="en-US" sz="2000" dirty="0" smtClean="0"/>
              <a:t>		         </a:t>
            </a:r>
            <a:r>
              <a:rPr lang="en-US" sz="2000" dirty="0" err="1" smtClean="0"/>
              <a:t>Schizont</a:t>
            </a:r>
            <a:r>
              <a:rPr lang="en-US" sz="2000" dirty="0" smtClean="0"/>
              <a:t>		            Gametocyte</a:t>
            </a:r>
            <a:endParaRPr lang="en-IN"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lstStyle/>
          <a:p>
            <a:pPr marL="624078" indent="-514350">
              <a:buFont typeface="+mj-lt"/>
              <a:buAutoNum type="arabicPeriod" startAt="3"/>
            </a:pPr>
            <a:r>
              <a:rPr lang="en-US" dirty="0" smtClean="0"/>
              <a:t>Plasmodium </a:t>
            </a:r>
            <a:r>
              <a:rPr lang="en-US" dirty="0" err="1" smtClean="0"/>
              <a:t>ovale</a:t>
            </a:r>
            <a:endParaRPr lang="en-IN" dirty="0"/>
          </a:p>
        </p:txBody>
      </p:sp>
      <p:pic>
        <p:nvPicPr>
          <p:cNvPr id="4" name="Picture 3" descr="ovale.jpg"/>
          <p:cNvPicPr>
            <a:picLocks noChangeAspect="1"/>
          </p:cNvPicPr>
          <p:nvPr/>
        </p:nvPicPr>
        <p:blipFill>
          <a:blip r:embed="rId2" cstate="print"/>
          <a:stretch>
            <a:fillRect/>
          </a:stretch>
        </p:blipFill>
        <p:spPr>
          <a:xfrm>
            <a:off x="838200" y="2667000"/>
            <a:ext cx="3275902" cy="2892552"/>
          </a:xfrm>
          <a:prstGeom prst="rect">
            <a:avLst/>
          </a:prstGeom>
        </p:spPr>
      </p:pic>
      <p:pic>
        <p:nvPicPr>
          <p:cNvPr id="5" name="Picture 4" descr="ovale schizont.jpg"/>
          <p:cNvPicPr>
            <a:picLocks noChangeAspect="1"/>
          </p:cNvPicPr>
          <p:nvPr/>
        </p:nvPicPr>
        <p:blipFill>
          <a:blip r:embed="rId3" cstate="print"/>
          <a:stretch>
            <a:fillRect/>
          </a:stretch>
        </p:blipFill>
        <p:spPr>
          <a:xfrm rot="16200000">
            <a:off x="5054370" y="2396896"/>
            <a:ext cx="2905125" cy="3445334"/>
          </a:xfrm>
          <a:prstGeom prst="rect">
            <a:avLst/>
          </a:prstGeom>
        </p:spPr>
      </p:pic>
      <p:sp>
        <p:nvSpPr>
          <p:cNvPr id="6" name="TextBox 5"/>
          <p:cNvSpPr txBox="1"/>
          <p:nvPr/>
        </p:nvSpPr>
        <p:spPr>
          <a:xfrm>
            <a:off x="1397045" y="5715000"/>
            <a:ext cx="2483372" cy="400110"/>
          </a:xfrm>
          <a:prstGeom prst="rect">
            <a:avLst/>
          </a:prstGeom>
          <a:noFill/>
        </p:spPr>
        <p:txBody>
          <a:bodyPr wrap="none" rtlCol="0">
            <a:spAutoFit/>
          </a:bodyPr>
          <a:lstStyle/>
          <a:p>
            <a:r>
              <a:rPr lang="en-US" sz="2000" dirty="0" smtClean="0"/>
              <a:t>P. </a:t>
            </a:r>
            <a:r>
              <a:rPr lang="en-US" sz="2000" dirty="0" err="1" smtClean="0"/>
              <a:t>Ovale</a:t>
            </a:r>
            <a:r>
              <a:rPr lang="en-US" sz="2000" dirty="0" smtClean="0"/>
              <a:t> </a:t>
            </a:r>
            <a:r>
              <a:rPr lang="en-US" sz="2000" dirty="0" err="1" smtClean="0"/>
              <a:t>trophozoite</a:t>
            </a:r>
            <a:endParaRPr lang="en-IN" sz="2000" dirty="0"/>
          </a:p>
        </p:txBody>
      </p:sp>
      <p:sp>
        <p:nvSpPr>
          <p:cNvPr id="7" name="TextBox 6"/>
          <p:cNvSpPr txBox="1"/>
          <p:nvPr/>
        </p:nvSpPr>
        <p:spPr>
          <a:xfrm>
            <a:off x="5436275" y="5715000"/>
            <a:ext cx="2234907" cy="400110"/>
          </a:xfrm>
          <a:prstGeom prst="rect">
            <a:avLst/>
          </a:prstGeom>
          <a:noFill/>
        </p:spPr>
        <p:txBody>
          <a:bodyPr wrap="none" rtlCol="0">
            <a:spAutoFit/>
          </a:bodyPr>
          <a:lstStyle/>
          <a:p>
            <a:r>
              <a:rPr lang="en-US" sz="2000" dirty="0" smtClean="0"/>
              <a:t>P. </a:t>
            </a:r>
            <a:r>
              <a:rPr lang="en-US" sz="2000" dirty="0" err="1" smtClean="0"/>
              <a:t>Ovale</a:t>
            </a:r>
            <a:r>
              <a:rPr lang="en-US" sz="2000" dirty="0" smtClean="0"/>
              <a:t> </a:t>
            </a:r>
            <a:r>
              <a:rPr lang="en-US" sz="2000" dirty="0" err="1" smtClean="0"/>
              <a:t>schizonts</a:t>
            </a:r>
            <a:endParaRPr lang="en-US" sz="20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Thick Smear – P. </a:t>
            </a:r>
            <a:r>
              <a:rPr lang="en-US" dirty="0" err="1" smtClean="0"/>
              <a:t>falciparum</a:t>
            </a:r>
            <a:endParaRPr lang="en-IN" dirty="0"/>
          </a:p>
        </p:txBody>
      </p:sp>
      <p:pic>
        <p:nvPicPr>
          <p:cNvPr id="4" name="Content Placeholder 3" descr="thick falci.jpg"/>
          <p:cNvPicPr>
            <a:picLocks noGrp="1" noChangeAspect="1"/>
          </p:cNvPicPr>
          <p:nvPr>
            <p:ph idx="1"/>
          </p:nvPr>
        </p:nvPicPr>
        <p:blipFill>
          <a:blip r:embed="rId2" cstate="print"/>
          <a:stretch>
            <a:fillRect/>
          </a:stretch>
        </p:blipFill>
        <p:spPr>
          <a:xfrm>
            <a:off x="762000" y="2362200"/>
            <a:ext cx="7692376" cy="3276600"/>
          </a:xfrm>
        </p:spPr>
      </p:pic>
      <p:sp>
        <p:nvSpPr>
          <p:cNvPr id="5" name="TextBox 4"/>
          <p:cNvSpPr txBox="1"/>
          <p:nvPr/>
        </p:nvSpPr>
        <p:spPr>
          <a:xfrm>
            <a:off x="1757382" y="5638800"/>
            <a:ext cx="5710218" cy="400110"/>
          </a:xfrm>
          <a:prstGeom prst="rect">
            <a:avLst/>
          </a:prstGeom>
          <a:noFill/>
        </p:spPr>
        <p:txBody>
          <a:bodyPr wrap="none" rtlCol="0">
            <a:spAutoFit/>
          </a:bodyPr>
          <a:lstStyle/>
          <a:p>
            <a:r>
              <a:rPr lang="en-US" sz="2000" dirty="0" err="1" smtClean="0"/>
              <a:t>Trophozoits</a:t>
            </a:r>
            <a:r>
              <a:rPr lang="en-US" sz="2000" dirty="0" smtClean="0"/>
              <a:t> 			      Gametocytes</a:t>
            </a:r>
            <a:endParaRPr lang="en-IN"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Thin Blood smear</a:t>
            </a:r>
            <a:endParaRPr lang="en-IN" dirty="0"/>
          </a:p>
        </p:txBody>
      </p:sp>
      <p:sp>
        <p:nvSpPr>
          <p:cNvPr id="3" name="Content Placeholder 2"/>
          <p:cNvSpPr>
            <a:spLocks noGrp="1"/>
          </p:cNvSpPr>
          <p:nvPr>
            <p:ph idx="1"/>
          </p:nvPr>
        </p:nvSpPr>
        <p:spPr>
          <a:xfrm>
            <a:off x="457200" y="1905000"/>
            <a:ext cx="8229600" cy="4669536"/>
          </a:xfrm>
        </p:spPr>
        <p:txBody>
          <a:bodyPr/>
          <a:lstStyle/>
          <a:p>
            <a:r>
              <a:rPr lang="en-US" dirty="0" smtClean="0"/>
              <a:t>Sufficiently thin so that hands of a watch can be seen thru it.</a:t>
            </a:r>
          </a:p>
          <a:p>
            <a:r>
              <a:rPr lang="en-US" dirty="0" smtClean="0"/>
              <a:t>Rapidly air dried and fixed in anhydrous methanol and stained with </a:t>
            </a:r>
            <a:r>
              <a:rPr lang="en-US" dirty="0" err="1" smtClean="0"/>
              <a:t>Romanowsky</a:t>
            </a:r>
            <a:r>
              <a:rPr lang="en-US" dirty="0" smtClean="0"/>
              <a:t> stain. RBCs in the tail of smear is examined with oil-immersion lens.</a:t>
            </a:r>
          </a:p>
          <a:p>
            <a:r>
              <a:rPr lang="en-US" dirty="0" smtClean="0"/>
              <a:t>Insensitive (&lt;0.05% </a:t>
            </a:r>
            <a:r>
              <a:rPr lang="en-US" dirty="0" err="1" smtClean="0"/>
              <a:t>parasitemia</a:t>
            </a:r>
            <a:r>
              <a:rPr lang="en-US" dirty="0" smtClean="0"/>
              <a:t>)</a:t>
            </a:r>
          </a:p>
          <a:p>
            <a:r>
              <a:rPr lang="en-US" dirty="0" smtClean="0"/>
              <a:t>Rapid, species specific and inexpensive.</a:t>
            </a:r>
          </a:p>
          <a:p>
            <a:pPr>
              <a:buNone/>
            </a:pPr>
            <a:endParaRPr lang="en-IN"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r>
              <a:rPr lang="en-US" dirty="0" smtClean="0"/>
              <a:t>Thin Smear – P. </a:t>
            </a:r>
            <a:r>
              <a:rPr lang="en-US" dirty="0" err="1" smtClean="0"/>
              <a:t>vivax</a:t>
            </a:r>
            <a:endParaRPr lang="en-IN" dirty="0"/>
          </a:p>
        </p:txBody>
      </p:sp>
      <p:pic>
        <p:nvPicPr>
          <p:cNvPr id="4" name="Content Placeholder 3" descr="Thin vivax troph.jpg"/>
          <p:cNvPicPr>
            <a:picLocks noGrp="1" noChangeAspect="1"/>
          </p:cNvPicPr>
          <p:nvPr>
            <p:ph idx="1"/>
          </p:nvPr>
        </p:nvPicPr>
        <p:blipFill>
          <a:blip r:embed="rId2" cstate="print"/>
          <a:stretch>
            <a:fillRect/>
          </a:stretch>
        </p:blipFill>
        <p:spPr>
          <a:xfrm>
            <a:off x="561508" y="2133600"/>
            <a:ext cx="2425748" cy="2895600"/>
          </a:xfrm>
        </p:spPr>
      </p:pic>
      <p:pic>
        <p:nvPicPr>
          <p:cNvPr id="6" name="Picture 5" descr="Thin vivax schizonts.jpg"/>
          <p:cNvPicPr>
            <a:picLocks noChangeAspect="1"/>
          </p:cNvPicPr>
          <p:nvPr/>
        </p:nvPicPr>
        <p:blipFill>
          <a:blip r:embed="rId3" cstate="print"/>
          <a:stretch>
            <a:fillRect/>
          </a:stretch>
        </p:blipFill>
        <p:spPr>
          <a:xfrm>
            <a:off x="3311106" y="2133600"/>
            <a:ext cx="2438400" cy="2886716"/>
          </a:xfrm>
          <a:prstGeom prst="rect">
            <a:avLst/>
          </a:prstGeom>
        </p:spPr>
      </p:pic>
      <p:pic>
        <p:nvPicPr>
          <p:cNvPr id="7" name="Picture 6" descr="Thin vivax m gametocyte.jpg"/>
          <p:cNvPicPr>
            <a:picLocks noChangeAspect="1"/>
          </p:cNvPicPr>
          <p:nvPr/>
        </p:nvPicPr>
        <p:blipFill>
          <a:blip r:embed="rId4" cstate="print"/>
          <a:stretch>
            <a:fillRect/>
          </a:stretch>
        </p:blipFill>
        <p:spPr>
          <a:xfrm>
            <a:off x="6054306" y="2133600"/>
            <a:ext cx="2403894" cy="2895600"/>
          </a:xfrm>
          <a:prstGeom prst="rect">
            <a:avLst/>
          </a:prstGeom>
        </p:spPr>
      </p:pic>
      <p:sp>
        <p:nvSpPr>
          <p:cNvPr id="8" name="TextBox 7"/>
          <p:cNvSpPr txBox="1"/>
          <p:nvPr/>
        </p:nvSpPr>
        <p:spPr>
          <a:xfrm>
            <a:off x="990600" y="5029200"/>
            <a:ext cx="7071167" cy="400110"/>
          </a:xfrm>
          <a:prstGeom prst="rect">
            <a:avLst/>
          </a:prstGeom>
          <a:noFill/>
        </p:spPr>
        <p:txBody>
          <a:bodyPr wrap="none" rtlCol="0">
            <a:spAutoFit/>
          </a:bodyPr>
          <a:lstStyle/>
          <a:p>
            <a:r>
              <a:rPr lang="en-US" sz="2000" dirty="0" err="1" smtClean="0"/>
              <a:t>Trophozoite</a:t>
            </a:r>
            <a:r>
              <a:rPr lang="en-US" sz="2000" dirty="0" smtClean="0"/>
              <a:t>		  </a:t>
            </a:r>
            <a:r>
              <a:rPr lang="en-US" sz="2000" dirty="0" err="1" smtClean="0"/>
              <a:t>Schizont</a:t>
            </a:r>
            <a:r>
              <a:rPr lang="en-US" sz="2000" dirty="0" smtClean="0"/>
              <a:t>		Gametocyte</a:t>
            </a:r>
            <a:endParaRPr lang="en-IN"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Thin Smear – P. </a:t>
            </a:r>
            <a:r>
              <a:rPr lang="en-US" dirty="0" err="1" smtClean="0"/>
              <a:t>falciparum</a:t>
            </a:r>
            <a:endParaRPr lang="en-IN" dirty="0"/>
          </a:p>
        </p:txBody>
      </p:sp>
      <p:pic>
        <p:nvPicPr>
          <p:cNvPr id="4" name="Content Placeholder 3" descr="Thin Falci troph.jpg"/>
          <p:cNvPicPr>
            <a:picLocks noGrp="1" noChangeAspect="1"/>
          </p:cNvPicPr>
          <p:nvPr>
            <p:ph idx="1"/>
          </p:nvPr>
        </p:nvPicPr>
        <p:blipFill>
          <a:blip r:embed="rId2" cstate="print"/>
          <a:stretch>
            <a:fillRect/>
          </a:stretch>
        </p:blipFill>
        <p:spPr>
          <a:xfrm>
            <a:off x="1219200" y="2133600"/>
            <a:ext cx="3048000" cy="3616036"/>
          </a:xfrm>
        </p:spPr>
      </p:pic>
      <p:pic>
        <p:nvPicPr>
          <p:cNvPr id="5" name="Picture 4" descr="Thin Falci f gametocyte.jpg"/>
          <p:cNvPicPr>
            <a:picLocks noChangeAspect="1"/>
          </p:cNvPicPr>
          <p:nvPr/>
        </p:nvPicPr>
        <p:blipFill>
          <a:blip r:embed="rId3" cstate="print"/>
          <a:stretch>
            <a:fillRect/>
          </a:stretch>
        </p:blipFill>
        <p:spPr>
          <a:xfrm>
            <a:off x="4891087" y="2167217"/>
            <a:ext cx="3033713" cy="3623983"/>
          </a:xfrm>
          <a:prstGeom prst="rect">
            <a:avLst/>
          </a:prstGeom>
        </p:spPr>
      </p:pic>
      <p:sp>
        <p:nvSpPr>
          <p:cNvPr id="6" name="TextBox 5"/>
          <p:cNvSpPr txBox="1"/>
          <p:nvPr/>
        </p:nvSpPr>
        <p:spPr>
          <a:xfrm>
            <a:off x="1862093" y="5791200"/>
            <a:ext cx="5224507" cy="400110"/>
          </a:xfrm>
          <a:prstGeom prst="rect">
            <a:avLst/>
          </a:prstGeom>
          <a:noFill/>
        </p:spPr>
        <p:txBody>
          <a:bodyPr wrap="none" rtlCol="0">
            <a:spAutoFit/>
          </a:bodyPr>
          <a:lstStyle/>
          <a:p>
            <a:r>
              <a:rPr lang="en-US" sz="2000" dirty="0" err="1" smtClean="0"/>
              <a:t>Trophozoite</a:t>
            </a:r>
            <a:r>
              <a:rPr lang="en-US" sz="2000" dirty="0" smtClean="0"/>
              <a:t>			Gametocyte</a:t>
            </a:r>
            <a:endParaRPr lang="en-IN"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6096000" cy="1066800"/>
          </a:xfrm>
        </p:spPr>
        <p:txBody>
          <a:bodyPr/>
          <a:lstStyle/>
          <a:p>
            <a:r>
              <a:rPr lang="en-US" dirty="0" smtClean="0"/>
              <a:t>Rapid Diagnostic Tests</a:t>
            </a:r>
            <a:endParaRPr lang="en-IN" dirty="0"/>
          </a:p>
        </p:txBody>
      </p:sp>
      <p:sp>
        <p:nvSpPr>
          <p:cNvPr id="3" name="Content Placeholder 2"/>
          <p:cNvSpPr>
            <a:spLocks noGrp="1"/>
          </p:cNvSpPr>
          <p:nvPr>
            <p:ph idx="1"/>
          </p:nvPr>
        </p:nvSpPr>
        <p:spPr>
          <a:xfrm>
            <a:off x="381000" y="1219200"/>
            <a:ext cx="8153400" cy="4821936"/>
          </a:xfrm>
        </p:spPr>
        <p:txBody>
          <a:bodyPr>
            <a:normAutofit lnSpcReduction="10000"/>
          </a:bodyPr>
          <a:lstStyle/>
          <a:p>
            <a:pPr marL="624078" indent="-514350">
              <a:buNone/>
            </a:pPr>
            <a:endParaRPr lang="en-US" dirty="0" smtClean="0"/>
          </a:p>
          <a:p>
            <a:pPr marL="624078" indent="-514350">
              <a:buAutoNum type="arabicPeriod"/>
            </a:pPr>
            <a:r>
              <a:rPr lang="en-US" dirty="0" smtClean="0">
                <a:solidFill>
                  <a:schemeClr val="accent3"/>
                </a:solidFill>
              </a:rPr>
              <a:t>PfHRP2 base dipstick or Card test:</a:t>
            </a:r>
          </a:p>
          <a:p>
            <a:pPr marL="624078" indent="-514350">
              <a:buNone/>
            </a:pPr>
            <a:endParaRPr lang="en-US" dirty="0" smtClean="0"/>
          </a:p>
          <a:p>
            <a:pPr marL="624078" indent="-514350">
              <a:buNone/>
            </a:pPr>
            <a:r>
              <a:rPr lang="en-US" dirty="0" smtClean="0"/>
              <a:t>	-The malarial antigen ( P. </a:t>
            </a:r>
            <a:r>
              <a:rPr lang="en-US" dirty="0" err="1" smtClean="0"/>
              <a:t>falciparum</a:t>
            </a:r>
            <a:r>
              <a:rPr lang="en-US" dirty="0" smtClean="0"/>
              <a:t> specific </a:t>
            </a:r>
            <a:r>
              <a:rPr lang="en-US" dirty="0" err="1" smtClean="0"/>
              <a:t>Histidin</a:t>
            </a:r>
            <a:r>
              <a:rPr lang="en-US" dirty="0" smtClean="0"/>
              <a:t> Rich Protein2) is caught by the monoclonal antibody and it is reflected as colored band. </a:t>
            </a:r>
          </a:p>
          <a:p>
            <a:pPr marL="624078" indent="-514350">
              <a:buNone/>
            </a:pPr>
            <a:r>
              <a:rPr lang="en-US" dirty="0" smtClean="0"/>
              <a:t>	-Detects only </a:t>
            </a:r>
            <a:r>
              <a:rPr lang="en-US" dirty="0" err="1" smtClean="0"/>
              <a:t>P.falciparum</a:t>
            </a:r>
            <a:r>
              <a:rPr lang="en-US" dirty="0" smtClean="0"/>
              <a:t>. Remains positive for weeks after infection.</a:t>
            </a:r>
          </a:p>
          <a:p>
            <a:pPr marL="624078" indent="-514350">
              <a:buNone/>
            </a:pPr>
            <a:r>
              <a:rPr lang="en-US" dirty="0" smtClean="0"/>
              <a:t>	-Specificity – 80% Sensitivity – 98%</a:t>
            </a:r>
          </a:p>
          <a:p>
            <a:pPr marL="624078" indent="-514350">
              <a:buNone/>
            </a:pPr>
            <a:r>
              <a:rPr lang="en-US" dirty="0" smtClean="0"/>
              <a:t>	-Does not </a:t>
            </a:r>
            <a:r>
              <a:rPr lang="en-US" dirty="0" err="1" smtClean="0"/>
              <a:t>quantitate</a:t>
            </a:r>
            <a:r>
              <a:rPr lang="en-US" dirty="0" smtClean="0"/>
              <a:t> the </a:t>
            </a:r>
            <a:r>
              <a:rPr lang="en-US" dirty="0" err="1" smtClean="0"/>
              <a:t>parasitemia</a:t>
            </a:r>
            <a:r>
              <a:rPr lang="en-US" dirty="0" smtClean="0"/>
              <a:t>.</a:t>
            </a:r>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066800"/>
          </a:xfrm>
        </p:spPr>
        <p:txBody>
          <a:bodyPr/>
          <a:lstStyle/>
          <a:p>
            <a:r>
              <a:rPr lang="en-US" dirty="0" smtClean="0"/>
              <a:t>PfHRP2 base kit for </a:t>
            </a:r>
            <a:r>
              <a:rPr lang="en-US" dirty="0" err="1" smtClean="0"/>
              <a:t>P.falciparum</a:t>
            </a:r>
            <a:r>
              <a:rPr lang="en-US" dirty="0" smtClean="0"/>
              <a:t> </a:t>
            </a:r>
            <a:endParaRPr lang="en-IN" dirty="0"/>
          </a:p>
        </p:txBody>
      </p:sp>
      <p:pic>
        <p:nvPicPr>
          <p:cNvPr id="4" name="Content Placeholder 3" descr="hrpII.jpg"/>
          <p:cNvPicPr>
            <a:picLocks noGrp="1" noChangeAspect="1"/>
          </p:cNvPicPr>
          <p:nvPr>
            <p:ph idx="1"/>
          </p:nvPr>
        </p:nvPicPr>
        <p:blipFill>
          <a:blip r:embed="rId2" cstate="print"/>
          <a:stretch>
            <a:fillRect/>
          </a:stretch>
        </p:blipFill>
        <p:spPr>
          <a:xfrm>
            <a:off x="3429000" y="2209800"/>
            <a:ext cx="4724400" cy="3175000"/>
          </a:xfrm>
          <a:prstGeom prst="rect">
            <a:avLst/>
          </a:prstGeom>
        </p:spPr>
      </p:pic>
      <p:sp>
        <p:nvSpPr>
          <p:cNvPr id="5" name="Content Placeholder 2"/>
          <p:cNvSpPr txBox="1">
            <a:spLocks/>
          </p:cNvSpPr>
          <p:nvPr/>
        </p:nvSpPr>
        <p:spPr>
          <a:xfrm>
            <a:off x="0" y="2036064"/>
            <a:ext cx="6705600" cy="2307336"/>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1524000" y="3200400"/>
            <a:ext cx="2057400" cy="1524000"/>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Positive</a:t>
            </a:r>
          </a:p>
          <a:p>
            <a:pPr marL="624078" marR="0" lvl="0" indent="-514350" algn="l" defTabSz="914400" rtl="0" eaLnBrk="1" fontAlgn="auto" latinLnBrk="0" hangingPunct="1">
              <a:lnSpc>
                <a:spcPct val="100000"/>
              </a:lnSpc>
              <a:spcBef>
                <a:spcPts val="300"/>
              </a:spcBef>
              <a:spcAft>
                <a:spcPts val="0"/>
              </a:spcAft>
              <a:buClr>
                <a:schemeClr val="accent3"/>
              </a:buClr>
              <a:buSzTx/>
              <a:buFont typeface="Georgia"/>
              <a:buNone/>
              <a:tabLst/>
              <a:defRPr/>
            </a:pPr>
            <a:endParaRPr lang="en-US" sz="2800" dirty="0" smtClean="0"/>
          </a:p>
          <a:p>
            <a:pPr marL="624078" marR="0" lvl="0" indent="-51435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Negative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lstStyle/>
          <a:p>
            <a:pPr>
              <a:buNone/>
            </a:pPr>
            <a:r>
              <a:rPr lang="en-US" dirty="0" smtClean="0">
                <a:solidFill>
                  <a:schemeClr val="accent3"/>
                </a:solidFill>
              </a:rPr>
              <a:t>2. Plasmodium LDH dipstick or Card test</a:t>
            </a:r>
          </a:p>
          <a:p>
            <a:pPr>
              <a:buNone/>
            </a:pPr>
            <a:endParaRPr lang="en-US" dirty="0" smtClean="0"/>
          </a:p>
          <a:p>
            <a:pPr>
              <a:buNone/>
            </a:pPr>
            <a:r>
              <a:rPr lang="en-US" dirty="0" smtClean="0"/>
              <a:t>	- This test uses two monoclonal antibodies directed against parasite LDH.</a:t>
            </a:r>
          </a:p>
          <a:p>
            <a:pPr>
              <a:buNone/>
            </a:pPr>
            <a:r>
              <a:rPr lang="en-US" dirty="0" smtClean="0"/>
              <a:t>	- The first is pan-specific LDH, which reacts with all P. LDH. Second reacts specifically with </a:t>
            </a:r>
            <a:r>
              <a:rPr lang="en-US" dirty="0" err="1" smtClean="0"/>
              <a:t>falciparum</a:t>
            </a:r>
            <a:r>
              <a:rPr lang="en-US" dirty="0" smtClean="0"/>
              <a:t> LDH. </a:t>
            </a:r>
          </a:p>
          <a:p>
            <a:pPr>
              <a:buNone/>
            </a:pPr>
            <a:r>
              <a:rPr lang="en-US" dirty="0" smtClean="0"/>
              <a:t>	- May miss low level </a:t>
            </a:r>
            <a:r>
              <a:rPr lang="en-US" dirty="0" err="1" smtClean="0"/>
              <a:t>parasitemia</a:t>
            </a:r>
            <a:r>
              <a:rPr lang="en-US" dirty="0" smtClean="0"/>
              <a:t> with </a:t>
            </a:r>
            <a:r>
              <a:rPr lang="en-US" dirty="0" err="1" smtClean="0"/>
              <a:t>p.vivax</a:t>
            </a:r>
            <a:r>
              <a:rPr lang="en-US" dirty="0" smtClean="0"/>
              <a:t>, </a:t>
            </a:r>
            <a:r>
              <a:rPr lang="en-US" dirty="0" err="1" smtClean="0"/>
              <a:t>ovale</a:t>
            </a:r>
            <a:r>
              <a:rPr lang="en-US" dirty="0" smtClean="0"/>
              <a:t> and p. </a:t>
            </a:r>
            <a:r>
              <a:rPr lang="en-US" dirty="0" err="1" smtClean="0"/>
              <a:t>malariae</a:t>
            </a:r>
            <a:r>
              <a:rPr lang="en-US" dirty="0" smtClean="0"/>
              <a:t>. Does not </a:t>
            </a:r>
            <a:r>
              <a:rPr lang="en-US" dirty="0" err="1" smtClean="0"/>
              <a:t>speciate</a:t>
            </a:r>
            <a:r>
              <a:rPr lang="en-US" dirty="0" smtClean="0"/>
              <a:t> between theses organism. Does not </a:t>
            </a:r>
            <a:r>
              <a:rPr lang="en-US" dirty="0" err="1" smtClean="0"/>
              <a:t>quantitate</a:t>
            </a:r>
            <a:r>
              <a:rPr lang="en-US" dirty="0" smtClean="0"/>
              <a:t>.</a:t>
            </a:r>
          </a:p>
          <a:p>
            <a:pPr>
              <a:buNone/>
            </a:pPr>
            <a:r>
              <a:rPr lang="en-US" dirty="0" smtClean="0"/>
              <a:t>	- Specificity ~ 100%. Sensitivity ~ 88 – 94%.</a:t>
            </a: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A008.jpg"/>
          <p:cNvPicPr>
            <a:picLocks noGrp="1" noChangeAspect="1"/>
          </p:cNvPicPr>
          <p:nvPr>
            <p:ph idx="1"/>
          </p:nvPr>
        </p:nvPicPr>
        <p:blipFill>
          <a:blip r:embed="rId2" cstate="print"/>
          <a:stretch>
            <a:fillRect/>
          </a:stretch>
        </p:blipFill>
        <p:spPr>
          <a:xfrm>
            <a:off x="3124200" y="2180492"/>
            <a:ext cx="4419600" cy="1019908"/>
          </a:xfrm>
        </p:spPr>
      </p:pic>
      <p:pic>
        <p:nvPicPr>
          <p:cNvPr id="7" name="Content Placeholder 3" descr="MOA008.jpg"/>
          <p:cNvPicPr>
            <a:picLocks noChangeAspect="1"/>
          </p:cNvPicPr>
          <p:nvPr/>
        </p:nvPicPr>
        <p:blipFill>
          <a:blip r:embed="rId2" cstate="print"/>
          <a:stretch>
            <a:fillRect/>
          </a:stretch>
        </p:blipFill>
        <p:spPr>
          <a:xfrm>
            <a:off x="3124200" y="3475892"/>
            <a:ext cx="4419600" cy="1019908"/>
          </a:xfrm>
          <a:prstGeom prst="rect">
            <a:avLst/>
          </a:prstGeom>
        </p:spPr>
      </p:pic>
      <p:pic>
        <p:nvPicPr>
          <p:cNvPr id="8" name="Content Placeholder 3" descr="MOA008.jpg"/>
          <p:cNvPicPr>
            <a:picLocks noChangeAspect="1"/>
          </p:cNvPicPr>
          <p:nvPr/>
        </p:nvPicPr>
        <p:blipFill>
          <a:blip r:embed="rId2" cstate="print"/>
          <a:stretch>
            <a:fillRect/>
          </a:stretch>
        </p:blipFill>
        <p:spPr>
          <a:xfrm>
            <a:off x="3124200" y="4847492"/>
            <a:ext cx="4419600" cy="1019908"/>
          </a:xfrm>
          <a:prstGeom prst="rect">
            <a:avLst/>
          </a:prstGeom>
        </p:spPr>
      </p:pic>
      <p:cxnSp>
        <p:nvCxnSpPr>
          <p:cNvPr id="12" name="Straight Connector 11"/>
          <p:cNvCxnSpPr/>
          <p:nvPr/>
        </p:nvCxnSpPr>
        <p:spPr>
          <a:xfrm rot="5400000">
            <a:off x="5220494" y="2628900"/>
            <a:ext cx="227806" cy="794"/>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rot="5400000">
            <a:off x="5220494" y="3924300"/>
            <a:ext cx="227806" cy="794"/>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rot="5400000">
            <a:off x="4687094" y="5295900"/>
            <a:ext cx="227806" cy="794"/>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rot="5400000">
            <a:off x="4991894" y="5295900"/>
            <a:ext cx="227806" cy="794"/>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rot="5400000">
            <a:off x="4991894" y="3925094"/>
            <a:ext cx="227806" cy="794"/>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rot="5400000">
            <a:off x="5296694" y="5295900"/>
            <a:ext cx="227806" cy="794"/>
          </a:xfrm>
          <a:prstGeom prst="line">
            <a:avLst/>
          </a:prstGeom>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1676400" y="2561492"/>
            <a:ext cx="1178528" cy="400110"/>
          </a:xfrm>
          <a:prstGeom prst="rect">
            <a:avLst/>
          </a:prstGeom>
          <a:noFill/>
        </p:spPr>
        <p:txBody>
          <a:bodyPr wrap="none" rtlCol="0">
            <a:spAutoFit/>
          </a:bodyPr>
          <a:lstStyle/>
          <a:p>
            <a:r>
              <a:rPr lang="en-US" sz="2000" dirty="0" smtClean="0"/>
              <a:t>Negative</a:t>
            </a:r>
            <a:endParaRPr lang="en-IN" sz="2000" dirty="0"/>
          </a:p>
        </p:txBody>
      </p:sp>
      <p:sp>
        <p:nvSpPr>
          <p:cNvPr id="22" name="TextBox 21"/>
          <p:cNvSpPr txBox="1"/>
          <p:nvPr/>
        </p:nvSpPr>
        <p:spPr>
          <a:xfrm>
            <a:off x="1524000" y="3628292"/>
            <a:ext cx="1468672" cy="707886"/>
          </a:xfrm>
          <a:prstGeom prst="rect">
            <a:avLst/>
          </a:prstGeom>
          <a:noFill/>
        </p:spPr>
        <p:txBody>
          <a:bodyPr wrap="none" rtlCol="0">
            <a:spAutoFit/>
          </a:bodyPr>
          <a:lstStyle/>
          <a:p>
            <a:r>
              <a:rPr lang="en-US" sz="2000" dirty="0" smtClean="0"/>
              <a:t>Positive for</a:t>
            </a:r>
          </a:p>
          <a:p>
            <a:r>
              <a:rPr lang="en-US" sz="2000" dirty="0" smtClean="0"/>
              <a:t>Plasmodia</a:t>
            </a:r>
            <a:endParaRPr lang="en-IN" sz="2000" dirty="0"/>
          </a:p>
        </p:txBody>
      </p:sp>
      <p:sp>
        <p:nvSpPr>
          <p:cNvPr id="23" name="TextBox 22"/>
          <p:cNvSpPr txBox="1"/>
          <p:nvPr/>
        </p:nvSpPr>
        <p:spPr>
          <a:xfrm>
            <a:off x="1371600" y="4999892"/>
            <a:ext cx="1707519" cy="707886"/>
          </a:xfrm>
          <a:prstGeom prst="rect">
            <a:avLst/>
          </a:prstGeom>
          <a:noFill/>
        </p:spPr>
        <p:txBody>
          <a:bodyPr wrap="none" rtlCol="0">
            <a:spAutoFit/>
          </a:bodyPr>
          <a:lstStyle/>
          <a:p>
            <a:r>
              <a:rPr lang="en-US" sz="2000" dirty="0" smtClean="0"/>
              <a:t>  Positive for</a:t>
            </a:r>
          </a:p>
          <a:p>
            <a:r>
              <a:rPr lang="en-US" sz="2000" dirty="0" smtClean="0"/>
              <a:t>P. </a:t>
            </a:r>
            <a:r>
              <a:rPr lang="en-US" sz="2000" dirty="0" err="1" smtClean="0"/>
              <a:t>falciparum</a:t>
            </a:r>
            <a:endParaRPr lang="en-US" sz="2000" dirty="0" smtClean="0"/>
          </a:p>
        </p:txBody>
      </p:sp>
      <p:sp>
        <p:nvSpPr>
          <p:cNvPr id="24" name="Title 1"/>
          <p:cNvSpPr>
            <a:spLocks noGrp="1"/>
          </p:cNvSpPr>
          <p:nvPr>
            <p:ph type="title"/>
          </p:nvPr>
        </p:nvSpPr>
        <p:spPr>
          <a:xfrm>
            <a:off x="1219200" y="685800"/>
            <a:ext cx="6400800" cy="1066800"/>
          </a:xfrm>
        </p:spPr>
        <p:txBody>
          <a:bodyPr>
            <a:normAutofit/>
          </a:bodyPr>
          <a:lstStyle/>
          <a:p>
            <a:r>
              <a:rPr lang="en-US" dirty="0" smtClean="0"/>
              <a:t>Plasmodium LDH base kit</a:t>
            </a:r>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31536"/>
          </a:xfrm>
        </p:spPr>
        <p:txBody>
          <a:bodyPr/>
          <a:lstStyle/>
          <a:p>
            <a:r>
              <a:rPr lang="en-US" dirty="0" smtClean="0">
                <a:solidFill>
                  <a:schemeClr val="accent3"/>
                </a:solidFill>
              </a:rPr>
              <a:t>Fluorescence Microscopy</a:t>
            </a:r>
          </a:p>
          <a:p>
            <a:pPr>
              <a:buNone/>
            </a:pPr>
            <a:r>
              <a:rPr lang="en-US" dirty="0" smtClean="0"/>
              <a:t>	- Fluorescent dyes like </a:t>
            </a:r>
            <a:r>
              <a:rPr lang="en-US" dirty="0" err="1" smtClean="0"/>
              <a:t>acridine</a:t>
            </a:r>
            <a:r>
              <a:rPr lang="en-US" dirty="0" smtClean="0"/>
              <a:t> orange, </a:t>
            </a:r>
            <a:r>
              <a:rPr lang="en-US" dirty="0" err="1" smtClean="0"/>
              <a:t>benzothiocarboxy</a:t>
            </a:r>
            <a:r>
              <a:rPr lang="en-US" dirty="0" smtClean="0"/>
              <a:t> </a:t>
            </a:r>
            <a:r>
              <a:rPr lang="en-US" dirty="0" err="1" smtClean="0"/>
              <a:t>purine</a:t>
            </a:r>
            <a:r>
              <a:rPr lang="en-US" dirty="0" smtClean="0"/>
              <a:t> and </a:t>
            </a:r>
            <a:r>
              <a:rPr lang="en-US" dirty="0" err="1" smtClean="0"/>
              <a:t>rhodamine</a:t>
            </a:r>
            <a:r>
              <a:rPr lang="en-US" dirty="0" smtClean="0"/>
              <a:t> 123 attach to nucleic acids in the parasite nucleus.</a:t>
            </a:r>
          </a:p>
          <a:p>
            <a:pPr>
              <a:buNone/>
            </a:pPr>
            <a:r>
              <a:rPr lang="en-US" dirty="0" smtClean="0"/>
              <a:t>	- When examined under fluorescence microscope illuminated with UV light, the parasite nuclei strongly fluoresce. E.g. Quantitative Buffy-Coat (QBC) test</a:t>
            </a:r>
          </a:p>
          <a:p>
            <a:pPr>
              <a:buNone/>
            </a:pPr>
            <a:r>
              <a:rPr lang="en-US" dirty="0" smtClean="0"/>
              <a:t>	- Main advantage is that it requires less experience and expertise than conventional microscopy</a:t>
            </a:r>
          </a:p>
          <a:p>
            <a:pPr>
              <a:buNone/>
            </a:pPr>
            <a:r>
              <a:rPr lang="en-US" dirty="0" smtClean="0"/>
              <a:t>	- Expensive.</a:t>
            </a:r>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61288"/>
            <a:ext cx="8229600" cy="4325112"/>
          </a:xfrm>
        </p:spPr>
        <p:txBody>
          <a:bodyPr/>
          <a:lstStyle/>
          <a:p>
            <a:r>
              <a:rPr lang="en-US" dirty="0" smtClean="0">
                <a:solidFill>
                  <a:schemeClr val="accent3"/>
                </a:solidFill>
              </a:rPr>
              <a:t>Fluorescence Microscopy</a:t>
            </a:r>
          </a:p>
          <a:p>
            <a:endParaRPr lang="en-IN" dirty="0"/>
          </a:p>
        </p:txBody>
      </p:sp>
      <p:pic>
        <p:nvPicPr>
          <p:cNvPr id="4" name="Picture 3" descr="fluoro1.jpg"/>
          <p:cNvPicPr>
            <a:picLocks noChangeAspect="1"/>
          </p:cNvPicPr>
          <p:nvPr/>
        </p:nvPicPr>
        <p:blipFill>
          <a:blip r:embed="rId2" cstate="print"/>
          <a:stretch>
            <a:fillRect/>
          </a:stretch>
        </p:blipFill>
        <p:spPr>
          <a:xfrm>
            <a:off x="4876800" y="1905001"/>
            <a:ext cx="3981450" cy="2895599"/>
          </a:xfrm>
          <a:prstGeom prst="rect">
            <a:avLst/>
          </a:prstGeom>
        </p:spPr>
      </p:pic>
      <p:pic>
        <p:nvPicPr>
          <p:cNvPr id="6" name="Picture 5" descr="fluoro2.jpg"/>
          <p:cNvPicPr>
            <a:picLocks noChangeAspect="1"/>
          </p:cNvPicPr>
          <p:nvPr/>
        </p:nvPicPr>
        <p:blipFill>
          <a:blip r:embed="rId3" cstate="print"/>
          <a:stretch>
            <a:fillRect/>
          </a:stretch>
        </p:blipFill>
        <p:spPr>
          <a:xfrm>
            <a:off x="228600" y="1905000"/>
            <a:ext cx="4294115" cy="2895600"/>
          </a:xfrm>
          <a:prstGeom prst="rect">
            <a:avLst/>
          </a:prstGeom>
        </p:spPr>
      </p:pic>
      <p:sp>
        <p:nvSpPr>
          <p:cNvPr id="7" name="TextBox 6"/>
          <p:cNvSpPr txBox="1"/>
          <p:nvPr/>
        </p:nvSpPr>
        <p:spPr>
          <a:xfrm>
            <a:off x="685800" y="4916269"/>
            <a:ext cx="3433953" cy="646331"/>
          </a:xfrm>
          <a:prstGeom prst="rect">
            <a:avLst/>
          </a:prstGeom>
          <a:noFill/>
        </p:spPr>
        <p:txBody>
          <a:bodyPr wrap="none" rtlCol="0">
            <a:spAutoFit/>
          </a:bodyPr>
          <a:lstStyle/>
          <a:p>
            <a:r>
              <a:rPr lang="en-US" dirty="0" err="1" smtClean="0"/>
              <a:t>Acridine</a:t>
            </a:r>
            <a:r>
              <a:rPr lang="en-US" dirty="0" smtClean="0"/>
              <a:t> Orange stain  showing </a:t>
            </a:r>
          </a:p>
          <a:p>
            <a:r>
              <a:rPr lang="en-US" dirty="0" smtClean="0"/>
              <a:t>    Plasmodium </a:t>
            </a:r>
            <a:r>
              <a:rPr lang="en-US" dirty="0" err="1" smtClean="0"/>
              <a:t>Trophozoites</a:t>
            </a:r>
            <a:endParaRPr lang="en-US" dirty="0" smtClean="0"/>
          </a:p>
        </p:txBody>
      </p:sp>
      <p:sp>
        <p:nvSpPr>
          <p:cNvPr id="8" name="TextBox 7"/>
          <p:cNvSpPr txBox="1"/>
          <p:nvPr/>
        </p:nvSpPr>
        <p:spPr>
          <a:xfrm>
            <a:off x="6111138" y="4953000"/>
            <a:ext cx="1356462" cy="369332"/>
          </a:xfrm>
          <a:prstGeom prst="rect">
            <a:avLst/>
          </a:prstGeom>
          <a:noFill/>
        </p:spPr>
        <p:txBody>
          <a:bodyPr wrap="none" rtlCol="0">
            <a:spAutoFit/>
          </a:bodyPr>
          <a:lstStyle/>
          <a:p>
            <a:r>
              <a:rPr lang="en-US" dirty="0" smtClean="0"/>
              <a:t>DAPI stain </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lstStyle/>
          <a:p>
            <a:pPr marL="624078" indent="-514350">
              <a:buFont typeface="+mj-lt"/>
              <a:buAutoNum type="arabicPeriod" startAt="4"/>
            </a:pPr>
            <a:r>
              <a:rPr lang="en-US" dirty="0" smtClean="0"/>
              <a:t>Plasmodium </a:t>
            </a:r>
            <a:r>
              <a:rPr lang="en-US" dirty="0" err="1" smtClean="0"/>
              <a:t>malariae</a:t>
            </a:r>
            <a:endParaRPr lang="en-IN" dirty="0"/>
          </a:p>
        </p:txBody>
      </p:sp>
      <p:pic>
        <p:nvPicPr>
          <p:cNvPr id="4" name="Picture 3" descr="malariae troph.jpg"/>
          <p:cNvPicPr>
            <a:picLocks noChangeAspect="1"/>
          </p:cNvPicPr>
          <p:nvPr/>
        </p:nvPicPr>
        <p:blipFill>
          <a:blip r:embed="rId2" cstate="print"/>
          <a:stretch>
            <a:fillRect/>
          </a:stretch>
        </p:blipFill>
        <p:spPr>
          <a:xfrm>
            <a:off x="990600" y="2514600"/>
            <a:ext cx="3352800" cy="3352800"/>
          </a:xfrm>
          <a:prstGeom prst="rect">
            <a:avLst/>
          </a:prstGeom>
        </p:spPr>
      </p:pic>
      <p:pic>
        <p:nvPicPr>
          <p:cNvPr id="5" name="Picture 4" descr="malariae schizont.jpg"/>
          <p:cNvPicPr>
            <a:picLocks noChangeAspect="1"/>
          </p:cNvPicPr>
          <p:nvPr/>
        </p:nvPicPr>
        <p:blipFill>
          <a:blip r:embed="rId3" cstate="print"/>
          <a:stretch>
            <a:fillRect/>
          </a:stretch>
        </p:blipFill>
        <p:spPr>
          <a:xfrm>
            <a:off x="4786312" y="2514600"/>
            <a:ext cx="3367088" cy="3429000"/>
          </a:xfrm>
          <a:prstGeom prst="rect">
            <a:avLst/>
          </a:prstGeom>
        </p:spPr>
      </p:pic>
      <p:sp>
        <p:nvSpPr>
          <p:cNvPr id="6" name="TextBox 5"/>
          <p:cNvSpPr txBox="1"/>
          <p:nvPr/>
        </p:nvSpPr>
        <p:spPr>
          <a:xfrm>
            <a:off x="1378038" y="6031468"/>
            <a:ext cx="2954655" cy="400110"/>
          </a:xfrm>
          <a:prstGeom prst="rect">
            <a:avLst/>
          </a:prstGeom>
          <a:noFill/>
        </p:spPr>
        <p:txBody>
          <a:bodyPr wrap="none" rtlCol="0">
            <a:spAutoFit/>
          </a:bodyPr>
          <a:lstStyle/>
          <a:p>
            <a:r>
              <a:rPr lang="en-US" sz="2000" dirty="0" smtClean="0"/>
              <a:t>P. </a:t>
            </a:r>
            <a:r>
              <a:rPr lang="en-US" sz="2000" dirty="0" err="1" smtClean="0"/>
              <a:t>Malariae</a:t>
            </a:r>
            <a:r>
              <a:rPr lang="en-US" sz="2000" dirty="0" smtClean="0"/>
              <a:t> </a:t>
            </a:r>
            <a:r>
              <a:rPr lang="en-US" sz="2000" dirty="0" err="1" smtClean="0"/>
              <a:t>trophozoite</a:t>
            </a:r>
            <a:endParaRPr lang="en-IN" sz="2000" dirty="0"/>
          </a:p>
        </p:txBody>
      </p:sp>
      <p:sp>
        <p:nvSpPr>
          <p:cNvPr id="7" name="TextBox 6"/>
          <p:cNvSpPr txBox="1"/>
          <p:nvPr/>
        </p:nvSpPr>
        <p:spPr>
          <a:xfrm>
            <a:off x="5334000" y="6019800"/>
            <a:ext cx="2595582" cy="400110"/>
          </a:xfrm>
          <a:prstGeom prst="rect">
            <a:avLst/>
          </a:prstGeom>
          <a:noFill/>
        </p:spPr>
        <p:txBody>
          <a:bodyPr wrap="none" rtlCol="0">
            <a:spAutoFit/>
          </a:bodyPr>
          <a:lstStyle/>
          <a:p>
            <a:r>
              <a:rPr lang="en-US" sz="2000" dirty="0" smtClean="0"/>
              <a:t>P. </a:t>
            </a:r>
            <a:r>
              <a:rPr lang="en-US" sz="2000" dirty="0" err="1" smtClean="0"/>
              <a:t>Malariae</a:t>
            </a:r>
            <a:r>
              <a:rPr lang="en-US" sz="2000" dirty="0" smtClean="0"/>
              <a:t> </a:t>
            </a:r>
            <a:r>
              <a:rPr lang="en-US" sz="2000" dirty="0" err="1" smtClean="0"/>
              <a:t>schizonts</a:t>
            </a:r>
            <a:endParaRPr lang="en-IN"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smtClean="0"/>
              <a:t>Polymerase chain reaction	</a:t>
            </a:r>
            <a:endParaRPr lang="en-IN" dirty="0"/>
          </a:p>
        </p:txBody>
      </p:sp>
      <p:sp>
        <p:nvSpPr>
          <p:cNvPr id="3" name="Content Placeholder 2"/>
          <p:cNvSpPr>
            <a:spLocks noGrp="1"/>
          </p:cNvSpPr>
          <p:nvPr>
            <p:ph idx="1"/>
          </p:nvPr>
        </p:nvSpPr>
        <p:spPr>
          <a:xfrm>
            <a:off x="457200" y="1981200"/>
            <a:ext cx="8229600" cy="4325112"/>
          </a:xfrm>
        </p:spPr>
        <p:txBody>
          <a:bodyPr/>
          <a:lstStyle/>
          <a:p>
            <a:r>
              <a:rPr lang="en-US" dirty="0" smtClean="0"/>
              <a:t>It used to identify parasite r-RNA and DNA in peripheral blood</a:t>
            </a:r>
          </a:p>
          <a:p>
            <a:r>
              <a:rPr lang="en-US" dirty="0" smtClean="0"/>
              <a:t>It is the most sensitive test for diagnosis of malaria and can detect </a:t>
            </a:r>
            <a:r>
              <a:rPr lang="en-US" dirty="0" err="1" smtClean="0"/>
              <a:t>parasitemia</a:t>
            </a:r>
            <a:r>
              <a:rPr lang="en-US" dirty="0" smtClean="0"/>
              <a:t> as low as 5 parasite per </a:t>
            </a:r>
            <a:r>
              <a:rPr lang="en-US" dirty="0" err="1" smtClean="0"/>
              <a:t>microL</a:t>
            </a:r>
            <a:r>
              <a:rPr lang="en-US" dirty="0" smtClean="0"/>
              <a:t> of blood.</a:t>
            </a:r>
          </a:p>
          <a:p>
            <a:r>
              <a:rPr lang="en-US" dirty="0" smtClean="0"/>
              <a:t>100% sensitive and specific.</a:t>
            </a:r>
          </a:p>
          <a:p>
            <a:r>
              <a:rPr lang="en-US" dirty="0" smtClean="0"/>
              <a:t>Becomes negative after 3 days of successful treatment.</a:t>
            </a:r>
          </a:p>
          <a:p>
            <a:r>
              <a:rPr lang="en-US" dirty="0" smtClean="0"/>
              <a:t>Expensive. Result available only after 24 hours.</a:t>
            </a: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smtClean="0"/>
              <a:t>Treatment - Anti-Malarial Drugs</a:t>
            </a:r>
            <a:endParaRPr lang="en-IN" dirty="0"/>
          </a:p>
        </p:txBody>
      </p:sp>
      <p:sp>
        <p:nvSpPr>
          <p:cNvPr id="3" name="Content Placeholder 2"/>
          <p:cNvSpPr>
            <a:spLocks noGrp="1"/>
          </p:cNvSpPr>
          <p:nvPr>
            <p:ph idx="1"/>
          </p:nvPr>
        </p:nvSpPr>
        <p:spPr>
          <a:xfrm>
            <a:off x="457200" y="1752600"/>
            <a:ext cx="8229600" cy="4821936"/>
          </a:xfrm>
        </p:spPr>
        <p:txBody>
          <a:bodyPr>
            <a:normAutofit fontScale="92500" lnSpcReduction="20000"/>
          </a:bodyPr>
          <a:lstStyle/>
          <a:p>
            <a:pPr marL="624078" indent="-514350"/>
            <a:r>
              <a:rPr lang="en-US" dirty="0" smtClean="0">
                <a:solidFill>
                  <a:schemeClr val="accent6">
                    <a:lumMod val="75000"/>
                  </a:schemeClr>
                </a:solidFill>
              </a:rPr>
              <a:t>Quinine, </a:t>
            </a:r>
            <a:r>
              <a:rPr lang="en-US" dirty="0" err="1" smtClean="0">
                <a:solidFill>
                  <a:schemeClr val="accent6">
                    <a:lumMod val="75000"/>
                  </a:schemeClr>
                </a:solidFill>
              </a:rPr>
              <a:t>Qunidine</a:t>
            </a:r>
            <a:r>
              <a:rPr lang="en-US" dirty="0" smtClean="0">
                <a:solidFill>
                  <a:schemeClr val="accent6">
                    <a:lumMod val="75000"/>
                  </a:schemeClr>
                </a:solidFill>
              </a:rPr>
              <a:t>:</a:t>
            </a:r>
          </a:p>
          <a:p>
            <a:pPr marL="624078" indent="-514350">
              <a:buNone/>
            </a:pPr>
            <a:r>
              <a:rPr lang="en-US" dirty="0" smtClean="0"/>
              <a:t>	</a:t>
            </a:r>
            <a:r>
              <a:rPr lang="en-IN" dirty="0" smtClean="0"/>
              <a:t>-It acts by inhibiting </a:t>
            </a:r>
            <a:r>
              <a:rPr lang="en-IN" dirty="0" err="1" smtClean="0"/>
              <a:t>hemozoin</a:t>
            </a:r>
            <a:r>
              <a:rPr lang="en-IN" dirty="0" smtClean="0"/>
              <a:t> </a:t>
            </a:r>
            <a:r>
              <a:rPr lang="en-IN" dirty="0" err="1" smtClean="0"/>
              <a:t>biocrystallization</a:t>
            </a:r>
            <a:r>
              <a:rPr lang="en-IN" dirty="0" smtClean="0"/>
              <a:t>, thus facilitating </a:t>
            </a:r>
            <a:r>
              <a:rPr lang="en-IN" dirty="0" err="1" smtClean="0"/>
              <a:t>aggrgation</a:t>
            </a:r>
            <a:r>
              <a:rPr lang="en-IN" dirty="0" smtClean="0"/>
              <a:t> of </a:t>
            </a:r>
            <a:r>
              <a:rPr lang="en-IN" dirty="0" err="1" smtClean="0"/>
              <a:t>cytotoxic</a:t>
            </a:r>
            <a:r>
              <a:rPr lang="en-IN" dirty="0" smtClean="0"/>
              <a:t> </a:t>
            </a:r>
            <a:r>
              <a:rPr lang="en-IN" dirty="0" err="1" smtClean="0"/>
              <a:t>heme</a:t>
            </a:r>
            <a:r>
              <a:rPr lang="en-IN" dirty="0" smtClean="0"/>
              <a:t>.</a:t>
            </a:r>
            <a:endParaRPr lang="en-US" dirty="0" smtClean="0"/>
          </a:p>
          <a:p>
            <a:pPr marL="624078" indent="-514350">
              <a:buNone/>
            </a:pPr>
            <a:r>
              <a:rPr lang="en-US" dirty="0" smtClean="0"/>
              <a:t>	-Anti malarial activity : main action on </a:t>
            </a:r>
            <a:r>
              <a:rPr lang="en-US" dirty="0" err="1" smtClean="0"/>
              <a:t>bloodstage</a:t>
            </a:r>
            <a:r>
              <a:rPr lang="en-US" dirty="0" smtClean="0"/>
              <a:t> </a:t>
            </a:r>
            <a:r>
              <a:rPr lang="en-US" dirty="0" err="1" smtClean="0"/>
              <a:t>trophozoites</a:t>
            </a:r>
            <a:r>
              <a:rPr lang="en-US" dirty="0" smtClean="0"/>
              <a:t>.</a:t>
            </a:r>
          </a:p>
          <a:p>
            <a:pPr marL="624078" indent="-514350">
              <a:buNone/>
            </a:pPr>
            <a:r>
              <a:rPr lang="en-US" dirty="0" smtClean="0"/>
              <a:t>	-kills gametocytes of </a:t>
            </a:r>
            <a:r>
              <a:rPr lang="en-US" dirty="0" err="1" smtClean="0"/>
              <a:t>P.vivax</a:t>
            </a:r>
            <a:r>
              <a:rPr lang="en-US" dirty="0" smtClean="0"/>
              <a:t>, </a:t>
            </a:r>
            <a:r>
              <a:rPr lang="en-US" dirty="0" err="1" smtClean="0"/>
              <a:t>ovale</a:t>
            </a:r>
            <a:r>
              <a:rPr lang="en-US" dirty="0" smtClean="0"/>
              <a:t> and </a:t>
            </a:r>
            <a:r>
              <a:rPr lang="en-US" dirty="0" err="1" smtClean="0"/>
              <a:t>malariae</a:t>
            </a:r>
            <a:r>
              <a:rPr lang="en-US" dirty="0" smtClean="0"/>
              <a:t>. (Not that of </a:t>
            </a:r>
            <a:r>
              <a:rPr lang="en-US" dirty="0" err="1" smtClean="0"/>
              <a:t>falciparum</a:t>
            </a:r>
            <a:r>
              <a:rPr lang="en-US" dirty="0" smtClean="0"/>
              <a:t>.)</a:t>
            </a:r>
          </a:p>
          <a:p>
            <a:pPr marL="624078" indent="-514350">
              <a:buNone/>
            </a:pPr>
            <a:r>
              <a:rPr lang="en-US" dirty="0" smtClean="0"/>
              <a:t>	-No action of liver stage.</a:t>
            </a:r>
          </a:p>
          <a:p>
            <a:pPr marL="624078" indent="-514350">
              <a:buNone/>
            </a:pPr>
            <a:r>
              <a:rPr lang="en-US" dirty="0" smtClean="0"/>
              <a:t>        S/E: Major: Hypoglycemia.</a:t>
            </a:r>
          </a:p>
          <a:p>
            <a:pPr marL="624078" indent="-514350">
              <a:buNone/>
            </a:pPr>
            <a:r>
              <a:rPr lang="en-US" dirty="0" smtClean="0"/>
              <a:t>		       Minor: Prolonged </a:t>
            </a:r>
            <a:r>
              <a:rPr lang="en-US" dirty="0" err="1" smtClean="0"/>
              <a:t>QTc</a:t>
            </a:r>
            <a:r>
              <a:rPr lang="en-US" dirty="0" smtClean="0"/>
              <a:t>, Postural Hypo- 		       tension, </a:t>
            </a:r>
            <a:r>
              <a:rPr lang="en-US" dirty="0" err="1" smtClean="0"/>
              <a:t>Cinchonism</a:t>
            </a:r>
            <a:r>
              <a:rPr lang="en-US" dirty="0" smtClean="0"/>
              <a:t> (Tinnitus, vertigo, rash,	       vertigo, nausea, </a:t>
            </a:r>
            <a:r>
              <a:rPr lang="en-US" dirty="0" err="1" smtClean="0"/>
              <a:t>abdo</a:t>
            </a:r>
            <a:r>
              <a:rPr lang="en-US" dirty="0" smtClean="0"/>
              <a:t> pain).</a:t>
            </a:r>
          </a:p>
          <a:p>
            <a:pPr marL="624078" indent="-514350">
              <a:buNone/>
            </a:pPr>
            <a:r>
              <a:rPr lang="en-US" dirty="0" smtClean="0"/>
              <a:t>		       </a:t>
            </a:r>
          </a:p>
          <a:p>
            <a:pPr marL="624078" indent="-514350">
              <a:buNone/>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lnSpcReduction="10000"/>
          </a:bodyPr>
          <a:lstStyle/>
          <a:p>
            <a:r>
              <a:rPr lang="en-US" dirty="0" err="1" smtClean="0">
                <a:solidFill>
                  <a:schemeClr val="accent6">
                    <a:lumMod val="75000"/>
                  </a:schemeClr>
                </a:solidFill>
              </a:rPr>
              <a:t>Chloroquin</a:t>
            </a:r>
            <a:endParaRPr lang="en-US" dirty="0" smtClean="0">
              <a:solidFill>
                <a:schemeClr val="accent6">
                  <a:lumMod val="75000"/>
                </a:schemeClr>
              </a:solidFill>
            </a:endParaRPr>
          </a:p>
          <a:p>
            <a:pPr>
              <a:buNone/>
            </a:pPr>
            <a:r>
              <a:rPr lang="en-US" dirty="0" smtClean="0"/>
              <a:t>	- least expensive, safest and best tested.</a:t>
            </a:r>
          </a:p>
          <a:p>
            <a:pPr>
              <a:buNone/>
            </a:pPr>
            <a:r>
              <a:rPr lang="en-US" dirty="0" smtClean="0"/>
              <a:t>	- emergence of resistance a great concern. Still the first line of drug in Sub-Saharan Africa.</a:t>
            </a:r>
          </a:p>
          <a:p>
            <a:pPr>
              <a:buNone/>
            </a:pPr>
            <a:r>
              <a:rPr lang="en-US" dirty="0" smtClean="0"/>
              <a:t>	- Action same as Quinine, plus an unclear mechanism of forming of CHQ-</a:t>
            </a:r>
            <a:r>
              <a:rPr lang="en-US" dirty="0" err="1" smtClean="0"/>
              <a:t>haem</a:t>
            </a:r>
            <a:r>
              <a:rPr lang="en-US" dirty="0" smtClean="0"/>
              <a:t> or CHQ-DNA complex may also be there.</a:t>
            </a:r>
          </a:p>
          <a:p>
            <a:pPr>
              <a:buNone/>
            </a:pPr>
            <a:r>
              <a:rPr lang="en-US" dirty="0" smtClean="0"/>
              <a:t>	- Most significant activity against </a:t>
            </a:r>
            <a:r>
              <a:rPr lang="en-US" dirty="0" err="1" smtClean="0"/>
              <a:t>schizonts</a:t>
            </a:r>
            <a:r>
              <a:rPr lang="en-US" dirty="0" smtClean="0"/>
              <a:t> of all strains (except CHQ resistant), safe during Pregnancy.</a:t>
            </a:r>
          </a:p>
          <a:p>
            <a:pPr>
              <a:buNone/>
            </a:pPr>
            <a:r>
              <a:rPr lang="en-US" dirty="0" smtClean="0"/>
              <a:t> 	- S/E: Major: Hypotension, Shock, cardiac      		        </a:t>
            </a:r>
            <a:r>
              <a:rPr lang="en-US" dirty="0" err="1" smtClean="0"/>
              <a:t>arrythmia</a:t>
            </a:r>
            <a:r>
              <a:rPr lang="en-US" dirty="0" smtClean="0"/>
              <a:t> when given IV</a:t>
            </a:r>
          </a:p>
          <a:p>
            <a:pPr>
              <a:buNone/>
            </a:pPr>
            <a:r>
              <a:rPr lang="en-US" dirty="0" smtClean="0"/>
              <a:t>		     Minor: Nausea, hypoglycemia,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r>
              <a:rPr lang="en-US" dirty="0" err="1" smtClean="0">
                <a:solidFill>
                  <a:schemeClr val="accent6">
                    <a:lumMod val="75000"/>
                  </a:schemeClr>
                </a:solidFill>
              </a:rPr>
              <a:t>Amodiaquin</a:t>
            </a:r>
            <a:endParaRPr lang="en-US" dirty="0" smtClean="0">
              <a:solidFill>
                <a:schemeClr val="accent6">
                  <a:lumMod val="75000"/>
                </a:schemeClr>
              </a:solidFill>
            </a:endParaRPr>
          </a:p>
          <a:p>
            <a:pPr>
              <a:buNone/>
            </a:pPr>
            <a:r>
              <a:rPr lang="en-US" dirty="0" smtClean="0"/>
              <a:t>	- </a:t>
            </a:r>
            <a:r>
              <a:rPr lang="en-US" dirty="0" err="1" smtClean="0"/>
              <a:t>Antimalarial</a:t>
            </a:r>
            <a:r>
              <a:rPr lang="en-US" dirty="0" smtClean="0"/>
              <a:t> activity same as CHQ.</a:t>
            </a:r>
          </a:p>
          <a:p>
            <a:pPr>
              <a:buNone/>
            </a:pPr>
            <a:r>
              <a:rPr lang="en-US" dirty="0" smtClean="0"/>
              <a:t>	- </a:t>
            </a:r>
            <a:r>
              <a:rPr lang="en-IN" dirty="0" smtClean="0"/>
              <a:t>thought to be more effective in clearing parasites in uncomplicated malarial than </a:t>
            </a:r>
            <a:r>
              <a:rPr lang="en-IN" dirty="0" err="1" smtClean="0"/>
              <a:t>Chloroquine</a:t>
            </a:r>
            <a:r>
              <a:rPr lang="en-IN" dirty="0" smtClean="0"/>
              <a:t>, thus leading to a faster rate of recovery.</a:t>
            </a:r>
          </a:p>
          <a:p>
            <a:pPr>
              <a:buNone/>
            </a:pPr>
            <a:r>
              <a:rPr lang="en-IN" dirty="0" smtClean="0"/>
              <a:t>	- S/E: Major: </a:t>
            </a:r>
            <a:r>
              <a:rPr lang="en-IN" dirty="0" err="1" smtClean="0"/>
              <a:t>Agranulocytosis</a:t>
            </a:r>
            <a:r>
              <a:rPr lang="en-IN" dirty="0" smtClean="0"/>
              <a:t>, hepatitis (mainly 		         with) prophylactic use.</a:t>
            </a:r>
          </a:p>
          <a:p>
            <a:pPr>
              <a:buNone/>
            </a:pPr>
            <a:r>
              <a:rPr lang="en-US" dirty="0" smtClean="0"/>
              <a:t>		     Minor: Nausea.</a:t>
            </a:r>
          </a:p>
          <a:p>
            <a:pPr>
              <a:buNone/>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lstStyle/>
          <a:p>
            <a:r>
              <a:rPr lang="en-US" dirty="0" err="1" smtClean="0">
                <a:solidFill>
                  <a:schemeClr val="accent6">
                    <a:lumMod val="75000"/>
                  </a:schemeClr>
                </a:solidFill>
              </a:rPr>
              <a:t>Mefloquin</a:t>
            </a:r>
            <a:r>
              <a:rPr lang="en-US" dirty="0" smtClean="0">
                <a:solidFill>
                  <a:schemeClr val="accent6">
                    <a:lumMod val="75000"/>
                  </a:schemeClr>
                </a:solidFill>
              </a:rPr>
              <a:t>:</a:t>
            </a:r>
          </a:p>
          <a:p>
            <a:pPr>
              <a:buNone/>
            </a:pPr>
            <a:r>
              <a:rPr lang="en-US" dirty="0" smtClean="0"/>
              <a:t>	- action on blood </a:t>
            </a:r>
            <a:r>
              <a:rPr lang="en-US" dirty="0" err="1" smtClean="0"/>
              <a:t>trophozoites</a:t>
            </a:r>
            <a:r>
              <a:rPr lang="en-US" dirty="0" smtClean="0"/>
              <a:t> and gametocytes.</a:t>
            </a:r>
          </a:p>
          <a:p>
            <a:pPr>
              <a:buNone/>
            </a:pPr>
            <a:r>
              <a:rPr lang="en-US" dirty="0" smtClean="0"/>
              <a:t>	- Unsafe in first trimester of pregnancy.</a:t>
            </a:r>
          </a:p>
          <a:p>
            <a:pPr>
              <a:buNone/>
            </a:pPr>
            <a:r>
              <a:rPr lang="en-US" dirty="0" smtClean="0"/>
              <a:t>	- </a:t>
            </a:r>
            <a:r>
              <a:rPr lang="en-IN" dirty="0" smtClean="0"/>
              <a:t>It is now used solely for the prevention of resistant strains of </a:t>
            </a:r>
            <a:r>
              <a:rPr lang="en-IN" i="1" dirty="0" smtClean="0"/>
              <a:t>P. </a:t>
            </a:r>
            <a:r>
              <a:rPr lang="en-IN" i="1" dirty="0" err="1" smtClean="0"/>
              <a:t>falciparum</a:t>
            </a:r>
            <a:r>
              <a:rPr lang="en-IN" dirty="0" smtClean="0"/>
              <a:t> despite being effective against </a:t>
            </a:r>
            <a:r>
              <a:rPr lang="en-IN" i="1" dirty="0" smtClean="0"/>
              <a:t>P. </a:t>
            </a:r>
            <a:r>
              <a:rPr lang="en-IN" i="1" dirty="0" err="1" smtClean="0"/>
              <a:t>vivax</a:t>
            </a:r>
            <a:r>
              <a:rPr lang="en-IN" dirty="0" smtClean="0"/>
              <a:t>, </a:t>
            </a:r>
            <a:r>
              <a:rPr lang="en-IN" i="1" dirty="0" smtClean="0"/>
              <a:t>P. </a:t>
            </a:r>
            <a:r>
              <a:rPr lang="en-IN" i="1" dirty="0" err="1" smtClean="0"/>
              <a:t>ovale</a:t>
            </a:r>
            <a:r>
              <a:rPr lang="en-IN" dirty="0" smtClean="0"/>
              <a:t> and </a:t>
            </a:r>
            <a:r>
              <a:rPr lang="en-IN" i="1" dirty="0" smtClean="0"/>
              <a:t>P. </a:t>
            </a:r>
            <a:r>
              <a:rPr lang="en-IN" i="1" dirty="0" err="1" smtClean="0"/>
              <a:t>marlariae</a:t>
            </a:r>
            <a:r>
              <a:rPr lang="en-IN" dirty="0" smtClean="0"/>
              <a:t>.</a:t>
            </a:r>
            <a:r>
              <a:rPr lang="en-US" dirty="0" smtClean="0"/>
              <a:t> </a:t>
            </a:r>
            <a:r>
              <a:rPr lang="en-IN" dirty="0" smtClean="0"/>
              <a:t>	</a:t>
            </a:r>
          </a:p>
          <a:p>
            <a:pPr>
              <a:buNone/>
            </a:pPr>
            <a:r>
              <a:rPr lang="en-US" dirty="0" smtClean="0"/>
              <a:t>	- S/E: Major: Neuropsychiatric reactions, 	    	      convulsions, encephalopathy.</a:t>
            </a:r>
          </a:p>
          <a:p>
            <a:pPr>
              <a:buNone/>
            </a:pPr>
            <a:r>
              <a:rPr lang="en-US" dirty="0" smtClean="0"/>
              <a:t>		     Minor: Nausea, giddiness, nightmares.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lstStyle/>
          <a:p>
            <a:r>
              <a:rPr lang="en-US" dirty="0" err="1" smtClean="0">
                <a:solidFill>
                  <a:schemeClr val="accent6">
                    <a:lumMod val="75000"/>
                  </a:schemeClr>
                </a:solidFill>
              </a:rPr>
              <a:t>Primaquin</a:t>
            </a:r>
            <a:r>
              <a:rPr lang="en-US" dirty="0" smtClean="0">
                <a:solidFill>
                  <a:schemeClr val="accent6">
                    <a:lumMod val="75000"/>
                  </a:schemeClr>
                </a:solidFill>
              </a:rPr>
              <a:t>:</a:t>
            </a:r>
          </a:p>
          <a:p>
            <a:pPr>
              <a:buNone/>
            </a:pPr>
            <a:r>
              <a:rPr lang="en-US" dirty="0" smtClean="0"/>
              <a:t>	- used for radical cure.</a:t>
            </a:r>
          </a:p>
          <a:p>
            <a:pPr>
              <a:buNone/>
            </a:pPr>
            <a:r>
              <a:rPr lang="en-US" dirty="0" smtClean="0"/>
              <a:t>	- </a:t>
            </a:r>
            <a:r>
              <a:rPr lang="en-US" dirty="0" err="1" smtClean="0"/>
              <a:t>irradicates</a:t>
            </a:r>
            <a:r>
              <a:rPr lang="en-US" dirty="0" smtClean="0"/>
              <a:t> </a:t>
            </a:r>
            <a:r>
              <a:rPr lang="en-US" dirty="0" err="1" smtClean="0"/>
              <a:t>hynozoites</a:t>
            </a:r>
            <a:r>
              <a:rPr lang="en-US" dirty="0" smtClean="0"/>
              <a:t> of </a:t>
            </a:r>
            <a:r>
              <a:rPr lang="en-US" dirty="0" err="1" smtClean="0"/>
              <a:t>P.vivax</a:t>
            </a:r>
            <a:r>
              <a:rPr lang="en-US" dirty="0" smtClean="0"/>
              <a:t> and P. </a:t>
            </a:r>
            <a:r>
              <a:rPr lang="en-US" dirty="0" err="1" smtClean="0"/>
              <a:t>ovale</a:t>
            </a:r>
            <a:endParaRPr lang="en-US" dirty="0" smtClean="0"/>
          </a:p>
          <a:p>
            <a:pPr>
              <a:buNone/>
            </a:pPr>
            <a:r>
              <a:rPr lang="en-US" dirty="0" smtClean="0"/>
              <a:t>	- kills all stages of gametocytes.</a:t>
            </a:r>
          </a:p>
          <a:p>
            <a:pPr>
              <a:buNone/>
            </a:pPr>
            <a:r>
              <a:rPr lang="en-US" dirty="0" smtClean="0"/>
              <a:t>	- </a:t>
            </a:r>
            <a:r>
              <a:rPr lang="en-IN" dirty="0" smtClean="0"/>
              <a:t> mechanism of action is not fully understood but it is thought to mediate some effect through creating oxygen free radicals that interfere with the </a:t>
            </a:r>
            <a:r>
              <a:rPr lang="en-IN" dirty="0" err="1" smtClean="0"/>
              <a:t>plasmodial</a:t>
            </a:r>
            <a:r>
              <a:rPr lang="en-IN" dirty="0" smtClean="0"/>
              <a:t> electron transport chain.</a:t>
            </a:r>
          </a:p>
          <a:p>
            <a:pPr>
              <a:buNone/>
            </a:pPr>
            <a:r>
              <a:rPr lang="en-US" dirty="0" smtClean="0"/>
              <a:t>	- S/E: Major: </a:t>
            </a:r>
            <a:r>
              <a:rPr lang="en-US" dirty="0" err="1" smtClean="0"/>
              <a:t>Hemolysis</a:t>
            </a:r>
            <a:r>
              <a:rPr lang="en-US" dirty="0" smtClean="0"/>
              <a:t> in subjects with Severe 		        G6PD deficiency,</a:t>
            </a:r>
          </a:p>
          <a:p>
            <a:pPr>
              <a:buNone/>
            </a:pPr>
            <a:r>
              <a:rPr lang="en-US" dirty="0" smtClean="0"/>
              <a:t>		      Minor: Vomiting, </a:t>
            </a:r>
            <a:r>
              <a:rPr lang="en-US" dirty="0" err="1" smtClean="0"/>
              <a:t>diarrhoea</a:t>
            </a:r>
            <a:r>
              <a:rPr lang="en-US" dirty="0" smtClean="0"/>
              <a:t>, </a:t>
            </a:r>
            <a:r>
              <a:rPr lang="en-US" dirty="0" err="1" smtClean="0"/>
              <a:t>abdo</a:t>
            </a:r>
            <a:r>
              <a:rPr lang="en-US" dirty="0" smtClean="0"/>
              <a:t> pain.</a:t>
            </a:r>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355336"/>
          </a:xfrm>
        </p:spPr>
        <p:txBody>
          <a:bodyPr/>
          <a:lstStyle/>
          <a:p>
            <a:r>
              <a:rPr lang="en-US" dirty="0" err="1" smtClean="0">
                <a:solidFill>
                  <a:schemeClr val="accent6">
                    <a:lumMod val="75000"/>
                  </a:schemeClr>
                </a:solidFill>
              </a:rPr>
              <a:t>Artimisinin</a:t>
            </a:r>
            <a:r>
              <a:rPr lang="en-US" dirty="0" smtClean="0">
                <a:solidFill>
                  <a:schemeClr val="accent6">
                    <a:lumMod val="75000"/>
                  </a:schemeClr>
                </a:solidFill>
              </a:rPr>
              <a:t> and derivatives:</a:t>
            </a:r>
          </a:p>
          <a:p>
            <a:pPr>
              <a:buNone/>
            </a:pPr>
            <a:r>
              <a:rPr lang="en-US" dirty="0" smtClean="0"/>
              <a:t>	- most commonly used one is </a:t>
            </a:r>
            <a:r>
              <a:rPr lang="en-US" dirty="0" err="1" smtClean="0"/>
              <a:t>Artesunate</a:t>
            </a:r>
            <a:endParaRPr lang="en-US" dirty="0" smtClean="0"/>
          </a:p>
          <a:p>
            <a:pPr>
              <a:buNone/>
            </a:pPr>
            <a:r>
              <a:rPr lang="en-US" dirty="0" smtClean="0"/>
              <a:t>	- Broader stage specificity and more rapid action than other drugs. No action of liver stage. Kills all but fully mature gametocytes of </a:t>
            </a:r>
            <a:r>
              <a:rPr lang="en-US" dirty="0" err="1" smtClean="0"/>
              <a:t>falciparum</a:t>
            </a:r>
            <a:r>
              <a:rPr lang="en-US" dirty="0" smtClean="0"/>
              <a:t>.</a:t>
            </a:r>
          </a:p>
          <a:p>
            <a:pPr>
              <a:buNone/>
            </a:pPr>
            <a:r>
              <a:rPr lang="en-US" dirty="0" smtClean="0"/>
              <a:t>	- </a:t>
            </a:r>
            <a:r>
              <a:rPr lang="en-IN" dirty="0" smtClean="0"/>
              <a:t> The active compound is </a:t>
            </a:r>
            <a:r>
              <a:rPr lang="en-IN" dirty="0" err="1" smtClean="0"/>
              <a:t>artemsinin</a:t>
            </a:r>
            <a:r>
              <a:rPr lang="en-IN" dirty="0" smtClean="0"/>
              <a:t>. It is a </a:t>
            </a:r>
            <a:r>
              <a:rPr lang="en-IN" dirty="0" err="1" smtClean="0"/>
              <a:t>sesquiterpene</a:t>
            </a:r>
            <a:r>
              <a:rPr lang="en-IN" dirty="0" smtClean="0"/>
              <a:t> </a:t>
            </a:r>
            <a:r>
              <a:rPr lang="en-IN" dirty="0" err="1" smtClean="0"/>
              <a:t>lactone</a:t>
            </a:r>
            <a:r>
              <a:rPr lang="en-IN" dirty="0" smtClean="0"/>
              <a:t> with a chemically rare peroxide bridge linkage. It is this that is thought to be responsible for its </a:t>
            </a:r>
            <a:r>
              <a:rPr lang="en-IN" dirty="0" err="1" smtClean="0"/>
              <a:t>antimalarial</a:t>
            </a:r>
            <a:r>
              <a:rPr lang="en-IN" dirty="0" smtClean="0"/>
              <a:t> action.</a:t>
            </a:r>
          </a:p>
          <a:p>
            <a:pPr>
              <a:buNone/>
            </a:pPr>
            <a:r>
              <a:rPr lang="en-US" dirty="0" smtClean="0"/>
              <a:t>	- S/E: Major: Anaphylaxis, </a:t>
            </a:r>
            <a:r>
              <a:rPr lang="en-US" dirty="0" err="1" smtClean="0"/>
              <a:t>urticaria</a:t>
            </a:r>
            <a:r>
              <a:rPr lang="en-US" dirty="0" smtClean="0"/>
              <a:t>, fever</a:t>
            </a:r>
          </a:p>
          <a:p>
            <a:pPr>
              <a:buNone/>
            </a:pPr>
            <a:r>
              <a:rPr lang="en-US" dirty="0" smtClean="0"/>
              <a:t>		     Minor: Reduction in </a:t>
            </a:r>
            <a:r>
              <a:rPr lang="en-US" dirty="0" err="1" smtClean="0"/>
              <a:t>Retic</a:t>
            </a:r>
            <a:r>
              <a:rPr lang="en-US" dirty="0" smtClean="0"/>
              <a:t> count.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r>
              <a:rPr lang="en-US" dirty="0" smtClean="0"/>
              <a:t>WHO &amp; GOI guidelines for Rx:	</a:t>
            </a:r>
            <a:endParaRPr lang="en-IN" dirty="0"/>
          </a:p>
        </p:txBody>
      </p:sp>
      <p:pic>
        <p:nvPicPr>
          <p:cNvPr id="4" name="Content Placeholder 3" descr="malariae schizont002.jpg"/>
          <p:cNvPicPr>
            <a:picLocks noGrp="1" noChangeAspect="1"/>
          </p:cNvPicPr>
          <p:nvPr>
            <p:ph idx="1"/>
          </p:nvPr>
        </p:nvPicPr>
        <p:blipFill>
          <a:blip r:embed="rId2" cstate="print"/>
          <a:stretch>
            <a:fillRect/>
          </a:stretch>
        </p:blipFill>
        <p:spPr>
          <a:xfrm>
            <a:off x="457200" y="1828800"/>
            <a:ext cx="7982645" cy="39624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lariae schizont003.jpg"/>
          <p:cNvPicPr>
            <a:picLocks noGrp="1" noChangeAspect="1"/>
          </p:cNvPicPr>
          <p:nvPr>
            <p:ph idx="1"/>
          </p:nvPr>
        </p:nvPicPr>
        <p:blipFill>
          <a:blip r:embed="rId2" cstate="print"/>
          <a:stretch>
            <a:fillRect/>
          </a:stretch>
        </p:blipFill>
        <p:spPr>
          <a:xfrm>
            <a:off x="842606" y="914400"/>
            <a:ext cx="7310794" cy="54864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660136"/>
          </a:xfrm>
        </p:spPr>
        <p:txBody>
          <a:bodyPr>
            <a:normAutofit fontScale="92500"/>
          </a:bodyPr>
          <a:lstStyle/>
          <a:p>
            <a:r>
              <a:rPr lang="en-US" sz="3200" dirty="0" smtClean="0">
                <a:solidFill>
                  <a:schemeClr val="accent6">
                    <a:lumMod val="75000"/>
                  </a:schemeClr>
                </a:solidFill>
              </a:rPr>
              <a:t>R</a:t>
            </a:r>
            <a:r>
              <a:rPr lang="en-US" sz="3200" baseline="-25000" dirty="0" smtClean="0">
                <a:solidFill>
                  <a:schemeClr val="accent6">
                    <a:lumMod val="75000"/>
                  </a:schemeClr>
                </a:solidFill>
              </a:rPr>
              <a:t>x</a:t>
            </a:r>
            <a:r>
              <a:rPr lang="en-US" sz="3200" dirty="0" smtClean="0">
                <a:solidFill>
                  <a:schemeClr val="accent6">
                    <a:lumMod val="75000"/>
                  </a:schemeClr>
                </a:solidFill>
              </a:rPr>
              <a:t> of CHQ sensitive P. </a:t>
            </a:r>
            <a:r>
              <a:rPr lang="en-US" sz="3200" dirty="0" err="1" smtClean="0">
                <a:solidFill>
                  <a:schemeClr val="accent6">
                    <a:lumMod val="75000"/>
                  </a:schemeClr>
                </a:solidFill>
              </a:rPr>
              <a:t>Vivax</a:t>
            </a:r>
            <a:r>
              <a:rPr lang="en-US" sz="3200" dirty="0" smtClean="0">
                <a:solidFill>
                  <a:schemeClr val="accent6">
                    <a:lumMod val="75000"/>
                  </a:schemeClr>
                </a:solidFill>
              </a:rPr>
              <a:t>, P. </a:t>
            </a:r>
            <a:r>
              <a:rPr lang="en-US" sz="3200" dirty="0" err="1" smtClean="0">
                <a:solidFill>
                  <a:schemeClr val="accent6">
                    <a:lumMod val="75000"/>
                  </a:schemeClr>
                </a:solidFill>
              </a:rPr>
              <a:t>Ovale</a:t>
            </a:r>
            <a:r>
              <a:rPr lang="en-US" sz="3200" dirty="0" smtClean="0">
                <a:solidFill>
                  <a:schemeClr val="accent6">
                    <a:lumMod val="75000"/>
                  </a:schemeClr>
                </a:solidFill>
              </a:rPr>
              <a:t> &amp; </a:t>
            </a:r>
          </a:p>
          <a:p>
            <a:pPr>
              <a:buNone/>
            </a:pPr>
            <a:r>
              <a:rPr lang="en-US" sz="3200" dirty="0" smtClean="0">
                <a:solidFill>
                  <a:schemeClr val="accent6">
                    <a:lumMod val="75000"/>
                  </a:schemeClr>
                </a:solidFill>
              </a:rPr>
              <a:t>	P. </a:t>
            </a:r>
            <a:r>
              <a:rPr lang="en-US" sz="3200" dirty="0" err="1" smtClean="0">
                <a:solidFill>
                  <a:schemeClr val="accent6">
                    <a:lumMod val="75000"/>
                  </a:schemeClr>
                </a:solidFill>
              </a:rPr>
              <a:t>malariae</a:t>
            </a:r>
            <a:r>
              <a:rPr lang="en-US" sz="3200" dirty="0" smtClean="0">
                <a:solidFill>
                  <a:schemeClr val="accent6">
                    <a:lumMod val="75000"/>
                  </a:schemeClr>
                </a:solidFill>
              </a:rPr>
              <a:t>.</a:t>
            </a:r>
          </a:p>
          <a:p>
            <a:pPr>
              <a:buNone/>
            </a:pPr>
            <a:endParaRPr lang="en-US" sz="3200" dirty="0" smtClean="0">
              <a:solidFill>
                <a:schemeClr val="accent6">
                  <a:lumMod val="75000"/>
                </a:schemeClr>
              </a:solidFill>
            </a:endParaRPr>
          </a:p>
          <a:p>
            <a:pPr>
              <a:buNone/>
            </a:pPr>
            <a:r>
              <a:rPr lang="en-US" dirty="0" smtClean="0"/>
              <a:t>	- </a:t>
            </a:r>
            <a:r>
              <a:rPr lang="en-US" dirty="0" err="1" smtClean="0"/>
              <a:t>Chloroquin</a:t>
            </a:r>
            <a:r>
              <a:rPr lang="en-US" dirty="0" smtClean="0"/>
              <a:t> 10 mg base/kg stat at followed by</a:t>
            </a:r>
          </a:p>
          <a:p>
            <a:pPr>
              <a:buNone/>
            </a:pPr>
            <a:r>
              <a:rPr lang="en-US" dirty="0" smtClean="0"/>
              <a:t>	                           5 mg /kg at 12, 24 and 36 hours.</a:t>
            </a:r>
          </a:p>
          <a:p>
            <a:pPr>
              <a:buNone/>
            </a:pPr>
            <a:r>
              <a:rPr lang="en-US" dirty="0" smtClean="0"/>
              <a:t>					</a:t>
            </a:r>
            <a:r>
              <a:rPr lang="en-US" dirty="0" smtClean="0">
                <a:solidFill>
                  <a:schemeClr val="accent6">
                    <a:lumMod val="75000"/>
                  </a:schemeClr>
                </a:solidFill>
              </a:rPr>
              <a:t>OR</a:t>
            </a:r>
          </a:p>
          <a:p>
            <a:pPr>
              <a:buNone/>
            </a:pPr>
            <a:r>
              <a:rPr lang="en-US" dirty="0" smtClean="0"/>
              <a:t>	- </a:t>
            </a:r>
            <a:r>
              <a:rPr lang="en-US" dirty="0" err="1" smtClean="0"/>
              <a:t>Chloroquin</a:t>
            </a:r>
            <a:r>
              <a:rPr lang="en-US" dirty="0" smtClean="0"/>
              <a:t> 10 mg/ kg stat followed by</a:t>
            </a:r>
          </a:p>
          <a:p>
            <a:pPr>
              <a:buNone/>
            </a:pPr>
            <a:r>
              <a:rPr lang="en-US" dirty="0" smtClean="0"/>
              <a:t>			        10 mg/kg at 24 hours</a:t>
            </a:r>
          </a:p>
          <a:p>
            <a:pPr>
              <a:buNone/>
            </a:pPr>
            <a:r>
              <a:rPr lang="en-US" dirty="0" smtClean="0"/>
              <a:t>				5 mg/kg at 48 hours</a:t>
            </a:r>
          </a:p>
          <a:p>
            <a:pPr>
              <a:buNone/>
            </a:pPr>
            <a:r>
              <a:rPr lang="en-US" dirty="0" smtClean="0"/>
              <a:t>					</a:t>
            </a:r>
            <a:r>
              <a:rPr lang="en-US" dirty="0" smtClean="0">
                <a:solidFill>
                  <a:schemeClr val="accent6">
                    <a:lumMod val="75000"/>
                  </a:schemeClr>
                </a:solidFill>
              </a:rPr>
              <a:t>OR</a:t>
            </a:r>
          </a:p>
          <a:p>
            <a:pPr>
              <a:buNone/>
            </a:pPr>
            <a:r>
              <a:rPr lang="en-US" dirty="0" smtClean="0"/>
              <a:t>	- </a:t>
            </a:r>
            <a:r>
              <a:rPr lang="en-US" dirty="0" err="1" smtClean="0"/>
              <a:t>Amodiaquine</a:t>
            </a:r>
            <a:r>
              <a:rPr lang="en-US" dirty="0" smtClean="0"/>
              <a:t> 10 – 12 mg base /kg OD for 3 days</a:t>
            </a:r>
          </a:p>
          <a:p>
            <a:pPr>
              <a:buNone/>
            </a:pPr>
            <a:r>
              <a:rPr lang="en-US" dirty="0" smtClean="0"/>
              <a:t>		</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laria.jpg"/>
          <p:cNvPicPr>
            <a:picLocks noGrp="1" noChangeAspect="1"/>
          </p:cNvPicPr>
          <p:nvPr>
            <p:ph idx="1"/>
          </p:nvPr>
        </p:nvPicPr>
        <p:blipFill>
          <a:blip r:embed="rId2" cstate="print"/>
          <a:stretch>
            <a:fillRect/>
          </a:stretch>
        </p:blipFill>
        <p:spPr>
          <a:xfrm>
            <a:off x="2278664" y="402177"/>
            <a:ext cx="4426936" cy="6227223"/>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14400"/>
            <a:ext cx="8229600" cy="5660136"/>
          </a:xfrm>
        </p:spPr>
        <p:txBody>
          <a:bodyPr>
            <a:normAutofit/>
          </a:bodyPr>
          <a:lstStyle/>
          <a:p>
            <a:r>
              <a:rPr lang="en-US" sz="3200" dirty="0" smtClean="0">
                <a:solidFill>
                  <a:schemeClr val="accent6">
                    <a:lumMod val="75000"/>
                  </a:schemeClr>
                </a:solidFill>
              </a:rPr>
              <a:t>Radical treatment R</a:t>
            </a:r>
            <a:r>
              <a:rPr lang="en-US" sz="3200" baseline="-25000" dirty="0" smtClean="0">
                <a:solidFill>
                  <a:schemeClr val="accent6">
                    <a:lumMod val="75000"/>
                  </a:schemeClr>
                </a:solidFill>
              </a:rPr>
              <a:t>x</a:t>
            </a:r>
            <a:r>
              <a:rPr lang="en-US" sz="3200" dirty="0" smtClean="0">
                <a:solidFill>
                  <a:schemeClr val="accent6">
                    <a:lumMod val="75000"/>
                  </a:schemeClr>
                </a:solidFill>
              </a:rPr>
              <a:t> of </a:t>
            </a:r>
            <a:r>
              <a:rPr lang="en-US" sz="3200" dirty="0" err="1" smtClean="0">
                <a:solidFill>
                  <a:schemeClr val="accent6">
                    <a:lumMod val="75000"/>
                  </a:schemeClr>
                </a:solidFill>
              </a:rPr>
              <a:t>P.vivax</a:t>
            </a:r>
            <a:r>
              <a:rPr lang="en-US" sz="3200" dirty="0" smtClean="0">
                <a:solidFill>
                  <a:schemeClr val="accent6">
                    <a:lumMod val="75000"/>
                  </a:schemeClr>
                </a:solidFill>
              </a:rPr>
              <a:t> &amp; </a:t>
            </a:r>
            <a:r>
              <a:rPr lang="en-US" sz="3200" dirty="0" err="1" smtClean="0">
                <a:solidFill>
                  <a:schemeClr val="accent6">
                    <a:lumMod val="75000"/>
                  </a:schemeClr>
                </a:solidFill>
              </a:rPr>
              <a:t>ovale</a:t>
            </a:r>
            <a:endParaRPr lang="en-US" sz="3200" dirty="0" smtClean="0">
              <a:solidFill>
                <a:schemeClr val="accent6">
                  <a:lumMod val="75000"/>
                </a:schemeClr>
              </a:solidFill>
            </a:endParaRPr>
          </a:p>
          <a:p>
            <a:pPr>
              <a:buNone/>
            </a:pPr>
            <a:endParaRPr lang="en-US" sz="3200" dirty="0" smtClean="0">
              <a:solidFill>
                <a:schemeClr val="accent6">
                  <a:lumMod val="75000"/>
                </a:schemeClr>
              </a:solidFill>
            </a:endParaRPr>
          </a:p>
          <a:p>
            <a:pPr>
              <a:buNone/>
            </a:pPr>
            <a:r>
              <a:rPr lang="en-US" sz="3200" dirty="0" smtClean="0">
                <a:solidFill>
                  <a:schemeClr val="accent6">
                    <a:lumMod val="75000"/>
                  </a:schemeClr>
                </a:solidFill>
              </a:rPr>
              <a:t>	</a:t>
            </a:r>
            <a:r>
              <a:rPr lang="en-US" sz="3200" dirty="0" smtClean="0"/>
              <a:t>- </a:t>
            </a:r>
            <a:r>
              <a:rPr lang="en-US" dirty="0" err="1" smtClean="0"/>
              <a:t>Primaquin</a:t>
            </a:r>
            <a:r>
              <a:rPr lang="en-US" dirty="0" smtClean="0"/>
              <a:t> 0.25 mg base/kg OD for 14 days</a:t>
            </a:r>
          </a:p>
          <a:p>
            <a:pPr>
              <a:buNone/>
            </a:pPr>
            <a:endParaRPr lang="en-US" dirty="0" smtClean="0"/>
          </a:p>
          <a:p>
            <a:pPr>
              <a:buNone/>
            </a:pPr>
            <a:r>
              <a:rPr lang="en-US" dirty="0" smtClean="0"/>
              <a:t>	- In SEAR and Oceania- 0.375 – 0.5 mg base/kg</a:t>
            </a:r>
          </a:p>
          <a:p>
            <a:pPr>
              <a:buNone/>
            </a:pPr>
            <a:r>
              <a:rPr lang="en-US" dirty="0" smtClean="0"/>
              <a:t>					       OD for 14 days.</a:t>
            </a:r>
          </a:p>
          <a:p>
            <a:pPr>
              <a:buNone/>
            </a:pPr>
            <a:endParaRPr lang="en-US" dirty="0" smtClean="0"/>
          </a:p>
          <a:p>
            <a:pPr>
              <a:buNone/>
            </a:pPr>
            <a:r>
              <a:rPr lang="en-US" dirty="0" smtClean="0"/>
              <a:t>	- In Mild G6PD deficiency- 0.75 mg base/kg 					once a week for 6 wks</a:t>
            </a:r>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90600"/>
            <a:ext cx="8229600" cy="5583238"/>
          </a:xfrm>
        </p:spPr>
        <p:txBody>
          <a:bodyPr>
            <a:normAutofit lnSpcReduction="10000"/>
          </a:bodyPr>
          <a:lstStyle/>
          <a:p>
            <a:r>
              <a:rPr lang="en-US" sz="3200" dirty="0" smtClean="0">
                <a:solidFill>
                  <a:schemeClr val="accent6">
                    <a:lumMod val="75000"/>
                  </a:schemeClr>
                </a:solidFill>
              </a:rPr>
              <a:t>R</a:t>
            </a:r>
            <a:r>
              <a:rPr lang="en-US" sz="3200" baseline="-25000" dirty="0" smtClean="0">
                <a:solidFill>
                  <a:schemeClr val="accent6">
                    <a:lumMod val="75000"/>
                  </a:schemeClr>
                </a:solidFill>
              </a:rPr>
              <a:t>x</a:t>
            </a:r>
            <a:r>
              <a:rPr lang="en-US" sz="3200" dirty="0" smtClean="0">
                <a:solidFill>
                  <a:schemeClr val="accent6">
                    <a:lumMod val="75000"/>
                  </a:schemeClr>
                </a:solidFill>
              </a:rPr>
              <a:t> of CHQ sensitive P. </a:t>
            </a:r>
            <a:r>
              <a:rPr lang="en-US" sz="3200" dirty="0" err="1" smtClean="0">
                <a:solidFill>
                  <a:schemeClr val="accent6">
                    <a:lumMod val="75000"/>
                  </a:schemeClr>
                </a:solidFill>
              </a:rPr>
              <a:t>falciparum</a:t>
            </a:r>
            <a:r>
              <a:rPr lang="en-US" sz="3200" dirty="0" smtClean="0">
                <a:solidFill>
                  <a:schemeClr val="accent6">
                    <a:lumMod val="75000"/>
                  </a:schemeClr>
                </a:solidFill>
              </a:rPr>
              <a:t>:</a:t>
            </a:r>
          </a:p>
          <a:p>
            <a:pPr>
              <a:buNone/>
            </a:pPr>
            <a:endParaRPr lang="en-US" sz="3200" dirty="0" smtClean="0">
              <a:solidFill>
                <a:schemeClr val="accent6">
                  <a:lumMod val="75000"/>
                </a:schemeClr>
              </a:solidFill>
            </a:endParaRPr>
          </a:p>
          <a:p>
            <a:pPr>
              <a:buNone/>
            </a:pPr>
            <a:r>
              <a:rPr lang="en-US" dirty="0" smtClean="0"/>
              <a:t>	- </a:t>
            </a:r>
            <a:r>
              <a:rPr lang="en-US" dirty="0" err="1" smtClean="0"/>
              <a:t>Chloroquin</a:t>
            </a:r>
            <a:r>
              <a:rPr lang="en-US" dirty="0" smtClean="0"/>
              <a:t> 10 mg base/kg stat at followed by</a:t>
            </a:r>
          </a:p>
          <a:p>
            <a:pPr>
              <a:buNone/>
            </a:pPr>
            <a:r>
              <a:rPr lang="en-US" dirty="0" smtClean="0"/>
              <a:t>	                           5 mg /kg at 12, 24 and 36 hours.</a:t>
            </a:r>
          </a:p>
          <a:p>
            <a:pPr>
              <a:buNone/>
            </a:pPr>
            <a:r>
              <a:rPr lang="en-US" dirty="0" smtClean="0"/>
              <a:t>					</a:t>
            </a:r>
            <a:r>
              <a:rPr lang="en-US" dirty="0" smtClean="0">
                <a:solidFill>
                  <a:schemeClr val="accent6">
                    <a:lumMod val="75000"/>
                  </a:schemeClr>
                </a:solidFill>
              </a:rPr>
              <a:t>OR</a:t>
            </a:r>
          </a:p>
          <a:p>
            <a:pPr>
              <a:buNone/>
            </a:pPr>
            <a:r>
              <a:rPr lang="en-US" dirty="0" smtClean="0"/>
              <a:t>	- </a:t>
            </a:r>
            <a:r>
              <a:rPr lang="en-US" dirty="0" err="1" smtClean="0"/>
              <a:t>Chloroquin</a:t>
            </a:r>
            <a:r>
              <a:rPr lang="en-US" dirty="0" smtClean="0"/>
              <a:t> 10 mg/ kg stat followed by</a:t>
            </a:r>
          </a:p>
          <a:p>
            <a:pPr>
              <a:buNone/>
            </a:pPr>
            <a:r>
              <a:rPr lang="en-US" dirty="0" smtClean="0"/>
              <a:t>			        10 mg/kg at 24 hours</a:t>
            </a:r>
          </a:p>
          <a:p>
            <a:pPr>
              <a:buNone/>
            </a:pPr>
            <a:r>
              <a:rPr lang="en-US" dirty="0" smtClean="0"/>
              <a:t>				5 mg/kg at 48 hours</a:t>
            </a:r>
          </a:p>
          <a:p>
            <a:pPr>
              <a:buNone/>
            </a:pPr>
            <a:r>
              <a:rPr lang="en-US" dirty="0" smtClean="0"/>
              <a:t>					</a:t>
            </a:r>
            <a:r>
              <a:rPr lang="en-US" dirty="0" smtClean="0">
                <a:solidFill>
                  <a:schemeClr val="accent6">
                    <a:lumMod val="75000"/>
                  </a:schemeClr>
                </a:solidFill>
              </a:rPr>
              <a:t>OR</a:t>
            </a:r>
          </a:p>
          <a:p>
            <a:pPr>
              <a:buNone/>
            </a:pPr>
            <a:r>
              <a:rPr lang="en-US" dirty="0" smtClean="0"/>
              <a:t>	- </a:t>
            </a:r>
            <a:r>
              <a:rPr lang="en-US" dirty="0" err="1" smtClean="0"/>
              <a:t>Amodiaquine</a:t>
            </a:r>
            <a:r>
              <a:rPr lang="en-US" dirty="0" smtClean="0"/>
              <a:t> 10 – 12 mg base /kg OD for 3 days</a:t>
            </a:r>
          </a:p>
          <a:p>
            <a:pPr>
              <a:buNone/>
            </a:pPr>
            <a:r>
              <a:rPr lang="en-US" dirty="0" smtClean="0"/>
              <a:t>		</a:t>
            </a:r>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229600" cy="5507038"/>
          </a:xfrm>
        </p:spPr>
        <p:txBody>
          <a:bodyPr>
            <a:normAutofit/>
          </a:bodyPr>
          <a:lstStyle/>
          <a:p>
            <a:r>
              <a:rPr lang="en-US" sz="3200" dirty="0" smtClean="0">
                <a:solidFill>
                  <a:schemeClr val="accent6">
                    <a:lumMod val="75000"/>
                  </a:schemeClr>
                </a:solidFill>
              </a:rPr>
              <a:t>R</a:t>
            </a:r>
            <a:r>
              <a:rPr lang="en-US" sz="3200" baseline="-25000" dirty="0" smtClean="0">
                <a:solidFill>
                  <a:schemeClr val="accent6">
                    <a:lumMod val="75000"/>
                  </a:schemeClr>
                </a:solidFill>
              </a:rPr>
              <a:t>x</a:t>
            </a:r>
            <a:r>
              <a:rPr lang="en-US" sz="3200" dirty="0" smtClean="0">
                <a:solidFill>
                  <a:schemeClr val="accent6">
                    <a:lumMod val="75000"/>
                  </a:schemeClr>
                </a:solidFill>
              </a:rPr>
              <a:t> Uncomplicated P. </a:t>
            </a:r>
            <a:r>
              <a:rPr lang="en-US" sz="3200" dirty="0" err="1" smtClean="0">
                <a:solidFill>
                  <a:schemeClr val="accent6">
                    <a:lumMod val="75000"/>
                  </a:schemeClr>
                </a:solidFill>
              </a:rPr>
              <a:t>falciparum</a:t>
            </a:r>
            <a:r>
              <a:rPr lang="en-US" sz="3200" dirty="0" smtClean="0">
                <a:solidFill>
                  <a:schemeClr val="accent6">
                    <a:lumMod val="75000"/>
                  </a:schemeClr>
                </a:solidFill>
              </a:rPr>
              <a:t> malaria:</a:t>
            </a:r>
          </a:p>
          <a:p>
            <a:endParaRPr lang="en-US" sz="1100" dirty="0" smtClean="0">
              <a:solidFill>
                <a:schemeClr val="accent6">
                  <a:lumMod val="75000"/>
                </a:schemeClr>
              </a:solidFill>
            </a:endParaRPr>
          </a:p>
          <a:p>
            <a:pPr>
              <a:buNone/>
            </a:pPr>
            <a:r>
              <a:rPr lang="en-US" dirty="0" smtClean="0">
                <a:solidFill>
                  <a:schemeClr val="accent6">
                    <a:lumMod val="75000"/>
                  </a:schemeClr>
                </a:solidFill>
              </a:rPr>
              <a:t>	</a:t>
            </a:r>
            <a:r>
              <a:rPr lang="en-US" dirty="0" smtClean="0"/>
              <a:t>- </a:t>
            </a:r>
            <a:r>
              <a:rPr lang="en-US" dirty="0" err="1" smtClean="0"/>
              <a:t>Artesunate</a:t>
            </a:r>
            <a:r>
              <a:rPr lang="en-US" dirty="0" smtClean="0"/>
              <a:t> 4 mg/kg OD for 3 days</a:t>
            </a:r>
          </a:p>
          <a:p>
            <a:pPr>
              <a:buNone/>
            </a:pPr>
            <a:r>
              <a:rPr lang="en-US" dirty="0" smtClean="0">
                <a:solidFill>
                  <a:schemeClr val="accent6">
                    <a:lumMod val="75000"/>
                  </a:schemeClr>
                </a:solidFill>
              </a:rPr>
              <a:t>					</a:t>
            </a:r>
            <a:r>
              <a:rPr lang="en-US" dirty="0" smtClean="0"/>
              <a:t>+</a:t>
            </a:r>
          </a:p>
          <a:p>
            <a:pPr>
              <a:buNone/>
            </a:pPr>
            <a:r>
              <a:rPr lang="en-US" dirty="0" smtClean="0">
                <a:solidFill>
                  <a:schemeClr val="accent6">
                    <a:lumMod val="75000"/>
                  </a:schemeClr>
                </a:solidFill>
              </a:rPr>
              <a:t>	</a:t>
            </a:r>
            <a:r>
              <a:rPr lang="en-US" dirty="0" smtClean="0"/>
              <a:t>   </a:t>
            </a:r>
            <a:r>
              <a:rPr lang="en-US" dirty="0" err="1" smtClean="0"/>
              <a:t>Sulfadoxine</a:t>
            </a:r>
            <a:r>
              <a:rPr lang="en-US" dirty="0" smtClean="0"/>
              <a:t> 25 mg/kg /</a:t>
            </a:r>
          </a:p>
          <a:p>
            <a:pPr>
              <a:buNone/>
            </a:pPr>
            <a:r>
              <a:rPr lang="en-US" dirty="0" smtClean="0"/>
              <a:t> 	   </a:t>
            </a:r>
            <a:r>
              <a:rPr lang="en-US" dirty="0" err="1" smtClean="0"/>
              <a:t>Pyrimethamine</a:t>
            </a:r>
            <a:r>
              <a:rPr lang="en-US" dirty="0" smtClean="0"/>
              <a:t> 1.25 mg/kg as single dose</a:t>
            </a:r>
          </a:p>
          <a:p>
            <a:pPr>
              <a:buNone/>
            </a:pPr>
            <a:r>
              <a:rPr lang="en-US" dirty="0" smtClean="0">
                <a:solidFill>
                  <a:schemeClr val="accent6">
                    <a:lumMod val="75000"/>
                  </a:schemeClr>
                </a:solidFill>
              </a:rPr>
              <a:t>					OR</a:t>
            </a:r>
          </a:p>
          <a:p>
            <a:pPr>
              <a:buNone/>
            </a:pPr>
            <a:r>
              <a:rPr lang="en-US" dirty="0" smtClean="0">
                <a:solidFill>
                  <a:schemeClr val="accent6">
                    <a:lumMod val="75000"/>
                  </a:schemeClr>
                </a:solidFill>
              </a:rPr>
              <a:t>	</a:t>
            </a:r>
            <a:r>
              <a:rPr lang="en-US" dirty="0" smtClean="0"/>
              <a:t>- </a:t>
            </a:r>
            <a:r>
              <a:rPr lang="en-US" dirty="0" err="1" smtClean="0"/>
              <a:t>Artesunate</a:t>
            </a:r>
            <a:r>
              <a:rPr lang="en-US" dirty="0" smtClean="0"/>
              <a:t> 4 mg/kg OD for 3 days</a:t>
            </a:r>
          </a:p>
          <a:p>
            <a:pPr>
              <a:buNone/>
            </a:pPr>
            <a:r>
              <a:rPr lang="en-US" dirty="0" smtClean="0">
                <a:solidFill>
                  <a:schemeClr val="accent6">
                    <a:lumMod val="75000"/>
                  </a:schemeClr>
                </a:solidFill>
              </a:rPr>
              <a:t>					</a:t>
            </a:r>
            <a:r>
              <a:rPr lang="en-US" dirty="0" smtClean="0"/>
              <a:t>+</a:t>
            </a:r>
          </a:p>
          <a:p>
            <a:pPr>
              <a:buNone/>
            </a:pPr>
            <a:r>
              <a:rPr lang="en-US" dirty="0" smtClean="0">
                <a:solidFill>
                  <a:schemeClr val="accent6">
                    <a:lumMod val="75000"/>
                  </a:schemeClr>
                </a:solidFill>
              </a:rPr>
              <a:t>	   </a:t>
            </a:r>
            <a:r>
              <a:rPr lang="en-US" dirty="0" err="1" smtClean="0"/>
              <a:t>Amodiaquine</a:t>
            </a:r>
            <a:r>
              <a:rPr lang="en-US" dirty="0" smtClean="0"/>
              <a:t> 10 mg base/kg OD for 3 days</a:t>
            </a:r>
            <a:endParaRPr lang="en-US"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229600" cy="5507038"/>
          </a:xfrm>
        </p:spPr>
        <p:txBody>
          <a:bodyPr>
            <a:normAutofit/>
          </a:bodyPr>
          <a:lstStyle/>
          <a:p>
            <a:r>
              <a:rPr lang="en-US" sz="3200" dirty="0" smtClean="0">
                <a:solidFill>
                  <a:schemeClr val="accent6">
                    <a:lumMod val="75000"/>
                  </a:schemeClr>
                </a:solidFill>
              </a:rPr>
              <a:t>R</a:t>
            </a:r>
            <a:r>
              <a:rPr lang="en-US" sz="3200" baseline="-25000" dirty="0" smtClean="0">
                <a:solidFill>
                  <a:schemeClr val="accent6">
                    <a:lumMod val="75000"/>
                  </a:schemeClr>
                </a:solidFill>
              </a:rPr>
              <a:t>x</a:t>
            </a:r>
            <a:r>
              <a:rPr lang="en-US" sz="3200" dirty="0" smtClean="0">
                <a:solidFill>
                  <a:schemeClr val="accent6">
                    <a:lumMod val="75000"/>
                  </a:schemeClr>
                </a:solidFill>
              </a:rPr>
              <a:t> Multi-drug Resistant P. </a:t>
            </a:r>
            <a:r>
              <a:rPr lang="en-US" sz="3200" dirty="0" err="1" smtClean="0">
                <a:solidFill>
                  <a:schemeClr val="accent6">
                    <a:lumMod val="75000"/>
                  </a:schemeClr>
                </a:solidFill>
              </a:rPr>
              <a:t>falciparum</a:t>
            </a:r>
            <a:r>
              <a:rPr lang="en-US" sz="3200" dirty="0" smtClean="0">
                <a:solidFill>
                  <a:schemeClr val="accent6">
                    <a:lumMod val="75000"/>
                  </a:schemeClr>
                </a:solidFill>
              </a:rPr>
              <a:t> malaria</a:t>
            </a:r>
          </a:p>
          <a:p>
            <a:endParaRPr lang="en-US" sz="1100" dirty="0" smtClean="0">
              <a:solidFill>
                <a:schemeClr val="accent6">
                  <a:lumMod val="75000"/>
                </a:schemeClr>
              </a:solidFill>
            </a:endParaRPr>
          </a:p>
          <a:p>
            <a:pPr>
              <a:buNone/>
            </a:pPr>
            <a:r>
              <a:rPr lang="en-US" dirty="0" smtClean="0">
                <a:solidFill>
                  <a:schemeClr val="accent6">
                    <a:lumMod val="75000"/>
                  </a:schemeClr>
                </a:solidFill>
              </a:rPr>
              <a:t>	</a:t>
            </a:r>
            <a:r>
              <a:rPr lang="en-US" dirty="0" smtClean="0"/>
              <a:t>- </a:t>
            </a:r>
            <a:r>
              <a:rPr lang="en-US" dirty="0" err="1" smtClean="0"/>
              <a:t>Artemether</a:t>
            </a:r>
            <a:r>
              <a:rPr lang="en-US" dirty="0" smtClean="0"/>
              <a:t> – </a:t>
            </a:r>
            <a:r>
              <a:rPr lang="en-US" dirty="0" err="1" smtClean="0"/>
              <a:t>Lumefantrine</a:t>
            </a:r>
            <a:r>
              <a:rPr lang="en-US" dirty="0" smtClean="0"/>
              <a:t> (1.5/9) mg/kg BD           for 3 days</a:t>
            </a:r>
          </a:p>
          <a:p>
            <a:pPr>
              <a:buNone/>
            </a:pPr>
            <a:r>
              <a:rPr lang="en-US" dirty="0" smtClean="0">
                <a:solidFill>
                  <a:schemeClr val="accent6">
                    <a:lumMod val="75000"/>
                  </a:schemeClr>
                </a:solidFill>
              </a:rPr>
              <a:t>					OR</a:t>
            </a:r>
          </a:p>
          <a:p>
            <a:pPr>
              <a:buNone/>
            </a:pPr>
            <a:r>
              <a:rPr lang="en-US" dirty="0" smtClean="0">
                <a:solidFill>
                  <a:schemeClr val="accent6">
                    <a:lumMod val="75000"/>
                  </a:schemeClr>
                </a:solidFill>
              </a:rPr>
              <a:t>	</a:t>
            </a:r>
            <a:r>
              <a:rPr lang="en-US" dirty="0" smtClean="0"/>
              <a:t> - </a:t>
            </a:r>
            <a:r>
              <a:rPr lang="en-US" dirty="0" err="1" smtClean="0"/>
              <a:t>Artesunate</a:t>
            </a:r>
            <a:r>
              <a:rPr lang="en-US" dirty="0" smtClean="0"/>
              <a:t> 4 mg/kg OD for 3 days + </a:t>
            </a:r>
          </a:p>
          <a:p>
            <a:pPr>
              <a:buNone/>
            </a:pPr>
            <a:r>
              <a:rPr lang="en-US" dirty="0" smtClean="0">
                <a:solidFill>
                  <a:schemeClr val="accent6">
                    <a:lumMod val="75000"/>
                  </a:schemeClr>
                </a:solidFill>
              </a:rPr>
              <a:t>	    </a:t>
            </a:r>
            <a:r>
              <a:rPr lang="en-US" dirty="0" err="1" smtClean="0"/>
              <a:t>Mefloquine</a:t>
            </a:r>
            <a:r>
              <a:rPr lang="en-US" dirty="0" smtClean="0"/>
              <a:t> 25 mg base/kg total dose.</a:t>
            </a:r>
          </a:p>
          <a:p>
            <a:pPr>
              <a:buNone/>
            </a:pPr>
            <a:r>
              <a:rPr lang="en-US" dirty="0" smtClean="0">
                <a:solidFill>
                  <a:schemeClr val="accent6">
                    <a:lumMod val="75000"/>
                  </a:schemeClr>
                </a:solidFill>
              </a:rPr>
              <a:t>				</a:t>
            </a:r>
            <a:r>
              <a:rPr lang="en-US" dirty="0" smtClean="0"/>
              <a:t>( 8 mg/kg OD for 3 days OR</a:t>
            </a:r>
          </a:p>
          <a:p>
            <a:pPr>
              <a:buNone/>
            </a:pPr>
            <a:r>
              <a:rPr lang="en-US" dirty="0" smtClean="0"/>
              <a:t>				   15 mg/kg on Day 2 &amp;</a:t>
            </a:r>
          </a:p>
          <a:p>
            <a:pPr>
              <a:buNone/>
            </a:pPr>
            <a:r>
              <a:rPr lang="en-US" dirty="0" smtClean="0"/>
              <a:t>				   10 mg/kg on Day 3)</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14400"/>
            <a:ext cx="8229600" cy="5659438"/>
          </a:xfrm>
        </p:spPr>
        <p:txBody>
          <a:bodyPr>
            <a:normAutofit/>
          </a:bodyPr>
          <a:lstStyle/>
          <a:p>
            <a:r>
              <a:rPr lang="en-US" sz="3200" dirty="0" smtClean="0">
                <a:solidFill>
                  <a:schemeClr val="accent6">
                    <a:lumMod val="75000"/>
                  </a:schemeClr>
                </a:solidFill>
              </a:rPr>
              <a:t>R</a:t>
            </a:r>
            <a:r>
              <a:rPr lang="en-US" sz="3200" baseline="-25000" dirty="0" smtClean="0">
                <a:solidFill>
                  <a:schemeClr val="accent6">
                    <a:lumMod val="75000"/>
                  </a:schemeClr>
                </a:solidFill>
              </a:rPr>
              <a:t>x</a:t>
            </a:r>
            <a:r>
              <a:rPr lang="en-US" sz="3200" dirty="0" smtClean="0">
                <a:solidFill>
                  <a:schemeClr val="accent6">
                    <a:lumMod val="75000"/>
                  </a:schemeClr>
                </a:solidFill>
              </a:rPr>
              <a:t> of severe P. </a:t>
            </a:r>
            <a:r>
              <a:rPr lang="en-US" sz="3200" dirty="0" err="1" smtClean="0">
                <a:solidFill>
                  <a:schemeClr val="accent6">
                    <a:lumMod val="75000"/>
                  </a:schemeClr>
                </a:solidFill>
              </a:rPr>
              <a:t>falciparum</a:t>
            </a:r>
            <a:r>
              <a:rPr lang="en-US" sz="3200" dirty="0" smtClean="0">
                <a:solidFill>
                  <a:schemeClr val="accent6">
                    <a:lumMod val="75000"/>
                  </a:schemeClr>
                </a:solidFill>
              </a:rPr>
              <a:t> malaria</a:t>
            </a:r>
          </a:p>
          <a:p>
            <a:endParaRPr lang="en-US" sz="1100" dirty="0" smtClean="0">
              <a:solidFill>
                <a:schemeClr val="accent6">
                  <a:lumMod val="75000"/>
                </a:schemeClr>
              </a:solidFill>
            </a:endParaRPr>
          </a:p>
          <a:p>
            <a:pPr>
              <a:buNone/>
            </a:pPr>
            <a:r>
              <a:rPr lang="en-US" dirty="0" smtClean="0">
                <a:solidFill>
                  <a:schemeClr val="accent6">
                    <a:lumMod val="75000"/>
                  </a:schemeClr>
                </a:solidFill>
              </a:rPr>
              <a:t>	</a:t>
            </a:r>
            <a:r>
              <a:rPr lang="en-US" dirty="0" smtClean="0"/>
              <a:t>- </a:t>
            </a:r>
            <a:r>
              <a:rPr lang="en-US" dirty="0" err="1" smtClean="0"/>
              <a:t>Artesunate</a:t>
            </a:r>
            <a:r>
              <a:rPr lang="en-US" dirty="0" smtClean="0"/>
              <a:t> 2.4mg/kg IV stat    f/b</a:t>
            </a:r>
          </a:p>
          <a:p>
            <a:pPr>
              <a:buNone/>
            </a:pPr>
            <a:r>
              <a:rPr lang="en-US" dirty="0" smtClean="0"/>
              <a:t>			       2.4mg/kg IV at 12 and 24 hours</a:t>
            </a:r>
          </a:p>
          <a:p>
            <a:pPr>
              <a:buNone/>
            </a:pPr>
            <a:r>
              <a:rPr lang="en-US" dirty="0" smtClean="0"/>
              <a:t>			       2.4mg/kg IV daily if necessary.</a:t>
            </a:r>
          </a:p>
          <a:p>
            <a:pPr>
              <a:buNone/>
            </a:pPr>
            <a:endParaRPr lang="en-US" dirty="0" smtClean="0"/>
          </a:p>
          <a:p>
            <a:pPr>
              <a:buNone/>
            </a:pPr>
            <a:r>
              <a:rPr lang="en-US" dirty="0" smtClean="0"/>
              <a:t>	- </a:t>
            </a:r>
            <a:r>
              <a:rPr lang="en-US" dirty="0" err="1" smtClean="0"/>
              <a:t>Artemether</a:t>
            </a:r>
            <a:r>
              <a:rPr lang="en-US" dirty="0" smtClean="0"/>
              <a:t> 3.2 mg/kg IM stat   f/b</a:t>
            </a:r>
          </a:p>
          <a:p>
            <a:pPr>
              <a:buNone/>
            </a:pPr>
            <a:r>
              <a:rPr lang="en-US" dirty="0" smtClean="0"/>
              <a:t>			        1.6 mg/kg IM daily for 2 – 5 days.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14400"/>
            <a:ext cx="8534400" cy="5659438"/>
          </a:xfrm>
        </p:spPr>
        <p:txBody>
          <a:bodyPr>
            <a:normAutofit/>
          </a:bodyPr>
          <a:lstStyle/>
          <a:p>
            <a:r>
              <a:rPr lang="en-US" sz="3200" dirty="0" smtClean="0">
                <a:solidFill>
                  <a:schemeClr val="accent6">
                    <a:lumMod val="75000"/>
                  </a:schemeClr>
                </a:solidFill>
              </a:rPr>
              <a:t>R</a:t>
            </a:r>
            <a:r>
              <a:rPr lang="en-US" sz="3200" baseline="-25000" dirty="0" smtClean="0">
                <a:solidFill>
                  <a:schemeClr val="accent6">
                    <a:lumMod val="75000"/>
                  </a:schemeClr>
                </a:solidFill>
              </a:rPr>
              <a:t>x</a:t>
            </a:r>
            <a:r>
              <a:rPr lang="en-US" sz="3200" dirty="0" smtClean="0">
                <a:solidFill>
                  <a:schemeClr val="accent6">
                    <a:lumMod val="75000"/>
                  </a:schemeClr>
                </a:solidFill>
              </a:rPr>
              <a:t> of severe P. </a:t>
            </a:r>
            <a:r>
              <a:rPr lang="en-US" sz="3200" dirty="0" err="1" smtClean="0">
                <a:solidFill>
                  <a:schemeClr val="accent6">
                    <a:lumMod val="75000"/>
                  </a:schemeClr>
                </a:solidFill>
              </a:rPr>
              <a:t>falciparum</a:t>
            </a:r>
            <a:r>
              <a:rPr lang="en-US" sz="3200" dirty="0" smtClean="0">
                <a:solidFill>
                  <a:schemeClr val="accent6">
                    <a:lumMod val="75000"/>
                  </a:schemeClr>
                </a:solidFill>
              </a:rPr>
              <a:t> malaria (cont.)</a:t>
            </a:r>
          </a:p>
          <a:p>
            <a:endParaRPr lang="en-US" sz="1100" dirty="0" smtClean="0">
              <a:solidFill>
                <a:schemeClr val="accent6">
                  <a:lumMod val="75000"/>
                </a:schemeClr>
              </a:solidFill>
            </a:endParaRPr>
          </a:p>
          <a:p>
            <a:pPr>
              <a:buNone/>
            </a:pPr>
            <a:r>
              <a:rPr lang="en-US" dirty="0" smtClean="0"/>
              <a:t>	- Quinine </a:t>
            </a:r>
            <a:r>
              <a:rPr lang="en-US" dirty="0" err="1" smtClean="0"/>
              <a:t>Dihydrochloride</a:t>
            </a:r>
            <a:r>
              <a:rPr lang="en-US" dirty="0" smtClean="0"/>
              <a:t> </a:t>
            </a:r>
          </a:p>
          <a:p>
            <a:pPr>
              <a:buNone/>
            </a:pPr>
            <a:r>
              <a:rPr lang="en-US" dirty="0" smtClean="0"/>
              <a:t>		20 mg of salt/kg infused over 4 hours   f/b    	10 mg of salt/kg infused over 2-8  hours 					every 8 </a:t>
            </a:r>
            <a:r>
              <a:rPr lang="en-US" dirty="0" err="1" smtClean="0"/>
              <a:t>hrly</a:t>
            </a:r>
            <a:r>
              <a:rPr lang="en-US" dirty="0" smtClean="0"/>
              <a:t> for 2-7 days</a:t>
            </a:r>
          </a:p>
          <a:p>
            <a:pPr>
              <a:buNone/>
            </a:pPr>
            <a:r>
              <a:rPr lang="en-US" dirty="0" smtClean="0"/>
              <a:t>	- </a:t>
            </a:r>
            <a:r>
              <a:rPr lang="en-US" dirty="0" err="1" smtClean="0"/>
              <a:t>Quinidine</a:t>
            </a:r>
            <a:r>
              <a:rPr lang="en-US" dirty="0" smtClean="0"/>
              <a:t> </a:t>
            </a:r>
          </a:p>
          <a:p>
            <a:pPr>
              <a:buNone/>
            </a:pPr>
            <a:r>
              <a:rPr lang="en-US" dirty="0" smtClean="0"/>
              <a:t>		10 mg of base/kg infused over 1-2 hours f/b</a:t>
            </a:r>
          </a:p>
          <a:p>
            <a:pPr>
              <a:buNone/>
            </a:pPr>
            <a:r>
              <a:rPr lang="en-US" dirty="0" smtClean="0"/>
              <a:t>		1.2 mg of base/kg/hour with ECG monitoring.</a:t>
            </a:r>
          </a:p>
          <a:p>
            <a:pPr>
              <a:buNone/>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229600" cy="5507038"/>
          </a:xfrm>
        </p:spPr>
        <p:txBody>
          <a:bodyPr>
            <a:normAutofit/>
          </a:bodyPr>
          <a:lstStyle/>
          <a:p>
            <a:r>
              <a:rPr lang="en-US" sz="3200" dirty="0" smtClean="0">
                <a:solidFill>
                  <a:schemeClr val="accent6">
                    <a:lumMod val="75000"/>
                  </a:schemeClr>
                </a:solidFill>
              </a:rPr>
              <a:t>Second line R</a:t>
            </a:r>
            <a:r>
              <a:rPr lang="en-US" sz="3200" baseline="-25000" dirty="0" smtClean="0">
                <a:solidFill>
                  <a:schemeClr val="accent6">
                    <a:lumMod val="75000"/>
                  </a:schemeClr>
                </a:solidFill>
              </a:rPr>
              <a:t>x</a:t>
            </a:r>
            <a:r>
              <a:rPr lang="en-US" sz="3200" dirty="0" smtClean="0">
                <a:solidFill>
                  <a:schemeClr val="accent6">
                    <a:lumMod val="75000"/>
                  </a:schemeClr>
                </a:solidFill>
              </a:rPr>
              <a:t> for Imported malaria:</a:t>
            </a:r>
          </a:p>
          <a:p>
            <a:endParaRPr lang="en-US" sz="1100" dirty="0" smtClean="0">
              <a:solidFill>
                <a:schemeClr val="accent6">
                  <a:lumMod val="75000"/>
                </a:schemeClr>
              </a:solidFill>
            </a:endParaRPr>
          </a:p>
          <a:p>
            <a:pPr>
              <a:buNone/>
            </a:pPr>
            <a:r>
              <a:rPr lang="en-US" dirty="0" smtClean="0"/>
              <a:t>	- </a:t>
            </a:r>
            <a:r>
              <a:rPr lang="en-US" dirty="0" err="1" smtClean="0"/>
              <a:t>Artesunate</a:t>
            </a:r>
            <a:r>
              <a:rPr lang="en-US" dirty="0" smtClean="0"/>
              <a:t> 2mg/kg OD for 7 days</a:t>
            </a:r>
          </a:p>
          <a:p>
            <a:pPr>
              <a:buNone/>
            </a:pPr>
            <a:r>
              <a:rPr lang="en-US" dirty="0" smtClean="0"/>
              <a:t>				Or</a:t>
            </a:r>
          </a:p>
          <a:p>
            <a:pPr>
              <a:buNone/>
            </a:pPr>
            <a:r>
              <a:rPr lang="en-US" dirty="0" smtClean="0"/>
              <a:t>	- Quinine 10 mg salt/kg TDS for 7 days.</a:t>
            </a:r>
          </a:p>
          <a:p>
            <a:pPr>
              <a:buNone/>
            </a:pPr>
            <a:r>
              <a:rPr lang="en-US" dirty="0" smtClean="0"/>
              <a:t>					+</a:t>
            </a:r>
          </a:p>
          <a:p>
            <a:pPr>
              <a:buNone/>
            </a:pPr>
            <a:r>
              <a:rPr lang="en-US" dirty="0" smtClean="0"/>
              <a:t>	either  Tetracycline 4mg/kg </a:t>
            </a:r>
            <a:r>
              <a:rPr lang="en-US" dirty="0" err="1" smtClean="0"/>
              <a:t>Qid</a:t>
            </a:r>
            <a:r>
              <a:rPr lang="en-US" dirty="0" smtClean="0"/>
              <a:t> for 7 days</a:t>
            </a:r>
          </a:p>
          <a:p>
            <a:pPr>
              <a:buNone/>
            </a:pPr>
            <a:r>
              <a:rPr lang="en-US" dirty="0" smtClean="0"/>
              <a:t>	or  </a:t>
            </a:r>
            <a:r>
              <a:rPr lang="en-US" dirty="0" err="1" smtClean="0"/>
              <a:t>Doxycycline</a:t>
            </a:r>
            <a:r>
              <a:rPr lang="en-US" dirty="0" smtClean="0"/>
              <a:t> 3mg/kg OD for 7 days</a:t>
            </a:r>
          </a:p>
          <a:p>
            <a:pPr>
              <a:buNone/>
            </a:pPr>
            <a:r>
              <a:rPr lang="en-US" dirty="0" smtClean="0"/>
              <a:t>	or  </a:t>
            </a:r>
            <a:r>
              <a:rPr lang="en-US" dirty="0" err="1" smtClean="0"/>
              <a:t>Clindamycin</a:t>
            </a:r>
            <a:r>
              <a:rPr lang="en-US" dirty="0" smtClean="0"/>
              <a:t> 10mg/kg BD for 7 days</a:t>
            </a:r>
          </a:p>
          <a:p>
            <a:pPr>
              <a:buNone/>
            </a:pPr>
            <a:r>
              <a:rPr lang="en-US" dirty="0" smtClean="0"/>
              <a:t>	or  </a:t>
            </a:r>
            <a:r>
              <a:rPr lang="en-US" dirty="0" err="1" smtClean="0"/>
              <a:t>Atovaquone-Proguanil</a:t>
            </a:r>
            <a:r>
              <a:rPr lang="en-US" dirty="0" smtClean="0"/>
              <a:t> (20/8)mg/kg OD for 							3 days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Prophylaxis of Malaria:</a:t>
            </a:r>
            <a:endParaRPr lang="en-IN" dirty="0"/>
          </a:p>
        </p:txBody>
      </p:sp>
      <p:sp>
        <p:nvSpPr>
          <p:cNvPr id="3" name="Content Placeholder 2"/>
          <p:cNvSpPr>
            <a:spLocks noGrp="1"/>
          </p:cNvSpPr>
          <p:nvPr>
            <p:ph idx="1"/>
          </p:nvPr>
        </p:nvSpPr>
        <p:spPr>
          <a:xfrm>
            <a:off x="457200" y="1752600"/>
            <a:ext cx="8229600" cy="4821936"/>
          </a:xfrm>
        </p:spPr>
        <p:txBody>
          <a:bodyPr/>
          <a:lstStyle/>
          <a:p>
            <a:r>
              <a:rPr lang="en-US" dirty="0" err="1" smtClean="0"/>
              <a:t>Chloroquine</a:t>
            </a:r>
            <a:endParaRPr lang="en-US" dirty="0" smtClean="0"/>
          </a:p>
          <a:p>
            <a:pPr>
              <a:buNone/>
            </a:pPr>
            <a:r>
              <a:rPr lang="en-US" dirty="0" smtClean="0"/>
              <a:t>	- CHQ 300 mg base total dose -  only in areas with CHQ sensitive </a:t>
            </a:r>
            <a:r>
              <a:rPr lang="en-US" dirty="0" err="1" smtClean="0"/>
              <a:t>falciparum</a:t>
            </a:r>
            <a:r>
              <a:rPr lang="en-US" dirty="0" smtClean="0"/>
              <a:t> and </a:t>
            </a:r>
            <a:r>
              <a:rPr lang="en-US" dirty="0" err="1" smtClean="0"/>
              <a:t>vivax</a:t>
            </a:r>
            <a:endParaRPr lang="en-US" dirty="0" smtClean="0"/>
          </a:p>
          <a:p>
            <a:pPr>
              <a:buNone/>
            </a:pPr>
            <a:endParaRPr lang="en-US" dirty="0" smtClean="0"/>
          </a:p>
          <a:p>
            <a:pPr>
              <a:buNone/>
            </a:pPr>
            <a:r>
              <a:rPr lang="en-US" dirty="0" smtClean="0"/>
              <a:t>	- Begin 1-2 wks before travel to </a:t>
            </a:r>
            <a:r>
              <a:rPr lang="en-US" dirty="0" err="1" smtClean="0"/>
              <a:t>malarious</a:t>
            </a:r>
            <a:r>
              <a:rPr lang="en-US" dirty="0" smtClean="0"/>
              <a:t> area, take weekly on the same day of the week while in the </a:t>
            </a:r>
            <a:r>
              <a:rPr lang="en-US" dirty="0" err="1" smtClean="0"/>
              <a:t>malarious</a:t>
            </a:r>
            <a:r>
              <a:rPr lang="en-US" dirty="0" smtClean="0"/>
              <a:t> area and for 4 weeks after leaving such area.</a:t>
            </a:r>
          </a:p>
          <a:p>
            <a:pPr>
              <a:buNone/>
            </a:pPr>
            <a:endParaRPr lang="en-IN"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25112"/>
          </a:xfrm>
        </p:spPr>
        <p:txBody>
          <a:bodyPr/>
          <a:lstStyle/>
          <a:p>
            <a:r>
              <a:rPr lang="en-US" dirty="0" err="1" smtClean="0"/>
              <a:t>Hydroxychloroquine</a:t>
            </a:r>
            <a:r>
              <a:rPr lang="en-US" dirty="0" smtClean="0"/>
              <a:t> – only in areas with CHQ sensitive </a:t>
            </a:r>
            <a:r>
              <a:rPr lang="en-US" dirty="0" err="1" smtClean="0"/>
              <a:t>falciparum</a:t>
            </a:r>
            <a:r>
              <a:rPr lang="en-US" dirty="0" smtClean="0"/>
              <a:t> malaria.</a:t>
            </a:r>
          </a:p>
          <a:p>
            <a:endParaRPr lang="en-US" dirty="0" smtClean="0"/>
          </a:p>
          <a:p>
            <a:pPr>
              <a:buNone/>
            </a:pPr>
            <a:r>
              <a:rPr lang="en-US" dirty="0" smtClean="0"/>
              <a:t>	- Dose 310 mg base.</a:t>
            </a:r>
          </a:p>
          <a:p>
            <a:pPr>
              <a:buNone/>
            </a:pPr>
            <a:endParaRPr lang="en-US" dirty="0" smtClean="0"/>
          </a:p>
          <a:p>
            <a:pPr>
              <a:buNone/>
            </a:pPr>
            <a:r>
              <a:rPr lang="en-US" dirty="0" smtClean="0"/>
              <a:t>	- Begin 1-2 wks before travel to </a:t>
            </a:r>
            <a:r>
              <a:rPr lang="en-US" dirty="0" err="1" smtClean="0"/>
              <a:t>malarious</a:t>
            </a:r>
            <a:r>
              <a:rPr lang="en-US" dirty="0" smtClean="0"/>
              <a:t> area, take weekly on the same day of the week while in the </a:t>
            </a:r>
            <a:r>
              <a:rPr lang="en-US" dirty="0" err="1" smtClean="0"/>
              <a:t>malarious</a:t>
            </a:r>
            <a:r>
              <a:rPr lang="en-US" dirty="0" smtClean="0"/>
              <a:t> area and for 4 weeks after leaving such area.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lstStyle/>
          <a:p>
            <a:r>
              <a:rPr lang="en-US" dirty="0" err="1" smtClean="0"/>
              <a:t>Mefloquine</a:t>
            </a:r>
            <a:endParaRPr lang="en-US" dirty="0" smtClean="0"/>
          </a:p>
          <a:p>
            <a:endParaRPr lang="en-US" dirty="0" smtClean="0"/>
          </a:p>
          <a:p>
            <a:pPr>
              <a:buNone/>
            </a:pPr>
            <a:r>
              <a:rPr lang="en-US" dirty="0" smtClean="0"/>
              <a:t>	- In areas  with CHQ resistant </a:t>
            </a:r>
            <a:r>
              <a:rPr lang="en-US" dirty="0" err="1" smtClean="0"/>
              <a:t>falciparum</a:t>
            </a:r>
            <a:endParaRPr lang="en-US" dirty="0" smtClean="0"/>
          </a:p>
          <a:p>
            <a:pPr>
              <a:buNone/>
            </a:pPr>
            <a:endParaRPr lang="en-US" dirty="0" smtClean="0"/>
          </a:p>
          <a:p>
            <a:pPr>
              <a:buNone/>
            </a:pPr>
            <a:r>
              <a:rPr lang="en-US" dirty="0" smtClean="0"/>
              <a:t>	- Dose 228 mg of base total</a:t>
            </a:r>
          </a:p>
          <a:p>
            <a:pPr>
              <a:buNone/>
            </a:pPr>
            <a:endParaRPr lang="en-US" dirty="0" smtClean="0"/>
          </a:p>
          <a:p>
            <a:pPr>
              <a:buNone/>
            </a:pPr>
            <a:r>
              <a:rPr lang="en-US" dirty="0" smtClean="0"/>
              <a:t>	- Begin 1-2 wks before travel to </a:t>
            </a:r>
            <a:r>
              <a:rPr lang="en-US" dirty="0" err="1" smtClean="0"/>
              <a:t>malarious</a:t>
            </a:r>
            <a:r>
              <a:rPr lang="en-US" dirty="0" smtClean="0"/>
              <a:t> area, take weekly on the same day of the week while in the </a:t>
            </a:r>
            <a:r>
              <a:rPr lang="en-US" dirty="0" err="1" smtClean="0"/>
              <a:t>malarious</a:t>
            </a:r>
            <a:r>
              <a:rPr lang="en-US" dirty="0" smtClean="0"/>
              <a:t> area and for 4 weeks after leaving such area.</a:t>
            </a:r>
          </a:p>
          <a:p>
            <a:pPr>
              <a:buNone/>
            </a:pPr>
            <a:r>
              <a:rPr lang="en-US"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69536"/>
          </a:xfrm>
        </p:spPr>
        <p:txBody>
          <a:bodyPr>
            <a:normAutofit/>
          </a:bodyPr>
          <a:lstStyle/>
          <a:p>
            <a:r>
              <a:rPr lang="en-US" dirty="0" smtClean="0"/>
              <a:t>Transmission occurs in 107 countries. Half of world population at risk. Responsible for 1 – 3 million deaths/yr.</a:t>
            </a:r>
          </a:p>
          <a:p>
            <a:endParaRPr lang="en-US" dirty="0" smtClean="0"/>
          </a:p>
          <a:p>
            <a:r>
              <a:rPr lang="en-IN" dirty="0" smtClean="0"/>
              <a:t>Serious problem in Africa, where one in every five (20%) childhood deaths is due to the effects of the disease. An African child has on average between 1.6 and 5.4 episodes of malaria fever each year. Every 30 seconds one child dies from malaria.</a:t>
            </a:r>
            <a:endParaRPr lang="en-IN" dirty="0"/>
          </a:p>
        </p:txBody>
      </p:sp>
      <p:sp>
        <p:nvSpPr>
          <p:cNvPr id="4" name="Title 1"/>
          <p:cNvSpPr>
            <a:spLocks noGrp="1"/>
          </p:cNvSpPr>
          <p:nvPr>
            <p:ph type="title"/>
          </p:nvPr>
        </p:nvSpPr>
        <p:spPr>
          <a:xfrm>
            <a:off x="457200" y="533400"/>
            <a:ext cx="8229600" cy="1066800"/>
          </a:xfrm>
        </p:spPr>
        <p:txBody>
          <a:bodyPr/>
          <a:lstStyle/>
          <a:p>
            <a:r>
              <a:rPr lang="en-US" dirty="0" smtClean="0"/>
              <a:t>Epidemiology</a:t>
            </a:r>
            <a:endParaRPr lang="en-I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lstStyle/>
          <a:p>
            <a:r>
              <a:rPr lang="en-US" dirty="0" err="1" smtClean="0"/>
              <a:t>Atovaquone</a:t>
            </a:r>
            <a:r>
              <a:rPr lang="en-US" dirty="0" smtClean="0"/>
              <a:t> / </a:t>
            </a:r>
            <a:r>
              <a:rPr lang="en-US" dirty="0" err="1" smtClean="0"/>
              <a:t>Proguanil</a:t>
            </a:r>
            <a:endParaRPr lang="en-US" dirty="0" smtClean="0"/>
          </a:p>
          <a:p>
            <a:endParaRPr lang="en-US" dirty="0" smtClean="0"/>
          </a:p>
          <a:p>
            <a:pPr>
              <a:buNone/>
            </a:pPr>
            <a:r>
              <a:rPr lang="en-US" dirty="0" smtClean="0"/>
              <a:t>	- In areas with CHQ and </a:t>
            </a:r>
            <a:r>
              <a:rPr lang="en-US" dirty="0" err="1" smtClean="0"/>
              <a:t>Mefloquine</a:t>
            </a:r>
            <a:r>
              <a:rPr lang="en-US" dirty="0" smtClean="0"/>
              <a:t> resistant </a:t>
            </a:r>
            <a:r>
              <a:rPr lang="en-US" dirty="0" err="1" smtClean="0"/>
              <a:t>falciparum</a:t>
            </a:r>
            <a:endParaRPr lang="en-US" dirty="0" smtClean="0"/>
          </a:p>
          <a:p>
            <a:pPr>
              <a:buNone/>
            </a:pPr>
            <a:endParaRPr lang="en-US" dirty="0" smtClean="0"/>
          </a:p>
          <a:p>
            <a:pPr>
              <a:buNone/>
            </a:pPr>
            <a:r>
              <a:rPr lang="en-US" dirty="0" smtClean="0"/>
              <a:t>	- 1 adult tablet begin 1-2 days before travel to </a:t>
            </a:r>
            <a:r>
              <a:rPr lang="en-US" dirty="0" err="1" smtClean="0"/>
              <a:t>malarious</a:t>
            </a:r>
            <a:r>
              <a:rPr lang="en-US" dirty="0" smtClean="0"/>
              <a:t> area, take daily at the same time while in the </a:t>
            </a:r>
            <a:r>
              <a:rPr lang="en-US" dirty="0" err="1" smtClean="0"/>
              <a:t>malariuos</a:t>
            </a:r>
            <a:r>
              <a:rPr lang="en-US" dirty="0" smtClean="0"/>
              <a:t> area, continue for 7 days after leaving such area.</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lstStyle/>
          <a:p>
            <a:r>
              <a:rPr lang="en-US" dirty="0" err="1" smtClean="0"/>
              <a:t>Doxycycline</a:t>
            </a:r>
            <a:endParaRPr lang="en-US" dirty="0" smtClean="0"/>
          </a:p>
          <a:p>
            <a:pPr>
              <a:buNone/>
            </a:pPr>
            <a:endParaRPr lang="en-US" dirty="0" smtClean="0"/>
          </a:p>
          <a:p>
            <a:pPr>
              <a:buNone/>
            </a:pPr>
            <a:r>
              <a:rPr lang="en-US" dirty="0" smtClean="0"/>
              <a:t>	- In areas with CHQ and </a:t>
            </a:r>
            <a:r>
              <a:rPr lang="en-US" dirty="0" err="1" smtClean="0"/>
              <a:t>Mefloquine</a:t>
            </a:r>
            <a:r>
              <a:rPr lang="en-US" dirty="0" smtClean="0"/>
              <a:t> resistant </a:t>
            </a:r>
            <a:r>
              <a:rPr lang="en-US" dirty="0" err="1" smtClean="0"/>
              <a:t>falciparum</a:t>
            </a:r>
            <a:r>
              <a:rPr lang="en-US" dirty="0" smtClean="0"/>
              <a:t> malaria</a:t>
            </a:r>
          </a:p>
          <a:p>
            <a:pPr>
              <a:buNone/>
            </a:pPr>
            <a:r>
              <a:rPr lang="en-US" dirty="0" smtClean="0"/>
              <a:t>	</a:t>
            </a:r>
          </a:p>
          <a:p>
            <a:pPr>
              <a:buNone/>
            </a:pPr>
            <a:r>
              <a:rPr lang="en-US" dirty="0" smtClean="0"/>
              <a:t>	- 100 mg PO OD. begin 1-2 days before travel to </a:t>
            </a:r>
            <a:r>
              <a:rPr lang="en-US" dirty="0" err="1" smtClean="0"/>
              <a:t>malarious</a:t>
            </a:r>
            <a:r>
              <a:rPr lang="en-US" dirty="0" smtClean="0"/>
              <a:t> area, take daily at the same time while in the </a:t>
            </a:r>
            <a:r>
              <a:rPr lang="en-US" dirty="0" err="1" smtClean="0"/>
              <a:t>malariuos</a:t>
            </a:r>
            <a:r>
              <a:rPr lang="en-US" dirty="0" smtClean="0"/>
              <a:t> area, continue for 4 weeks after leaving such area.</a:t>
            </a:r>
            <a:endParaRPr lang="en-IN"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lstStyle/>
          <a:p>
            <a:r>
              <a:rPr lang="en-US" dirty="0" err="1" smtClean="0"/>
              <a:t>Primaquin</a:t>
            </a:r>
            <a:endParaRPr lang="en-US" dirty="0" smtClean="0"/>
          </a:p>
          <a:p>
            <a:pPr>
              <a:buNone/>
            </a:pPr>
            <a:r>
              <a:rPr lang="en-US" dirty="0" smtClean="0"/>
              <a:t>	</a:t>
            </a:r>
          </a:p>
          <a:p>
            <a:pPr>
              <a:buNone/>
            </a:pPr>
            <a:r>
              <a:rPr lang="en-US" dirty="0" smtClean="0"/>
              <a:t>	- Used for presumptive anti-relapse therapy.</a:t>
            </a:r>
          </a:p>
          <a:p>
            <a:pPr>
              <a:buNone/>
            </a:pPr>
            <a:endParaRPr lang="en-US" dirty="0" smtClean="0"/>
          </a:p>
          <a:p>
            <a:pPr>
              <a:buNone/>
            </a:pPr>
            <a:r>
              <a:rPr lang="en-US" dirty="0" smtClean="0"/>
              <a:t>	- in persons who are intolerant to other recommended drugs. begin 1-2 days before travel to </a:t>
            </a:r>
            <a:r>
              <a:rPr lang="en-US" dirty="0" err="1" smtClean="0"/>
              <a:t>malarious</a:t>
            </a:r>
            <a:r>
              <a:rPr lang="en-US" dirty="0" smtClean="0"/>
              <a:t> area, take daily at the same time while in the </a:t>
            </a:r>
            <a:r>
              <a:rPr lang="en-US" dirty="0" err="1" smtClean="0"/>
              <a:t>malariuos</a:t>
            </a:r>
            <a:r>
              <a:rPr lang="en-US" dirty="0" smtClean="0"/>
              <a:t> area, continue for 7 days after leaving such area.</a:t>
            </a:r>
          </a:p>
          <a:p>
            <a:pPr>
              <a:buNone/>
            </a:pPr>
            <a:endParaRPr lang="en-US" dirty="0" smtClean="0"/>
          </a:p>
          <a:p>
            <a:pPr>
              <a:buNone/>
            </a:pPr>
            <a:endParaRPr lang="en-IN"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IN" dirty="0"/>
          </a:p>
        </p:txBody>
      </p:sp>
      <p:sp>
        <p:nvSpPr>
          <p:cNvPr id="3" name="Content Placeholder 2"/>
          <p:cNvSpPr>
            <a:spLocks noGrp="1"/>
          </p:cNvSpPr>
          <p:nvPr>
            <p:ph idx="1"/>
          </p:nvPr>
        </p:nvSpPr>
        <p:spPr/>
        <p:txBody>
          <a:bodyPr/>
          <a:lstStyle/>
          <a:p>
            <a:r>
              <a:rPr lang="en-IN" dirty="0" smtClean="0"/>
              <a:t>Vaccines for malaria are under development, with no completely effective vaccine yet available. </a:t>
            </a:r>
          </a:p>
          <a:p>
            <a:r>
              <a:rPr lang="en-US" dirty="0" smtClean="0"/>
              <a:t>Vaccines that have undergone field trial without encouraging results are</a:t>
            </a:r>
            <a:endParaRPr lang="en-IN" dirty="0" smtClean="0"/>
          </a:p>
          <a:p>
            <a:pPr lvl="1"/>
            <a:r>
              <a:rPr lang="en-US" dirty="0" smtClean="0"/>
              <a:t>SPf66</a:t>
            </a:r>
          </a:p>
          <a:p>
            <a:pPr lvl="1"/>
            <a:r>
              <a:rPr lang="en-US" dirty="0" smtClean="0"/>
              <a:t>CSP-</a:t>
            </a:r>
            <a:r>
              <a:rPr lang="en-IN" dirty="0" smtClean="0"/>
              <a:t>R32LR </a:t>
            </a:r>
          </a:p>
          <a:p>
            <a:pPr lvl="1"/>
            <a:r>
              <a:rPr lang="en-IN" dirty="0" smtClean="0"/>
              <a:t>RTS,S/AS02A  (undergoing trials)</a:t>
            </a:r>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114800"/>
          </a:xfrm>
        </p:spPr>
        <p:txBody>
          <a:bodyPr>
            <a:normAutofit/>
          </a:bodyPr>
          <a:lstStyle/>
          <a:p>
            <a:pPr algn="ctr"/>
            <a:r>
              <a:rPr lang="en-US" sz="8800" dirty="0" smtClean="0">
                <a:latin typeface="Algerian" pitchFamily="82" charset="0"/>
              </a:rPr>
              <a:t>THANK YOU</a:t>
            </a:r>
            <a:endParaRPr lang="en-IN" sz="8800" dirty="0">
              <a:latin typeface="Algerian"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bal_Malaria_ITHRiskMap.JPG"/>
          <p:cNvPicPr>
            <a:picLocks noGrp="1" noChangeAspect="1"/>
          </p:cNvPicPr>
          <p:nvPr>
            <p:ph idx="1"/>
          </p:nvPr>
        </p:nvPicPr>
        <p:blipFill>
          <a:blip r:embed="rId2" cstate="print"/>
          <a:stretch>
            <a:fillRect/>
          </a:stretch>
        </p:blipFill>
        <p:spPr>
          <a:xfrm>
            <a:off x="0" y="685800"/>
            <a:ext cx="9104912" cy="605760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plain</Template>
  <TotalTime>1902</TotalTime>
  <Words>2062</Words>
  <Application>Microsoft Office PowerPoint</Application>
  <PresentationFormat>On-screen Show (4:3)</PresentationFormat>
  <Paragraphs>455</Paragraphs>
  <Slides>84</Slides>
  <Notes>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Urban</vt:lpstr>
      <vt:lpstr>MALARIA</vt:lpstr>
      <vt:lpstr>Introduction</vt:lpstr>
      <vt:lpstr>Types of Malaria</vt:lpstr>
      <vt:lpstr>Slide 4</vt:lpstr>
      <vt:lpstr>Slide 5</vt:lpstr>
      <vt:lpstr>Slide 6</vt:lpstr>
      <vt:lpstr>Slide 7</vt:lpstr>
      <vt:lpstr>Epidemiology</vt:lpstr>
      <vt:lpstr>Slide 9</vt:lpstr>
      <vt:lpstr>Slide 10</vt:lpstr>
      <vt:lpstr>Malaria cases due to P. falciperum</vt:lpstr>
      <vt:lpstr>Slide 12</vt:lpstr>
      <vt:lpstr>Slide 13</vt:lpstr>
      <vt:lpstr>INDIA</vt:lpstr>
      <vt:lpstr>Chlorquine resistance pattern</vt:lpstr>
      <vt:lpstr>Etiopathogenesis</vt:lpstr>
      <vt:lpstr>Slide 17</vt:lpstr>
      <vt:lpstr>Slide 18</vt:lpstr>
      <vt:lpstr>Erythrocyte changes in Malaria </vt:lpstr>
      <vt:lpstr>Slide 20</vt:lpstr>
      <vt:lpstr>Slide 21</vt:lpstr>
      <vt:lpstr>Host Responce</vt:lpstr>
      <vt:lpstr>Slide 23</vt:lpstr>
      <vt:lpstr>Clinical Presentation: Acute Uncomplicated Malaria</vt:lpstr>
      <vt:lpstr>Symptoms</vt:lpstr>
      <vt:lpstr>Fever of Malaria</vt:lpstr>
      <vt:lpstr>Slide 27</vt:lpstr>
      <vt:lpstr>Physical findings</vt:lpstr>
      <vt:lpstr>Severe complicated Malaria</vt:lpstr>
      <vt:lpstr>WHO Criteria for Severe Malaria</vt:lpstr>
      <vt:lpstr>Manifestations of Severe Falciparum malaria</vt:lpstr>
      <vt:lpstr>Cerebral Malaria</vt:lpstr>
      <vt:lpstr>Hypoglycemia</vt:lpstr>
      <vt:lpstr>Acidosis </vt:lpstr>
      <vt:lpstr>Pulmonary Edema </vt:lpstr>
      <vt:lpstr>Renal Impairment </vt:lpstr>
      <vt:lpstr>Hematological Abnormality </vt:lpstr>
      <vt:lpstr>Liver Dysfunction</vt:lpstr>
      <vt:lpstr>Septicemia </vt:lpstr>
      <vt:lpstr>Malaria in Pregnancy</vt:lpstr>
      <vt:lpstr>Malaria in Children</vt:lpstr>
      <vt:lpstr>Complications of Malaria</vt:lpstr>
      <vt:lpstr>Slide 43</vt:lpstr>
      <vt:lpstr>Chronic complications of Malaria</vt:lpstr>
      <vt:lpstr>Quartan Malarial Nephropathy</vt:lpstr>
      <vt:lpstr>Burkitt’s lymphoma and Epstein-Barr virus infection</vt:lpstr>
      <vt:lpstr>Diagnosis</vt:lpstr>
      <vt:lpstr>Thick blood smear</vt:lpstr>
      <vt:lpstr>Thick smear – P. vivax</vt:lpstr>
      <vt:lpstr>Thick Smear – P. falciparum</vt:lpstr>
      <vt:lpstr>Thin Blood smear</vt:lpstr>
      <vt:lpstr>Thin Smear – P. vivax</vt:lpstr>
      <vt:lpstr>Thin Smear – P. falciparum</vt:lpstr>
      <vt:lpstr>Rapid Diagnostic Tests</vt:lpstr>
      <vt:lpstr>PfHRP2 base kit for P.falciparum </vt:lpstr>
      <vt:lpstr>Slide 56</vt:lpstr>
      <vt:lpstr>Plasmodium LDH base kit</vt:lpstr>
      <vt:lpstr>Slide 58</vt:lpstr>
      <vt:lpstr>Slide 59</vt:lpstr>
      <vt:lpstr>Polymerase chain reaction </vt:lpstr>
      <vt:lpstr>Treatment - Anti-Malarial Drugs</vt:lpstr>
      <vt:lpstr>Slide 62</vt:lpstr>
      <vt:lpstr>Slide 63</vt:lpstr>
      <vt:lpstr>Slide 64</vt:lpstr>
      <vt:lpstr>Slide 65</vt:lpstr>
      <vt:lpstr>Slide 66</vt:lpstr>
      <vt:lpstr>WHO &amp; GOI guidelines for Rx: </vt:lpstr>
      <vt:lpstr>Slide 68</vt:lpstr>
      <vt:lpstr>Slide 69</vt:lpstr>
      <vt:lpstr>Slide 70</vt:lpstr>
      <vt:lpstr>Slide 71</vt:lpstr>
      <vt:lpstr>Slide 72</vt:lpstr>
      <vt:lpstr>Slide 73</vt:lpstr>
      <vt:lpstr>Slide 74</vt:lpstr>
      <vt:lpstr>Slide 75</vt:lpstr>
      <vt:lpstr>Slide 76</vt:lpstr>
      <vt:lpstr>Prophylaxis of Malaria:</vt:lpstr>
      <vt:lpstr>Slide 78</vt:lpstr>
      <vt:lpstr>Slide 79</vt:lpstr>
      <vt:lpstr>Slide 80</vt:lpstr>
      <vt:lpstr>Slide 81</vt:lpstr>
      <vt:lpstr>Slide 82</vt:lpstr>
      <vt:lpstr>Prevention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Maulik Parekh</dc:creator>
  <cp:lastModifiedBy>Jeevana</cp:lastModifiedBy>
  <cp:revision>144</cp:revision>
  <dcterms:created xsi:type="dcterms:W3CDTF">2006-08-16T00:00:00Z</dcterms:created>
  <dcterms:modified xsi:type="dcterms:W3CDTF">2020-08-19T12:05:51Z</dcterms:modified>
</cp:coreProperties>
</file>