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685800"/>
            <a:ext cx="6019800" cy="12192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Multiple Sclerosis</a:t>
            </a:r>
            <a:endParaRPr lang="en-IN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19600"/>
            <a:ext cx="7772400" cy="1199704"/>
          </a:xfrm>
        </p:spPr>
        <p:txBody>
          <a:bodyPr>
            <a:normAutofit/>
          </a:bodyPr>
          <a:lstStyle/>
          <a:p>
            <a:pPr algn="r"/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multiple_scleros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257550"/>
            <a:ext cx="3371850" cy="3295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Triad of-</a:t>
            </a:r>
            <a:endParaRPr lang="en-IN" dirty="0" smtClean="0"/>
          </a:p>
          <a:p>
            <a:pPr lvl="2"/>
            <a:r>
              <a:rPr lang="en-US" dirty="0" smtClean="0"/>
              <a:t>Inflammation</a:t>
            </a:r>
          </a:p>
          <a:p>
            <a:pPr lvl="2"/>
            <a:r>
              <a:rPr lang="en-US" dirty="0" err="1" smtClean="0"/>
              <a:t>Demyelination</a:t>
            </a:r>
            <a:endParaRPr lang="en-US" dirty="0" smtClean="0"/>
          </a:p>
          <a:p>
            <a:pPr lvl="2"/>
            <a:r>
              <a:rPr lang="en-US" dirty="0" err="1" smtClean="0"/>
              <a:t>Gliosis</a:t>
            </a:r>
            <a:r>
              <a:rPr lang="en-US" dirty="0" smtClean="0"/>
              <a:t> (scarring)</a:t>
            </a:r>
          </a:p>
          <a:p>
            <a:endParaRPr lang="en-US" dirty="0" smtClean="0"/>
          </a:p>
          <a:p>
            <a:r>
              <a:rPr lang="en-US" dirty="0" smtClean="0"/>
              <a:t>Pathology</a:t>
            </a:r>
          </a:p>
          <a:p>
            <a:pPr>
              <a:buNone/>
            </a:pPr>
            <a:r>
              <a:rPr lang="en-US" sz="2000" dirty="0" smtClean="0"/>
              <a:t>	-Acute MS lesion (Plaque): </a:t>
            </a:r>
            <a:r>
              <a:rPr lang="en-US" sz="2000" dirty="0" err="1" smtClean="0"/>
              <a:t>Perivenular</a:t>
            </a:r>
            <a:r>
              <a:rPr lang="en-US" sz="2000" dirty="0" smtClean="0"/>
              <a:t> cuffing with </a:t>
            </a:r>
            <a:r>
              <a:rPr lang="en-US" sz="2000" dirty="0" err="1" smtClean="0"/>
              <a:t>inflam</a:t>
            </a:r>
            <a:r>
              <a:rPr lang="en-US" sz="2000" dirty="0" smtClean="0"/>
              <a:t> </a:t>
            </a:r>
            <a:r>
              <a:rPr lang="en-US" sz="2000" dirty="0" err="1" smtClean="0"/>
              <a:t>mononucleare</a:t>
            </a:r>
            <a:r>
              <a:rPr lang="en-US" sz="2000" dirty="0" smtClean="0"/>
              <a:t> cells, predominantly T cells and macrophages.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-BBB is disrupted at site of inflammation, but vessel wall is preserved.</a:t>
            </a:r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IN" dirty="0"/>
          </a:p>
        </p:txBody>
      </p:sp>
      <p:pic>
        <p:nvPicPr>
          <p:cNvPr id="4" name="Picture 3" descr="ww5r308_big copy.jpg"/>
          <p:cNvPicPr>
            <a:picLocks noChangeAspect="1"/>
          </p:cNvPicPr>
          <p:nvPr/>
        </p:nvPicPr>
        <p:blipFill>
          <a:blip r:embed="rId2" cstate="print"/>
          <a:srcRect l="37500" t="10274" r="7000" b="38356"/>
          <a:stretch>
            <a:fillRect/>
          </a:stretch>
        </p:blipFill>
        <p:spPr>
          <a:xfrm flipV="1">
            <a:off x="7010400" y="5638800"/>
            <a:ext cx="2133601" cy="1219200"/>
          </a:xfrm>
          <a:prstGeom prst="rect">
            <a:avLst/>
          </a:prstGeom>
        </p:spPr>
      </p:pic>
      <p:pic>
        <p:nvPicPr>
          <p:cNvPr id="5" name="Picture 4" descr="slide09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1066800"/>
            <a:ext cx="4075648" cy="2742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Criteria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Objective clinical abnormality of CNS.</a:t>
            </a:r>
          </a:p>
          <a:p>
            <a:r>
              <a:rPr lang="en-US" dirty="0" smtClean="0"/>
              <a:t>2. involvement must reflect predominantly disease of the </a:t>
            </a:r>
            <a:r>
              <a:rPr lang="en-US" dirty="0" err="1" smtClean="0"/>
              <a:t>whitematter</a:t>
            </a:r>
            <a:r>
              <a:rPr lang="en-US" dirty="0" smtClean="0"/>
              <a:t> long tracts, namely,</a:t>
            </a:r>
          </a:p>
          <a:p>
            <a:pPr lvl="6"/>
            <a:r>
              <a:rPr lang="en-US" dirty="0" smtClean="0"/>
              <a:t>Pyramidal tracts,</a:t>
            </a:r>
          </a:p>
          <a:p>
            <a:pPr lvl="6"/>
            <a:r>
              <a:rPr lang="en-US" dirty="0" err="1" smtClean="0"/>
              <a:t>Cerebellar</a:t>
            </a:r>
            <a:r>
              <a:rPr lang="en-US" dirty="0" smtClean="0"/>
              <a:t> pathways,</a:t>
            </a:r>
          </a:p>
          <a:p>
            <a:pPr lvl="6"/>
            <a:r>
              <a:rPr lang="en-US" dirty="0" smtClean="0"/>
              <a:t>Medial longitudinal fasciculus,</a:t>
            </a:r>
          </a:p>
          <a:p>
            <a:pPr lvl="6"/>
            <a:r>
              <a:rPr lang="en-US" dirty="0" smtClean="0"/>
              <a:t>Optic nerve</a:t>
            </a:r>
          </a:p>
          <a:p>
            <a:pPr lvl="6"/>
            <a:r>
              <a:rPr lang="en-US" dirty="0" err="1" smtClean="0"/>
              <a:t>Posterio</a:t>
            </a:r>
            <a:r>
              <a:rPr lang="en-US" dirty="0" smtClean="0"/>
              <a:t> column</a:t>
            </a:r>
          </a:p>
          <a:p>
            <a:pPr lvl="6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Examination or history must implicate 2 or more areas of CNS,</a:t>
            </a:r>
          </a:p>
          <a:p>
            <a:pPr lvl="1"/>
            <a:r>
              <a:rPr lang="en-US" sz="3200" dirty="0" smtClean="0"/>
              <a:t>a. </a:t>
            </a:r>
            <a:r>
              <a:rPr lang="en-US" sz="1800" dirty="0" smtClean="0"/>
              <a:t>MRI may be used to document second lesion when only one site of clinical </a:t>
            </a:r>
            <a:r>
              <a:rPr lang="en-US" sz="1800" dirty="0" err="1" smtClean="0"/>
              <a:t>abn</a:t>
            </a:r>
            <a:r>
              <a:rPr lang="en-US" sz="1800" dirty="0" smtClean="0"/>
              <a:t> detected.</a:t>
            </a:r>
            <a:r>
              <a:rPr lang="en-IN" sz="1800" dirty="0" smtClean="0"/>
              <a:t> A confirmatory MRI must have </a:t>
            </a:r>
          </a:p>
          <a:p>
            <a:pPr lvl="1"/>
            <a:r>
              <a:rPr lang="en-IN" sz="1800" dirty="0" smtClean="0"/>
              <a:t>Either 4 lesions involving white matter or 3 lesions if one of them is </a:t>
            </a:r>
            <a:r>
              <a:rPr lang="en-IN" sz="1800" dirty="0" err="1" smtClean="0"/>
              <a:t>Periventricular</a:t>
            </a:r>
            <a:r>
              <a:rPr lang="en-IN" sz="1800" dirty="0" smtClean="0"/>
              <a:t> in location.</a:t>
            </a:r>
          </a:p>
          <a:p>
            <a:pPr lvl="1"/>
            <a:r>
              <a:rPr lang="en-IN" sz="1800" dirty="0" smtClean="0"/>
              <a:t>Acceptable lesion must be &gt;3mm in D.</a:t>
            </a:r>
          </a:p>
          <a:p>
            <a:pPr lvl="1"/>
            <a:r>
              <a:rPr lang="en-IN" sz="1800" dirty="0" smtClean="0"/>
              <a:t>When pt &gt; 50 yrs, 2 of the following must b met,</a:t>
            </a:r>
          </a:p>
          <a:p>
            <a:pPr lvl="1"/>
            <a:r>
              <a:rPr lang="en-IN" sz="1800" dirty="0" smtClean="0"/>
              <a:t>(</a:t>
            </a:r>
            <a:r>
              <a:rPr lang="en-IN" sz="1800" dirty="0" err="1" smtClean="0"/>
              <a:t>i</a:t>
            </a:r>
            <a:r>
              <a:rPr lang="en-IN" sz="1800" dirty="0" smtClean="0"/>
              <a:t>) Lesion &gt; 5mm, (ii) lesion adjacent to bodies of lat ventricles and (iii) lesion present in post </a:t>
            </a:r>
            <a:r>
              <a:rPr lang="en-IN" sz="1800" dirty="0" err="1" smtClean="0"/>
              <a:t>fossa</a:t>
            </a:r>
            <a:r>
              <a:rPr lang="en-IN" sz="1800" dirty="0" smtClean="0"/>
              <a:t>.</a:t>
            </a:r>
          </a:p>
          <a:p>
            <a:pPr lvl="1"/>
            <a:r>
              <a:rPr lang="en-US" sz="3200" dirty="0" smtClean="0"/>
              <a:t>b</a:t>
            </a:r>
            <a:r>
              <a:rPr lang="en-US" sz="2800" dirty="0" smtClean="0"/>
              <a:t>.</a:t>
            </a:r>
            <a:r>
              <a:rPr lang="en-US" sz="1800" dirty="0" smtClean="0"/>
              <a:t> Evoked </a:t>
            </a:r>
            <a:r>
              <a:rPr lang="en-US" sz="1800" dirty="0" err="1" smtClean="0"/>
              <a:t>resp</a:t>
            </a:r>
            <a:r>
              <a:rPr lang="en-US" sz="1800" dirty="0" smtClean="0"/>
              <a:t> may be used to document a second lesion.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4. Clinical pattern must be</a:t>
            </a:r>
          </a:p>
          <a:p>
            <a:pPr>
              <a:buNone/>
            </a:pPr>
            <a:r>
              <a:rPr lang="en-US" dirty="0" smtClean="0"/>
              <a:t> 	A. Two of more separate episodes of worsening involving diff sites of CNS, each lasting at least 24h and </a:t>
            </a:r>
            <a:r>
              <a:rPr lang="en-US" dirty="0" err="1" smtClean="0"/>
              <a:t>occuring</a:t>
            </a:r>
            <a:r>
              <a:rPr lang="en-US" dirty="0" smtClean="0"/>
              <a:t> at least 1 month apart, or </a:t>
            </a:r>
          </a:p>
          <a:p>
            <a:pPr>
              <a:buNone/>
            </a:pPr>
            <a:r>
              <a:rPr lang="en-US" dirty="0" smtClean="0"/>
              <a:t>	B. gradual or stepwise </a:t>
            </a:r>
            <a:r>
              <a:rPr lang="en-US" dirty="0" err="1" smtClean="0"/>
              <a:t>progession</a:t>
            </a:r>
            <a:r>
              <a:rPr lang="en-US" dirty="0" smtClean="0"/>
              <a:t> over at least 6 months if accompanied by increased </a:t>
            </a:r>
            <a:r>
              <a:rPr lang="en-US" dirty="0" err="1" smtClean="0"/>
              <a:t>IgG</a:t>
            </a:r>
            <a:r>
              <a:rPr lang="en-US" dirty="0" smtClean="0"/>
              <a:t> synthesis or two or more </a:t>
            </a:r>
            <a:r>
              <a:rPr lang="en-US" dirty="0" err="1" smtClean="0"/>
              <a:t>oligoclonal</a:t>
            </a:r>
            <a:r>
              <a:rPr lang="en-US" dirty="0" smtClean="0"/>
              <a:t> bands.</a:t>
            </a:r>
          </a:p>
          <a:p>
            <a:r>
              <a:rPr lang="en-US" dirty="0" smtClean="0"/>
              <a:t>5. Neurological </a:t>
            </a:r>
            <a:r>
              <a:rPr lang="en-US" dirty="0" err="1" smtClean="0"/>
              <a:t>cond</a:t>
            </a:r>
            <a:r>
              <a:rPr lang="en-US" dirty="0" smtClean="0"/>
              <a:t> could not be attributed to an other disease.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Definite MS</a:t>
            </a:r>
            <a:r>
              <a:rPr lang="en-US" i="1" dirty="0" smtClean="0"/>
              <a:t>: </a:t>
            </a:r>
            <a:r>
              <a:rPr lang="en-US" dirty="0" smtClean="0"/>
              <a:t>All five criteria fulfilled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Probable MS</a:t>
            </a:r>
            <a:r>
              <a:rPr lang="en-US" i="1" dirty="0" smtClean="0"/>
              <a:t>: </a:t>
            </a:r>
            <a:r>
              <a:rPr lang="en-US" dirty="0" smtClean="0"/>
              <a:t>All five criteria fulfilled except</a:t>
            </a:r>
          </a:p>
          <a:p>
            <a:pPr>
              <a:buNone/>
            </a:pPr>
            <a:r>
              <a:rPr lang="en-US" dirty="0" smtClean="0"/>
              <a:t>	a. only one objective abnormality despite two </a:t>
            </a:r>
            <a:r>
              <a:rPr lang="en-US" dirty="0" err="1" smtClean="0"/>
              <a:t>syptomatic</a:t>
            </a:r>
            <a:r>
              <a:rPr lang="en-US" dirty="0" smtClean="0"/>
              <a:t> episode</a:t>
            </a:r>
          </a:p>
          <a:p>
            <a:pPr>
              <a:buNone/>
            </a:pPr>
            <a:r>
              <a:rPr lang="en-US" dirty="0" smtClean="0"/>
              <a:t>	b. only one symptomatic episode despite or more objective findings.</a:t>
            </a:r>
          </a:p>
          <a:p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At risk of MS</a:t>
            </a:r>
            <a:r>
              <a:rPr lang="en-US" i="1" dirty="0" smtClean="0"/>
              <a:t>: </a:t>
            </a:r>
            <a:r>
              <a:rPr lang="en-US" dirty="0" smtClean="0"/>
              <a:t>Criteria 1,2,3 and 5 fulfilled; pt has only one symptomatic episode and one objective abnormality.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CSF Picture:</a:t>
            </a:r>
            <a:endParaRPr lang="en-IN" dirty="0"/>
          </a:p>
        </p:txBody>
      </p:sp>
      <p:pic>
        <p:nvPicPr>
          <p:cNvPr id="4" name="Picture 3" descr="ms_oligoclo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295400"/>
            <a:ext cx="6083300" cy="49772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MRI findings:</a:t>
            </a:r>
            <a:endParaRPr lang="en-IN" dirty="0"/>
          </a:p>
        </p:txBody>
      </p:sp>
      <p:pic>
        <p:nvPicPr>
          <p:cNvPr id="4" name="Picture 3" descr="MRI CSpine.jpg"/>
          <p:cNvPicPr>
            <a:picLocks noChangeAspect="1"/>
          </p:cNvPicPr>
          <p:nvPr/>
        </p:nvPicPr>
        <p:blipFill>
          <a:blip r:embed="rId2" cstate="print"/>
          <a:srcRect l="15410" r="6779"/>
          <a:stretch>
            <a:fillRect/>
          </a:stretch>
        </p:blipFill>
        <p:spPr>
          <a:xfrm>
            <a:off x="5029200" y="1295400"/>
            <a:ext cx="3505200" cy="5105400"/>
          </a:xfrm>
          <a:prstGeom prst="rect">
            <a:avLst/>
          </a:prstGeom>
        </p:spPr>
      </p:pic>
      <p:pic>
        <p:nvPicPr>
          <p:cNvPr id="5" name="Picture 4" descr="image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1219200"/>
            <a:ext cx="4443111" cy="535909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925</TotalTime>
  <Words>198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Multiple Sclerosis</vt:lpstr>
      <vt:lpstr>Definition</vt:lpstr>
      <vt:lpstr>Diagnostic Criteria</vt:lpstr>
      <vt:lpstr>Slide 4</vt:lpstr>
      <vt:lpstr>Slide 5</vt:lpstr>
      <vt:lpstr>Slide 6</vt:lpstr>
      <vt:lpstr>CSF Picture:</vt:lpstr>
      <vt:lpstr>MRI findings: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Sclerosis</dc:title>
  <dc:creator>Dr. Maulik Parekh</dc:creator>
  <cp:lastModifiedBy>Jeevana</cp:lastModifiedBy>
  <cp:revision>13</cp:revision>
  <dcterms:created xsi:type="dcterms:W3CDTF">2006-08-16T00:00:00Z</dcterms:created>
  <dcterms:modified xsi:type="dcterms:W3CDTF">2020-08-19T12:07:42Z</dcterms:modified>
</cp:coreProperties>
</file>