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9" r:id="rId11"/>
    <p:sldId id="267" r:id="rId12"/>
    <p:sldId id="270" r:id="rId13"/>
    <p:sldId id="271" r:id="rId14"/>
    <p:sldId id="268" r:id="rId15"/>
    <p:sldId id="272" r:id="rId16"/>
    <p:sldId id="274" r:id="rId17"/>
    <p:sldId id="273" r:id="rId18"/>
    <p:sldId id="275" r:id="rId19"/>
    <p:sldId id="278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3" autoAdjust="0"/>
    <p:restoredTop sz="94660"/>
  </p:normalViewPr>
  <p:slideViewPr>
    <p:cSldViewPr>
      <p:cViewPr>
        <p:scale>
          <a:sx n="53" d="100"/>
          <a:sy n="53" d="100"/>
        </p:scale>
        <p:origin x="-176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56D75-0FF3-4D21-8C2C-E63F8A19E76E}" type="doc">
      <dgm:prSet loTypeId="urn:microsoft.com/office/officeart/2005/8/layout/matrix1" loCatId="matrix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0A30F9F6-F08F-4D3A-BDE5-7D4C662A3410}">
      <dgm:prSet phldrT="[Text]"/>
      <dgm:spPr/>
      <dgm:t>
        <a:bodyPr/>
        <a:lstStyle/>
        <a:p>
          <a:r>
            <a:rPr lang="en-US" b="1" dirty="0" err="1" smtClean="0">
              <a:latin typeface="Candara" pitchFamily="34" charset="0"/>
            </a:rPr>
            <a:t>Hb</a:t>
          </a:r>
          <a:r>
            <a:rPr lang="en-US" b="1" dirty="0" smtClean="0">
              <a:latin typeface="Candara" pitchFamily="34" charset="0"/>
            </a:rPr>
            <a:t> A</a:t>
          </a:r>
          <a:endParaRPr lang="en-IN" b="1" dirty="0">
            <a:latin typeface="Candara" pitchFamily="34" charset="0"/>
          </a:endParaRPr>
        </a:p>
      </dgm:t>
    </dgm:pt>
    <dgm:pt modelId="{86224030-C980-4993-A180-7F0323677C6E}" type="parTrans" cxnId="{2BA1E9FC-4F2B-467F-A1C3-2559AC6C408A}">
      <dgm:prSet/>
      <dgm:spPr/>
      <dgm:t>
        <a:bodyPr/>
        <a:lstStyle/>
        <a:p>
          <a:endParaRPr lang="en-IN"/>
        </a:p>
      </dgm:t>
    </dgm:pt>
    <dgm:pt modelId="{57E8772D-E251-4B48-A33F-04C3A8B8F4E1}" type="sibTrans" cxnId="{2BA1E9FC-4F2B-467F-A1C3-2559AC6C408A}">
      <dgm:prSet/>
      <dgm:spPr/>
      <dgm:t>
        <a:bodyPr/>
        <a:lstStyle/>
        <a:p>
          <a:endParaRPr lang="en-IN"/>
        </a:p>
      </dgm:t>
    </dgm:pt>
    <dgm:pt modelId="{1493A191-1CE5-4055-ADB3-7BC68643B43D}">
      <dgm:prSet phldrT="[Text]" custT="1"/>
      <dgm:spPr/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α</a:t>
          </a:r>
          <a:endParaRPr lang="en-IN" sz="3200" dirty="0"/>
        </a:p>
      </dgm:t>
    </dgm:pt>
    <dgm:pt modelId="{590BD0F8-10FA-489A-9C28-CB649F46552A}" type="parTrans" cxnId="{72A1526F-157C-4CBD-838A-B746D46DF5D7}">
      <dgm:prSet/>
      <dgm:spPr/>
      <dgm:t>
        <a:bodyPr/>
        <a:lstStyle/>
        <a:p>
          <a:endParaRPr lang="en-IN"/>
        </a:p>
      </dgm:t>
    </dgm:pt>
    <dgm:pt modelId="{E66588A1-4E7F-436A-9231-E465CBAD9E93}" type="sibTrans" cxnId="{72A1526F-157C-4CBD-838A-B746D46DF5D7}">
      <dgm:prSet/>
      <dgm:spPr/>
      <dgm:t>
        <a:bodyPr/>
        <a:lstStyle/>
        <a:p>
          <a:endParaRPr lang="en-IN"/>
        </a:p>
      </dgm:t>
    </dgm:pt>
    <dgm:pt modelId="{7635919F-C90F-41F1-B547-5CB59B3A8DE2}">
      <dgm:prSet phldrT="[Text]" custT="1"/>
      <dgm:spPr/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β</a:t>
          </a:r>
          <a:endParaRPr lang="en-IN" sz="3200" dirty="0"/>
        </a:p>
      </dgm:t>
    </dgm:pt>
    <dgm:pt modelId="{950C9381-3F65-49E8-BA80-6CA41DB1BDB6}" type="parTrans" cxnId="{148202C8-5586-4D27-A3A6-90122A9DF5D1}">
      <dgm:prSet/>
      <dgm:spPr/>
      <dgm:t>
        <a:bodyPr/>
        <a:lstStyle/>
        <a:p>
          <a:endParaRPr lang="en-IN"/>
        </a:p>
      </dgm:t>
    </dgm:pt>
    <dgm:pt modelId="{C283E24D-D0B4-4D59-B11E-B0171EBE8EC9}" type="sibTrans" cxnId="{148202C8-5586-4D27-A3A6-90122A9DF5D1}">
      <dgm:prSet/>
      <dgm:spPr/>
      <dgm:t>
        <a:bodyPr/>
        <a:lstStyle/>
        <a:p>
          <a:endParaRPr lang="en-IN"/>
        </a:p>
      </dgm:t>
    </dgm:pt>
    <dgm:pt modelId="{B9809B1C-9C81-4592-959F-E81F7030CA43}">
      <dgm:prSet phldrT="[Text]" custT="1"/>
      <dgm:spPr/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α</a:t>
          </a:r>
          <a:endParaRPr lang="en-IN" sz="3200" dirty="0"/>
        </a:p>
      </dgm:t>
    </dgm:pt>
    <dgm:pt modelId="{75211106-4688-4814-A7A0-353A1D253E74}" type="parTrans" cxnId="{792DF719-E5F4-4D17-81EB-1B3EB4419A4D}">
      <dgm:prSet/>
      <dgm:spPr/>
      <dgm:t>
        <a:bodyPr/>
        <a:lstStyle/>
        <a:p>
          <a:endParaRPr lang="en-IN"/>
        </a:p>
      </dgm:t>
    </dgm:pt>
    <dgm:pt modelId="{4498DCFE-9FDE-416E-9468-905582613C52}" type="sibTrans" cxnId="{792DF719-E5F4-4D17-81EB-1B3EB4419A4D}">
      <dgm:prSet/>
      <dgm:spPr/>
      <dgm:t>
        <a:bodyPr/>
        <a:lstStyle/>
        <a:p>
          <a:endParaRPr lang="en-IN"/>
        </a:p>
      </dgm:t>
    </dgm:pt>
    <dgm:pt modelId="{E5D02243-7FF5-4289-80E3-B2C489089EEF}">
      <dgm:prSet phldrT="[Text]" custT="1"/>
      <dgm:spPr/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β</a:t>
          </a:r>
          <a:endParaRPr lang="en-IN" sz="3200" dirty="0"/>
        </a:p>
      </dgm:t>
    </dgm:pt>
    <dgm:pt modelId="{893B4510-D3B5-4FBC-88DD-87762F1538F8}" type="parTrans" cxnId="{F0B9DCB1-FC43-4C8B-800B-05DC98A71CB3}">
      <dgm:prSet/>
      <dgm:spPr/>
      <dgm:t>
        <a:bodyPr/>
        <a:lstStyle/>
        <a:p>
          <a:endParaRPr lang="en-IN"/>
        </a:p>
      </dgm:t>
    </dgm:pt>
    <dgm:pt modelId="{F6DB10E0-052D-4E60-B511-351DDE17F8D8}" type="sibTrans" cxnId="{F0B9DCB1-FC43-4C8B-800B-05DC98A71CB3}">
      <dgm:prSet/>
      <dgm:spPr/>
      <dgm:t>
        <a:bodyPr/>
        <a:lstStyle/>
        <a:p>
          <a:endParaRPr lang="en-IN"/>
        </a:p>
      </dgm:t>
    </dgm:pt>
    <dgm:pt modelId="{03E0F1D6-B62E-482B-8D4B-D49C3B58AFB9}" type="pres">
      <dgm:prSet presAssocID="{90C56D75-0FF3-4D21-8C2C-E63F8A19E76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4A68CFE-505E-42CF-9233-02C0D2AF046B}" type="pres">
      <dgm:prSet presAssocID="{90C56D75-0FF3-4D21-8C2C-E63F8A19E76E}" presName="matrix" presStyleCnt="0"/>
      <dgm:spPr/>
      <dgm:t>
        <a:bodyPr/>
        <a:lstStyle/>
        <a:p>
          <a:endParaRPr lang="en-IN"/>
        </a:p>
      </dgm:t>
    </dgm:pt>
    <dgm:pt modelId="{F0197223-6CFB-468F-97B1-6CE9A7335FE9}" type="pres">
      <dgm:prSet presAssocID="{90C56D75-0FF3-4D21-8C2C-E63F8A19E76E}" presName="tile1" presStyleLbl="node1" presStyleIdx="0" presStyleCnt="4" custLinFactNeighborX="-5000"/>
      <dgm:spPr/>
      <dgm:t>
        <a:bodyPr/>
        <a:lstStyle/>
        <a:p>
          <a:endParaRPr lang="en-IN"/>
        </a:p>
      </dgm:t>
    </dgm:pt>
    <dgm:pt modelId="{6575BDBA-F0DB-4472-BDBB-C0C7C85E8506}" type="pres">
      <dgm:prSet presAssocID="{90C56D75-0FF3-4D21-8C2C-E63F8A19E76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49823F-34F3-4273-AAEF-796FC50DF85C}" type="pres">
      <dgm:prSet presAssocID="{90C56D75-0FF3-4D21-8C2C-E63F8A19E76E}" presName="tile2" presStyleLbl="node1" presStyleIdx="1" presStyleCnt="4" custLinFactNeighborX="72519" custLinFactNeighborY="-38606"/>
      <dgm:spPr/>
      <dgm:t>
        <a:bodyPr/>
        <a:lstStyle/>
        <a:p>
          <a:endParaRPr lang="en-IN"/>
        </a:p>
      </dgm:t>
    </dgm:pt>
    <dgm:pt modelId="{56D3D5CF-5556-46D6-8E4C-5C31963DE5A0}" type="pres">
      <dgm:prSet presAssocID="{90C56D75-0FF3-4D21-8C2C-E63F8A19E76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F7B3E2-7500-4F2D-8B48-7569A62D3636}" type="pres">
      <dgm:prSet presAssocID="{90C56D75-0FF3-4D21-8C2C-E63F8A19E76E}" presName="tile3" presStyleLbl="node1" presStyleIdx="2" presStyleCnt="4"/>
      <dgm:spPr/>
      <dgm:t>
        <a:bodyPr/>
        <a:lstStyle/>
        <a:p>
          <a:endParaRPr lang="en-IN"/>
        </a:p>
      </dgm:t>
    </dgm:pt>
    <dgm:pt modelId="{DB39D371-A0E6-4580-952B-1A76EA1AA3E0}" type="pres">
      <dgm:prSet presAssocID="{90C56D75-0FF3-4D21-8C2C-E63F8A19E76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58DB89-3F99-4115-B2B5-A7877CE8D89D}" type="pres">
      <dgm:prSet presAssocID="{90C56D75-0FF3-4D21-8C2C-E63F8A19E76E}" presName="tile4" presStyleLbl="node1" presStyleIdx="3" presStyleCnt="4"/>
      <dgm:spPr/>
      <dgm:t>
        <a:bodyPr/>
        <a:lstStyle/>
        <a:p>
          <a:endParaRPr lang="en-IN"/>
        </a:p>
      </dgm:t>
    </dgm:pt>
    <dgm:pt modelId="{FA6A74AC-6688-4431-8553-9B15E9844EA2}" type="pres">
      <dgm:prSet presAssocID="{90C56D75-0FF3-4D21-8C2C-E63F8A19E76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85EDF3-BD81-49E4-A0DA-4CD90F56F7FD}" type="pres">
      <dgm:prSet presAssocID="{90C56D75-0FF3-4D21-8C2C-E63F8A19E76E}" presName="centerTile" presStyleLbl="fgShp" presStyleIdx="0" presStyleCnt="1" custLinFactNeighborX="-2162" custLinFactNeighborY="-5227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D6AA02B8-F583-4C8D-9968-98868D3CCC74}" type="presOf" srcId="{7635919F-C90F-41F1-B547-5CB59B3A8DE2}" destId="{56D3D5CF-5556-46D6-8E4C-5C31963DE5A0}" srcOrd="1" destOrd="0" presId="urn:microsoft.com/office/officeart/2005/8/layout/matrix1"/>
    <dgm:cxn modelId="{7BFFB8CC-2C70-4A38-B104-67D30D53D2B2}" type="presOf" srcId="{E5D02243-7FF5-4289-80E3-B2C489089EEF}" destId="{7758DB89-3F99-4115-B2B5-A7877CE8D89D}" srcOrd="0" destOrd="0" presId="urn:microsoft.com/office/officeart/2005/8/layout/matrix1"/>
    <dgm:cxn modelId="{978629A4-6496-4FDF-AB27-0D6A6F8C5754}" type="presOf" srcId="{E5D02243-7FF5-4289-80E3-B2C489089EEF}" destId="{FA6A74AC-6688-4431-8553-9B15E9844EA2}" srcOrd="1" destOrd="0" presId="urn:microsoft.com/office/officeart/2005/8/layout/matrix1"/>
    <dgm:cxn modelId="{148202C8-5586-4D27-A3A6-90122A9DF5D1}" srcId="{0A30F9F6-F08F-4D3A-BDE5-7D4C662A3410}" destId="{7635919F-C90F-41F1-B547-5CB59B3A8DE2}" srcOrd="1" destOrd="0" parTransId="{950C9381-3F65-49E8-BA80-6CA41DB1BDB6}" sibTransId="{C283E24D-D0B4-4D59-B11E-B0171EBE8EC9}"/>
    <dgm:cxn modelId="{72A1526F-157C-4CBD-838A-B746D46DF5D7}" srcId="{0A30F9F6-F08F-4D3A-BDE5-7D4C662A3410}" destId="{1493A191-1CE5-4055-ADB3-7BC68643B43D}" srcOrd="0" destOrd="0" parTransId="{590BD0F8-10FA-489A-9C28-CB649F46552A}" sibTransId="{E66588A1-4E7F-436A-9231-E465CBAD9E93}"/>
    <dgm:cxn modelId="{F0B9DCB1-FC43-4C8B-800B-05DC98A71CB3}" srcId="{0A30F9F6-F08F-4D3A-BDE5-7D4C662A3410}" destId="{E5D02243-7FF5-4289-80E3-B2C489089EEF}" srcOrd="3" destOrd="0" parTransId="{893B4510-D3B5-4FBC-88DD-87762F1538F8}" sibTransId="{F6DB10E0-052D-4E60-B511-351DDE17F8D8}"/>
    <dgm:cxn modelId="{735C9B1F-AB20-4D83-A462-E292AA4AB494}" type="presOf" srcId="{B9809B1C-9C81-4592-959F-E81F7030CA43}" destId="{92F7B3E2-7500-4F2D-8B48-7569A62D3636}" srcOrd="0" destOrd="0" presId="urn:microsoft.com/office/officeart/2005/8/layout/matrix1"/>
    <dgm:cxn modelId="{C5BFED3E-B46B-4F8E-8490-5539B5B4812D}" type="presOf" srcId="{7635919F-C90F-41F1-B547-5CB59B3A8DE2}" destId="{5B49823F-34F3-4273-AAEF-796FC50DF85C}" srcOrd="0" destOrd="0" presId="urn:microsoft.com/office/officeart/2005/8/layout/matrix1"/>
    <dgm:cxn modelId="{890A950C-EC8E-4B5B-8883-E926D79D1FEB}" type="presOf" srcId="{0A30F9F6-F08F-4D3A-BDE5-7D4C662A3410}" destId="{3485EDF3-BD81-49E4-A0DA-4CD90F56F7FD}" srcOrd="0" destOrd="0" presId="urn:microsoft.com/office/officeart/2005/8/layout/matrix1"/>
    <dgm:cxn modelId="{C0D4EF8F-F690-432D-959B-5F71E5AF2ADE}" type="presOf" srcId="{1493A191-1CE5-4055-ADB3-7BC68643B43D}" destId="{6575BDBA-F0DB-4472-BDBB-C0C7C85E8506}" srcOrd="1" destOrd="0" presId="urn:microsoft.com/office/officeart/2005/8/layout/matrix1"/>
    <dgm:cxn modelId="{2BA1E9FC-4F2B-467F-A1C3-2559AC6C408A}" srcId="{90C56D75-0FF3-4D21-8C2C-E63F8A19E76E}" destId="{0A30F9F6-F08F-4D3A-BDE5-7D4C662A3410}" srcOrd="0" destOrd="0" parTransId="{86224030-C980-4993-A180-7F0323677C6E}" sibTransId="{57E8772D-E251-4B48-A33F-04C3A8B8F4E1}"/>
    <dgm:cxn modelId="{D9D234BB-BDC8-45EF-ABB5-DF9B5FB22B48}" type="presOf" srcId="{1493A191-1CE5-4055-ADB3-7BC68643B43D}" destId="{F0197223-6CFB-468F-97B1-6CE9A7335FE9}" srcOrd="0" destOrd="0" presId="urn:microsoft.com/office/officeart/2005/8/layout/matrix1"/>
    <dgm:cxn modelId="{D0203CD6-40F4-4DA3-B1F0-4E5AE578B09F}" type="presOf" srcId="{90C56D75-0FF3-4D21-8C2C-E63F8A19E76E}" destId="{03E0F1D6-B62E-482B-8D4B-D49C3B58AFB9}" srcOrd="0" destOrd="0" presId="urn:microsoft.com/office/officeart/2005/8/layout/matrix1"/>
    <dgm:cxn modelId="{551CD6BE-675C-4FAE-BE3F-FFFCAF370079}" type="presOf" srcId="{B9809B1C-9C81-4592-959F-E81F7030CA43}" destId="{DB39D371-A0E6-4580-952B-1A76EA1AA3E0}" srcOrd="1" destOrd="0" presId="urn:microsoft.com/office/officeart/2005/8/layout/matrix1"/>
    <dgm:cxn modelId="{792DF719-E5F4-4D17-81EB-1B3EB4419A4D}" srcId="{0A30F9F6-F08F-4D3A-BDE5-7D4C662A3410}" destId="{B9809B1C-9C81-4592-959F-E81F7030CA43}" srcOrd="2" destOrd="0" parTransId="{75211106-4688-4814-A7A0-353A1D253E74}" sibTransId="{4498DCFE-9FDE-416E-9468-905582613C52}"/>
    <dgm:cxn modelId="{629D5FD8-9254-4B70-A29C-BAB25EE05783}" type="presParOf" srcId="{03E0F1D6-B62E-482B-8D4B-D49C3B58AFB9}" destId="{94A68CFE-505E-42CF-9233-02C0D2AF046B}" srcOrd="0" destOrd="0" presId="urn:microsoft.com/office/officeart/2005/8/layout/matrix1"/>
    <dgm:cxn modelId="{82D7979D-61D2-4492-A4E7-36C6E6ECEF65}" type="presParOf" srcId="{94A68CFE-505E-42CF-9233-02C0D2AF046B}" destId="{F0197223-6CFB-468F-97B1-6CE9A7335FE9}" srcOrd="0" destOrd="0" presId="urn:microsoft.com/office/officeart/2005/8/layout/matrix1"/>
    <dgm:cxn modelId="{55C446C5-DD3B-45A4-B6CA-17A01A2E7A29}" type="presParOf" srcId="{94A68CFE-505E-42CF-9233-02C0D2AF046B}" destId="{6575BDBA-F0DB-4472-BDBB-C0C7C85E8506}" srcOrd="1" destOrd="0" presId="urn:microsoft.com/office/officeart/2005/8/layout/matrix1"/>
    <dgm:cxn modelId="{852BF3AD-DD11-4B53-9542-D51E41248D60}" type="presParOf" srcId="{94A68CFE-505E-42CF-9233-02C0D2AF046B}" destId="{5B49823F-34F3-4273-AAEF-796FC50DF85C}" srcOrd="2" destOrd="0" presId="urn:microsoft.com/office/officeart/2005/8/layout/matrix1"/>
    <dgm:cxn modelId="{616CF9A0-41EC-442A-81C6-2D734882136C}" type="presParOf" srcId="{94A68CFE-505E-42CF-9233-02C0D2AF046B}" destId="{56D3D5CF-5556-46D6-8E4C-5C31963DE5A0}" srcOrd="3" destOrd="0" presId="urn:microsoft.com/office/officeart/2005/8/layout/matrix1"/>
    <dgm:cxn modelId="{41B3C82D-52DE-4E25-873A-60641F9209E8}" type="presParOf" srcId="{94A68CFE-505E-42CF-9233-02C0D2AF046B}" destId="{92F7B3E2-7500-4F2D-8B48-7569A62D3636}" srcOrd="4" destOrd="0" presId="urn:microsoft.com/office/officeart/2005/8/layout/matrix1"/>
    <dgm:cxn modelId="{5E7A8B2E-3402-4A55-BEED-A505DA82131D}" type="presParOf" srcId="{94A68CFE-505E-42CF-9233-02C0D2AF046B}" destId="{DB39D371-A0E6-4580-952B-1A76EA1AA3E0}" srcOrd="5" destOrd="0" presId="urn:microsoft.com/office/officeart/2005/8/layout/matrix1"/>
    <dgm:cxn modelId="{2472E940-F518-41DA-9B86-AB7F6BA28F77}" type="presParOf" srcId="{94A68CFE-505E-42CF-9233-02C0D2AF046B}" destId="{7758DB89-3F99-4115-B2B5-A7877CE8D89D}" srcOrd="6" destOrd="0" presId="urn:microsoft.com/office/officeart/2005/8/layout/matrix1"/>
    <dgm:cxn modelId="{C6B28575-F9BA-4158-95C9-B4779A38D85D}" type="presParOf" srcId="{94A68CFE-505E-42CF-9233-02C0D2AF046B}" destId="{FA6A74AC-6688-4431-8553-9B15E9844EA2}" srcOrd="7" destOrd="0" presId="urn:microsoft.com/office/officeart/2005/8/layout/matrix1"/>
    <dgm:cxn modelId="{93270C4E-02E3-4E8B-B8B0-7919BAAFF41F}" type="presParOf" srcId="{03E0F1D6-B62E-482B-8D4B-D49C3B58AFB9}" destId="{3485EDF3-BD81-49E4-A0DA-4CD90F56F7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56D75-0FF3-4D21-8C2C-E63F8A19E76E}" type="doc">
      <dgm:prSet loTypeId="urn:microsoft.com/office/officeart/2005/8/layout/matrix1" loCatId="matrix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0A30F9F6-F08F-4D3A-BDE5-7D4C662A3410}">
      <dgm:prSet phldrT="[Text]"/>
      <dgm:spPr/>
      <dgm:t>
        <a:bodyPr/>
        <a:lstStyle/>
        <a:p>
          <a:r>
            <a:rPr lang="en-US" b="1" dirty="0" err="1" smtClean="0">
              <a:latin typeface="Candara" pitchFamily="34" charset="0"/>
            </a:rPr>
            <a:t>Hb</a:t>
          </a:r>
          <a:r>
            <a:rPr lang="en-US" b="1" dirty="0" smtClean="0">
              <a:latin typeface="Candara" pitchFamily="34" charset="0"/>
            </a:rPr>
            <a:t> S</a:t>
          </a:r>
          <a:endParaRPr lang="en-IN" b="1" dirty="0">
            <a:latin typeface="Candara" pitchFamily="34" charset="0"/>
          </a:endParaRPr>
        </a:p>
      </dgm:t>
    </dgm:pt>
    <dgm:pt modelId="{86224030-C980-4993-A180-7F0323677C6E}" type="parTrans" cxnId="{2BA1E9FC-4F2B-467F-A1C3-2559AC6C408A}">
      <dgm:prSet/>
      <dgm:spPr/>
      <dgm:t>
        <a:bodyPr/>
        <a:lstStyle/>
        <a:p>
          <a:endParaRPr lang="en-IN"/>
        </a:p>
      </dgm:t>
    </dgm:pt>
    <dgm:pt modelId="{57E8772D-E251-4B48-A33F-04C3A8B8F4E1}" type="sibTrans" cxnId="{2BA1E9FC-4F2B-467F-A1C3-2559AC6C408A}">
      <dgm:prSet/>
      <dgm:spPr/>
      <dgm:t>
        <a:bodyPr/>
        <a:lstStyle/>
        <a:p>
          <a:endParaRPr lang="en-IN"/>
        </a:p>
      </dgm:t>
    </dgm:pt>
    <dgm:pt modelId="{1493A191-1CE5-4055-ADB3-7BC68643B43D}">
      <dgm:prSet phldrT="[Text]" custT="1"/>
      <dgm:spPr/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α</a:t>
          </a:r>
          <a:endParaRPr lang="en-IN" sz="3200" dirty="0"/>
        </a:p>
      </dgm:t>
    </dgm:pt>
    <dgm:pt modelId="{590BD0F8-10FA-489A-9C28-CB649F46552A}" type="parTrans" cxnId="{72A1526F-157C-4CBD-838A-B746D46DF5D7}">
      <dgm:prSet/>
      <dgm:spPr/>
      <dgm:t>
        <a:bodyPr/>
        <a:lstStyle/>
        <a:p>
          <a:endParaRPr lang="en-IN"/>
        </a:p>
      </dgm:t>
    </dgm:pt>
    <dgm:pt modelId="{E66588A1-4E7F-436A-9231-E465CBAD9E93}" type="sibTrans" cxnId="{72A1526F-157C-4CBD-838A-B746D46DF5D7}">
      <dgm:prSet/>
      <dgm:spPr/>
      <dgm:t>
        <a:bodyPr/>
        <a:lstStyle/>
        <a:p>
          <a:endParaRPr lang="en-IN"/>
        </a:p>
      </dgm:t>
    </dgm:pt>
    <dgm:pt modelId="{7635919F-C90F-41F1-B547-5CB59B3A8DE2}">
      <dgm:prSet phldrT="[Text]" custT="1"/>
      <dgm:spPr/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β</a:t>
          </a:r>
          <a:endParaRPr lang="en-IN" sz="3200" dirty="0"/>
        </a:p>
      </dgm:t>
    </dgm:pt>
    <dgm:pt modelId="{950C9381-3F65-49E8-BA80-6CA41DB1BDB6}" type="parTrans" cxnId="{148202C8-5586-4D27-A3A6-90122A9DF5D1}">
      <dgm:prSet/>
      <dgm:spPr/>
      <dgm:t>
        <a:bodyPr/>
        <a:lstStyle/>
        <a:p>
          <a:endParaRPr lang="en-IN"/>
        </a:p>
      </dgm:t>
    </dgm:pt>
    <dgm:pt modelId="{C283E24D-D0B4-4D59-B11E-B0171EBE8EC9}" type="sibTrans" cxnId="{148202C8-5586-4D27-A3A6-90122A9DF5D1}">
      <dgm:prSet/>
      <dgm:spPr/>
      <dgm:t>
        <a:bodyPr/>
        <a:lstStyle/>
        <a:p>
          <a:endParaRPr lang="en-IN"/>
        </a:p>
      </dgm:t>
    </dgm:pt>
    <dgm:pt modelId="{B9809B1C-9C81-4592-959F-E81F7030CA43}">
      <dgm:prSet phldrT="[Text]" custT="1"/>
      <dgm:spPr/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α</a:t>
          </a:r>
          <a:endParaRPr lang="en-IN" sz="3200" dirty="0"/>
        </a:p>
      </dgm:t>
    </dgm:pt>
    <dgm:pt modelId="{75211106-4688-4814-A7A0-353A1D253E74}" type="parTrans" cxnId="{792DF719-E5F4-4D17-81EB-1B3EB4419A4D}">
      <dgm:prSet/>
      <dgm:spPr/>
      <dgm:t>
        <a:bodyPr/>
        <a:lstStyle/>
        <a:p>
          <a:endParaRPr lang="en-IN"/>
        </a:p>
      </dgm:t>
    </dgm:pt>
    <dgm:pt modelId="{4498DCFE-9FDE-416E-9468-905582613C52}" type="sibTrans" cxnId="{792DF719-E5F4-4D17-81EB-1B3EB4419A4D}">
      <dgm:prSet/>
      <dgm:spPr/>
      <dgm:t>
        <a:bodyPr/>
        <a:lstStyle/>
        <a:p>
          <a:endParaRPr lang="en-IN"/>
        </a:p>
      </dgm:t>
    </dgm:pt>
    <dgm:pt modelId="{E5D02243-7FF5-4289-80E3-B2C489089EEF}">
      <dgm:prSet phldrT="[Text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β</a:t>
          </a:r>
          <a:r>
            <a:rPr lang="en-US" sz="3200" baseline="30000" dirty="0" smtClean="0">
              <a:latin typeface="Times New Roman"/>
              <a:cs typeface="Times New Roman"/>
            </a:rPr>
            <a:t>s</a:t>
          </a:r>
          <a:endParaRPr lang="en-IN" sz="3200" baseline="30000" dirty="0"/>
        </a:p>
      </dgm:t>
    </dgm:pt>
    <dgm:pt modelId="{893B4510-D3B5-4FBC-88DD-87762F1538F8}" type="parTrans" cxnId="{F0B9DCB1-FC43-4C8B-800B-05DC98A71CB3}">
      <dgm:prSet/>
      <dgm:spPr/>
      <dgm:t>
        <a:bodyPr/>
        <a:lstStyle/>
        <a:p>
          <a:endParaRPr lang="en-IN"/>
        </a:p>
      </dgm:t>
    </dgm:pt>
    <dgm:pt modelId="{F6DB10E0-052D-4E60-B511-351DDE17F8D8}" type="sibTrans" cxnId="{F0B9DCB1-FC43-4C8B-800B-05DC98A71CB3}">
      <dgm:prSet/>
      <dgm:spPr/>
      <dgm:t>
        <a:bodyPr/>
        <a:lstStyle/>
        <a:p>
          <a:endParaRPr lang="en-IN"/>
        </a:p>
      </dgm:t>
    </dgm:pt>
    <dgm:pt modelId="{03E0F1D6-B62E-482B-8D4B-D49C3B58AFB9}" type="pres">
      <dgm:prSet presAssocID="{90C56D75-0FF3-4D21-8C2C-E63F8A19E76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4A68CFE-505E-42CF-9233-02C0D2AF046B}" type="pres">
      <dgm:prSet presAssocID="{90C56D75-0FF3-4D21-8C2C-E63F8A19E76E}" presName="matrix" presStyleCnt="0"/>
      <dgm:spPr/>
      <dgm:t>
        <a:bodyPr/>
        <a:lstStyle/>
        <a:p>
          <a:endParaRPr lang="en-IN"/>
        </a:p>
      </dgm:t>
    </dgm:pt>
    <dgm:pt modelId="{F0197223-6CFB-468F-97B1-6CE9A7335FE9}" type="pres">
      <dgm:prSet presAssocID="{90C56D75-0FF3-4D21-8C2C-E63F8A19E76E}" presName="tile1" presStyleLbl="node1" presStyleIdx="0" presStyleCnt="4"/>
      <dgm:spPr/>
      <dgm:t>
        <a:bodyPr/>
        <a:lstStyle/>
        <a:p>
          <a:endParaRPr lang="en-IN"/>
        </a:p>
      </dgm:t>
    </dgm:pt>
    <dgm:pt modelId="{6575BDBA-F0DB-4472-BDBB-C0C7C85E8506}" type="pres">
      <dgm:prSet presAssocID="{90C56D75-0FF3-4D21-8C2C-E63F8A19E76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49823F-34F3-4273-AAEF-796FC50DF85C}" type="pres">
      <dgm:prSet presAssocID="{90C56D75-0FF3-4D21-8C2C-E63F8A19E76E}" presName="tile2" presStyleLbl="node1" presStyleIdx="1" presStyleCnt="4" custLinFactNeighborX="72519" custLinFactNeighborY="-38606"/>
      <dgm:spPr/>
      <dgm:t>
        <a:bodyPr/>
        <a:lstStyle/>
        <a:p>
          <a:endParaRPr lang="en-IN"/>
        </a:p>
      </dgm:t>
    </dgm:pt>
    <dgm:pt modelId="{56D3D5CF-5556-46D6-8E4C-5C31963DE5A0}" type="pres">
      <dgm:prSet presAssocID="{90C56D75-0FF3-4D21-8C2C-E63F8A19E76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F7B3E2-7500-4F2D-8B48-7569A62D3636}" type="pres">
      <dgm:prSet presAssocID="{90C56D75-0FF3-4D21-8C2C-E63F8A19E76E}" presName="tile3" presStyleLbl="node1" presStyleIdx="2" presStyleCnt="4"/>
      <dgm:spPr/>
      <dgm:t>
        <a:bodyPr/>
        <a:lstStyle/>
        <a:p>
          <a:endParaRPr lang="en-IN"/>
        </a:p>
      </dgm:t>
    </dgm:pt>
    <dgm:pt modelId="{DB39D371-A0E6-4580-952B-1A76EA1AA3E0}" type="pres">
      <dgm:prSet presAssocID="{90C56D75-0FF3-4D21-8C2C-E63F8A19E76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58DB89-3F99-4115-B2B5-A7877CE8D89D}" type="pres">
      <dgm:prSet presAssocID="{90C56D75-0FF3-4D21-8C2C-E63F8A19E76E}" presName="tile4" presStyleLbl="node1" presStyleIdx="3" presStyleCnt="4"/>
      <dgm:spPr/>
      <dgm:t>
        <a:bodyPr/>
        <a:lstStyle/>
        <a:p>
          <a:endParaRPr lang="en-IN"/>
        </a:p>
      </dgm:t>
    </dgm:pt>
    <dgm:pt modelId="{FA6A74AC-6688-4431-8553-9B15E9844EA2}" type="pres">
      <dgm:prSet presAssocID="{90C56D75-0FF3-4D21-8C2C-E63F8A19E76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85EDF3-BD81-49E4-A0DA-4CD90F56F7FD}" type="pres">
      <dgm:prSet presAssocID="{90C56D75-0FF3-4D21-8C2C-E63F8A19E76E}" presName="centerTile" presStyleLbl="fgShp" presStyleIdx="0" presStyleCnt="1" custLinFactNeighborX="-2162" custLinFactNeighborY="-5227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4BE28A23-B725-40EB-9818-2A2E856F4BD9}" type="presOf" srcId="{7635919F-C90F-41F1-B547-5CB59B3A8DE2}" destId="{56D3D5CF-5556-46D6-8E4C-5C31963DE5A0}" srcOrd="1" destOrd="0" presId="urn:microsoft.com/office/officeart/2005/8/layout/matrix1"/>
    <dgm:cxn modelId="{B5A7A179-55E6-4EA6-85AD-B7476E83A2D5}" type="presOf" srcId="{0A30F9F6-F08F-4D3A-BDE5-7D4C662A3410}" destId="{3485EDF3-BD81-49E4-A0DA-4CD90F56F7FD}" srcOrd="0" destOrd="0" presId="urn:microsoft.com/office/officeart/2005/8/layout/matrix1"/>
    <dgm:cxn modelId="{214F4E1E-2CEA-4F20-8A5D-A4A7CFE7EB32}" type="presOf" srcId="{B9809B1C-9C81-4592-959F-E81F7030CA43}" destId="{92F7B3E2-7500-4F2D-8B48-7569A62D3636}" srcOrd="0" destOrd="0" presId="urn:microsoft.com/office/officeart/2005/8/layout/matrix1"/>
    <dgm:cxn modelId="{148202C8-5586-4D27-A3A6-90122A9DF5D1}" srcId="{0A30F9F6-F08F-4D3A-BDE5-7D4C662A3410}" destId="{7635919F-C90F-41F1-B547-5CB59B3A8DE2}" srcOrd="1" destOrd="0" parTransId="{950C9381-3F65-49E8-BA80-6CA41DB1BDB6}" sibTransId="{C283E24D-D0B4-4D59-B11E-B0171EBE8EC9}"/>
    <dgm:cxn modelId="{72A1526F-157C-4CBD-838A-B746D46DF5D7}" srcId="{0A30F9F6-F08F-4D3A-BDE5-7D4C662A3410}" destId="{1493A191-1CE5-4055-ADB3-7BC68643B43D}" srcOrd="0" destOrd="0" parTransId="{590BD0F8-10FA-489A-9C28-CB649F46552A}" sibTransId="{E66588A1-4E7F-436A-9231-E465CBAD9E93}"/>
    <dgm:cxn modelId="{BB07B426-BDA0-4795-9BAB-7D999535ABF7}" type="presOf" srcId="{90C56D75-0FF3-4D21-8C2C-E63F8A19E76E}" destId="{03E0F1D6-B62E-482B-8D4B-D49C3B58AFB9}" srcOrd="0" destOrd="0" presId="urn:microsoft.com/office/officeart/2005/8/layout/matrix1"/>
    <dgm:cxn modelId="{9DAD3A58-8E23-450E-BD89-D970171857C4}" type="presOf" srcId="{E5D02243-7FF5-4289-80E3-B2C489089EEF}" destId="{7758DB89-3F99-4115-B2B5-A7877CE8D89D}" srcOrd="0" destOrd="0" presId="urn:microsoft.com/office/officeart/2005/8/layout/matrix1"/>
    <dgm:cxn modelId="{F0B9DCB1-FC43-4C8B-800B-05DC98A71CB3}" srcId="{0A30F9F6-F08F-4D3A-BDE5-7D4C662A3410}" destId="{E5D02243-7FF5-4289-80E3-B2C489089EEF}" srcOrd="3" destOrd="0" parTransId="{893B4510-D3B5-4FBC-88DD-87762F1538F8}" sibTransId="{F6DB10E0-052D-4E60-B511-351DDE17F8D8}"/>
    <dgm:cxn modelId="{F4D42496-1E2D-46C6-AAB6-32440A46157A}" type="presOf" srcId="{B9809B1C-9C81-4592-959F-E81F7030CA43}" destId="{DB39D371-A0E6-4580-952B-1A76EA1AA3E0}" srcOrd="1" destOrd="0" presId="urn:microsoft.com/office/officeart/2005/8/layout/matrix1"/>
    <dgm:cxn modelId="{1D5307BE-FB19-423A-A9AE-062E038485F4}" type="presOf" srcId="{1493A191-1CE5-4055-ADB3-7BC68643B43D}" destId="{F0197223-6CFB-468F-97B1-6CE9A7335FE9}" srcOrd="0" destOrd="0" presId="urn:microsoft.com/office/officeart/2005/8/layout/matrix1"/>
    <dgm:cxn modelId="{72E6061A-1E07-4613-BA6F-169164FCCFF6}" type="presOf" srcId="{1493A191-1CE5-4055-ADB3-7BC68643B43D}" destId="{6575BDBA-F0DB-4472-BDBB-C0C7C85E8506}" srcOrd="1" destOrd="0" presId="urn:microsoft.com/office/officeart/2005/8/layout/matrix1"/>
    <dgm:cxn modelId="{2BA1E9FC-4F2B-467F-A1C3-2559AC6C408A}" srcId="{90C56D75-0FF3-4D21-8C2C-E63F8A19E76E}" destId="{0A30F9F6-F08F-4D3A-BDE5-7D4C662A3410}" srcOrd="0" destOrd="0" parTransId="{86224030-C980-4993-A180-7F0323677C6E}" sibTransId="{57E8772D-E251-4B48-A33F-04C3A8B8F4E1}"/>
    <dgm:cxn modelId="{9E189580-A8EE-4EF4-81E6-DF205D3E6B5E}" type="presOf" srcId="{7635919F-C90F-41F1-B547-5CB59B3A8DE2}" destId="{5B49823F-34F3-4273-AAEF-796FC50DF85C}" srcOrd="0" destOrd="0" presId="urn:microsoft.com/office/officeart/2005/8/layout/matrix1"/>
    <dgm:cxn modelId="{08146B83-9A9E-468D-8622-9D95773141C1}" type="presOf" srcId="{E5D02243-7FF5-4289-80E3-B2C489089EEF}" destId="{FA6A74AC-6688-4431-8553-9B15E9844EA2}" srcOrd="1" destOrd="0" presId="urn:microsoft.com/office/officeart/2005/8/layout/matrix1"/>
    <dgm:cxn modelId="{792DF719-E5F4-4D17-81EB-1B3EB4419A4D}" srcId="{0A30F9F6-F08F-4D3A-BDE5-7D4C662A3410}" destId="{B9809B1C-9C81-4592-959F-E81F7030CA43}" srcOrd="2" destOrd="0" parTransId="{75211106-4688-4814-A7A0-353A1D253E74}" sibTransId="{4498DCFE-9FDE-416E-9468-905582613C52}"/>
    <dgm:cxn modelId="{A0396122-3550-42C8-A134-E22A0B248742}" type="presParOf" srcId="{03E0F1D6-B62E-482B-8D4B-D49C3B58AFB9}" destId="{94A68CFE-505E-42CF-9233-02C0D2AF046B}" srcOrd="0" destOrd="0" presId="urn:microsoft.com/office/officeart/2005/8/layout/matrix1"/>
    <dgm:cxn modelId="{353AC96C-1F00-4661-A422-5CBE0106E5A8}" type="presParOf" srcId="{94A68CFE-505E-42CF-9233-02C0D2AF046B}" destId="{F0197223-6CFB-468F-97B1-6CE9A7335FE9}" srcOrd="0" destOrd="0" presId="urn:microsoft.com/office/officeart/2005/8/layout/matrix1"/>
    <dgm:cxn modelId="{AF7B1E00-AB9B-4502-B852-0E9DFEBB9CBB}" type="presParOf" srcId="{94A68CFE-505E-42CF-9233-02C0D2AF046B}" destId="{6575BDBA-F0DB-4472-BDBB-C0C7C85E8506}" srcOrd="1" destOrd="0" presId="urn:microsoft.com/office/officeart/2005/8/layout/matrix1"/>
    <dgm:cxn modelId="{E680A716-E443-419B-A701-D9CBF41AD7DA}" type="presParOf" srcId="{94A68CFE-505E-42CF-9233-02C0D2AF046B}" destId="{5B49823F-34F3-4273-AAEF-796FC50DF85C}" srcOrd="2" destOrd="0" presId="urn:microsoft.com/office/officeart/2005/8/layout/matrix1"/>
    <dgm:cxn modelId="{2FFDA814-D1F0-43CF-8754-AC01CBDC0822}" type="presParOf" srcId="{94A68CFE-505E-42CF-9233-02C0D2AF046B}" destId="{56D3D5CF-5556-46D6-8E4C-5C31963DE5A0}" srcOrd="3" destOrd="0" presId="urn:microsoft.com/office/officeart/2005/8/layout/matrix1"/>
    <dgm:cxn modelId="{70B7EFA0-3B99-4FF5-B64B-5734A8CD215B}" type="presParOf" srcId="{94A68CFE-505E-42CF-9233-02C0D2AF046B}" destId="{92F7B3E2-7500-4F2D-8B48-7569A62D3636}" srcOrd="4" destOrd="0" presId="urn:microsoft.com/office/officeart/2005/8/layout/matrix1"/>
    <dgm:cxn modelId="{55AAF6C2-DA49-46B3-BF0D-F4755FA77A10}" type="presParOf" srcId="{94A68CFE-505E-42CF-9233-02C0D2AF046B}" destId="{DB39D371-A0E6-4580-952B-1A76EA1AA3E0}" srcOrd="5" destOrd="0" presId="urn:microsoft.com/office/officeart/2005/8/layout/matrix1"/>
    <dgm:cxn modelId="{211A94B8-FD0D-4BA4-805C-1C23C7D6CDB3}" type="presParOf" srcId="{94A68CFE-505E-42CF-9233-02C0D2AF046B}" destId="{7758DB89-3F99-4115-B2B5-A7877CE8D89D}" srcOrd="6" destOrd="0" presId="urn:microsoft.com/office/officeart/2005/8/layout/matrix1"/>
    <dgm:cxn modelId="{A80A312D-7224-4D5E-B396-ACDBA41B0E31}" type="presParOf" srcId="{94A68CFE-505E-42CF-9233-02C0D2AF046B}" destId="{FA6A74AC-6688-4431-8553-9B15E9844EA2}" srcOrd="7" destOrd="0" presId="urn:microsoft.com/office/officeart/2005/8/layout/matrix1"/>
    <dgm:cxn modelId="{2510A813-E751-4304-95B9-B3F3BC460385}" type="presParOf" srcId="{03E0F1D6-B62E-482B-8D4B-D49C3B58AFB9}" destId="{3485EDF3-BD81-49E4-A0DA-4CD90F56F7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56D75-0FF3-4D21-8C2C-E63F8A19E76E}" type="doc">
      <dgm:prSet loTypeId="urn:microsoft.com/office/officeart/2005/8/layout/matrix1" loCatId="matrix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0A30F9F6-F08F-4D3A-BDE5-7D4C662A3410}">
      <dgm:prSet phldrT="[Text]"/>
      <dgm:spPr/>
      <dgm:t>
        <a:bodyPr/>
        <a:lstStyle/>
        <a:p>
          <a:r>
            <a:rPr lang="en-US" b="1" dirty="0" err="1" smtClean="0">
              <a:latin typeface="Candara" pitchFamily="34" charset="0"/>
            </a:rPr>
            <a:t>Hb</a:t>
          </a:r>
          <a:r>
            <a:rPr lang="en-US" b="1" dirty="0" smtClean="0">
              <a:latin typeface="Candara" pitchFamily="34" charset="0"/>
            </a:rPr>
            <a:t> S</a:t>
          </a:r>
          <a:endParaRPr lang="en-IN" b="1" dirty="0">
            <a:latin typeface="Candara" pitchFamily="34" charset="0"/>
          </a:endParaRPr>
        </a:p>
      </dgm:t>
    </dgm:pt>
    <dgm:pt modelId="{86224030-C980-4993-A180-7F0323677C6E}" type="parTrans" cxnId="{2BA1E9FC-4F2B-467F-A1C3-2559AC6C408A}">
      <dgm:prSet/>
      <dgm:spPr/>
      <dgm:t>
        <a:bodyPr/>
        <a:lstStyle/>
        <a:p>
          <a:endParaRPr lang="en-IN"/>
        </a:p>
      </dgm:t>
    </dgm:pt>
    <dgm:pt modelId="{57E8772D-E251-4B48-A33F-04C3A8B8F4E1}" type="sibTrans" cxnId="{2BA1E9FC-4F2B-467F-A1C3-2559AC6C408A}">
      <dgm:prSet/>
      <dgm:spPr/>
      <dgm:t>
        <a:bodyPr/>
        <a:lstStyle/>
        <a:p>
          <a:endParaRPr lang="en-IN"/>
        </a:p>
      </dgm:t>
    </dgm:pt>
    <dgm:pt modelId="{1493A191-1CE5-4055-ADB3-7BC68643B43D}">
      <dgm:prSet phldrT="[Text]" custT="1"/>
      <dgm:spPr/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α</a:t>
          </a:r>
          <a:endParaRPr lang="en-IN" sz="3200" dirty="0"/>
        </a:p>
      </dgm:t>
    </dgm:pt>
    <dgm:pt modelId="{590BD0F8-10FA-489A-9C28-CB649F46552A}" type="parTrans" cxnId="{72A1526F-157C-4CBD-838A-B746D46DF5D7}">
      <dgm:prSet/>
      <dgm:spPr/>
      <dgm:t>
        <a:bodyPr/>
        <a:lstStyle/>
        <a:p>
          <a:endParaRPr lang="en-IN"/>
        </a:p>
      </dgm:t>
    </dgm:pt>
    <dgm:pt modelId="{E66588A1-4E7F-436A-9231-E465CBAD9E93}" type="sibTrans" cxnId="{72A1526F-157C-4CBD-838A-B746D46DF5D7}">
      <dgm:prSet/>
      <dgm:spPr/>
      <dgm:t>
        <a:bodyPr/>
        <a:lstStyle/>
        <a:p>
          <a:endParaRPr lang="en-IN"/>
        </a:p>
      </dgm:t>
    </dgm:pt>
    <dgm:pt modelId="{7635919F-C90F-41F1-B547-5CB59B3A8DE2}">
      <dgm:prSet phldrT="[Text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β</a:t>
          </a:r>
          <a:r>
            <a:rPr lang="en-US" sz="3200" baseline="30000" dirty="0" smtClean="0">
              <a:latin typeface="Times New Roman"/>
              <a:cs typeface="Times New Roman"/>
            </a:rPr>
            <a:t>s</a:t>
          </a:r>
          <a:endParaRPr lang="en-IN" sz="3200" dirty="0"/>
        </a:p>
      </dgm:t>
    </dgm:pt>
    <dgm:pt modelId="{950C9381-3F65-49E8-BA80-6CA41DB1BDB6}" type="parTrans" cxnId="{148202C8-5586-4D27-A3A6-90122A9DF5D1}">
      <dgm:prSet/>
      <dgm:spPr/>
      <dgm:t>
        <a:bodyPr/>
        <a:lstStyle/>
        <a:p>
          <a:endParaRPr lang="en-IN"/>
        </a:p>
      </dgm:t>
    </dgm:pt>
    <dgm:pt modelId="{C283E24D-D0B4-4D59-B11E-B0171EBE8EC9}" type="sibTrans" cxnId="{148202C8-5586-4D27-A3A6-90122A9DF5D1}">
      <dgm:prSet/>
      <dgm:spPr/>
      <dgm:t>
        <a:bodyPr/>
        <a:lstStyle/>
        <a:p>
          <a:endParaRPr lang="en-IN"/>
        </a:p>
      </dgm:t>
    </dgm:pt>
    <dgm:pt modelId="{B9809B1C-9C81-4592-959F-E81F7030CA43}">
      <dgm:prSet phldrT="[Text]" custT="1"/>
      <dgm:spPr/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α</a:t>
          </a:r>
          <a:endParaRPr lang="en-IN" sz="3200" dirty="0"/>
        </a:p>
      </dgm:t>
    </dgm:pt>
    <dgm:pt modelId="{75211106-4688-4814-A7A0-353A1D253E74}" type="parTrans" cxnId="{792DF719-E5F4-4D17-81EB-1B3EB4419A4D}">
      <dgm:prSet/>
      <dgm:spPr/>
      <dgm:t>
        <a:bodyPr/>
        <a:lstStyle/>
        <a:p>
          <a:endParaRPr lang="en-IN"/>
        </a:p>
      </dgm:t>
    </dgm:pt>
    <dgm:pt modelId="{4498DCFE-9FDE-416E-9468-905582613C52}" type="sibTrans" cxnId="{792DF719-E5F4-4D17-81EB-1B3EB4419A4D}">
      <dgm:prSet/>
      <dgm:spPr/>
      <dgm:t>
        <a:bodyPr/>
        <a:lstStyle/>
        <a:p>
          <a:endParaRPr lang="en-IN"/>
        </a:p>
      </dgm:t>
    </dgm:pt>
    <dgm:pt modelId="{E5D02243-7FF5-4289-80E3-B2C489089EEF}">
      <dgm:prSet phldrT="[Text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l-GR" sz="3200" dirty="0" smtClean="0">
              <a:latin typeface="Times New Roman"/>
              <a:cs typeface="Times New Roman"/>
            </a:rPr>
            <a:t>β</a:t>
          </a:r>
          <a:r>
            <a:rPr lang="en-US" sz="3200" baseline="30000" dirty="0" smtClean="0">
              <a:latin typeface="Times New Roman"/>
              <a:cs typeface="Times New Roman"/>
            </a:rPr>
            <a:t>s</a:t>
          </a:r>
          <a:endParaRPr lang="en-IN" sz="3200" baseline="30000" dirty="0"/>
        </a:p>
      </dgm:t>
    </dgm:pt>
    <dgm:pt modelId="{893B4510-D3B5-4FBC-88DD-87762F1538F8}" type="parTrans" cxnId="{F0B9DCB1-FC43-4C8B-800B-05DC98A71CB3}">
      <dgm:prSet/>
      <dgm:spPr/>
      <dgm:t>
        <a:bodyPr/>
        <a:lstStyle/>
        <a:p>
          <a:endParaRPr lang="en-IN"/>
        </a:p>
      </dgm:t>
    </dgm:pt>
    <dgm:pt modelId="{F6DB10E0-052D-4E60-B511-351DDE17F8D8}" type="sibTrans" cxnId="{F0B9DCB1-FC43-4C8B-800B-05DC98A71CB3}">
      <dgm:prSet/>
      <dgm:spPr/>
      <dgm:t>
        <a:bodyPr/>
        <a:lstStyle/>
        <a:p>
          <a:endParaRPr lang="en-IN"/>
        </a:p>
      </dgm:t>
    </dgm:pt>
    <dgm:pt modelId="{03E0F1D6-B62E-482B-8D4B-D49C3B58AFB9}" type="pres">
      <dgm:prSet presAssocID="{90C56D75-0FF3-4D21-8C2C-E63F8A19E76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4A68CFE-505E-42CF-9233-02C0D2AF046B}" type="pres">
      <dgm:prSet presAssocID="{90C56D75-0FF3-4D21-8C2C-E63F8A19E76E}" presName="matrix" presStyleCnt="0"/>
      <dgm:spPr/>
      <dgm:t>
        <a:bodyPr/>
        <a:lstStyle/>
        <a:p>
          <a:endParaRPr lang="en-IN"/>
        </a:p>
      </dgm:t>
    </dgm:pt>
    <dgm:pt modelId="{F0197223-6CFB-468F-97B1-6CE9A7335FE9}" type="pres">
      <dgm:prSet presAssocID="{90C56D75-0FF3-4D21-8C2C-E63F8A19E76E}" presName="tile1" presStyleLbl="node1" presStyleIdx="0" presStyleCnt="4"/>
      <dgm:spPr/>
      <dgm:t>
        <a:bodyPr/>
        <a:lstStyle/>
        <a:p>
          <a:endParaRPr lang="en-IN"/>
        </a:p>
      </dgm:t>
    </dgm:pt>
    <dgm:pt modelId="{6575BDBA-F0DB-4472-BDBB-C0C7C85E8506}" type="pres">
      <dgm:prSet presAssocID="{90C56D75-0FF3-4D21-8C2C-E63F8A19E76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49823F-34F3-4273-AAEF-796FC50DF85C}" type="pres">
      <dgm:prSet presAssocID="{90C56D75-0FF3-4D21-8C2C-E63F8A19E76E}" presName="tile2" presStyleLbl="node1" presStyleIdx="1" presStyleCnt="4" custLinFactNeighborX="0"/>
      <dgm:spPr/>
      <dgm:t>
        <a:bodyPr/>
        <a:lstStyle/>
        <a:p>
          <a:endParaRPr lang="en-IN"/>
        </a:p>
      </dgm:t>
    </dgm:pt>
    <dgm:pt modelId="{56D3D5CF-5556-46D6-8E4C-5C31963DE5A0}" type="pres">
      <dgm:prSet presAssocID="{90C56D75-0FF3-4D21-8C2C-E63F8A19E76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F7B3E2-7500-4F2D-8B48-7569A62D3636}" type="pres">
      <dgm:prSet presAssocID="{90C56D75-0FF3-4D21-8C2C-E63F8A19E76E}" presName="tile3" presStyleLbl="node1" presStyleIdx="2" presStyleCnt="4"/>
      <dgm:spPr/>
      <dgm:t>
        <a:bodyPr/>
        <a:lstStyle/>
        <a:p>
          <a:endParaRPr lang="en-IN"/>
        </a:p>
      </dgm:t>
    </dgm:pt>
    <dgm:pt modelId="{DB39D371-A0E6-4580-952B-1A76EA1AA3E0}" type="pres">
      <dgm:prSet presAssocID="{90C56D75-0FF3-4D21-8C2C-E63F8A19E76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58DB89-3F99-4115-B2B5-A7877CE8D89D}" type="pres">
      <dgm:prSet presAssocID="{90C56D75-0FF3-4D21-8C2C-E63F8A19E76E}" presName="tile4" presStyleLbl="node1" presStyleIdx="3" presStyleCnt="4" custLinFactNeighborX="0"/>
      <dgm:spPr/>
      <dgm:t>
        <a:bodyPr/>
        <a:lstStyle/>
        <a:p>
          <a:endParaRPr lang="en-IN"/>
        </a:p>
      </dgm:t>
    </dgm:pt>
    <dgm:pt modelId="{FA6A74AC-6688-4431-8553-9B15E9844EA2}" type="pres">
      <dgm:prSet presAssocID="{90C56D75-0FF3-4D21-8C2C-E63F8A19E76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85EDF3-BD81-49E4-A0DA-4CD90F56F7FD}" type="pres">
      <dgm:prSet presAssocID="{90C56D75-0FF3-4D21-8C2C-E63F8A19E76E}" presName="centerTile" presStyleLbl="fgShp" presStyleIdx="0" presStyleCnt="1" custLinFactNeighborX="-2162" custLinFactNeighborY="-5227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80A59468-5A5F-405C-84F2-E41A1FDDEE67}" type="presOf" srcId="{E5D02243-7FF5-4289-80E3-B2C489089EEF}" destId="{7758DB89-3F99-4115-B2B5-A7877CE8D89D}" srcOrd="0" destOrd="0" presId="urn:microsoft.com/office/officeart/2005/8/layout/matrix1"/>
    <dgm:cxn modelId="{7FE690B5-09B5-4EED-8C4E-5FC3F0B6A805}" type="presOf" srcId="{1493A191-1CE5-4055-ADB3-7BC68643B43D}" destId="{6575BDBA-F0DB-4472-BDBB-C0C7C85E8506}" srcOrd="1" destOrd="0" presId="urn:microsoft.com/office/officeart/2005/8/layout/matrix1"/>
    <dgm:cxn modelId="{DFA086FF-D7EB-4580-AB2D-1C5507E17BB9}" type="presOf" srcId="{0A30F9F6-F08F-4D3A-BDE5-7D4C662A3410}" destId="{3485EDF3-BD81-49E4-A0DA-4CD90F56F7FD}" srcOrd="0" destOrd="0" presId="urn:microsoft.com/office/officeart/2005/8/layout/matrix1"/>
    <dgm:cxn modelId="{148202C8-5586-4D27-A3A6-90122A9DF5D1}" srcId="{0A30F9F6-F08F-4D3A-BDE5-7D4C662A3410}" destId="{7635919F-C90F-41F1-B547-5CB59B3A8DE2}" srcOrd="1" destOrd="0" parTransId="{950C9381-3F65-49E8-BA80-6CA41DB1BDB6}" sibTransId="{C283E24D-D0B4-4D59-B11E-B0171EBE8EC9}"/>
    <dgm:cxn modelId="{2BA1E9FC-4F2B-467F-A1C3-2559AC6C408A}" srcId="{90C56D75-0FF3-4D21-8C2C-E63F8A19E76E}" destId="{0A30F9F6-F08F-4D3A-BDE5-7D4C662A3410}" srcOrd="0" destOrd="0" parTransId="{86224030-C980-4993-A180-7F0323677C6E}" sibTransId="{57E8772D-E251-4B48-A33F-04C3A8B8F4E1}"/>
    <dgm:cxn modelId="{C355F3EE-6825-461C-A67A-A34437E8E746}" type="presOf" srcId="{E5D02243-7FF5-4289-80E3-B2C489089EEF}" destId="{FA6A74AC-6688-4431-8553-9B15E9844EA2}" srcOrd="1" destOrd="0" presId="urn:microsoft.com/office/officeart/2005/8/layout/matrix1"/>
    <dgm:cxn modelId="{60AAD7A5-6A76-4A91-BF2C-70D3D887A561}" type="presOf" srcId="{7635919F-C90F-41F1-B547-5CB59B3A8DE2}" destId="{5B49823F-34F3-4273-AAEF-796FC50DF85C}" srcOrd="0" destOrd="0" presId="urn:microsoft.com/office/officeart/2005/8/layout/matrix1"/>
    <dgm:cxn modelId="{94B1B45B-0BB0-4D3E-8845-001DFB2E24C3}" type="presOf" srcId="{7635919F-C90F-41F1-B547-5CB59B3A8DE2}" destId="{56D3D5CF-5556-46D6-8E4C-5C31963DE5A0}" srcOrd="1" destOrd="0" presId="urn:microsoft.com/office/officeart/2005/8/layout/matrix1"/>
    <dgm:cxn modelId="{15E66692-C7FC-4E26-AE90-D949011991CE}" type="presOf" srcId="{B9809B1C-9C81-4592-959F-E81F7030CA43}" destId="{DB39D371-A0E6-4580-952B-1A76EA1AA3E0}" srcOrd="1" destOrd="0" presId="urn:microsoft.com/office/officeart/2005/8/layout/matrix1"/>
    <dgm:cxn modelId="{CAE0AA31-635C-4D93-A4DF-9CFAC1C80DB8}" type="presOf" srcId="{B9809B1C-9C81-4592-959F-E81F7030CA43}" destId="{92F7B3E2-7500-4F2D-8B48-7569A62D3636}" srcOrd="0" destOrd="0" presId="urn:microsoft.com/office/officeart/2005/8/layout/matrix1"/>
    <dgm:cxn modelId="{792DF719-E5F4-4D17-81EB-1B3EB4419A4D}" srcId="{0A30F9F6-F08F-4D3A-BDE5-7D4C662A3410}" destId="{B9809B1C-9C81-4592-959F-E81F7030CA43}" srcOrd="2" destOrd="0" parTransId="{75211106-4688-4814-A7A0-353A1D253E74}" sibTransId="{4498DCFE-9FDE-416E-9468-905582613C52}"/>
    <dgm:cxn modelId="{F0B9DCB1-FC43-4C8B-800B-05DC98A71CB3}" srcId="{0A30F9F6-F08F-4D3A-BDE5-7D4C662A3410}" destId="{E5D02243-7FF5-4289-80E3-B2C489089EEF}" srcOrd="3" destOrd="0" parTransId="{893B4510-D3B5-4FBC-88DD-87762F1538F8}" sibTransId="{F6DB10E0-052D-4E60-B511-351DDE17F8D8}"/>
    <dgm:cxn modelId="{72A1526F-157C-4CBD-838A-B746D46DF5D7}" srcId="{0A30F9F6-F08F-4D3A-BDE5-7D4C662A3410}" destId="{1493A191-1CE5-4055-ADB3-7BC68643B43D}" srcOrd="0" destOrd="0" parTransId="{590BD0F8-10FA-489A-9C28-CB649F46552A}" sibTransId="{E66588A1-4E7F-436A-9231-E465CBAD9E93}"/>
    <dgm:cxn modelId="{60C09693-AC22-4F63-82B5-0527FE95068A}" type="presOf" srcId="{1493A191-1CE5-4055-ADB3-7BC68643B43D}" destId="{F0197223-6CFB-468F-97B1-6CE9A7335FE9}" srcOrd="0" destOrd="0" presId="urn:microsoft.com/office/officeart/2005/8/layout/matrix1"/>
    <dgm:cxn modelId="{2500DA0F-D3CC-46BA-867F-0C00924D27E7}" type="presOf" srcId="{90C56D75-0FF3-4D21-8C2C-E63F8A19E76E}" destId="{03E0F1D6-B62E-482B-8D4B-D49C3B58AFB9}" srcOrd="0" destOrd="0" presId="urn:microsoft.com/office/officeart/2005/8/layout/matrix1"/>
    <dgm:cxn modelId="{B899C9C9-5A24-43D5-B5ED-49B7E80F3791}" type="presParOf" srcId="{03E0F1D6-B62E-482B-8D4B-D49C3B58AFB9}" destId="{94A68CFE-505E-42CF-9233-02C0D2AF046B}" srcOrd="0" destOrd="0" presId="urn:microsoft.com/office/officeart/2005/8/layout/matrix1"/>
    <dgm:cxn modelId="{B8F705FF-71BC-4CB0-BC42-086281105526}" type="presParOf" srcId="{94A68CFE-505E-42CF-9233-02C0D2AF046B}" destId="{F0197223-6CFB-468F-97B1-6CE9A7335FE9}" srcOrd="0" destOrd="0" presId="urn:microsoft.com/office/officeart/2005/8/layout/matrix1"/>
    <dgm:cxn modelId="{ACA4AA5B-7199-474B-949C-BF27423764DF}" type="presParOf" srcId="{94A68CFE-505E-42CF-9233-02C0D2AF046B}" destId="{6575BDBA-F0DB-4472-BDBB-C0C7C85E8506}" srcOrd="1" destOrd="0" presId="urn:microsoft.com/office/officeart/2005/8/layout/matrix1"/>
    <dgm:cxn modelId="{C6AD55B5-4077-4788-ADD9-2B292921BA48}" type="presParOf" srcId="{94A68CFE-505E-42CF-9233-02C0D2AF046B}" destId="{5B49823F-34F3-4273-AAEF-796FC50DF85C}" srcOrd="2" destOrd="0" presId="urn:microsoft.com/office/officeart/2005/8/layout/matrix1"/>
    <dgm:cxn modelId="{5A9C568E-12D2-43E2-9AF1-73AB7EC6F81C}" type="presParOf" srcId="{94A68CFE-505E-42CF-9233-02C0D2AF046B}" destId="{56D3D5CF-5556-46D6-8E4C-5C31963DE5A0}" srcOrd="3" destOrd="0" presId="urn:microsoft.com/office/officeart/2005/8/layout/matrix1"/>
    <dgm:cxn modelId="{FC985FDE-29DB-49BC-B2E6-37434AF1CFD9}" type="presParOf" srcId="{94A68CFE-505E-42CF-9233-02C0D2AF046B}" destId="{92F7B3E2-7500-4F2D-8B48-7569A62D3636}" srcOrd="4" destOrd="0" presId="urn:microsoft.com/office/officeart/2005/8/layout/matrix1"/>
    <dgm:cxn modelId="{44C07D03-3C91-4502-A50A-ECA0CD871DF2}" type="presParOf" srcId="{94A68CFE-505E-42CF-9233-02C0D2AF046B}" destId="{DB39D371-A0E6-4580-952B-1A76EA1AA3E0}" srcOrd="5" destOrd="0" presId="urn:microsoft.com/office/officeart/2005/8/layout/matrix1"/>
    <dgm:cxn modelId="{F122C39E-BFC4-421C-96A8-B833981C6AA1}" type="presParOf" srcId="{94A68CFE-505E-42CF-9233-02C0D2AF046B}" destId="{7758DB89-3F99-4115-B2B5-A7877CE8D89D}" srcOrd="6" destOrd="0" presId="urn:microsoft.com/office/officeart/2005/8/layout/matrix1"/>
    <dgm:cxn modelId="{3A37C738-6A80-42A4-9FA5-18163BF0428C}" type="presParOf" srcId="{94A68CFE-505E-42CF-9233-02C0D2AF046B}" destId="{FA6A74AC-6688-4431-8553-9B15E9844EA2}" srcOrd="7" destOrd="0" presId="urn:microsoft.com/office/officeart/2005/8/layout/matrix1"/>
    <dgm:cxn modelId="{C81CBDE9-D466-4BB7-AB63-917517FD1FF3}" type="presParOf" srcId="{03E0F1D6-B62E-482B-8D4B-D49C3B58AFB9}" destId="{3485EDF3-BD81-49E4-A0DA-4CD90F56F7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97223-6CFB-468F-97B1-6CE9A7335FE9}">
      <dsp:nvSpPr>
        <dsp:cNvPr id="0" name=""/>
        <dsp:cNvSpPr/>
      </dsp:nvSpPr>
      <dsp:spPr>
        <a:xfrm rot="16200000">
          <a:off x="63503" y="-63503"/>
          <a:ext cx="1301752" cy="1428759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α</a:t>
          </a:r>
          <a:endParaRPr lang="en-IN" sz="3200" kern="1200" dirty="0"/>
        </a:p>
      </dsp:txBody>
      <dsp:txXfrm rot="16200000">
        <a:off x="226222" y="-226222"/>
        <a:ext cx="976314" cy="1428759"/>
      </dsp:txXfrm>
    </dsp:sp>
    <dsp:sp modelId="{5B49823F-34F3-4273-AAEF-796FC50DF85C}">
      <dsp:nvSpPr>
        <dsp:cNvPr id="0" name=""/>
        <dsp:cNvSpPr/>
      </dsp:nvSpPr>
      <dsp:spPr>
        <a:xfrm>
          <a:off x="1428759" y="0"/>
          <a:ext cx="1428759" cy="1301752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β</a:t>
          </a:r>
          <a:endParaRPr lang="en-IN" sz="3200" kern="1200" dirty="0"/>
        </a:p>
      </dsp:txBody>
      <dsp:txXfrm>
        <a:off x="1428759" y="0"/>
        <a:ext cx="1428759" cy="976314"/>
      </dsp:txXfrm>
    </dsp:sp>
    <dsp:sp modelId="{92F7B3E2-7500-4F2D-8B48-7569A62D3636}">
      <dsp:nvSpPr>
        <dsp:cNvPr id="0" name=""/>
        <dsp:cNvSpPr/>
      </dsp:nvSpPr>
      <dsp:spPr>
        <a:xfrm rot="10800000">
          <a:off x="0" y="1301752"/>
          <a:ext cx="1428759" cy="1301752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α</a:t>
          </a:r>
          <a:endParaRPr lang="en-IN" sz="3200" kern="1200" dirty="0"/>
        </a:p>
      </dsp:txBody>
      <dsp:txXfrm rot="10800000">
        <a:off x="0" y="1627190"/>
        <a:ext cx="1428759" cy="976314"/>
      </dsp:txXfrm>
    </dsp:sp>
    <dsp:sp modelId="{7758DB89-3F99-4115-B2B5-A7877CE8D89D}">
      <dsp:nvSpPr>
        <dsp:cNvPr id="0" name=""/>
        <dsp:cNvSpPr/>
      </dsp:nvSpPr>
      <dsp:spPr>
        <a:xfrm rot="5400000">
          <a:off x="1492264" y="1238248"/>
          <a:ext cx="1301752" cy="1428759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β</a:t>
          </a:r>
          <a:endParaRPr lang="en-IN" sz="3200" kern="1200" dirty="0"/>
        </a:p>
      </dsp:txBody>
      <dsp:txXfrm rot="5400000">
        <a:off x="1654982" y="1400967"/>
        <a:ext cx="976314" cy="1428759"/>
      </dsp:txXfrm>
    </dsp:sp>
    <dsp:sp modelId="{3485EDF3-BD81-49E4-A0DA-4CD90F56F7FD}">
      <dsp:nvSpPr>
        <dsp:cNvPr id="0" name=""/>
        <dsp:cNvSpPr/>
      </dsp:nvSpPr>
      <dsp:spPr>
        <a:xfrm>
          <a:off x="981598" y="942292"/>
          <a:ext cx="857256" cy="650876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latin typeface="Candara" pitchFamily="34" charset="0"/>
            </a:rPr>
            <a:t>Hb</a:t>
          </a:r>
          <a:r>
            <a:rPr lang="en-US" sz="2300" b="1" kern="1200" dirty="0" smtClean="0">
              <a:latin typeface="Candara" pitchFamily="34" charset="0"/>
            </a:rPr>
            <a:t> A</a:t>
          </a:r>
          <a:endParaRPr lang="en-IN" sz="2300" b="1" kern="1200" dirty="0">
            <a:latin typeface="Candara" pitchFamily="34" charset="0"/>
          </a:endParaRPr>
        </a:p>
      </dsp:txBody>
      <dsp:txXfrm>
        <a:off x="981598" y="942292"/>
        <a:ext cx="857256" cy="6508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97223-6CFB-468F-97B1-6CE9A7335FE9}">
      <dsp:nvSpPr>
        <dsp:cNvPr id="0" name=""/>
        <dsp:cNvSpPr/>
      </dsp:nvSpPr>
      <dsp:spPr>
        <a:xfrm rot="16200000">
          <a:off x="27785" y="-27785"/>
          <a:ext cx="980281" cy="1035851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α</a:t>
          </a:r>
          <a:endParaRPr lang="en-IN" sz="3200" kern="1200" dirty="0"/>
        </a:p>
      </dsp:txBody>
      <dsp:txXfrm rot="16200000">
        <a:off x="150320" y="-150320"/>
        <a:ext cx="735210" cy="1035851"/>
      </dsp:txXfrm>
    </dsp:sp>
    <dsp:sp modelId="{5B49823F-34F3-4273-AAEF-796FC50DF85C}">
      <dsp:nvSpPr>
        <dsp:cNvPr id="0" name=""/>
        <dsp:cNvSpPr/>
      </dsp:nvSpPr>
      <dsp:spPr>
        <a:xfrm>
          <a:off x="1035851" y="0"/>
          <a:ext cx="1035851" cy="980281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β</a:t>
          </a:r>
          <a:endParaRPr lang="en-IN" sz="3200" kern="1200" dirty="0"/>
        </a:p>
      </dsp:txBody>
      <dsp:txXfrm>
        <a:off x="1035851" y="0"/>
        <a:ext cx="1035851" cy="735210"/>
      </dsp:txXfrm>
    </dsp:sp>
    <dsp:sp modelId="{92F7B3E2-7500-4F2D-8B48-7569A62D3636}">
      <dsp:nvSpPr>
        <dsp:cNvPr id="0" name=""/>
        <dsp:cNvSpPr/>
      </dsp:nvSpPr>
      <dsp:spPr>
        <a:xfrm rot="10800000">
          <a:off x="0" y="980281"/>
          <a:ext cx="1035851" cy="980281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α</a:t>
          </a:r>
          <a:endParaRPr lang="en-IN" sz="3200" kern="1200" dirty="0"/>
        </a:p>
      </dsp:txBody>
      <dsp:txXfrm rot="10800000">
        <a:off x="0" y="1225351"/>
        <a:ext cx="1035851" cy="735210"/>
      </dsp:txXfrm>
    </dsp:sp>
    <dsp:sp modelId="{7758DB89-3F99-4115-B2B5-A7877CE8D89D}">
      <dsp:nvSpPr>
        <dsp:cNvPr id="0" name=""/>
        <dsp:cNvSpPr/>
      </dsp:nvSpPr>
      <dsp:spPr>
        <a:xfrm rot="5400000">
          <a:off x="1063636" y="952496"/>
          <a:ext cx="980281" cy="1035851"/>
        </a:xfrm>
        <a:prstGeom prst="round1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β</a:t>
          </a:r>
          <a:r>
            <a:rPr lang="en-US" sz="3200" kern="1200" baseline="30000" dirty="0" smtClean="0">
              <a:latin typeface="Times New Roman"/>
              <a:cs typeface="Times New Roman"/>
            </a:rPr>
            <a:t>s</a:t>
          </a:r>
          <a:endParaRPr lang="en-IN" sz="3200" kern="1200" baseline="30000" dirty="0"/>
        </a:p>
      </dsp:txBody>
      <dsp:txXfrm rot="5400000">
        <a:off x="1186171" y="1075031"/>
        <a:ext cx="735210" cy="1035851"/>
      </dsp:txXfrm>
    </dsp:sp>
    <dsp:sp modelId="{3485EDF3-BD81-49E4-A0DA-4CD90F56F7FD}">
      <dsp:nvSpPr>
        <dsp:cNvPr id="0" name=""/>
        <dsp:cNvSpPr/>
      </dsp:nvSpPr>
      <dsp:spPr>
        <a:xfrm>
          <a:off x="711658" y="709591"/>
          <a:ext cx="621510" cy="490140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latin typeface="Candara" pitchFamily="34" charset="0"/>
            </a:rPr>
            <a:t>Hb</a:t>
          </a:r>
          <a:r>
            <a:rPr lang="en-US" sz="1700" b="1" kern="1200" dirty="0" smtClean="0">
              <a:latin typeface="Candara" pitchFamily="34" charset="0"/>
            </a:rPr>
            <a:t> S</a:t>
          </a:r>
          <a:endParaRPr lang="en-IN" sz="1700" b="1" kern="1200" dirty="0">
            <a:latin typeface="Candara" pitchFamily="34" charset="0"/>
          </a:endParaRPr>
        </a:p>
      </dsp:txBody>
      <dsp:txXfrm>
        <a:off x="711658" y="709591"/>
        <a:ext cx="621510" cy="4901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97223-6CFB-468F-97B1-6CE9A7335FE9}">
      <dsp:nvSpPr>
        <dsp:cNvPr id="0" name=""/>
        <dsp:cNvSpPr/>
      </dsp:nvSpPr>
      <dsp:spPr>
        <a:xfrm rot="16200000">
          <a:off x="63503" y="-63503"/>
          <a:ext cx="980281" cy="1107289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α</a:t>
          </a:r>
          <a:endParaRPr lang="en-IN" sz="3200" kern="1200" dirty="0"/>
        </a:p>
      </dsp:txBody>
      <dsp:txXfrm rot="16200000">
        <a:off x="186039" y="-186039"/>
        <a:ext cx="735210" cy="1107289"/>
      </dsp:txXfrm>
    </dsp:sp>
    <dsp:sp modelId="{5B49823F-34F3-4273-AAEF-796FC50DF85C}">
      <dsp:nvSpPr>
        <dsp:cNvPr id="0" name=""/>
        <dsp:cNvSpPr/>
      </dsp:nvSpPr>
      <dsp:spPr>
        <a:xfrm>
          <a:off x="1107289" y="0"/>
          <a:ext cx="1107289" cy="980281"/>
        </a:xfrm>
        <a:prstGeom prst="round1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β</a:t>
          </a:r>
          <a:r>
            <a:rPr lang="en-US" sz="3200" kern="1200" baseline="30000" dirty="0" smtClean="0">
              <a:latin typeface="Times New Roman"/>
              <a:cs typeface="Times New Roman"/>
            </a:rPr>
            <a:t>s</a:t>
          </a:r>
          <a:endParaRPr lang="en-IN" sz="3200" kern="1200" dirty="0"/>
        </a:p>
      </dsp:txBody>
      <dsp:txXfrm>
        <a:off x="1107289" y="0"/>
        <a:ext cx="1107289" cy="735210"/>
      </dsp:txXfrm>
    </dsp:sp>
    <dsp:sp modelId="{92F7B3E2-7500-4F2D-8B48-7569A62D3636}">
      <dsp:nvSpPr>
        <dsp:cNvPr id="0" name=""/>
        <dsp:cNvSpPr/>
      </dsp:nvSpPr>
      <dsp:spPr>
        <a:xfrm rot="10800000">
          <a:off x="0" y="980281"/>
          <a:ext cx="1107289" cy="980281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α</a:t>
          </a:r>
          <a:endParaRPr lang="en-IN" sz="3200" kern="1200" dirty="0"/>
        </a:p>
      </dsp:txBody>
      <dsp:txXfrm rot="10800000">
        <a:off x="0" y="1225351"/>
        <a:ext cx="1107289" cy="735210"/>
      </dsp:txXfrm>
    </dsp:sp>
    <dsp:sp modelId="{7758DB89-3F99-4115-B2B5-A7877CE8D89D}">
      <dsp:nvSpPr>
        <dsp:cNvPr id="0" name=""/>
        <dsp:cNvSpPr/>
      </dsp:nvSpPr>
      <dsp:spPr>
        <a:xfrm rot="5400000">
          <a:off x="1170793" y="916777"/>
          <a:ext cx="980281" cy="1107289"/>
        </a:xfrm>
        <a:prstGeom prst="round1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β</a:t>
          </a:r>
          <a:r>
            <a:rPr lang="en-US" sz="3200" kern="1200" baseline="30000" dirty="0" smtClean="0">
              <a:latin typeface="Times New Roman"/>
              <a:cs typeface="Times New Roman"/>
            </a:rPr>
            <a:t>s</a:t>
          </a:r>
          <a:endParaRPr lang="en-IN" sz="3200" kern="1200" baseline="30000" dirty="0"/>
        </a:p>
      </dsp:txBody>
      <dsp:txXfrm rot="5400000">
        <a:off x="1293328" y="1039312"/>
        <a:ext cx="735210" cy="1107289"/>
      </dsp:txXfrm>
    </dsp:sp>
    <dsp:sp modelId="{3485EDF3-BD81-49E4-A0DA-4CD90F56F7FD}">
      <dsp:nvSpPr>
        <dsp:cNvPr id="0" name=""/>
        <dsp:cNvSpPr/>
      </dsp:nvSpPr>
      <dsp:spPr>
        <a:xfrm>
          <a:off x="760738" y="709591"/>
          <a:ext cx="664373" cy="490140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latin typeface="Candara" pitchFamily="34" charset="0"/>
            </a:rPr>
            <a:t>Hb</a:t>
          </a:r>
          <a:r>
            <a:rPr lang="en-US" sz="1900" b="1" kern="1200" dirty="0" smtClean="0">
              <a:latin typeface="Candara" pitchFamily="34" charset="0"/>
            </a:rPr>
            <a:t> S</a:t>
          </a:r>
          <a:endParaRPr lang="en-IN" sz="1900" b="1" kern="1200" dirty="0">
            <a:latin typeface="Candara" pitchFamily="34" charset="0"/>
          </a:endParaRPr>
        </a:p>
      </dsp:txBody>
      <dsp:txXfrm>
        <a:off x="760738" y="709591"/>
        <a:ext cx="664373" cy="490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B3580-9878-4515-9C92-C7DC20FBA589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0F4C9-8198-4630-891A-68DDCF54E15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D6F9D-D9F3-46C7-B428-F0D120052E4D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D4B1E-5F09-45C1-908F-A024C566F1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44A66-E28C-4C60-B4D8-7FAAA4060FBC}" type="slidenum">
              <a:rPr lang="en-US"/>
              <a:pPr/>
              <a:t>6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F73446B-66CD-4579-AEC7-693D27C75BF7}" type="datetimeFigureOut">
              <a:rPr lang="en-US" smtClean="0"/>
              <a:pPr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718FE5-7F4C-444C-8458-099A3F2FC9F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357299"/>
            <a:ext cx="8101042" cy="2243152"/>
          </a:xfrm>
        </p:spPr>
        <p:txBody>
          <a:bodyPr>
            <a:normAutofit/>
          </a:bodyPr>
          <a:lstStyle/>
          <a:p>
            <a:r>
              <a:rPr lang="en-US" dirty="0" smtClean="0"/>
              <a:t>Pulmonary Hypertension</a:t>
            </a:r>
            <a:br>
              <a:rPr lang="en-US" dirty="0" smtClean="0"/>
            </a:b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Sickle Cell Anemia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929198"/>
            <a:ext cx="6400800" cy="1752600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ACS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Younger age.</a:t>
            </a:r>
          </a:p>
          <a:p>
            <a:pPr>
              <a:buNone/>
            </a:pPr>
            <a:r>
              <a:rPr lang="en-IN" dirty="0" smtClean="0"/>
              <a:t>Homozygous haemoglobin SS.</a:t>
            </a:r>
          </a:p>
          <a:p>
            <a:pPr>
              <a:buNone/>
            </a:pPr>
            <a:r>
              <a:rPr lang="en-IN" dirty="0" smtClean="0"/>
              <a:t>Low haemoglobin F concentration.</a:t>
            </a:r>
          </a:p>
          <a:p>
            <a:pPr>
              <a:buNone/>
            </a:pPr>
            <a:r>
              <a:rPr lang="en-IN" dirty="0" smtClean="0"/>
              <a:t>High steady state </a:t>
            </a:r>
            <a:r>
              <a:rPr lang="en-IN" dirty="0" err="1" smtClean="0"/>
              <a:t>leucocyte</a:t>
            </a:r>
            <a:r>
              <a:rPr lang="en-IN" dirty="0" smtClean="0"/>
              <a:t> counts.</a:t>
            </a:r>
          </a:p>
          <a:p>
            <a:pPr>
              <a:buNone/>
            </a:pPr>
            <a:r>
              <a:rPr lang="en-IN" dirty="0" smtClean="0"/>
              <a:t>High haemoglobin levels.</a:t>
            </a:r>
          </a:p>
          <a:p>
            <a:pPr>
              <a:buNone/>
            </a:pPr>
            <a:r>
              <a:rPr lang="en-IN" dirty="0" smtClean="0"/>
              <a:t>Previous history of acute chest syndrome.</a:t>
            </a:r>
          </a:p>
          <a:p>
            <a:pPr>
              <a:buNone/>
            </a:pPr>
            <a:r>
              <a:rPr lang="en-IN" dirty="0" err="1" smtClean="0"/>
              <a:t>Avascular</a:t>
            </a:r>
            <a:r>
              <a:rPr lang="en-IN" dirty="0" smtClean="0"/>
              <a:t> necrosis of bone.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aspects of ACS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Associated with marked systemic inflammation, fever, leukocytosis , abrupt drop in Hb and thrombocytopaenia.</a:t>
            </a:r>
          </a:p>
          <a:p>
            <a:pPr eaLnBrk="1" hangingPunct="1"/>
            <a:r>
              <a:rPr lang="en-US" smtClean="0"/>
              <a:t>May require ventilatory support</a:t>
            </a:r>
          </a:p>
          <a:p>
            <a:pPr eaLnBrk="1" hangingPunct="1"/>
            <a:r>
              <a:rPr lang="en-US" smtClean="0"/>
              <a:t>Rapid simple or exchange blood transfusion, removes sickled erythrocytes </a:t>
            </a:r>
            <a:r>
              <a:rPr lang="en-US" smtClean="0">
                <a:sym typeface="Wingdings" pitchFamily="2" charset="2"/>
              </a:rPr>
              <a:t> rapid recovery.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Airway </a:t>
            </a:r>
            <a:r>
              <a:rPr lang="en-US" dirty="0" err="1" smtClean="0"/>
              <a:t>Hyperreactivity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Significant </a:t>
            </a:r>
            <a:r>
              <a:rPr lang="en-US" dirty="0" err="1" smtClean="0"/>
              <a:t>comorbidity</a:t>
            </a:r>
            <a:r>
              <a:rPr lang="en-US" dirty="0" smtClean="0"/>
              <a:t> in children with SCD</a:t>
            </a:r>
          </a:p>
          <a:p>
            <a:pPr eaLnBrk="1" hangingPunct="1"/>
            <a:r>
              <a:rPr lang="en-US" dirty="0" smtClean="0"/>
              <a:t>Chronic lung </a:t>
            </a:r>
            <a:r>
              <a:rPr lang="en-US" dirty="0" err="1" smtClean="0"/>
              <a:t>dx</a:t>
            </a:r>
            <a:r>
              <a:rPr lang="en-US" dirty="0" smtClean="0"/>
              <a:t> can also occur – probably result of recurrent episodes of ACS</a:t>
            </a:r>
          </a:p>
          <a:p>
            <a:pPr eaLnBrk="1" hangingPunct="1"/>
            <a:r>
              <a:rPr lang="en-US" dirty="0" smtClean="0"/>
              <a:t>High incidence of airway </a:t>
            </a:r>
            <a:r>
              <a:rPr lang="en-US" dirty="0" err="1" smtClean="0"/>
              <a:t>hyperreactivity</a:t>
            </a:r>
            <a:r>
              <a:rPr lang="en-US" dirty="0" smtClean="0"/>
              <a:t> in several studies</a:t>
            </a:r>
          </a:p>
          <a:p>
            <a:pPr eaLnBrk="1" hangingPunct="1"/>
            <a:r>
              <a:rPr lang="en-US" dirty="0" smtClean="0"/>
              <a:t>However, low </a:t>
            </a:r>
            <a:r>
              <a:rPr lang="en-US" dirty="0" err="1" smtClean="0"/>
              <a:t>prevelance</a:t>
            </a:r>
            <a:r>
              <a:rPr lang="en-US" dirty="0" smtClean="0"/>
              <a:t> of asthma – may be </a:t>
            </a:r>
            <a:r>
              <a:rPr lang="en-US" dirty="0" err="1" smtClean="0"/>
              <a:t>underdiagnosed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Asthma and SCD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Children with SCD and asthma have nearly twice as many episodes of ACS.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Several theories: VQ mismatch</a:t>
            </a:r>
            <a:r>
              <a:rPr lang="en-US" sz="2800" dirty="0" smtClean="0">
                <a:sym typeface="Wingdings" pitchFamily="2" charset="2"/>
              </a:rPr>
              <a:t> local tissue hypoxia and increased </a:t>
            </a:r>
            <a:r>
              <a:rPr lang="en-US" sz="2800" dirty="0" err="1" smtClean="0">
                <a:sym typeface="Wingdings" pitchFamily="2" charset="2"/>
              </a:rPr>
              <a:t>sickling</a:t>
            </a:r>
            <a:r>
              <a:rPr lang="en-US" sz="2800" dirty="0" smtClean="0">
                <a:sym typeface="Wingdings" pitchFamily="2" charset="2"/>
              </a:rPr>
              <a:t> of RBC, increase release of inflammatory markers may cause increase airway </a:t>
            </a:r>
            <a:r>
              <a:rPr lang="en-US" sz="2800" dirty="0" err="1" smtClean="0">
                <a:sym typeface="Wingdings" pitchFamily="2" charset="2"/>
              </a:rPr>
              <a:t>hyperreactivity</a:t>
            </a:r>
            <a:r>
              <a:rPr lang="en-US" sz="2800" dirty="0" smtClean="0"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Further studies warranted to determine if aggressive Rx of asthma reduces risk of ACS and possibly morbidity &amp; mortality of ACS in SCD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Artery Hypertension (PAH)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Def</a:t>
            </a:r>
            <a:r>
              <a:rPr lang="en-US" baseline="30000" dirty="0" err="1" smtClean="0"/>
              <a:t>n</a:t>
            </a:r>
            <a:r>
              <a:rPr lang="en-US" dirty="0" smtClean="0"/>
              <a:t> : </a:t>
            </a:r>
            <a:r>
              <a:rPr lang="en-IN" dirty="0" smtClean="0"/>
              <a:t>Pulmonary artery hypertension (PAH) is defined as mean pulmonary artery pressure &gt; 25 mm Hg at rest or &gt; 30 mm Hg during exercise, with normal pressure being 15 mm Hg.</a:t>
            </a:r>
          </a:p>
          <a:p>
            <a:r>
              <a:rPr lang="en-US" dirty="0" smtClean="0"/>
              <a:t>Primary – Rare – idiopathic</a:t>
            </a:r>
          </a:p>
          <a:p>
            <a:r>
              <a:rPr lang="en-US" dirty="0" smtClean="0"/>
              <a:t>Secondary – as a complication of many pulmonary, cardiac or </a:t>
            </a:r>
            <a:r>
              <a:rPr lang="en-US" dirty="0" err="1" smtClean="0"/>
              <a:t>extrathoracic</a:t>
            </a:r>
            <a:r>
              <a:rPr lang="en-US" dirty="0" smtClean="0"/>
              <a:t> conditions that </a:t>
            </a:r>
            <a:r>
              <a:rPr lang="en-IN" dirty="0" smtClean="0"/>
              <a:t>impedes the flow of blood through the lungs or that causes sustained periods of low oxygen in the blood.</a:t>
            </a: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of PAH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prevalant</a:t>
            </a:r>
            <a:r>
              <a:rPr lang="en-US" dirty="0" smtClean="0"/>
              <a:t> lesions thickening of the media and </a:t>
            </a:r>
            <a:r>
              <a:rPr lang="en-US" dirty="0" err="1" smtClean="0"/>
              <a:t>intima</a:t>
            </a:r>
            <a:r>
              <a:rPr lang="en-US" dirty="0" smtClean="0"/>
              <a:t> of small </a:t>
            </a:r>
            <a:r>
              <a:rPr lang="en-US" dirty="0" err="1" smtClean="0"/>
              <a:t>pulm</a:t>
            </a:r>
            <a:r>
              <a:rPr lang="en-US" dirty="0" smtClean="0"/>
              <a:t> vessels, along with concentric </a:t>
            </a:r>
            <a:r>
              <a:rPr lang="en-US" dirty="0" err="1" smtClean="0"/>
              <a:t>nonlaminar</a:t>
            </a:r>
            <a:r>
              <a:rPr lang="en-US" dirty="0" smtClean="0"/>
              <a:t> </a:t>
            </a:r>
            <a:r>
              <a:rPr lang="en-US" dirty="0" err="1" smtClean="0"/>
              <a:t>intimal</a:t>
            </a:r>
            <a:r>
              <a:rPr lang="en-US" dirty="0" smtClean="0"/>
              <a:t> hyperplasia and fibrosis occurs.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development of PAH in SCD patients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Several Mechanism have been proposed – </a:t>
            </a:r>
          </a:p>
          <a:p>
            <a:pPr marL="514350" indent="-514350">
              <a:buAutoNum type="arabicPeriod"/>
            </a:pPr>
            <a:r>
              <a:rPr lang="en-US" dirty="0" smtClean="0"/>
              <a:t>NO deficiency</a:t>
            </a:r>
          </a:p>
          <a:p>
            <a:pPr marL="514350" indent="-514350">
              <a:buAutoNum type="arabicPeriod"/>
            </a:pPr>
            <a:r>
              <a:rPr lang="en-US" dirty="0" smtClean="0"/>
              <a:t>Progressive interstitial fibrosis 2</a:t>
            </a:r>
            <a:r>
              <a:rPr lang="en-US" baseline="30000" dirty="0" smtClean="0"/>
              <a:t>o</a:t>
            </a:r>
            <a:r>
              <a:rPr lang="en-US" dirty="0" smtClean="0"/>
              <a:t> to ACS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Vasculopathy</a:t>
            </a:r>
            <a:r>
              <a:rPr lang="en-US" dirty="0" smtClean="0"/>
              <a:t> 2o to platelet activation and </a:t>
            </a:r>
            <a:r>
              <a:rPr lang="en-US" dirty="0" err="1" smtClean="0"/>
              <a:t>intimal</a:t>
            </a:r>
            <a:r>
              <a:rPr lang="en-US" dirty="0" smtClean="0"/>
              <a:t> thickening.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Hypoperfusion</a:t>
            </a:r>
            <a:r>
              <a:rPr lang="en-US" dirty="0" smtClean="0"/>
              <a:t> of </a:t>
            </a:r>
            <a:r>
              <a:rPr lang="en-US" dirty="0" err="1" smtClean="0"/>
              <a:t>pulm</a:t>
            </a:r>
            <a:r>
              <a:rPr lang="en-US" dirty="0" smtClean="0"/>
              <a:t> vascular bed</a:t>
            </a:r>
          </a:p>
          <a:p>
            <a:pPr marL="514350" indent="-514350">
              <a:buAutoNum type="arabicPeriod"/>
            </a:pPr>
            <a:r>
              <a:rPr lang="en-US" dirty="0" smtClean="0"/>
              <a:t>? Recurrent </a:t>
            </a:r>
            <a:r>
              <a:rPr lang="en-US" dirty="0" err="1" smtClean="0"/>
              <a:t>thromboembolism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NO in </a:t>
            </a:r>
            <a:r>
              <a:rPr lang="en-US" dirty="0" err="1" smtClean="0"/>
              <a:t>Hemolysis</a:t>
            </a:r>
            <a:r>
              <a:rPr lang="en-US" dirty="0" smtClean="0"/>
              <a:t> associated PAH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produced by NOS (NO </a:t>
            </a:r>
            <a:r>
              <a:rPr lang="en-US" dirty="0" err="1" smtClean="0"/>
              <a:t>Synthases</a:t>
            </a:r>
            <a:r>
              <a:rPr lang="en-US" dirty="0" smtClean="0"/>
              <a:t>)</a:t>
            </a:r>
            <a:r>
              <a:rPr lang="en-IN" dirty="0" smtClean="0"/>
              <a:t> – convert </a:t>
            </a:r>
            <a:r>
              <a:rPr lang="en-IN" dirty="0" err="1" smtClean="0"/>
              <a:t>arginine</a:t>
            </a:r>
            <a:r>
              <a:rPr lang="en-IN" dirty="0" smtClean="0"/>
              <a:t> to </a:t>
            </a:r>
            <a:r>
              <a:rPr lang="en-IN" dirty="0" err="1" smtClean="0"/>
              <a:t>citrulline</a:t>
            </a:r>
            <a:r>
              <a:rPr lang="en-IN" dirty="0" smtClean="0"/>
              <a:t> producing NO in process</a:t>
            </a:r>
          </a:p>
          <a:p>
            <a:r>
              <a:rPr lang="en-US" dirty="0" smtClean="0"/>
              <a:t>NO  diffuses from endothelial cell into </a:t>
            </a:r>
            <a:r>
              <a:rPr lang="en-US" dirty="0" err="1" smtClean="0"/>
              <a:t>myocytes</a:t>
            </a:r>
            <a:r>
              <a:rPr lang="en-US" dirty="0" smtClean="0"/>
              <a:t>, trigger </a:t>
            </a:r>
            <a:r>
              <a:rPr lang="en-US" dirty="0" err="1" smtClean="0"/>
              <a:t>cGMP</a:t>
            </a:r>
            <a:r>
              <a:rPr lang="en-US" dirty="0" smtClean="0"/>
              <a:t> there, relaxes </a:t>
            </a:r>
            <a:r>
              <a:rPr lang="en-US" dirty="0" err="1" smtClean="0"/>
              <a:t>myocytes</a:t>
            </a:r>
            <a:r>
              <a:rPr lang="en-US" dirty="0" smtClean="0"/>
              <a:t> and causes vasodilatation.</a:t>
            </a:r>
          </a:p>
          <a:p>
            <a:r>
              <a:rPr lang="en-US" dirty="0" smtClean="0"/>
              <a:t>In SCD, intravascular </a:t>
            </a:r>
            <a:r>
              <a:rPr lang="en-US" dirty="0" err="1" smtClean="0"/>
              <a:t>hemolysis</a:t>
            </a:r>
            <a:r>
              <a:rPr lang="en-US" dirty="0" smtClean="0"/>
              <a:t> releases RBC hemoglobin and </a:t>
            </a:r>
            <a:r>
              <a:rPr lang="en-US" dirty="0" err="1" smtClean="0"/>
              <a:t>arginases</a:t>
            </a:r>
            <a:r>
              <a:rPr lang="en-US" dirty="0" smtClean="0"/>
              <a:t> in plasma.</a:t>
            </a:r>
          </a:p>
          <a:p>
            <a:r>
              <a:rPr lang="en-US" dirty="0" smtClean="0"/>
              <a:t>Plasma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 err="1" smtClean="0"/>
              <a:t>scavanges</a:t>
            </a:r>
            <a:r>
              <a:rPr lang="en-US" dirty="0" smtClean="0"/>
              <a:t> NO, while </a:t>
            </a:r>
            <a:r>
              <a:rPr lang="en-US" dirty="0" err="1" smtClean="0"/>
              <a:t>arginases</a:t>
            </a:r>
            <a:r>
              <a:rPr lang="en-US" dirty="0" smtClean="0"/>
              <a:t> interferes with further NO production.</a:t>
            </a:r>
          </a:p>
          <a:p>
            <a:r>
              <a:rPr lang="en-US" dirty="0" smtClean="0"/>
              <a:t>NO deficiency – Vasoconstriction.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Factors in the inhibition and release of NO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756"/>
          <a:stretch>
            <a:fillRect/>
          </a:stretch>
        </p:blipFill>
        <p:spPr bwMode="auto">
          <a:xfrm>
            <a:off x="1071538" y="1570905"/>
            <a:ext cx="7143800" cy="492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810" b="28865"/>
          <a:stretch>
            <a:fillRect/>
          </a:stretch>
        </p:blipFill>
        <p:spPr>
          <a:xfrm>
            <a:off x="202353" y="395337"/>
            <a:ext cx="8727365" cy="596262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571472" y="391049"/>
            <a:ext cx="55721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Sickle Cell Anemia (SCA)?</a:t>
            </a:r>
          </a:p>
        </p:txBody>
      </p:sp>
      <p:sp>
        <p:nvSpPr>
          <p:cNvPr id="111623" name="Rectangle 1031"/>
          <p:cNvSpPr>
            <a:spLocks noChangeArrowheads="1"/>
          </p:cNvSpPr>
          <p:nvPr/>
        </p:nvSpPr>
        <p:spPr bwMode="auto">
          <a:xfrm>
            <a:off x="357158" y="1833570"/>
            <a:ext cx="52864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 b="0" dirty="0" smtClean="0">
                <a:latin typeface="Tw Cen MT" pitchFamily="34" charset="0"/>
              </a:rPr>
              <a:t>It is a structural Hemoglobin variant. </a:t>
            </a:r>
            <a:r>
              <a:rPr lang="en-US" sz="2400" dirty="0" err="1" smtClean="0">
                <a:latin typeface="Tw Cen MT" pitchFamily="34" charset="0"/>
              </a:rPr>
              <a:t>Autosomal</a:t>
            </a:r>
            <a:r>
              <a:rPr lang="en-US" sz="2400" dirty="0" smtClean="0">
                <a:latin typeface="Tw Cen MT" pitchFamily="34" charset="0"/>
              </a:rPr>
              <a:t> recessive transmission.</a:t>
            </a:r>
            <a:endParaRPr lang="en-US" sz="2400" b="0" dirty="0" smtClean="0">
              <a:latin typeface="Tw Cen MT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 dirty="0" smtClean="0">
                <a:latin typeface="Tw Cen MT" pitchFamily="34" charset="0"/>
              </a:rPr>
              <a:t>Normal </a:t>
            </a:r>
            <a:r>
              <a:rPr lang="en-US" sz="2400" dirty="0" err="1" smtClean="0">
                <a:latin typeface="Tw Cen MT" pitchFamily="34" charset="0"/>
              </a:rPr>
              <a:t>Hb</a:t>
            </a:r>
            <a:r>
              <a:rPr lang="en-US" sz="2400" dirty="0" smtClean="0">
                <a:latin typeface="Tw Cen MT" pitchFamily="34" charset="0"/>
              </a:rPr>
              <a:t> has 2 alpha and 2 beta subunits (</a:t>
            </a:r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l-GR" sz="2400" dirty="0" smtClean="0">
                <a:latin typeface="Times New Roman"/>
                <a:cs typeface="Times New Roman"/>
              </a:rPr>
              <a:t>β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w Cen MT" pitchFamily="34" charset="0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 b="0" dirty="0" smtClean="0">
                <a:latin typeface="Tw Cen MT" pitchFamily="34" charset="0"/>
              </a:rPr>
              <a:t>In Sickle cell anemia – there is substitution of </a:t>
            </a:r>
            <a:r>
              <a:rPr lang="en-US" sz="2400" b="0" dirty="0" err="1" smtClean="0">
                <a:latin typeface="Tw Cen MT" pitchFamily="34" charset="0"/>
              </a:rPr>
              <a:t>valine</a:t>
            </a:r>
            <a:r>
              <a:rPr lang="en-US" sz="2400" b="0" dirty="0" smtClean="0">
                <a:latin typeface="Tw Cen MT" pitchFamily="34" charset="0"/>
              </a:rPr>
              <a:t> for </a:t>
            </a:r>
            <a:r>
              <a:rPr lang="en-US" sz="2400" b="0" dirty="0" err="1" smtClean="0">
                <a:latin typeface="Tw Cen MT" pitchFamily="34" charset="0"/>
              </a:rPr>
              <a:t>glutamic</a:t>
            </a:r>
            <a:r>
              <a:rPr lang="en-US" sz="2400" b="0" dirty="0" smtClean="0">
                <a:latin typeface="Tw Cen MT" pitchFamily="34" charset="0"/>
              </a:rPr>
              <a:t> acid at position 6 in </a:t>
            </a:r>
            <a:r>
              <a:rPr lang="el-GR" sz="2400" dirty="0" smtClean="0">
                <a:latin typeface="Times New Roman"/>
                <a:cs typeface="Times New Roman"/>
              </a:rPr>
              <a:t>β</a:t>
            </a:r>
            <a:r>
              <a:rPr lang="en-US" sz="2400" b="0" dirty="0" smtClean="0">
                <a:latin typeface="Tw Cen MT" pitchFamily="34" charset="0"/>
              </a:rPr>
              <a:t> chain.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 dirty="0" smtClean="0">
                <a:latin typeface="Tw Cen MT" pitchFamily="34" charset="0"/>
              </a:rPr>
              <a:t>The resultant mutant </a:t>
            </a:r>
            <a:r>
              <a:rPr lang="en-US" sz="2400" dirty="0" err="1" smtClean="0">
                <a:latin typeface="Tw Cen MT" pitchFamily="34" charset="0"/>
              </a:rPr>
              <a:t>Hb</a:t>
            </a:r>
            <a:r>
              <a:rPr lang="en-US" sz="2400" dirty="0" smtClean="0">
                <a:latin typeface="Tw Cen MT" pitchFamily="34" charset="0"/>
              </a:rPr>
              <a:t> S has unusual solubility characteristics and undergoes liquid crystal (</a:t>
            </a:r>
            <a:r>
              <a:rPr lang="en-US" sz="2400" dirty="0" err="1" smtClean="0">
                <a:latin typeface="Tw Cen MT" pitchFamily="34" charset="0"/>
              </a:rPr>
              <a:t>tactoid</a:t>
            </a:r>
            <a:r>
              <a:rPr lang="en-US" sz="2400" dirty="0" smtClean="0">
                <a:latin typeface="Tw Cen MT" pitchFamily="34" charset="0"/>
              </a:rPr>
              <a:t>) formation as it becomes deoxygenated.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en-US" sz="2400" b="0" dirty="0">
              <a:latin typeface="Tw Cen MT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800" b="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800" b="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800" b="0" dirty="0" smtClean="0"/>
          </a:p>
        </p:txBody>
      </p:sp>
      <p:pic>
        <p:nvPicPr>
          <p:cNvPr id="7" name="Picture 6" descr="red-blood-cells-sickle-cell.jpg"/>
          <p:cNvPicPr>
            <a:picLocks noChangeAspect="1"/>
          </p:cNvPicPr>
          <p:nvPr/>
        </p:nvPicPr>
        <p:blipFill>
          <a:blip r:embed="rId3" cstate="print"/>
          <a:srcRect r="17188" b="7807"/>
          <a:stretch>
            <a:fillRect/>
          </a:stretch>
        </p:blipFill>
        <p:spPr>
          <a:xfrm>
            <a:off x="6357950" y="-24"/>
            <a:ext cx="2786082" cy="2290801"/>
          </a:xfrm>
          <a:prstGeom prst="rect">
            <a:avLst/>
          </a:prstGeom>
        </p:spPr>
      </p:pic>
      <p:pic>
        <p:nvPicPr>
          <p:cNvPr id="8" name="Picture 7" descr="s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214806"/>
            <a:ext cx="2786082" cy="2643218"/>
          </a:xfrm>
          <a:prstGeom prst="rect">
            <a:avLst/>
          </a:prstGeom>
        </p:spPr>
      </p:pic>
      <p:pic>
        <p:nvPicPr>
          <p:cNvPr id="6" name="Picture 5" descr="http://www.wadsworth.org/newborn/scell/scell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7182" y="2285992"/>
            <a:ext cx="27668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Several studies corroborate a role for NO in ACS. Morris and </a:t>
            </a:r>
            <a:r>
              <a:rPr lang="en-IN" dirty="0" err="1" smtClean="0"/>
              <a:t>coworkers</a:t>
            </a:r>
            <a:r>
              <a:rPr lang="en-IN" dirty="0" smtClean="0"/>
              <a:t> reported in 2000 that steady-state L - </a:t>
            </a:r>
            <a:r>
              <a:rPr lang="en-IN" dirty="0" err="1" smtClean="0"/>
              <a:t>arginine</a:t>
            </a:r>
            <a:r>
              <a:rPr lang="en-IN" dirty="0" smtClean="0"/>
              <a:t> levels, normal in children with SCD, dropped during VOC and went even lower in those who went on to develop ACS. </a:t>
            </a:r>
          </a:p>
          <a:p>
            <a:r>
              <a:rPr lang="en-IN" dirty="0" smtClean="0"/>
              <a:t>In contrast, NO levels were normal at the onset of VOC and decreased during hospitalization for both patients with VOC and those with ACS.</a:t>
            </a:r>
          </a:p>
          <a:p>
            <a:r>
              <a:rPr lang="en-IN" dirty="0" smtClean="0"/>
              <a:t>These data suggest that low </a:t>
            </a:r>
            <a:r>
              <a:rPr lang="en-IN" dirty="0" err="1" smtClean="0"/>
              <a:t>arginine</a:t>
            </a:r>
            <a:r>
              <a:rPr lang="en-IN" dirty="0" smtClean="0"/>
              <a:t> levels during VOC reflect a state of acute substrate depletion that results in a decrease in NO production.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Hemodynamics</a:t>
            </a:r>
            <a:r>
              <a:rPr lang="en-US" dirty="0" smtClean="0"/>
              <a:t> of </a:t>
            </a:r>
            <a:r>
              <a:rPr lang="en-US" dirty="0" err="1" smtClean="0"/>
              <a:t>Pulm</a:t>
            </a:r>
            <a:r>
              <a:rPr lang="en-US" dirty="0" smtClean="0"/>
              <a:t> Hypertension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SCD patients have an </a:t>
            </a:r>
            <a:r>
              <a:rPr lang="en-IN" dirty="0" err="1" smtClean="0"/>
              <a:t>anemia</a:t>
            </a:r>
            <a:r>
              <a:rPr lang="en-IN" dirty="0" smtClean="0"/>
              <a:t>-induced increase in cardiac output. </a:t>
            </a:r>
          </a:p>
          <a:p>
            <a:r>
              <a:rPr lang="en-IN" dirty="0" smtClean="0"/>
              <a:t>This high output state requires that the pre-capillary pulmonary microcirculation </a:t>
            </a:r>
            <a:r>
              <a:rPr lang="en-IN" dirty="0" err="1" smtClean="0"/>
              <a:t>vasodilate</a:t>
            </a:r>
            <a:r>
              <a:rPr lang="en-IN" dirty="0" smtClean="0"/>
              <a:t> in order to accommodate the increased flow of deoxygenated blood and </a:t>
            </a:r>
            <a:r>
              <a:rPr lang="en-IN" dirty="0" err="1" smtClean="0"/>
              <a:t>sickled</a:t>
            </a:r>
            <a:r>
              <a:rPr lang="en-IN" dirty="0" smtClean="0"/>
              <a:t> erythrocytes. In this high-output state, any interference with </a:t>
            </a:r>
            <a:r>
              <a:rPr lang="en-IN" dirty="0" err="1" smtClean="0"/>
              <a:t>vasodilation</a:t>
            </a:r>
            <a:r>
              <a:rPr lang="en-IN" dirty="0" smtClean="0"/>
              <a:t> by the high-viscosity </a:t>
            </a:r>
            <a:r>
              <a:rPr lang="en-IN" dirty="0" err="1" smtClean="0"/>
              <a:t>sickled</a:t>
            </a:r>
            <a:r>
              <a:rPr lang="en-IN" dirty="0" smtClean="0"/>
              <a:t> blood cells will increase pulmonary pressure.</a:t>
            </a:r>
          </a:p>
          <a:p>
            <a:r>
              <a:rPr lang="en-IN" dirty="0" smtClean="0"/>
              <a:t>The Six-Minute Walk Distance Test, which evaluates the distance that a participant</a:t>
            </a:r>
          </a:p>
          <a:p>
            <a:r>
              <a:rPr lang="en-IN" dirty="0" smtClean="0"/>
              <a:t>can walk in 6 minutes, is a good surrogate of cardio-pulmonary dynamics and functional lung impairment in patients with SCD suspected of having PAH.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The first reference in the literature documenting pulmonary hypertension in SCD was in 1982 when Collins and colleagues[4] described the clinical history, cardiac catheterization results, and autopsy findings in 3 patients with PAH.</a:t>
            </a:r>
          </a:p>
          <a:p>
            <a:r>
              <a:rPr lang="en-IN" dirty="0" smtClean="0"/>
              <a:t>SCD patients with pulmonary hypertension have a significantly increased mortality rate compared with SCD patients without pulmonary hypertension. </a:t>
            </a:r>
          </a:p>
          <a:p>
            <a:r>
              <a:rPr lang="en-IN" dirty="0" smtClean="0"/>
              <a:t>Sutton and colleagues reported a 40% mortality rate in SCD patients with pulmonary hypertension at 22 months post diagnosis (odds ratio 7.86; 95% confidence interval = 2.63-23.4), compared with SCD patients without pulmonary hypertension.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PAH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Doppler </a:t>
            </a:r>
            <a:r>
              <a:rPr lang="en-IN" dirty="0" err="1" smtClean="0"/>
              <a:t>echocardiographic</a:t>
            </a:r>
            <a:r>
              <a:rPr lang="en-IN" dirty="0" smtClean="0"/>
              <a:t> assessment (ECHO) of the tricuspid valve </a:t>
            </a:r>
            <a:r>
              <a:rPr lang="en-IN" dirty="0" err="1" smtClean="0"/>
              <a:t>regurgitant</a:t>
            </a:r>
            <a:r>
              <a:rPr lang="en-IN" dirty="0" smtClean="0"/>
              <a:t> jet velocity (TRV) has become a less invasive way to detect PAH and a valuable screening modality.</a:t>
            </a:r>
          </a:p>
          <a:p>
            <a:r>
              <a:rPr lang="en-IN" dirty="0" smtClean="0"/>
              <a:t>Investigators at the NIH-Howard employed this protocol to detect PAH in 195 unselected adults with SCD in a prospective trial.</a:t>
            </a:r>
          </a:p>
          <a:p>
            <a:r>
              <a:rPr lang="en-IN" dirty="0" smtClean="0"/>
              <a:t> This was a landmark study because it validated this </a:t>
            </a:r>
            <a:r>
              <a:rPr lang="en-IN" dirty="0" err="1" smtClean="0"/>
              <a:t>noninvasive</a:t>
            </a:r>
            <a:r>
              <a:rPr lang="en-IN" dirty="0" smtClean="0"/>
              <a:t> method for detecting PAH in SCD patients, quantified the age-related prevalence, and examined predisposing factors for PAH in this population.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17681"/>
            <a:ext cx="3786214" cy="50974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 smtClean="0"/>
              <a:t>    PAH on ECHO was defined as a TRV of 2.5 m/sec or greater. Using these criteria, the investigators found that 32% of patients had PAH, with 25% of cases being mild (TRV = 2.5-2.9 m/sec) and 5% to 10 % being severe (TRV &gt; 2.9 m/sec)</a:t>
            </a:r>
            <a:endParaRPr lang="en-I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73" t="704" r="6173" b="46573"/>
          <a:stretch>
            <a:fillRect/>
          </a:stretch>
        </p:blipFill>
        <p:spPr>
          <a:xfrm>
            <a:off x="4000496" y="928670"/>
            <a:ext cx="5072066" cy="5353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signs and symptoms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Clinically there are sever clues to detecting the presence of PAH.</a:t>
            </a:r>
            <a:r>
              <a:rPr lang="en-IN" dirty="0" smtClean="0"/>
              <a:t> Mild disease does not produce much symptoms. With increasing disease.</a:t>
            </a:r>
            <a:endParaRPr lang="en-US" dirty="0" smtClean="0"/>
          </a:p>
          <a:p>
            <a:pPr lvl="1"/>
            <a:r>
              <a:rPr lang="en-US" dirty="0" smtClean="0"/>
              <a:t>Chronic </a:t>
            </a:r>
            <a:r>
              <a:rPr lang="en-US" dirty="0" err="1" smtClean="0"/>
              <a:t>dyspnea</a:t>
            </a:r>
            <a:r>
              <a:rPr lang="en-US" dirty="0" smtClean="0"/>
              <a:t> 	- Hypoxemia </a:t>
            </a:r>
          </a:p>
          <a:p>
            <a:pPr lvl="1"/>
            <a:r>
              <a:rPr lang="en-US" dirty="0" smtClean="0"/>
              <a:t>Increases P2 or TR	- </a:t>
            </a:r>
            <a:r>
              <a:rPr lang="en-US" dirty="0" err="1" smtClean="0"/>
              <a:t>Cor</a:t>
            </a:r>
            <a:r>
              <a:rPr lang="en-US" dirty="0" smtClean="0"/>
              <a:t> P </a:t>
            </a:r>
          </a:p>
          <a:p>
            <a:pPr lvl="1"/>
            <a:r>
              <a:rPr lang="en-US" dirty="0" smtClean="0"/>
              <a:t>Arrhythmias		- Syncope</a:t>
            </a:r>
          </a:p>
          <a:p>
            <a:pPr lvl="1"/>
            <a:r>
              <a:rPr lang="en-US" dirty="0" smtClean="0"/>
              <a:t>Sudden death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plus work up for Anemia.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Electrophoresis</a:t>
            </a:r>
          </a:p>
          <a:p>
            <a:r>
              <a:rPr lang="en-US" dirty="0" smtClean="0"/>
              <a:t>ECG</a:t>
            </a:r>
          </a:p>
          <a:p>
            <a:r>
              <a:rPr lang="en-US" dirty="0" smtClean="0"/>
              <a:t>2D – ECHO DOPPLER</a:t>
            </a:r>
          </a:p>
          <a:p>
            <a:r>
              <a:rPr lang="en-US" dirty="0" smtClean="0"/>
              <a:t>Right heart catheterization.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Options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Hydroxyurea</a:t>
            </a:r>
            <a:r>
              <a:rPr lang="en-US" dirty="0" smtClean="0"/>
              <a:t> – Induces </a:t>
            </a:r>
            <a:r>
              <a:rPr lang="en-US" dirty="0" err="1" smtClean="0"/>
              <a:t>HbF</a:t>
            </a:r>
            <a:r>
              <a:rPr lang="en-US" dirty="0" smtClean="0"/>
              <a:t> </a:t>
            </a:r>
            <a:r>
              <a:rPr lang="en-US" dirty="0" err="1" smtClean="0"/>
              <a:t>prduction</a:t>
            </a:r>
            <a:r>
              <a:rPr lang="en-US" dirty="0" smtClean="0"/>
              <a:t>. Role for Rx of PAH under study</a:t>
            </a:r>
          </a:p>
          <a:p>
            <a:r>
              <a:rPr lang="en-US" dirty="0" smtClean="0"/>
              <a:t>L – </a:t>
            </a:r>
            <a:r>
              <a:rPr lang="en-US" dirty="0" err="1" smtClean="0"/>
              <a:t>arginine</a:t>
            </a:r>
            <a:r>
              <a:rPr lang="en-US" dirty="0" smtClean="0"/>
              <a:t> replacement therapy – in </a:t>
            </a:r>
            <a:r>
              <a:rPr lang="en-US" dirty="0" err="1" smtClean="0"/>
              <a:t>reserch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Sildenafil</a:t>
            </a:r>
            <a:r>
              <a:rPr lang="en-US" dirty="0" smtClean="0"/>
              <a:t> – Under study.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Hydrang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6050" y="0"/>
            <a:ext cx="4231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Thank You!!!</a:t>
            </a:r>
            <a:endParaRPr lang="en-IN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Normal Hemoglobin (</a:t>
            </a:r>
            <a:r>
              <a:rPr lang="en-US" dirty="0" err="1" smtClean="0">
                <a:solidFill>
                  <a:schemeClr val="accent1"/>
                </a:solidFill>
              </a:rPr>
              <a:t>Hb</a:t>
            </a:r>
            <a:r>
              <a:rPr lang="en-US" dirty="0" smtClean="0">
                <a:solidFill>
                  <a:schemeClr val="accent1"/>
                </a:solidFill>
              </a:rPr>
              <a:t> A)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There are 4 protein subunits of Hemoglobin A</a:t>
            </a:r>
          </a:p>
          <a:p>
            <a:pPr eaLnBrk="1" hangingPunct="1"/>
            <a:endParaRPr lang="en-US" dirty="0" smtClean="0"/>
          </a:p>
          <a:p>
            <a:r>
              <a:rPr lang="en-US" sz="3200" dirty="0" smtClean="0"/>
              <a:t>There will be different forms of Hemoglobin when there is a mutation in the beta subunit.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143636" y="2214554"/>
          <a:ext cx="2857520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Sickle cell Anemia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85926"/>
            <a:ext cx="4471990" cy="4325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Mutation in one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 of the hemoglobin beta gene. Half of beta subunits are replaced with Beta S. </a:t>
            </a:r>
          </a:p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-138731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sz="3200" dirty="0" smtClean="0"/>
              <a:t>This results when both copies of beta gene have S mutation.</a:t>
            </a:r>
          </a:p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143636" y="1714488"/>
          <a:ext cx="2071702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143636" y="4286256"/>
          <a:ext cx="2214578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143404" cy="1066800"/>
          </a:xfrm>
        </p:spPr>
        <p:txBody>
          <a:bodyPr/>
          <a:lstStyle/>
          <a:p>
            <a:r>
              <a:rPr lang="en-US" dirty="0" smtClean="0"/>
              <a:t>Pathogenesis</a:t>
            </a:r>
            <a:endParaRPr lang="en-IN" dirty="0"/>
          </a:p>
        </p:txBody>
      </p:sp>
      <p:pic>
        <p:nvPicPr>
          <p:cNvPr id="4" name="Content Placeholder 3" descr="sickle c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8928" y="-24"/>
            <a:ext cx="4285104" cy="686176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1928802"/>
            <a:ext cx="4757742" cy="47863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RBCs passing thru the small blood vessels with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elsticity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lang="en-US" sz="2600" dirty="0" smtClean="0"/>
              <a:t>Due to repeated </a:t>
            </a:r>
            <a:r>
              <a:rPr lang="en-US" sz="2600" dirty="0" err="1" smtClean="0"/>
              <a:t>sickling</a:t>
            </a:r>
            <a:r>
              <a:rPr lang="en-US" sz="2600" dirty="0" smtClean="0"/>
              <a:t>, </a:t>
            </a:r>
            <a:r>
              <a:rPr lang="en-US" sz="2600" dirty="0" err="1" smtClean="0"/>
              <a:t>sickled</a:t>
            </a:r>
            <a:r>
              <a:rPr lang="en-US" sz="2600" dirty="0" smtClean="0"/>
              <a:t> RBC loses elasticity and shortened survival – chronic hemolytic anemia</a:t>
            </a:r>
          </a:p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Sickled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RBCs also adhere to vessel wall and block circulation, causing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statsis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tissue damage.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263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  <a:p>
            <a:endParaRPr lang="en-US" b="0"/>
          </a:p>
          <a:p>
            <a:r>
              <a:rPr lang="en-US" b="0"/>
              <a:t>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822251" y="353777"/>
            <a:ext cx="5392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0" dirty="0">
                <a:solidFill>
                  <a:schemeClr val="accent1"/>
                </a:solidFill>
                <a:latin typeface="+mj-lt"/>
              </a:rPr>
              <a:t>Medical Complications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257352" y="1124627"/>
            <a:ext cx="567210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Recurrent bone pains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Pulmonary complications</a:t>
            </a:r>
            <a:endParaRPr lang="en-US" sz="2400" b="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Infections</a:t>
            </a:r>
            <a:r>
              <a:rPr lang="en-US" sz="2400" b="0" dirty="0" smtClean="0"/>
              <a:t> </a:t>
            </a:r>
            <a:endParaRPr lang="en-US" sz="2400" b="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C V Stroke</a:t>
            </a:r>
            <a:endParaRPr lang="en-US" sz="2400" b="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0" dirty="0" smtClean="0"/>
              <a:t>Leg </a:t>
            </a:r>
            <a:r>
              <a:rPr lang="en-US" sz="2400" b="0" dirty="0"/>
              <a:t>ulcers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err="1" smtClean="0"/>
              <a:t>Osteomyelitis</a:t>
            </a:r>
            <a:r>
              <a:rPr lang="en-US" sz="2400" dirty="0" smtClean="0"/>
              <a:t>/ </a:t>
            </a:r>
            <a:r>
              <a:rPr lang="en-US" sz="2400" b="0" dirty="0" err="1" smtClean="0"/>
              <a:t>Avascular</a:t>
            </a:r>
            <a:r>
              <a:rPr lang="en-US" sz="2400" b="0" dirty="0" smtClean="0"/>
              <a:t> Necrosis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0" dirty="0" smtClean="0"/>
              <a:t>Renal Papillary Necrosis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Jaundice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0" dirty="0" err="1" smtClean="0"/>
              <a:t>Splenic</a:t>
            </a:r>
            <a:r>
              <a:rPr lang="en-US" sz="2400" b="0" dirty="0" smtClean="0"/>
              <a:t> sequestration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Pulmonary 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Pulmonary manifestations of Sickle cell disease are leading cause of morbidity and mortality.</a:t>
            </a:r>
          </a:p>
          <a:p>
            <a:pPr>
              <a:buNone/>
            </a:pPr>
            <a:r>
              <a:rPr lang="en-US" dirty="0" smtClean="0"/>
              <a:t>They are – </a:t>
            </a:r>
          </a:p>
          <a:p>
            <a:pPr marL="514350" indent="-514350">
              <a:buAutoNum type="arabicPeriod"/>
            </a:pPr>
            <a:r>
              <a:rPr lang="en-US" dirty="0" smtClean="0"/>
              <a:t>Acute Chest Syndrome (ACS)</a:t>
            </a:r>
          </a:p>
          <a:p>
            <a:pPr marL="514350" indent="-514350">
              <a:buAutoNum type="arabicPeriod"/>
            </a:pPr>
            <a:r>
              <a:rPr lang="en-US" dirty="0" smtClean="0"/>
              <a:t>Airway  </a:t>
            </a:r>
            <a:r>
              <a:rPr lang="en-US" dirty="0" err="1" smtClean="0"/>
              <a:t>hyperreactivity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Sickle cell chronic lung disease (SCCLD)</a:t>
            </a:r>
          </a:p>
          <a:p>
            <a:pPr marL="914400" lvl="1" indent="-514350">
              <a:buNone/>
            </a:pPr>
            <a:r>
              <a:rPr lang="en-US" dirty="0" smtClean="0"/>
              <a:t>	- Pulmonary hypertension</a:t>
            </a:r>
          </a:p>
          <a:p>
            <a:pPr marL="914400" lvl="1" indent="-514350">
              <a:buNone/>
            </a:pPr>
            <a:r>
              <a:rPr lang="en-US" dirty="0" smtClean="0"/>
              <a:t>	- Sleep disordered breathing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Acute Chest Syndrome (ACS)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Common form of lung injury in SCD</a:t>
            </a:r>
          </a:p>
          <a:p>
            <a:pPr eaLnBrk="1" hangingPunct="1"/>
            <a:r>
              <a:rPr lang="en-US" sz="2800" smtClean="0"/>
              <a:t>When severe analogous to acute respiratory distress syndrome.</a:t>
            </a:r>
          </a:p>
          <a:p>
            <a:pPr eaLnBrk="1" hangingPunct="1"/>
            <a:r>
              <a:rPr lang="en-US" sz="2800" smtClean="0"/>
              <a:t>Defined by development of new pulmonary infiltrates consistent with alveolar consolidation but not atelectasis involving at least one segment.</a:t>
            </a:r>
          </a:p>
          <a:p>
            <a:pPr eaLnBrk="1" hangingPunct="1"/>
            <a:r>
              <a:rPr lang="en-US" sz="2800" smtClean="0"/>
              <a:t>Radiographic abnormality accompanied by chest pain, fever, tachypnoea, wheezing or cough.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Causes of Acute Chest Syndrome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 major causes proposed: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1. pulmonary infection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2. </a:t>
            </a:r>
            <a:r>
              <a:rPr lang="en-US" dirty="0" err="1" smtClean="0"/>
              <a:t>embolisation</a:t>
            </a:r>
            <a:r>
              <a:rPr lang="en-US" dirty="0" smtClean="0"/>
              <a:t> of bone marrow fat – </a:t>
            </a:r>
            <a:r>
              <a:rPr lang="en-US" dirty="0" err="1" smtClean="0"/>
              <a:t>ffg</a:t>
            </a:r>
            <a:r>
              <a:rPr lang="en-US" dirty="0" smtClean="0"/>
              <a:t> </a:t>
            </a:r>
            <a:r>
              <a:rPr lang="en-US" dirty="0" err="1" smtClean="0"/>
              <a:t>vaso</a:t>
            </a:r>
            <a:r>
              <a:rPr lang="en-US" dirty="0" smtClean="0"/>
              <a:t>-occlusive crisis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3. intravascular pulmonary sequestration of </a:t>
            </a:r>
            <a:r>
              <a:rPr lang="en-US" dirty="0" err="1" smtClean="0"/>
              <a:t>sickled</a:t>
            </a:r>
            <a:r>
              <a:rPr lang="en-US" dirty="0" smtClean="0"/>
              <a:t> erythrocytes </a:t>
            </a:r>
            <a:r>
              <a:rPr lang="en-US" dirty="0" smtClean="0">
                <a:sym typeface="Wingdings" pitchFamily="2" charset="2"/>
              </a:rPr>
              <a:t>lung injury &amp; infarction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1499</TotalTime>
  <Words>1303</Words>
  <Application>Microsoft Office PowerPoint</Application>
  <PresentationFormat>On-screen Show (4:3)</PresentationFormat>
  <Paragraphs>155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Module</vt:lpstr>
      <vt:lpstr>Pulmonary Hypertension in Sickle Cell Anemia</vt:lpstr>
      <vt:lpstr>Slide 2</vt:lpstr>
      <vt:lpstr>Normal Hemoglobin (Hb A)</vt:lpstr>
      <vt:lpstr>Sickle cell Anemia</vt:lpstr>
      <vt:lpstr>Pathogenesis</vt:lpstr>
      <vt:lpstr>Slide 6</vt:lpstr>
      <vt:lpstr>Pulmonary Complications</vt:lpstr>
      <vt:lpstr>The Acute Chest Syndrome (ACS)</vt:lpstr>
      <vt:lpstr>Causes of Acute Chest Syndrome</vt:lpstr>
      <vt:lpstr>Risk factors for ACS</vt:lpstr>
      <vt:lpstr>Clinical aspects of ACS</vt:lpstr>
      <vt:lpstr>Airway Hyperreactivity</vt:lpstr>
      <vt:lpstr>Asthma and SCD</vt:lpstr>
      <vt:lpstr>Pulmonary Artery Hypertension (PAH)</vt:lpstr>
      <vt:lpstr>Pathology of PAH</vt:lpstr>
      <vt:lpstr>Mechanism of development of PAH in SCD patients</vt:lpstr>
      <vt:lpstr>Role of NO in Hemolysis associated PAH</vt:lpstr>
      <vt:lpstr>Factors in the inhibition and release of NO</vt:lpstr>
      <vt:lpstr>Slide 19</vt:lpstr>
      <vt:lpstr>Research</vt:lpstr>
      <vt:lpstr>Hemodynamics of Pulm Hypertension</vt:lpstr>
      <vt:lpstr>Research</vt:lpstr>
      <vt:lpstr>Evaluation of PAH</vt:lpstr>
      <vt:lpstr>Slide 24</vt:lpstr>
      <vt:lpstr>Clinical signs and symptoms</vt:lpstr>
      <vt:lpstr>Investigations</vt:lpstr>
      <vt:lpstr>Treatment Options</vt:lpstr>
      <vt:lpstr>Slide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Hypertension in Sickle Cell Anemia</dc:title>
  <dc:creator>HP</dc:creator>
  <cp:lastModifiedBy>Jeevana</cp:lastModifiedBy>
  <cp:revision>96</cp:revision>
  <dcterms:created xsi:type="dcterms:W3CDTF">2011-07-05T19:55:55Z</dcterms:created>
  <dcterms:modified xsi:type="dcterms:W3CDTF">2020-08-19T12:08:08Z</dcterms:modified>
</cp:coreProperties>
</file>