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56" r:id="rId2"/>
    <p:sldId id="257" r:id="rId3"/>
    <p:sldId id="258" r:id="rId4"/>
    <p:sldId id="299" r:id="rId5"/>
    <p:sldId id="265" r:id="rId6"/>
    <p:sldId id="259" r:id="rId7"/>
    <p:sldId id="262" r:id="rId8"/>
    <p:sldId id="261" r:id="rId9"/>
    <p:sldId id="301" r:id="rId10"/>
    <p:sldId id="263" r:id="rId11"/>
    <p:sldId id="267" r:id="rId12"/>
    <p:sldId id="268" r:id="rId13"/>
    <p:sldId id="270" r:id="rId14"/>
    <p:sldId id="271" r:id="rId15"/>
    <p:sldId id="302" r:id="rId16"/>
    <p:sldId id="272" r:id="rId17"/>
    <p:sldId id="273" r:id="rId18"/>
    <p:sldId id="276" r:id="rId19"/>
    <p:sldId id="274" r:id="rId20"/>
    <p:sldId id="277" r:id="rId21"/>
    <p:sldId id="278" r:id="rId22"/>
    <p:sldId id="279" r:id="rId23"/>
    <p:sldId id="280" r:id="rId24"/>
    <p:sldId id="281" r:id="rId25"/>
    <p:sldId id="282" r:id="rId26"/>
    <p:sldId id="300" r:id="rId27"/>
    <p:sldId id="283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310" r:id="rId37"/>
    <p:sldId id="294" r:id="rId38"/>
    <p:sldId id="295" r:id="rId39"/>
    <p:sldId id="293" r:id="rId40"/>
    <p:sldId id="303" r:id="rId41"/>
    <p:sldId id="284" r:id="rId42"/>
    <p:sldId id="304" r:id="rId43"/>
    <p:sldId id="305" r:id="rId44"/>
    <p:sldId id="306" r:id="rId45"/>
    <p:sldId id="307" r:id="rId46"/>
    <p:sldId id="308" r:id="rId47"/>
    <p:sldId id="296" r:id="rId48"/>
    <p:sldId id="297" r:id="rId49"/>
    <p:sldId id="269" r:id="rId50"/>
    <p:sldId id="309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42A7E-BDB1-431A-94FD-76BB89C98A8B}" type="datetimeFigureOut">
              <a:rPr lang="en-IN" smtClean="0"/>
              <a:pPr/>
              <a:t>19-08-2020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494E9B-9785-43C8-A3EE-CE6D6A6E4810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94E9B-9785-43C8-A3EE-CE6D6A6E4810}" type="slidenum">
              <a:rPr lang="en-IN" smtClean="0"/>
              <a:pPr/>
              <a:t>10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32835-D7B0-4E5E-B4A7-7C3E55450617}" type="datetimeFigureOut">
              <a:rPr lang="en-IN" smtClean="0"/>
              <a:pPr/>
              <a:t>19-08-2020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C05E-2C83-4513-8743-27E1E674C21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32835-D7B0-4E5E-B4A7-7C3E55450617}" type="datetimeFigureOut">
              <a:rPr lang="en-IN" smtClean="0"/>
              <a:pPr/>
              <a:t>19-08-2020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C05E-2C83-4513-8743-27E1E674C21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32835-D7B0-4E5E-B4A7-7C3E55450617}" type="datetimeFigureOut">
              <a:rPr lang="en-IN" smtClean="0"/>
              <a:pPr/>
              <a:t>19-08-2020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C05E-2C83-4513-8743-27E1E674C21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32835-D7B0-4E5E-B4A7-7C3E55450617}" type="datetimeFigureOut">
              <a:rPr lang="en-IN" smtClean="0"/>
              <a:pPr/>
              <a:t>19-08-2020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C05E-2C83-4513-8743-27E1E674C21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32835-D7B0-4E5E-B4A7-7C3E55450617}" type="datetimeFigureOut">
              <a:rPr lang="en-IN" smtClean="0"/>
              <a:pPr/>
              <a:t>19-08-2020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C05E-2C83-4513-8743-27E1E674C21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32835-D7B0-4E5E-B4A7-7C3E55450617}" type="datetimeFigureOut">
              <a:rPr lang="en-IN" smtClean="0"/>
              <a:pPr/>
              <a:t>19-08-2020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C05E-2C83-4513-8743-27E1E674C21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32835-D7B0-4E5E-B4A7-7C3E55450617}" type="datetimeFigureOut">
              <a:rPr lang="en-IN" smtClean="0"/>
              <a:pPr/>
              <a:t>19-08-2020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C05E-2C83-4513-8743-27E1E674C21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32835-D7B0-4E5E-B4A7-7C3E55450617}" type="datetimeFigureOut">
              <a:rPr lang="en-IN" smtClean="0"/>
              <a:pPr/>
              <a:t>19-08-2020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C05E-2C83-4513-8743-27E1E674C21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32835-D7B0-4E5E-B4A7-7C3E55450617}" type="datetimeFigureOut">
              <a:rPr lang="en-IN" smtClean="0"/>
              <a:pPr/>
              <a:t>19-08-2020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C05E-2C83-4513-8743-27E1E674C21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32835-D7B0-4E5E-B4A7-7C3E55450617}" type="datetimeFigureOut">
              <a:rPr lang="en-IN" smtClean="0"/>
              <a:pPr/>
              <a:t>19-08-2020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C05E-2C83-4513-8743-27E1E674C21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32835-D7B0-4E5E-B4A7-7C3E55450617}" type="datetimeFigureOut">
              <a:rPr lang="en-IN" smtClean="0"/>
              <a:pPr/>
              <a:t>19-08-2020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C05E-2C83-4513-8743-27E1E674C21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32835-D7B0-4E5E-B4A7-7C3E55450617}" type="datetimeFigureOut">
              <a:rPr lang="en-IN" smtClean="0"/>
              <a:pPr/>
              <a:t>19-08-2020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CC05E-2C83-4513-8743-27E1E674C21D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txBody>
          <a:bodyPr>
            <a:noAutofit/>
          </a:bodyPr>
          <a:lstStyle/>
          <a:p>
            <a:r>
              <a:rPr lang="en-IN" sz="6000" b="1" dirty="0" smtClean="0"/>
              <a:t> </a:t>
            </a:r>
            <a:endParaRPr lang="en-IN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91472" y="5105400"/>
            <a:ext cx="4752528" cy="1752600"/>
          </a:xfrm>
        </p:spPr>
        <p:txBody>
          <a:bodyPr>
            <a:noAutofit/>
          </a:bodyPr>
          <a:lstStyle/>
          <a:p>
            <a:endParaRPr lang="en-IN" b="1" dirty="0"/>
          </a:p>
        </p:txBody>
      </p:sp>
      <p:sp>
        <p:nvSpPr>
          <p:cNvPr id="4" name="Rectangle 3"/>
          <p:cNvSpPr/>
          <p:nvPr/>
        </p:nvSpPr>
        <p:spPr>
          <a:xfrm>
            <a:off x="-396552" y="0"/>
            <a:ext cx="9998891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IN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Approach to </a:t>
            </a:r>
          </a:p>
          <a:p>
            <a:pPr algn="ctr"/>
            <a:r>
              <a:rPr lang="en-IN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Pulmonary Embolism</a:t>
            </a:r>
            <a:endParaRPr lang="en-US" sz="8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-324544" y="3356992"/>
            <a:ext cx="5436096" cy="3862387"/>
            <a:chOff x="1295400" y="557783"/>
            <a:chExt cx="6248400" cy="3861817"/>
          </a:xfrm>
        </p:grpSpPr>
        <p:pic>
          <p:nvPicPr>
            <p:cNvPr id="6" name="Picture 2" descr="http://www.xarelto.com/html/press/images/lungs-pulmonary-embolism-C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47800" y="557783"/>
              <a:ext cx="6096000" cy="37856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Rectangle 6"/>
            <p:cNvSpPr/>
            <p:nvPr/>
          </p:nvSpPr>
          <p:spPr>
            <a:xfrm>
              <a:off x="1295400" y="4038656"/>
              <a:ext cx="1600200" cy="38094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IN" sz="4000" b="1" u="sng" dirty="0" smtClean="0">
                <a:solidFill>
                  <a:srgbClr val="0070C0"/>
                </a:solidFill>
              </a:rPr>
              <a:t>PERC (Pulmonary Embolism Rule-out Criteria) </a:t>
            </a:r>
            <a:endParaRPr lang="en-IN" sz="4000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17032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/>
              <a:t>Age &lt;50 years</a:t>
            </a:r>
          </a:p>
          <a:p>
            <a:r>
              <a:rPr lang="en-IN" dirty="0" smtClean="0"/>
              <a:t>Heart Rate &lt;100 </a:t>
            </a:r>
            <a:r>
              <a:rPr lang="en-IN" dirty="0" err="1" smtClean="0"/>
              <a:t>bpm</a:t>
            </a:r>
            <a:endParaRPr lang="en-IN" dirty="0" smtClean="0"/>
          </a:p>
          <a:p>
            <a:r>
              <a:rPr lang="en-IN" dirty="0" smtClean="0"/>
              <a:t>Oxygen Saturation &gt;94% </a:t>
            </a:r>
          </a:p>
          <a:p>
            <a:r>
              <a:rPr lang="en-IN" dirty="0" smtClean="0"/>
              <a:t>No unilateral Leg Swelling</a:t>
            </a:r>
          </a:p>
          <a:p>
            <a:r>
              <a:rPr lang="en-IN" dirty="0" smtClean="0"/>
              <a:t>No Haemoptysis</a:t>
            </a:r>
          </a:p>
          <a:p>
            <a:r>
              <a:rPr lang="en-IN" dirty="0" smtClean="0"/>
              <a:t>No surgery or Trauma within 4 weeks </a:t>
            </a:r>
          </a:p>
          <a:p>
            <a:r>
              <a:rPr lang="en-IN" dirty="0" smtClean="0"/>
              <a:t>No prior DVT or PE </a:t>
            </a:r>
          </a:p>
          <a:p>
            <a:r>
              <a:rPr lang="en-IN" dirty="0" smtClean="0"/>
              <a:t>No hormone use</a:t>
            </a: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0" y="5301208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b="1" dirty="0" smtClean="0"/>
              <a:t>PE is </a:t>
            </a:r>
            <a:r>
              <a:rPr lang="en-IN" sz="2800" b="1" dirty="0" smtClean="0">
                <a:solidFill>
                  <a:srgbClr val="FF0000"/>
                </a:solidFill>
              </a:rPr>
              <a:t>rule out </a:t>
            </a:r>
            <a:r>
              <a:rPr lang="en-IN" sz="2800" b="1" dirty="0" smtClean="0"/>
              <a:t>if </a:t>
            </a:r>
            <a:r>
              <a:rPr lang="en-IN" sz="2800" b="1" dirty="0" smtClean="0">
                <a:solidFill>
                  <a:srgbClr val="FF0000"/>
                </a:solidFill>
              </a:rPr>
              <a:t>all criteria negative </a:t>
            </a:r>
            <a:r>
              <a:rPr lang="en-IN" sz="2800" b="1" dirty="0" smtClean="0"/>
              <a:t>for pre test suspicious if </a:t>
            </a:r>
            <a:r>
              <a:rPr lang="en-IN" sz="2800" b="1" dirty="0" smtClean="0">
                <a:solidFill>
                  <a:srgbClr val="FF0000"/>
                </a:solidFill>
              </a:rPr>
              <a:t>any positive</a:t>
            </a:r>
            <a:r>
              <a:rPr lang="en-IN" sz="2800" b="1" dirty="0" smtClean="0"/>
              <a:t> then further evaluation required </a:t>
            </a:r>
          </a:p>
        </p:txBody>
      </p:sp>
      <p:sp>
        <p:nvSpPr>
          <p:cNvPr id="5" name="Rectangle 4"/>
          <p:cNvSpPr/>
          <p:nvPr/>
        </p:nvSpPr>
        <p:spPr>
          <a:xfrm>
            <a:off x="2051720" y="6309320"/>
            <a:ext cx="69117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1" dirty="0" smtClean="0"/>
              <a:t>Kline (2004) J </a:t>
            </a:r>
            <a:r>
              <a:rPr lang="en-IN" sz="2000" b="1" dirty="0" err="1" smtClean="0"/>
              <a:t>Thromb</a:t>
            </a:r>
            <a:r>
              <a:rPr lang="en-IN" sz="2000" b="1" dirty="0" smtClean="0"/>
              <a:t> </a:t>
            </a:r>
            <a:r>
              <a:rPr lang="en-IN" sz="2000" b="1" dirty="0" err="1" smtClean="0"/>
              <a:t>Haemost</a:t>
            </a:r>
            <a:r>
              <a:rPr lang="en-IN" sz="2000" b="1" dirty="0" smtClean="0"/>
              <a:t> 2(8): 1247-55 [</a:t>
            </a:r>
            <a:r>
              <a:rPr lang="en-IN" sz="2000" b="1" dirty="0" err="1" smtClean="0"/>
              <a:t>PubMed</a:t>
            </a:r>
            <a:r>
              <a:rPr lang="en-IN" sz="2000" b="1" dirty="0" smtClean="0"/>
              <a:t>]</a:t>
            </a:r>
            <a:endParaRPr lang="en-IN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IN" b="1" u="sng" dirty="0" smtClean="0">
                <a:solidFill>
                  <a:srgbClr val="0070C0"/>
                </a:solidFill>
              </a:rPr>
              <a:t>Investigations</a:t>
            </a:r>
            <a:endParaRPr lang="en-IN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 fontScale="92500" lnSpcReduction="20000"/>
          </a:bodyPr>
          <a:lstStyle/>
          <a:p>
            <a:r>
              <a:rPr lang="en-IN" dirty="0" err="1" smtClean="0"/>
              <a:t>Nonimaging</a:t>
            </a:r>
            <a:r>
              <a:rPr lang="en-IN" dirty="0" smtClean="0"/>
              <a:t> modalities</a:t>
            </a:r>
          </a:p>
          <a:p>
            <a:pPr lvl="1">
              <a:buFont typeface="Wingdings" pitchFamily="2" charset="2"/>
              <a:buChar char="Ø"/>
            </a:pPr>
            <a:r>
              <a:rPr lang="en-IN" dirty="0" smtClean="0"/>
              <a:t>Plasma D-</a:t>
            </a:r>
            <a:r>
              <a:rPr lang="en-IN" dirty="0" err="1" smtClean="0"/>
              <a:t>Dimer</a:t>
            </a:r>
            <a:endParaRPr lang="en-IN" dirty="0" smtClean="0"/>
          </a:p>
          <a:p>
            <a:pPr lvl="1">
              <a:buFont typeface="Wingdings" pitchFamily="2" charset="2"/>
              <a:buChar char="Ø"/>
            </a:pPr>
            <a:r>
              <a:rPr lang="en-IN" dirty="0" smtClean="0"/>
              <a:t>Cardiac biomarkers</a:t>
            </a:r>
          </a:p>
          <a:p>
            <a:pPr lvl="1">
              <a:buFont typeface="Wingdings" pitchFamily="2" charset="2"/>
              <a:buChar char="Ø"/>
            </a:pPr>
            <a:r>
              <a:rPr lang="en-IN" dirty="0" smtClean="0"/>
              <a:t>ECG</a:t>
            </a:r>
          </a:p>
          <a:p>
            <a:r>
              <a:rPr lang="en-IN" dirty="0" err="1" smtClean="0"/>
              <a:t>Noninvasive</a:t>
            </a:r>
            <a:r>
              <a:rPr lang="en-IN" dirty="0" smtClean="0"/>
              <a:t> imaging modalities</a:t>
            </a:r>
          </a:p>
          <a:p>
            <a:pPr lvl="1">
              <a:buFont typeface="Wingdings" pitchFamily="2" charset="2"/>
              <a:buChar char="Ø"/>
            </a:pPr>
            <a:r>
              <a:rPr lang="en-IN" dirty="0" smtClean="0"/>
              <a:t>Venous </a:t>
            </a:r>
            <a:r>
              <a:rPr lang="en-IN" dirty="0" err="1" smtClean="0"/>
              <a:t>ultrasonography</a:t>
            </a:r>
            <a:endParaRPr lang="en-IN" dirty="0" smtClean="0"/>
          </a:p>
          <a:p>
            <a:pPr lvl="1">
              <a:buFont typeface="Wingdings" pitchFamily="2" charset="2"/>
              <a:buChar char="Ø"/>
            </a:pPr>
            <a:r>
              <a:rPr lang="en-IN" dirty="0" smtClean="0"/>
              <a:t>Chest X-ray</a:t>
            </a:r>
          </a:p>
          <a:p>
            <a:pPr lvl="1">
              <a:buFont typeface="Wingdings" pitchFamily="2" charset="2"/>
              <a:buChar char="Ø"/>
            </a:pPr>
            <a:r>
              <a:rPr lang="en-IN" dirty="0" smtClean="0"/>
              <a:t>CT scan</a:t>
            </a:r>
          </a:p>
          <a:p>
            <a:pPr lvl="1">
              <a:buFont typeface="Wingdings" pitchFamily="2" charset="2"/>
              <a:buChar char="Ø"/>
            </a:pPr>
            <a:r>
              <a:rPr lang="en-IN" dirty="0" smtClean="0"/>
              <a:t>MRI</a:t>
            </a:r>
          </a:p>
          <a:p>
            <a:pPr lvl="1">
              <a:buFont typeface="Wingdings" pitchFamily="2" charset="2"/>
              <a:buChar char="Ø"/>
            </a:pPr>
            <a:r>
              <a:rPr lang="en-IN" dirty="0" smtClean="0"/>
              <a:t>Echocardiography</a:t>
            </a:r>
          </a:p>
          <a:p>
            <a:r>
              <a:rPr lang="en-IN" dirty="0" smtClean="0"/>
              <a:t>Invasive modalities</a:t>
            </a:r>
          </a:p>
          <a:p>
            <a:pPr lvl="1">
              <a:buFont typeface="Wingdings" pitchFamily="2" charset="2"/>
              <a:buChar char="Ø"/>
            </a:pPr>
            <a:r>
              <a:rPr lang="en-IN" dirty="0" smtClean="0"/>
              <a:t>Pulmonary angiography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IN" b="1" u="sng" dirty="0" smtClean="0">
                <a:solidFill>
                  <a:srgbClr val="0070C0"/>
                </a:solidFill>
              </a:rPr>
              <a:t>Plasma D-</a:t>
            </a:r>
            <a:r>
              <a:rPr lang="en-IN" b="1" u="sng" dirty="0" err="1" smtClean="0">
                <a:solidFill>
                  <a:srgbClr val="0070C0"/>
                </a:solidFill>
              </a:rPr>
              <a:t>Dimer</a:t>
            </a:r>
            <a:endParaRPr lang="en-IN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/>
          </a:bodyPr>
          <a:lstStyle/>
          <a:p>
            <a:r>
              <a:rPr lang="en-IN" dirty="0" smtClean="0"/>
              <a:t>It is </a:t>
            </a:r>
            <a:r>
              <a:rPr lang="en-IN" dirty="0" smtClean="0">
                <a:solidFill>
                  <a:srgbClr val="FF0000"/>
                </a:solidFill>
              </a:rPr>
              <a:t>degradation product </a:t>
            </a:r>
            <a:r>
              <a:rPr lang="en-IN" dirty="0" smtClean="0"/>
              <a:t>of fibrin produced by </a:t>
            </a:r>
            <a:r>
              <a:rPr lang="en-IN" dirty="0" err="1" smtClean="0"/>
              <a:t>plasmin</a:t>
            </a:r>
            <a:r>
              <a:rPr lang="en-IN" dirty="0" smtClean="0"/>
              <a:t>-mediated proteases enzyme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Normal value</a:t>
            </a:r>
            <a:r>
              <a:rPr lang="en-IN" dirty="0" smtClean="0"/>
              <a:t>:- &lt;500  µg/L or </a:t>
            </a:r>
            <a:r>
              <a:rPr lang="en-IN" dirty="0" err="1" smtClean="0"/>
              <a:t>ng</a:t>
            </a:r>
            <a:r>
              <a:rPr lang="en-IN" dirty="0" smtClean="0"/>
              <a:t>/</a:t>
            </a:r>
            <a:r>
              <a:rPr lang="en-IN" dirty="0" err="1" smtClean="0"/>
              <a:t>mL</a:t>
            </a:r>
            <a:r>
              <a:rPr lang="en-IN" dirty="0" smtClean="0"/>
              <a:t> [age × 10 </a:t>
            </a:r>
            <a:r>
              <a:rPr lang="en-IN" dirty="0" err="1" smtClean="0"/>
              <a:t>ng</a:t>
            </a:r>
            <a:r>
              <a:rPr lang="en-IN" dirty="0" smtClean="0"/>
              <a:t>/</a:t>
            </a:r>
            <a:r>
              <a:rPr lang="en-IN" dirty="0" err="1" smtClean="0"/>
              <a:t>mL</a:t>
            </a:r>
            <a:r>
              <a:rPr lang="en-IN" dirty="0" smtClean="0"/>
              <a:t> ]</a:t>
            </a:r>
            <a:endParaRPr lang="en-IN" baseline="30000" dirty="0" smtClean="0"/>
          </a:p>
          <a:p>
            <a:r>
              <a:rPr lang="en-IN" dirty="0" smtClean="0">
                <a:solidFill>
                  <a:srgbClr val="FF0000"/>
                </a:solidFill>
              </a:rPr>
              <a:t>Sensitivity </a:t>
            </a:r>
            <a:r>
              <a:rPr lang="en-IN" dirty="0" smtClean="0"/>
              <a:t>&gt; 95% but poor specificity (No specific data)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Also increase in</a:t>
            </a:r>
            <a:r>
              <a:rPr lang="en-IN" dirty="0" smtClean="0"/>
              <a:t> MI, Pneumonia, Sepsis, Postoperative state, carcinoma and many times in 2</a:t>
            </a:r>
            <a:r>
              <a:rPr lang="en-IN" baseline="30000" dirty="0" smtClean="0"/>
              <a:t>nd</a:t>
            </a:r>
            <a:r>
              <a:rPr lang="en-IN" dirty="0" smtClean="0"/>
              <a:t> &amp; 3</a:t>
            </a:r>
            <a:r>
              <a:rPr lang="en-IN" baseline="30000" dirty="0" smtClean="0"/>
              <a:t>rd</a:t>
            </a:r>
            <a:r>
              <a:rPr lang="en-IN" dirty="0" smtClean="0"/>
              <a:t> trimester of Pregnancy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 smtClean="0">
                <a:solidFill>
                  <a:srgbClr val="0070C0"/>
                </a:solidFill>
              </a:rPr>
              <a:t>Serum </a:t>
            </a:r>
            <a:r>
              <a:rPr lang="en-IN" b="1" u="sng" dirty="0" err="1" smtClean="0">
                <a:solidFill>
                  <a:srgbClr val="0070C0"/>
                </a:solidFill>
              </a:rPr>
              <a:t>Troponin</a:t>
            </a:r>
            <a:endParaRPr lang="en-IN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It is </a:t>
            </a:r>
            <a:r>
              <a:rPr lang="en-IN" dirty="0" smtClean="0">
                <a:solidFill>
                  <a:srgbClr val="FF0000"/>
                </a:solidFill>
              </a:rPr>
              <a:t>increased due to </a:t>
            </a:r>
            <a:r>
              <a:rPr lang="en-IN" dirty="0" smtClean="0"/>
              <a:t>RV </a:t>
            </a:r>
            <a:r>
              <a:rPr lang="en-IN" dirty="0" err="1" smtClean="0"/>
              <a:t>microinfarction</a:t>
            </a:r>
            <a:endParaRPr lang="en-IN" dirty="0" smtClean="0"/>
          </a:p>
          <a:p>
            <a:r>
              <a:rPr lang="en-IN" dirty="0" smtClean="0"/>
              <a:t>Serum </a:t>
            </a:r>
            <a:r>
              <a:rPr lang="en-IN" dirty="0" err="1" smtClean="0"/>
              <a:t>troponin</a:t>
            </a:r>
            <a:r>
              <a:rPr lang="en-IN" dirty="0" smtClean="0"/>
              <a:t> levels can be elevated in </a:t>
            </a:r>
            <a:r>
              <a:rPr lang="en-IN" dirty="0" smtClean="0">
                <a:solidFill>
                  <a:srgbClr val="FF0000"/>
                </a:solidFill>
              </a:rPr>
              <a:t>up to 50% </a:t>
            </a:r>
            <a:r>
              <a:rPr lang="en-IN" dirty="0" smtClean="0"/>
              <a:t>of patients with a moderate to large pulmonary embolism.</a:t>
            </a:r>
            <a:r>
              <a:rPr lang="en-IN" baseline="30000" dirty="0" smtClean="0"/>
              <a:t>4</a:t>
            </a: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IN" b="1" u="sng" dirty="0" smtClean="0">
                <a:solidFill>
                  <a:srgbClr val="0070C0"/>
                </a:solidFill>
              </a:rPr>
              <a:t>Electrocardiogram</a:t>
            </a:r>
            <a:endParaRPr lang="en-IN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fontScale="92500"/>
          </a:bodyPr>
          <a:lstStyle/>
          <a:p>
            <a:r>
              <a:rPr lang="en-IN" dirty="0" smtClean="0"/>
              <a:t>Sinus tachycardia</a:t>
            </a:r>
          </a:p>
          <a:p>
            <a:r>
              <a:rPr lang="en-IN" dirty="0" smtClean="0"/>
              <a:t>S wave in lead I, Q wave in lead III and inverted T wave in lead III (S1Q3T3 Sign)</a:t>
            </a:r>
          </a:p>
          <a:p>
            <a:r>
              <a:rPr lang="en-IN" dirty="0" err="1" smtClean="0"/>
              <a:t>Cor</a:t>
            </a:r>
            <a:r>
              <a:rPr lang="en-IN" dirty="0" smtClean="0"/>
              <a:t> P, Right axis deviation with RBBB (due to RV strain)</a:t>
            </a:r>
          </a:p>
          <a:p>
            <a:r>
              <a:rPr lang="en-IN" dirty="0" smtClean="0"/>
              <a:t>T wave inversion in V1 – V4 (due to RV ischemia)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20%</a:t>
            </a:r>
            <a:r>
              <a:rPr lang="en-IN" dirty="0" smtClean="0"/>
              <a:t> of patients with proven pulmonary embolism have any of these classic ECG changes. If ECG abnormalities are </a:t>
            </a:r>
            <a:r>
              <a:rPr lang="en-IN" dirty="0" smtClean="0">
                <a:solidFill>
                  <a:srgbClr val="FF0000"/>
                </a:solidFill>
              </a:rPr>
              <a:t>present</a:t>
            </a:r>
            <a:r>
              <a:rPr lang="en-IN" dirty="0" smtClean="0"/>
              <a:t>, they may be suggestive of pulmonary embolism.</a:t>
            </a:r>
            <a:r>
              <a:rPr lang="en-IN" baseline="30000" dirty="0" smtClean="0"/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 </a:t>
            </a:r>
            <a:endParaRPr lang="en-IN" dirty="0"/>
          </a:p>
        </p:txBody>
      </p:sp>
      <p:pic>
        <p:nvPicPr>
          <p:cNvPr id="1026" name="Picture 2" descr="http://ems12lead.com/wp-content/uploads/sites/42/2010/11/S1Q3T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280920" cy="62106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 smtClean="0">
                <a:solidFill>
                  <a:srgbClr val="0070C0"/>
                </a:solidFill>
              </a:rPr>
              <a:t>Venous </a:t>
            </a:r>
            <a:r>
              <a:rPr lang="en-IN" b="1" u="sng" dirty="0" err="1" smtClean="0">
                <a:solidFill>
                  <a:srgbClr val="0070C0"/>
                </a:solidFill>
              </a:rPr>
              <a:t>Ultrasonography</a:t>
            </a:r>
            <a:endParaRPr lang="en-IN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/>
          </a:bodyPr>
          <a:lstStyle/>
          <a:p>
            <a:r>
              <a:rPr lang="en-IN" dirty="0" err="1" smtClean="0"/>
              <a:t>Ultrasonography</a:t>
            </a:r>
            <a:r>
              <a:rPr lang="en-IN" dirty="0" smtClean="0"/>
              <a:t> of the deep venous system relies on loss of vein </a:t>
            </a:r>
            <a:r>
              <a:rPr lang="en-IN" dirty="0" smtClean="0">
                <a:solidFill>
                  <a:srgbClr val="FF0000"/>
                </a:solidFill>
              </a:rPr>
              <a:t>compressibility</a:t>
            </a:r>
            <a:r>
              <a:rPr lang="en-IN" dirty="0" smtClean="0"/>
              <a:t> (because of passive </a:t>
            </a:r>
            <a:r>
              <a:rPr lang="en-IN" dirty="0" err="1" smtClean="0"/>
              <a:t>distention</a:t>
            </a:r>
            <a:r>
              <a:rPr lang="en-IN" dirty="0" smtClean="0"/>
              <a:t> by thrombus)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Thrombus </a:t>
            </a:r>
            <a:r>
              <a:rPr lang="en-IN" dirty="0" smtClean="0"/>
              <a:t>is may directly visualized. It appears homogeneous and has low </a:t>
            </a:r>
            <a:r>
              <a:rPr lang="en-IN" dirty="0" err="1" smtClean="0"/>
              <a:t>echogenicity</a:t>
            </a:r>
            <a:r>
              <a:rPr lang="en-IN" b="1" dirty="0" smtClean="0"/>
              <a:t>.</a:t>
            </a:r>
          </a:p>
          <a:p>
            <a:r>
              <a:rPr lang="en-IN" dirty="0" smtClean="0"/>
              <a:t>The vein itself often appears mildly </a:t>
            </a:r>
            <a:r>
              <a:rPr lang="en-IN" dirty="0" smtClean="0">
                <a:solidFill>
                  <a:srgbClr val="FF0000"/>
                </a:solidFill>
              </a:rPr>
              <a:t>dilated</a:t>
            </a:r>
            <a:r>
              <a:rPr lang="en-IN" dirty="0" smtClean="0"/>
              <a:t>, and collateral channels may be absent.</a:t>
            </a:r>
          </a:p>
          <a:p>
            <a:r>
              <a:rPr lang="en-IN" dirty="0" smtClean="0"/>
              <a:t>With the advent of </a:t>
            </a:r>
            <a:r>
              <a:rPr lang="en-IN" dirty="0" err="1" smtClean="0"/>
              <a:t>noninvasive</a:t>
            </a:r>
            <a:r>
              <a:rPr lang="en-IN" dirty="0" smtClean="0"/>
              <a:t> imaging, it has become </a:t>
            </a:r>
            <a:r>
              <a:rPr lang="en-IN" dirty="0" smtClean="0">
                <a:solidFill>
                  <a:srgbClr val="FF0000"/>
                </a:solidFill>
              </a:rPr>
              <a:t>less common </a:t>
            </a:r>
            <a:r>
              <a:rPr lang="en-IN" dirty="0" smtClean="0"/>
              <a:t>in practice.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 smtClean="0">
                <a:solidFill>
                  <a:srgbClr val="0070C0"/>
                </a:solidFill>
              </a:rPr>
              <a:t>Chest X Ray</a:t>
            </a:r>
            <a:endParaRPr lang="en-IN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Chest radiographs are abnormal in most cases</a:t>
            </a:r>
          </a:p>
          <a:p>
            <a:r>
              <a:rPr lang="en-IN" dirty="0" smtClean="0"/>
              <a:t>The classic findings of pulmonary infarction include a wedge-shaped, pleura-based triangular opacity with an apex pointing toward the </a:t>
            </a:r>
            <a:r>
              <a:rPr lang="en-IN" dirty="0" err="1" smtClean="0"/>
              <a:t>hilus</a:t>
            </a:r>
            <a:r>
              <a:rPr lang="en-IN" dirty="0" smtClean="0"/>
              <a:t> (</a:t>
            </a:r>
            <a:r>
              <a:rPr lang="en-IN" dirty="0" smtClean="0">
                <a:solidFill>
                  <a:srgbClr val="FF0000"/>
                </a:solidFill>
              </a:rPr>
              <a:t>Hampton hump</a:t>
            </a:r>
            <a:r>
              <a:rPr lang="en-IN" dirty="0" smtClean="0"/>
              <a:t>) or decreased </a:t>
            </a:r>
            <a:r>
              <a:rPr lang="en-IN" dirty="0" err="1" smtClean="0"/>
              <a:t>vascularity</a:t>
            </a:r>
            <a:r>
              <a:rPr lang="en-IN" dirty="0" smtClean="0"/>
              <a:t> (</a:t>
            </a:r>
            <a:r>
              <a:rPr lang="en-IN" dirty="0" err="1" smtClean="0">
                <a:solidFill>
                  <a:srgbClr val="FF0000"/>
                </a:solidFill>
              </a:rPr>
              <a:t>Westermark</a:t>
            </a:r>
            <a:r>
              <a:rPr lang="en-IN" dirty="0" smtClean="0">
                <a:solidFill>
                  <a:srgbClr val="FF0000"/>
                </a:solidFill>
              </a:rPr>
              <a:t> sign</a:t>
            </a:r>
            <a:r>
              <a:rPr lang="en-IN" dirty="0" smtClean="0"/>
              <a:t>).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 </a:t>
            </a:r>
            <a:endParaRPr lang="en-IN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5933" y="0"/>
            <a:ext cx="618806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 flipV="1">
            <a:off x="2411760" y="3284984"/>
            <a:ext cx="1584176" cy="360040"/>
          </a:xfrm>
          <a:prstGeom prst="straightConnector1">
            <a:avLst/>
          </a:prstGeom>
          <a:ln w="508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23528" y="2708920"/>
            <a:ext cx="226774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b="1" dirty="0" smtClean="0">
                <a:solidFill>
                  <a:srgbClr val="FF0000"/>
                </a:solidFill>
              </a:rPr>
              <a:t>Triangular opacity with an apex pointing toward the </a:t>
            </a:r>
            <a:r>
              <a:rPr lang="en-IN" sz="2800" b="1" dirty="0" err="1" smtClean="0">
                <a:solidFill>
                  <a:srgbClr val="FF0000"/>
                </a:solidFill>
              </a:rPr>
              <a:t>hilus</a:t>
            </a:r>
            <a:r>
              <a:rPr lang="en-IN" sz="2800" b="1" dirty="0" smtClean="0">
                <a:solidFill>
                  <a:srgbClr val="FF0000"/>
                </a:solidFill>
              </a:rPr>
              <a:t> (Hampton hump)</a:t>
            </a:r>
            <a:endParaRPr lang="en-IN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 </a:t>
            </a:r>
            <a:endParaRPr lang="en-IN" dirty="0"/>
          </a:p>
        </p:txBody>
      </p:sp>
      <p:pic>
        <p:nvPicPr>
          <p:cNvPr id="1026" name="Picture 2" descr="http://img.medscapestatic.com/pi/meds/ckb/17/387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0"/>
            <a:ext cx="6876256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4005064"/>
            <a:ext cx="22677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b="1" dirty="0" smtClean="0">
                <a:solidFill>
                  <a:srgbClr val="FF0000"/>
                </a:solidFill>
              </a:rPr>
              <a:t>peripheral wedge-shaped infiltrate</a:t>
            </a:r>
          </a:p>
          <a:p>
            <a:pPr algn="ctr"/>
            <a:r>
              <a:rPr lang="en-IN" sz="2800" b="1" dirty="0" smtClean="0">
                <a:solidFill>
                  <a:srgbClr val="FF0000"/>
                </a:solidFill>
              </a:rPr>
              <a:t>(</a:t>
            </a:r>
            <a:r>
              <a:rPr lang="en-IN" sz="2800" b="1" dirty="0" err="1" smtClean="0">
                <a:solidFill>
                  <a:srgbClr val="FF0000"/>
                </a:solidFill>
              </a:rPr>
              <a:t>westermark’s</a:t>
            </a:r>
            <a:r>
              <a:rPr lang="en-IN" sz="2800" b="1" dirty="0" smtClean="0">
                <a:solidFill>
                  <a:srgbClr val="FF0000"/>
                </a:solidFill>
              </a:rPr>
              <a:t> sign)</a:t>
            </a:r>
            <a:endParaRPr lang="en-IN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 smtClean="0">
                <a:solidFill>
                  <a:srgbClr val="0070C0"/>
                </a:solidFill>
              </a:rPr>
              <a:t>Content</a:t>
            </a:r>
            <a:endParaRPr lang="en-IN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Introduction</a:t>
            </a:r>
          </a:p>
          <a:p>
            <a:r>
              <a:rPr lang="en-IN" dirty="0" smtClean="0"/>
              <a:t>Epidemiology</a:t>
            </a:r>
          </a:p>
          <a:p>
            <a:r>
              <a:rPr lang="en-IN" dirty="0" smtClean="0"/>
              <a:t>Risk factors</a:t>
            </a:r>
          </a:p>
          <a:p>
            <a:r>
              <a:rPr lang="en-IN" dirty="0" smtClean="0"/>
              <a:t>Clinical findings</a:t>
            </a:r>
          </a:p>
          <a:p>
            <a:r>
              <a:rPr lang="en-IN" dirty="0" smtClean="0"/>
              <a:t>Investigations </a:t>
            </a:r>
          </a:p>
          <a:p>
            <a:r>
              <a:rPr lang="en-IN" dirty="0" smtClean="0"/>
              <a:t>Treatment</a:t>
            </a:r>
          </a:p>
          <a:p>
            <a:r>
              <a:rPr lang="en-IN" dirty="0" smtClean="0"/>
              <a:t>Approach</a:t>
            </a:r>
          </a:p>
          <a:p>
            <a:r>
              <a:rPr lang="en-IN" dirty="0" smtClean="0"/>
              <a:t>References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 smtClean="0">
                <a:solidFill>
                  <a:srgbClr val="0070C0"/>
                </a:solidFill>
              </a:rPr>
              <a:t>Chest CT Scan</a:t>
            </a:r>
            <a:endParaRPr lang="en-IN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Important </a:t>
            </a:r>
            <a:r>
              <a:rPr lang="en-IN" dirty="0" smtClean="0"/>
              <a:t>diagnostic technique in suspected pulmonary embolism.</a:t>
            </a:r>
          </a:p>
          <a:p>
            <a:r>
              <a:rPr lang="en-IN" dirty="0" smtClean="0"/>
              <a:t>It is non invasive, cheaper than pulmonary angiography, and widely available. </a:t>
            </a:r>
          </a:p>
          <a:p>
            <a:r>
              <a:rPr lang="en-IN" dirty="0" smtClean="0"/>
              <a:t>CT scan can provide significant </a:t>
            </a:r>
            <a:r>
              <a:rPr lang="en-IN" dirty="0" smtClean="0">
                <a:solidFill>
                  <a:srgbClr val="FF0000"/>
                </a:solidFill>
              </a:rPr>
              <a:t>additional information </a:t>
            </a:r>
            <a:r>
              <a:rPr lang="en-IN" dirty="0" smtClean="0"/>
              <a:t>related to alternate diagnoses.</a:t>
            </a:r>
          </a:p>
          <a:p>
            <a:r>
              <a:rPr lang="en-IN" dirty="0" smtClean="0"/>
              <a:t>CT angiography is the initial imaging modality of </a:t>
            </a:r>
            <a:r>
              <a:rPr lang="en-IN" dirty="0" smtClean="0">
                <a:solidFill>
                  <a:srgbClr val="FF0000"/>
                </a:solidFill>
              </a:rPr>
              <a:t>choice for stable patients </a:t>
            </a:r>
            <a:r>
              <a:rPr lang="en-IN" dirty="0" smtClean="0"/>
              <a:t>with suspected pulmonary embolism.</a:t>
            </a:r>
            <a:r>
              <a:rPr lang="en-IN" baseline="30000" dirty="0" smtClean="0"/>
              <a:t>6</a:t>
            </a:r>
            <a:endParaRPr lang="en-IN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94122"/>
          </a:xfrm>
        </p:spPr>
        <p:txBody>
          <a:bodyPr/>
          <a:lstStyle/>
          <a:p>
            <a:r>
              <a:rPr lang="en-IN" b="1" u="sng" dirty="0" smtClean="0">
                <a:solidFill>
                  <a:srgbClr val="0070C0"/>
                </a:solidFill>
              </a:rPr>
              <a:t>Ventilation – Perfusion Scan</a:t>
            </a:r>
            <a:endParaRPr lang="en-IN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10000"/>
          </a:bodyPr>
          <a:lstStyle/>
          <a:p>
            <a:r>
              <a:rPr lang="en-IN" dirty="0" smtClean="0"/>
              <a:t>Albumin </a:t>
            </a:r>
            <a:r>
              <a:rPr lang="en-IN" dirty="0" err="1" smtClean="0"/>
              <a:t>labeled</a:t>
            </a:r>
            <a:r>
              <a:rPr lang="en-IN" dirty="0" smtClean="0"/>
              <a:t> with a gamma-emitting </a:t>
            </a:r>
            <a:r>
              <a:rPr lang="en-IN" dirty="0" smtClean="0">
                <a:solidFill>
                  <a:srgbClr val="FF0000"/>
                </a:solidFill>
              </a:rPr>
              <a:t>radionuclide</a:t>
            </a:r>
            <a:r>
              <a:rPr lang="en-IN" dirty="0" smtClean="0"/>
              <a:t> are injected </a:t>
            </a:r>
            <a:r>
              <a:rPr lang="en-IN" dirty="0" err="1" smtClean="0"/>
              <a:t>i.v</a:t>
            </a:r>
            <a:r>
              <a:rPr lang="en-IN" dirty="0" smtClean="0"/>
              <a:t>. and are trapped in the pulmonary capillary bed</a:t>
            </a:r>
          </a:p>
          <a:p>
            <a:r>
              <a:rPr lang="en-IN" dirty="0" smtClean="0"/>
              <a:t>Ventilation scans, obtained with a </a:t>
            </a:r>
            <a:r>
              <a:rPr lang="en-IN" dirty="0" err="1" smtClean="0"/>
              <a:t>radiolabeled</a:t>
            </a:r>
            <a:r>
              <a:rPr lang="en-IN" dirty="0" smtClean="0"/>
              <a:t> </a:t>
            </a:r>
            <a:r>
              <a:rPr lang="en-IN" dirty="0" smtClean="0">
                <a:solidFill>
                  <a:srgbClr val="FF0000"/>
                </a:solidFill>
              </a:rPr>
              <a:t>inhaled gas </a:t>
            </a:r>
            <a:r>
              <a:rPr lang="en-IN" dirty="0" smtClean="0"/>
              <a:t>such as xenon or krypton, improve the specificity of the perfusion scan.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Abnormal ventilation scans</a:t>
            </a:r>
            <a:r>
              <a:rPr lang="en-IN" dirty="0" smtClean="0"/>
              <a:t> indicate abnormal </a:t>
            </a:r>
            <a:r>
              <a:rPr lang="en-IN" dirty="0" err="1" smtClean="0"/>
              <a:t>nonventilated</a:t>
            </a:r>
            <a:r>
              <a:rPr lang="en-IN" dirty="0" smtClean="0"/>
              <a:t> lung, thereby providing possible explanations for perfusion defects other than acute PE, such as asthma and COPD.</a:t>
            </a:r>
          </a:p>
          <a:p>
            <a:r>
              <a:rPr lang="en-IN" dirty="0" smtClean="0"/>
              <a:t>May be used when CT scanning is not available or if the patient has a </a:t>
            </a:r>
            <a:r>
              <a:rPr lang="en-IN" dirty="0" smtClean="0">
                <a:solidFill>
                  <a:srgbClr val="FF0000"/>
                </a:solidFill>
              </a:rPr>
              <a:t>contraindication to </a:t>
            </a:r>
            <a:r>
              <a:rPr lang="en-IN" dirty="0" err="1" smtClean="0">
                <a:solidFill>
                  <a:srgbClr val="FF0000"/>
                </a:solidFill>
              </a:rPr>
              <a:t>i.v</a:t>
            </a:r>
            <a:r>
              <a:rPr lang="en-IN" dirty="0" smtClean="0">
                <a:solidFill>
                  <a:srgbClr val="FF0000"/>
                </a:solidFill>
              </a:rPr>
              <a:t>. contrast</a:t>
            </a:r>
            <a:r>
              <a:rPr lang="en-IN" dirty="0" smtClean="0"/>
              <a:t> material.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IN" b="1" u="sng" dirty="0" smtClean="0">
                <a:solidFill>
                  <a:srgbClr val="0070C0"/>
                </a:solidFill>
              </a:rPr>
              <a:t>Echocardiography</a:t>
            </a:r>
            <a:endParaRPr lang="en-IN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/>
          </a:bodyPr>
          <a:lstStyle/>
          <a:p>
            <a:r>
              <a:rPr lang="en-IN" dirty="0" smtClean="0"/>
              <a:t>It is a very useful for </a:t>
            </a:r>
            <a:r>
              <a:rPr lang="en-IN" dirty="0" smtClean="0">
                <a:solidFill>
                  <a:srgbClr val="FF0000"/>
                </a:solidFill>
              </a:rPr>
              <a:t>detecting</a:t>
            </a:r>
            <a:r>
              <a:rPr lang="en-IN" dirty="0" smtClean="0"/>
              <a:t> conditions that may </a:t>
            </a:r>
            <a:r>
              <a:rPr lang="en-IN" dirty="0" smtClean="0">
                <a:solidFill>
                  <a:srgbClr val="FF0000"/>
                </a:solidFill>
              </a:rPr>
              <a:t>mimic</a:t>
            </a:r>
            <a:r>
              <a:rPr lang="en-IN" dirty="0" smtClean="0"/>
              <a:t> PE, such as acute MI, pericardial </a:t>
            </a:r>
            <a:r>
              <a:rPr lang="en-IN" dirty="0" err="1" smtClean="0"/>
              <a:t>tamponade</a:t>
            </a:r>
            <a:r>
              <a:rPr lang="en-IN" dirty="0" smtClean="0"/>
              <a:t>, and aortic dissection.</a:t>
            </a:r>
          </a:p>
          <a:p>
            <a:r>
              <a:rPr lang="en-IN" dirty="0" smtClean="0"/>
              <a:t>Findings = </a:t>
            </a:r>
          </a:p>
          <a:p>
            <a:pPr lvl="1">
              <a:buFont typeface="Wingdings" pitchFamily="2" charset="2"/>
              <a:buChar char="Ø"/>
            </a:pPr>
            <a:r>
              <a:rPr lang="en-IN" dirty="0" smtClean="0">
                <a:solidFill>
                  <a:srgbClr val="FF0000"/>
                </a:solidFill>
              </a:rPr>
              <a:t>McConnell’s sign</a:t>
            </a:r>
            <a:r>
              <a:rPr lang="en-IN" dirty="0" smtClean="0"/>
              <a:t>: </a:t>
            </a:r>
            <a:r>
              <a:rPr lang="en-IN" dirty="0" err="1" smtClean="0"/>
              <a:t>hypokinesis</a:t>
            </a:r>
            <a:r>
              <a:rPr lang="en-IN" dirty="0" smtClean="0"/>
              <a:t> of the RV free wall with normal or hyperkinetic motion of the RV apex</a:t>
            </a:r>
          </a:p>
          <a:p>
            <a:pPr lvl="1">
              <a:buFont typeface="Wingdings" pitchFamily="2" charset="2"/>
              <a:buChar char="Ø"/>
            </a:pPr>
            <a:r>
              <a:rPr lang="en-IN" dirty="0" smtClean="0"/>
              <a:t>right ventricular dysfunction including right ventricular enlargement and evidence of pulmonary hypertension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IN" b="1" u="sng" dirty="0" smtClean="0">
                <a:solidFill>
                  <a:srgbClr val="0070C0"/>
                </a:solidFill>
              </a:rPr>
              <a:t>Pulmonary Angiography</a:t>
            </a:r>
            <a:endParaRPr lang="en-IN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en-IN" dirty="0" smtClean="0"/>
              <a:t>Positive results consist of a filling defect or </a:t>
            </a:r>
            <a:r>
              <a:rPr lang="en-IN" dirty="0" smtClean="0">
                <a:solidFill>
                  <a:srgbClr val="FF0000"/>
                </a:solidFill>
              </a:rPr>
              <a:t>sharp </a:t>
            </a:r>
            <a:r>
              <a:rPr lang="en-IN" dirty="0" err="1" smtClean="0">
                <a:solidFill>
                  <a:srgbClr val="FF0000"/>
                </a:solidFill>
              </a:rPr>
              <a:t>cutoff</a:t>
            </a:r>
            <a:r>
              <a:rPr lang="en-IN" dirty="0" smtClean="0">
                <a:solidFill>
                  <a:srgbClr val="FF0000"/>
                </a:solidFill>
              </a:rPr>
              <a:t> </a:t>
            </a:r>
            <a:r>
              <a:rPr lang="en-IN" dirty="0" smtClean="0"/>
              <a:t>of the affected artery.</a:t>
            </a:r>
          </a:p>
          <a:p>
            <a:r>
              <a:rPr lang="en-IN" dirty="0" smtClean="0"/>
              <a:t>Patients who have long-standing pulmonary arterial hypertension and right ventricular failure are considered </a:t>
            </a:r>
            <a:r>
              <a:rPr lang="en-IN" dirty="0" smtClean="0">
                <a:solidFill>
                  <a:srgbClr val="FF0000"/>
                </a:solidFill>
              </a:rPr>
              <a:t>high-risk</a:t>
            </a:r>
            <a:r>
              <a:rPr lang="en-IN" dirty="0" smtClean="0"/>
              <a:t> patients for the procedure.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 </a:t>
            </a:r>
            <a:endParaRPr lang="en-IN" dirty="0"/>
          </a:p>
        </p:txBody>
      </p:sp>
      <p:pic>
        <p:nvPicPr>
          <p:cNvPr id="33794" name="Picture 2" descr="http://img.medscapestatic.com/pi/meds/ckb/13/387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46859" y="0"/>
            <a:ext cx="5697141" cy="6858000"/>
          </a:xfrm>
          <a:prstGeom prst="rect">
            <a:avLst/>
          </a:prstGeom>
          <a:noFill/>
        </p:spPr>
      </p:pic>
      <p:cxnSp>
        <p:nvCxnSpPr>
          <p:cNvPr id="5" name="Straight Arrow Connector 4"/>
          <p:cNvCxnSpPr/>
          <p:nvPr/>
        </p:nvCxnSpPr>
        <p:spPr>
          <a:xfrm flipV="1">
            <a:off x="2699792" y="3573016"/>
            <a:ext cx="4176464" cy="288032"/>
          </a:xfrm>
          <a:prstGeom prst="straightConnector1">
            <a:avLst/>
          </a:prstGeom>
          <a:ln w="508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95536" y="3573016"/>
            <a:ext cx="22677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b="1" dirty="0" smtClean="0">
                <a:solidFill>
                  <a:srgbClr val="FF0000"/>
                </a:solidFill>
              </a:rPr>
              <a:t>Filling defect</a:t>
            </a:r>
            <a:endParaRPr lang="en-IN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/>
          <a:lstStyle/>
          <a:p>
            <a:r>
              <a:rPr lang="en-IN" b="1" u="sng" dirty="0" smtClean="0">
                <a:solidFill>
                  <a:srgbClr val="0070C0"/>
                </a:solidFill>
              </a:rPr>
              <a:t>Approach Chart</a:t>
            </a:r>
            <a:endParaRPr lang="en-IN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 </a:t>
            </a:r>
            <a:endParaRPr lang="en-I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9144000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788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txBody>
          <a:bodyPr/>
          <a:lstStyle/>
          <a:p>
            <a:r>
              <a:rPr lang="en-IN" b="1" u="sng" dirty="0" smtClean="0">
                <a:solidFill>
                  <a:srgbClr val="0070C0"/>
                </a:solidFill>
              </a:rPr>
              <a:t>Treatment</a:t>
            </a:r>
            <a:endParaRPr lang="en-IN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n-IN" dirty="0" smtClean="0"/>
              <a:t>Anticoagulation</a:t>
            </a:r>
          </a:p>
          <a:p>
            <a:r>
              <a:rPr lang="en-IN" dirty="0" err="1" smtClean="0"/>
              <a:t>Thrombolysis</a:t>
            </a:r>
            <a:endParaRPr lang="en-IN" dirty="0" smtClean="0"/>
          </a:p>
          <a:p>
            <a:r>
              <a:rPr lang="en-IN" dirty="0" err="1" smtClean="0"/>
              <a:t>Embolectomy</a:t>
            </a:r>
            <a:endParaRPr lang="en-IN" dirty="0" smtClean="0"/>
          </a:p>
          <a:p>
            <a:r>
              <a:rPr lang="en-IN" dirty="0" err="1" smtClean="0"/>
              <a:t>Vana</a:t>
            </a:r>
            <a:r>
              <a:rPr lang="en-IN" dirty="0" smtClean="0"/>
              <a:t> cava Filters</a:t>
            </a:r>
          </a:p>
          <a:p>
            <a:r>
              <a:rPr lang="en-IN" dirty="0" smtClean="0"/>
              <a:t>Supportive care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 smtClean="0">
                <a:solidFill>
                  <a:srgbClr val="0070C0"/>
                </a:solidFill>
              </a:rPr>
              <a:t>Anticoagulation</a:t>
            </a:r>
            <a:endParaRPr lang="en-IN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IN" dirty="0" smtClean="0"/>
              <a:t>There are three options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The conventional strategy of </a:t>
            </a:r>
            <a:r>
              <a:rPr lang="en-IN" dirty="0" err="1" smtClean="0"/>
              <a:t>parenteral</a:t>
            </a:r>
            <a:r>
              <a:rPr lang="en-IN" dirty="0" smtClean="0"/>
              <a:t> therapy “</a:t>
            </a:r>
            <a:r>
              <a:rPr lang="en-IN" dirty="0" smtClean="0">
                <a:solidFill>
                  <a:srgbClr val="FF0000"/>
                </a:solidFill>
              </a:rPr>
              <a:t>bridged</a:t>
            </a:r>
            <a:r>
              <a:rPr lang="en-IN" dirty="0" smtClean="0"/>
              <a:t>” </a:t>
            </a:r>
            <a:r>
              <a:rPr lang="en-IN" dirty="0" smtClean="0">
                <a:solidFill>
                  <a:srgbClr val="FF0000"/>
                </a:solidFill>
              </a:rPr>
              <a:t>to </a:t>
            </a:r>
            <a:r>
              <a:rPr lang="en-IN" dirty="0" err="1" smtClean="0">
                <a:solidFill>
                  <a:srgbClr val="FF0000"/>
                </a:solidFill>
              </a:rPr>
              <a:t>warfarin</a:t>
            </a:r>
            <a:r>
              <a:rPr lang="en-IN" dirty="0" smtClean="0"/>
              <a:t>, 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err="1" smtClean="0"/>
              <a:t>Parenteral</a:t>
            </a:r>
            <a:r>
              <a:rPr lang="en-IN" dirty="0" smtClean="0"/>
              <a:t> therapy “</a:t>
            </a:r>
            <a:r>
              <a:rPr lang="en-IN" dirty="0" smtClean="0">
                <a:solidFill>
                  <a:srgbClr val="FF0000"/>
                </a:solidFill>
              </a:rPr>
              <a:t>bridged</a:t>
            </a:r>
            <a:r>
              <a:rPr lang="en-IN" dirty="0" smtClean="0"/>
              <a:t>” to a </a:t>
            </a:r>
            <a:r>
              <a:rPr lang="en-IN" dirty="0" smtClean="0">
                <a:solidFill>
                  <a:srgbClr val="FF0000"/>
                </a:solidFill>
              </a:rPr>
              <a:t>novel oral anticoagulant</a:t>
            </a:r>
            <a:r>
              <a:rPr lang="en-IN" dirty="0" smtClean="0"/>
              <a:t> such as </a:t>
            </a:r>
            <a:r>
              <a:rPr lang="en-IN" dirty="0" err="1" smtClean="0"/>
              <a:t>dabigatran</a:t>
            </a:r>
            <a:endParaRPr lang="en-IN" dirty="0" smtClean="0"/>
          </a:p>
          <a:p>
            <a:pPr marL="514350" indent="-514350">
              <a:buFont typeface="+mj-lt"/>
              <a:buAutoNum type="arabicPeriod"/>
            </a:pPr>
            <a:r>
              <a:rPr lang="en-IN" dirty="0" smtClean="0">
                <a:solidFill>
                  <a:srgbClr val="FF0000"/>
                </a:solidFill>
              </a:rPr>
              <a:t>oral anticoagulation </a:t>
            </a:r>
            <a:r>
              <a:rPr lang="en-IN" dirty="0" smtClean="0"/>
              <a:t>with </a:t>
            </a:r>
            <a:r>
              <a:rPr lang="en-IN" dirty="0" err="1" smtClean="0"/>
              <a:t>rivaroxaban</a:t>
            </a:r>
            <a:r>
              <a:rPr lang="en-IN" dirty="0" smtClean="0"/>
              <a:t> or </a:t>
            </a:r>
            <a:r>
              <a:rPr lang="en-IN" dirty="0" err="1" smtClean="0"/>
              <a:t>apixaban</a:t>
            </a:r>
            <a:r>
              <a:rPr lang="en-IN" dirty="0" smtClean="0"/>
              <a:t> with a loading dose followed by a maintenance dose as </a:t>
            </a:r>
            <a:r>
              <a:rPr lang="en-IN" dirty="0" err="1" smtClean="0"/>
              <a:t>monotherapy</a:t>
            </a:r>
            <a:r>
              <a:rPr lang="en-IN" dirty="0" smtClean="0"/>
              <a:t> without </a:t>
            </a:r>
            <a:r>
              <a:rPr lang="en-IN" dirty="0" err="1" smtClean="0"/>
              <a:t>parenteral</a:t>
            </a:r>
            <a:r>
              <a:rPr lang="en-IN" dirty="0" smtClean="0"/>
              <a:t> anticoagulation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Heparin based </a:t>
            </a:r>
            <a:r>
              <a:rPr lang="en-IN" dirty="0" err="1" smtClean="0"/>
              <a:t>parenteral</a:t>
            </a:r>
            <a:r>
              <a:rPr lang="en-IN" dirty="0" smtClean="0"/>
              <a:t> Anticoagulants are:</a:t>
            </a:r>
          </a:p>
          <a:p>
            <a:pPr lvl="1">
              <a:buFont typeface="Wingdings" pitchFamily="2" charset="2"/>
              <a:buChar char="Ø"/>
            </a:pPr>
            <a:r>
              <a:rPr lang="en-IN" dirty="0" err="1" smtClean="0"/>
              <a:t>Unfractionated</a:t>
            </a:r>
            <a:r>
              <a:rPr lang="en-IN" dirty="0" smtClean="0"/>
              <a:t> Heparin</a:t>
            </a:r>
          </a:p>
          <a:p>
            <a:pPr lvl="1">
              <a:buFont typeface="Wingdings" pitchFamily="2" charset="2"/>
              <a:buChar char="Ø"/>
            </a:pPr>
            <a:r>
              <a:rPr lang="en-IN" dirty="0" smtClean="0"/>
              <a:t>Low molecular weight Heparin (LMWH)</a:t>
            </a:r>
          </a:p>
          <a:p>
            <a:pPr lvl="1">
              <a:buFont typeface="Wingdings" pitchFamily="2" charset="2"/>
              <a:buChar char="Ø"/>
            </a:pPr>
            <a:r>
              <a:rPr lang="en-IN" dirty="0" err="1" smtClean="0"/>
              <a:t>Fondaparinux</a:t>
            </a: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 smtClean="0">
                <a:solidFill>
                  <a:srgbClr val="0070C0"/>
                </a:solidFill>
              </a:rPr>
              <a:t>Introduction</a:t>
            </a:r>
            <a:endParaRPr lang="en-IN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en-US" dirty="0" smtClean="0"/>
              <a:t>It is Obstruction of pulmonary artery or one of its branches by material</a:t>
            </a:r>
          </a:p>
          <a:p>
            <a:r>
              <a:rPr lang="en-US" dirty="0" smtClean="0"/>
              <a:t>Thrombus</a:t>
            </a:r>
          </a:p>
          <a:p>
            <a:r>
              <a:rPr lang="en-US" dirty="0" smtClean="0"/>
              <a:t>Tumor</a:t>
            </a:r>
          </a:p>
          <a:p>
            <a:r>
              <a:rPr lang="en-US" dirty="0" smtClean="0"/>
              <a:t>Air</a:t>
            </a:r>
          </a:p>
          <a:p>
            <a:r>
              <a:rPr lang="en-US" dirty="0" smtClean="0"/>
              <a:t>Amniotic fluid</a:t>
            </a:r>
          </a:p>
          <a:p>
            <a:r>
              <a:rPr lang="en-US" dirty="0" smtClean="0"/>
              <a:t>Fat </a:t>
            </a:r>
          </a:p>
          <a:p>
            <a:r>
              <a:rPr lang="en-US" dirty="0" err="1" smtClean="0"/>
              <a:t>Infacted</a:t>
            </a:r>
            <a:r>
              <a:rPr lang="en-US" dirty="0" smtClean="0"/>
              <a:t> material</a:t>
            </a:r>
          </a:p>
          <a:p>
            <a:pPr marL="0" indent="0">
              <a:buNone/>
            </a:pPr>
            <a:r>
              <a:rPr lang="en-US" dirty="0" smtClean="0"/>
              <a:t>That originated elsewhere in body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52736"/>
          </a:xfrm>
        </p:spPr>
        <p:txBody>
          <a:bodyPr/>
          <a:lstStyle/>
          <a:p>
            <a:r>
              <a:rPr lang="en-IN" b="1" u="sng" dirty="0" err="1" smtClean="0">
                <a:solidFill>
                  <a:srgbClr val="0070C0"/>
                </a:solidFill>
              </a:rPr>
              <a:t>Unfractionated</a:t>
            </a:r>
            <a:r>
              <a:rPr lang="en-IN" b="1" u="sng" dirty="0" smtClean="0">
                <a:solidFill>
                  <a:srgbClr val="0070C0"/>
                </a:solidFill>
              </a:rPr>
              <a:t> Heparin (UFH)</a:t>
            </a:r>
            <a:endParaRPr lang="en-IN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4968552"/>
          </a:xfrm>
        </p:spPr>
        <p:txBody>
          <a:bodyPr>
            <a:normAutofit/>
          </a:bodyPr>
          <a:lstStyle/>
          <a:p>
            <a:r>
              <a:rPr lang="en-IN" dirty="0" smtClean="0"/>
              <a:t>UFH </a:t>
            </a:r>
            <a:r>
              <a:rPr lang="en-IN" dirty="0" err="1" smtClean="0"/>
              <a:t>anticoagulates</a:t>
            </a:r>
            <a:r>
              <a:rPr lang="en-IN" dirty="0" smtClean="0"/>
              <a:t> by </a:t>
            </a:r>
            <a:r>
              <a:rPr lang="en-IN" smtClean="0"/>
              <a:t>binding and </a:t>
            </a:r>
            <a:r>
              <a:rPr lang="en-IN" dirty="0" smtClean="0"/>
              <a:t>accelerating the activity of </a:t>
            </a:r>
            <a:r>
              <a:rPr lang="en-IN" dirty="0" err="1" smtClean="0"/>
              <a:t>antithrombin</a:t>
            </a:r>
            <a:r>
              <a:rPr lang="en-IN" dirty="0" smtClean="0"/>
              <a:t>, thus preventing additional thrombus formation. </a:t>
            </a:r>
          </a:p>
          <a:p>
            <a:r>
              <a:rPr lang="en-IN" dirty="0" smtClean="0"/>
              <a:t>UFH is dosed to achieve a target activated partial </a:t>
            </a:r>
            <a:r>
              <a:rPr lang="en-IN" dirty="0" err="1" smtClean="0"/>
              <a:t>thromboplastin</a:t>
            </a:r>
            <a:r>
              <a:rPr lang="en-IN" dirty="0" smtClean="0"/>
              <a:t> time </a:t>
            </a:r>
            <a:r>
              <a:rPr lang="en-IN" dirty="0" smtClean="0">
                <a:solidFill>
                  <a:srgbClr val="FF0000"/>
                </a:solidFill>
              </a:rPr>
              <a:t>(</a:t>
            </a:r>
            <a:r>
              <a:rPr lang="en-IN" dirty="0" err="1" smtClean="0">
                <a:solidFill>
                  <a:srgbClr val="FF0000"/>
                </a:solidFill>
              </a:rPr>
              <a:t>aPTT</a:t>
            </a:r>
            <a:r>
              <a:rPr lang="en-IN" dirty="0" smtClean="0">
                <a:solidFill>
                  <a:srgbClr val="FF0000"/>
                </a:solidFill>
              </a:rPr>
              <a:t>) </a:t>
            </a:r>
            <a:r>
              <a:rPr lang="en-IN" dirty="0" smtClean="0"/>
              <a:t>of 60–80 s.</a:t>
            </a:r>
          </a:p>
          <a:p>
            <a:r>
              <a:rPr lang="en-IN" dirty="0" smtClean="0"/>
              <a:t>The </a:t>
            </a:r>
            <a:r>
              <a:rPr lang="en-IN" dirty="0" smtClean="0">
                <a:solidFill>
                  <a:srgbClr val="FF0000"/>
                </a:solidFill>
              </a:rPr>
              <a:t>initial bolus </a:t>
            </a:r>
            <a:r>
              <a:rPr lang="en-IN" dirty="0" smtClean="0"/>
              <a:t>of 80 U/kg or 5000 IU, </a:t>
            </a:r>
            <a:r>
              <a:rPr lang="en-IN" dirty="0" smtClean="0">
                <a:solidFill>
                  <a:srgbClr val="FF0000"/>
                </a:solidFill>
              </a:rPr>
              <a:t>followed</a:t>
            </a:r>
            <a:r>
              <a:rPr lang="en-IN" dirty="0" smtClean="0"/>
              <a:t> by an initial infusion rate of 18 U/kg per hour or 1300 IU/ hour.</a:t>
            </a:r>
          </a:p>
          <a:p>
            <a:r>
              <a:rPr lang="en-IN" dirty="0" smtClean="0"/>
              <a:t>T ½= 1-2 hrs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>
            <a:normAutofit fontScale="90000"/>
          </a:bodyPr>
          <a:lstStyle/>
          <a:p>
            <a:r>
              <a:rPr lang="en-IN" b="1" u="sng" dirty="0" smtClean="0">
                <a:solidFill>
                  <a:srgbClr val="0070C0"/>
                </a:solidFill>
              </a:rPr>
              <a:t>Low Molecular Weight Heparin (LMWH)</a:t>
            </a:r>
            <a:endParaRPr lang="en-IN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112568"/>
          </a:xfrm>
        </p:spPr>
        <p:txBody>
          <a:bodyPr/>
          <a:lstStyle/>
          <a:p>
            <a:r>
              <a:rPr lang="en-IN" dirty="0" smtClean="0"/>
              <a:t>Current guidelines for patients with acute PE recommend LMWH over UFH.</a:t>
            </a:r>
          </a:p>
          <a:p>
            <a:r>
              <a:rPr lang="en-IN" dirty="0" smtClean="0"/>
              <a:t>Have a greater </a:t>
            </a:r>
            <a:r>
              <a:rPr lang="en-IN" dirty="0" smtClean="0">
                <a:solidFill>
                  <a:srgbClr val="FF0000"/>
                </a:solidFill>
              </a:rPr>
              <a:t>bioavailability </a:t>
            </a:r>
            <a:r>
              <a:rPr lang="en-IN" dirty="0" smtClean="0"/>
              <a:t> and have a longer duration of anticoagulant effect. </a:t>
            </a:r>
          </a:p>
          <a:p>
            <a:r>
              <a:rPr lang="en-IN" dirty="0" smtClean="0"/>
              <a:t>A fixed dose of LMWH can be used, and laboratory monitoring of </a:t>
            </a:r>
            <a:r>
              <a:rPr lang="en-IN" dirty="0" err="1" smtClean="0">
                <a:solidFill>
                  <a:srgbClr val="FF0000"/>
                </a:solidFill>
              </a:rPr>
              <a:t>aPTT</a:t>
            </a:r>
            <a:r>
              <a:rPr lang="en-IN" dirty="0" smtClean="0">
                <a:solidFill>
                  <a:srgbClr val="FF0000"/>
                </a:solidFill>
              </a:rPr>
              <a:t> is not necessary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Not used in </a:t>
            </a:r>
            <a:r>
              <a:rPr lang="en-IN" dirty="0" smtClean="0"/>
              <a:t>patient of renal dysfunction </a:t>
            </a:r>
          </a:p>
          <a:p>
            <a:r>
              <a:rPr lang="en-IN" dirty="0" smtClean="0"/>
              <a:t>Dose:- 1 mg/kg sc 12 hourly </a:t>
            </a:r>
          </a:p>
          <a:p>
            <a:r>
              <a:rPr lang="en-IN" dirty="0" smtClean="0"/>
              <a:t>T ½ = 5 to 7hr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IN" b="1" u="sng" dirty="0" err="1" smtClean="0">
                <a:solidFill>
                  <a:srgbClr val="0070C0"/>
                </a:solidFill>
              </a:rPr>
              <a:t>Fondaparinux</a:t>
            </a:r>
            <a:endParaRPr lang="en-IN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4857403"/>
          </a:xfrm>
        </p:spPr>
        <p:txBody>
          <a:bodyPr>
            <a:normAutofit fontScale="85000" lnSpcReduction="20000"/>
          </a:bodyPr>
          <a:lstStyle/>
          <a:p>
            <a:r>
              <a:rPr lang="en-IN" dirty="0" err="1" smtClean="0"/>
              <a:t>Fondaparinux</a:t>
            </a:r>
            <a:r>
              <a:rPr lang="en-IN" dirty="0" smtClean="0"/>
              <a:t>, an anti-</a:t>
            </a:r>
            <a:r>
              <a:rPr lang="en-IN" dirty="0" err="1" smtClean="0"/>
              <a:t>Xa</a:t>
            </a:r>
            <a:r>
              <a:rPr lang="en-IN" dirty="0" smtClean="0"/>
              <a:t> is administered as a weight-based once-daily subcutaneous injection in a prefilled syringe. </a:t>
            </a:r>
          </a:p>
          <a:p>
            <a:r>
              <a:rPr lang="en-IN" dirty="0" smtClean="0"/>
              <a:t>It is synthesized in a laboratory and, unlike LMWH or UFH, is not derived from animal products. 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No</a:t>
            </a:r>
            <a:r>
              <a:rPr lang="en-IN" dirty="0" smtClean="0"/>
              <a:t> laboratory </a:t>
            </a:r>
            <a:r>
              <a:rPr lang="en-IN" dirty="0" smtClean="0">
                <a:solidFill>
                  <a:srgbClr val="FF0000"/>
                </a:solidFill>
              </a:rPr>
              <a:t>monitoring</a:t>
            </a:r>
            <a:r>
              <a:rPr lang="en-IN" dirty="0" smtClean="0"/>
              <a:t> is required. </a:t>
            </a:r>
          </a:p>
          <a:p>
            <a:r>
              <a:rPr lang="en-IN" dirty="0" smtClean="0"/>
              <a:t>It does </a:t>
            </a:r>
            <a:r>
              <a:rPr lang="en-IN" dirty="0" smtClean="0">
                <a:solidFill>
                  <a:srgbClr val="FF0000"/>
                </a:solidFill>
              </a:rPr>
              <a:t>not</a:t>
            </a:r>
            <a:r>
              <a:rPr lang="en-IN" dirty="0" smtClean="0"/>
              <a:t> cause </a:t>
            </a:r>
            <a:r>
              <a:rPr lang="en-IN" dirty="0" smtClean="0">
                <a:solidFill>
                  <a:srgbClr val="FF0000"/>
                </a:solidFill>
              </a:rPr>
              <a:t>heparin-induced thrombocytopenia</a:t>
            </a:r>
            <a:r>
              <a:rPr lang="en-IN" dirty="0" smtClean="0"/>
              <a:t>.</a:t>
            </a:r>
          </a:p>
          <a:p>
            <a:r>
              <a:rPr lang="en-IN" dirty="0" smtClean="0"/>
              <a:t>The dose must be adjusted downward for patients with renal dysfunction.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Dose</a:t>
            </a:r>
            <a:r>
              <a:rPr lang="en-IN" dirty="0" smtClean="0"/>
              <a:t> :- 	5 mg sc once daily ( &gt;50 kg)</a:t>
            </a:r>
          </a:p>
          <a:p>
            <a:pPr>
              <a:buNone/>
            </a:pPr>
            <a:r>
              <a:rPr lang="en-IN" dirty="0" smtClean="0"/>
              <a:t>			7.5 mg sc once daily ( 50-100 kg)</a:t>
            </a:r>
          </a:p>
          <a:p>
            <a:pPr>
              <a:buNone/>
            </a:pPr>
            <a:r>
              <a:rPr lang="en-IN" dirty="0" smtClean="0"/>
              <a:t>			10 mg sc once daily (&gt;100kg)</a:t>
            </a:r>
          </a:p>
          <a:p>
            <a:r>
              <a:rPr lang="en-IN" dirty="0" smtClean="0"/>
              <a:t>T ½= 17-21 hrs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IN" b="1" u="sng" dirty="0" err="1" smtClean="0">
                <a:solidFill>
                  <a:srgbClr val="0070C0"/>
                </a:solidFill>
              </a:rPr>
              <a:t>Warfarin</a:t>
            </a:r>
            <a:endParaRPr lang="en-IN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It is </a:t>
            </a:r>
            <a:r>
              <a:rPr lang="en-IN" dirty="0" smtClean="0">
                <a:solidFill>
                  <a:srgbClr val="FF0000"/>
                </a:solidFill>
              </a:rPr>
              <a:t>Vitamin K antagonist</a:t>
            </a:r>
          </a:p>
          <a:p>
            <a:r>
              <a:rPr lang="en-IN" dirty="0" smtClean="0"/>
              <a:t>Requires </a:t>
            </a:r>
            <a:r>
              <a:rPr lang="en-IN" dirty="0" smtClean="0">
                <a:solidFill>
                  <a:srgbClr val="FF0000"/>
                </a:solidFill>
              </a:rPr>
              <a:t>5–10 days </a:t>
            </a:r>
            <a:r>
              <a:rPr lang="en-IN" dirty="0" smtClean="0"/>
              <a:t>of administration to achieve effectiveness as </a:t>
            </a:r>
            <a:r>
              <a:rPr lang="en-IN" dirty="0" err="1" smtClean="0"/>
              <a:t>monotherapy</a:t>
            </a:r>
            <a:r>
              <a:rPr lang="en-IN" dirty="0" smtClean="0"/>
              <a:t> (UFH ,LMWH , and </a:t>
            </a:r>
            <a:r>
              <a:rPr lang="en-IN" dirty="0" err="1" smtClean="0"/>
              <a:t>fondaparinux</a:t>
            </a:r>
            <a:r>
              <a:rPr lang="en-IN" dirty="0" smtClean="0"/>
              <a:t> are the “bridging agents” used when initiating </a:t>
            </a:r>
            <a:r>
              <a:rPr lang="en-IN" dirty="0" err="1" smtClean="0"/>
              <a:t>warfarin</a:t>
            </a:r>
            <a:r>
              <a:rPr lang="en-IN" dirty="0" smtClean="0"/>
              <a:t>)</a:t>
            </a:r>
          </a:p>
          <a:p>
            <a:r>
              <a:rPr lang="en-IN" dirty="0" smtClean="0"/>
              <a:t>Usual start dose is 5 mg</a:t>
            </a:r>
          </a:p>
          <a:p>
            <a:r>
              <a:rPr lang="en-IN" dirty="0" smtClean="0"/>
              <a:t>Titrate to INR, target 2.0–3.0</a:t>
            </a:r>
          </a:p>
          <a:p>
            <a:r>
              <a:rPr lang="en-IN" dirty="0" smtClean="0"/>
              <a:t>Food interact with </a:t>
            </a:r>
            <a:r>
              <a:rPr lang="en-IN" dirty="0" err="1" smtClean="0"/>
              <a:t>warfarin</a:t>
            </a:r>
            <a:r>
              <a:rPr lang="en-IN" dirty="0" smtClean="0"/>
              <a:t> are spinach, green peas, </a:t>
            </a:r>
            <a:r>
              <a:rPr lang="en-IN" dirty="0" err="1" smtClean="0"/>
              <a:t>soyabean</a:t>
            </a:r>
            <a:r>
              <a:rPr lang="en-IN" dirty="0" smtClean="0"/>
              <a:t>, green tea, alcohol etc.</a:t>
            </a:r>
          </a:p>
          <a:p>
            <a:r>
              <a:rPr lang="en-IN" dirty="0" smtClean="0"/>
              <a:t>T ½= 68-90 hrs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 smtClean="0">
                <a:solidFill>
                  <a:srgbClr val="0070C0"/>
                </a:solidFill>
              </a:rPr>
              <a:t>Novel Oral Anticoagulant </a:t>
            </a:r>
            <a:endParaRPr lang="en-IN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53136"/>
          </a:xfrm>
        </p:spPr>
        <p:txBody>
          <a:bodyPr>
            <a:normAutofit/>
          </a:bodyPr>
          <a:lstStyle/>
          <a:p>
            <a:r>
              <a:rPr lang="en-IN" dirty="0" smtClean="0"/>
              <a:t>Novel oral anticoagulants are administered in a fixed dose, establish </a:t>
            </a:r>
            <a:r>
              <a:rPr lang="en-IN" dirty="0" smtClean="0">
                <a:solidFill>
                  <a:srgbClr val="FF0000"/>
                </a:solidFill>
              </a:rPr>
              <a:t>effective</a:t>
            </a:r>
            <a:r>
              <a:rPr lang="en-IN" dirty="0" smtClean="0"/>
              <a:t> anticoagulation within hours of ingestion, require </a:t>
            </a:r>
            <a:r>
              <a:rPr lang="en-IN" dirty="0" smtClean="0">
                <a:solidFill>
                  <a:srgbClr val="FF0000"/>
                </a:solidFill>
              </a:rPr>
              <a:t>no</a:t>
            </a:r>
            <a:r>
              <a:rPr lang="en-IN" dirty="0" smtClean="0"/>
              <a:t> coagulation </a:t>
            </a:r>
            <a:r>
              <a:rPr lang="en-IN" dirty="0" smtClean="0">
                <a:solidFill>
                  <a:srgbClr val="FF0000"/>
                </a:solidFill>
              </a:rPr>
              <a:t>monitoring</a:t>
            </a:r>
            <a:r>
              <a:rPr lang="en-IN" dirty="0" smtClean="0"/>
              <a:t>, and have few of the drug-drug or drug-food interactions.</a:t>
            </a:r>
          </a:p>
          <a:p>
            <a:r>
              <a:rPr lang="en-IN" dirty="0" err="1" smtClean="0"/>
              <a:t>Rivaroxaban</a:t>
            </a:r>
            <a:r>
              <a:rPr lang="en-IN" dirty="0" smtClean="0"/>
              <a:t> (factor </a:t>
            </a:r>
            <a:r>
              <a:rPr lang="en-IN" dirty="0" err="1" smtClean="0"/>
              <a:t>Xa</a:t>
            </a:r>
            <a:r>
              <a:rPr lang="en-IN" dirty="0" smtClean="0"/>
              <a:t> inhibitor) = 15 mg </a:t>
            </a:r>
            <a:r>
              <a:rPr lang="en-IN" dirty="0" err="1" smtClean="0"/>
              <a:t>bd</a:t>
            </a:r>
            <a:endParaRPr lang="en-IN" dirty="0" smtClean="0"/>
          </a:p>
          <a:p>
            <a:r>
              <a:rPr lang="en-IN" dirty="0" err="1" smtClean="0"/>
              <a:t>Apixaban</a:t>
            </a:r>
            <a:r>
              <a:rPr lang="en-IN" dirty="0" smtClean="0"/>
              <a:t> ( factor </a:t>
            </a:r>
            <a:r>
              <a:rPr lang="en-IN" dirty="0" err="1" smtClean="0"/>
              <a:t>Xa</a:t>
            </a:r>
            <a:r>
              <a:rPr lang="en-IN" dirty="0" smtClean="0"/>
              <a:t> inhibitor) = 5 mg </a:t>
            </a:r>
            <a:r>
              <a:rPr lang="en-IN" dirty="0" err="1" smtClean="0"/>
              <a:t>bd</a:t>
            </a:r>
            <a:endParaRPr lang="en-IN" dirty="0" smtClean="0"/>
          </a:p>
          <a:p>
            <a:r>
              <a:rPr lang="en-IN" dirty="0" err="1" smtClean="0"/>
              <a:t>Dabigatran</a:t>
            </a:r>
            <a:r>
              <a:rPr lang="en-IN" dirty="0" smtClean="0"/>
              <a:t> (direct thrombin inhibitor) = 150 mg </a:t>
            </a:r>
            <a:r>
              <a:rPr lang="en-IN" dirty="0" err="1" smtClean="0"/>
              <a:t>bd</a:t>
            </a:r>
            <a:r>
              <a:rPr lang="en-IN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80728"/>
          </a:xfrm>
        </p:spPr>
        <p:txBody>
          <a:bodyPr/>
          <a:lstStyle/>
          <a:p>
            <a:r>
              <a:rPr lang="en-IN" b="1" u="sng" dirty="0" err="1" smtClean="0">
                <a:solidFill>
                  <a:srgbClr val="0070C0"/>
                </a:solidFill>
              </a:rPr>
              <a:t>Thrombolysis</a:t>
            </a:r>
            <a:endParaRPr lang="en-IN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Thrombolytic agents  and dose in PE are:</a:t>
            </a:r>
          </a:p>
          <a:p>
            <a:pPr>
              <a:buFont typeface="Wingdings" pitchFamily="2" charset="2"/>
              <a:buChar char="Ø"/>
            </a:pPr>
            <a:r>
              <a:rPr lang="en-IN" dirty="0" err="1" smtClean="0">
                <a:solidFill>
                  <a:srgbClr val="FF0000"/>
                </a:solidFill>
              </a:rPr>
              <a:t>Urokinase</a:t>
            </a:r>
            <a:r>
              <a:rPr lang="en-IN" dirty="0" smtClean="0"/>
              <a:t> = 4400 IU/Kg bolus </a:t>
            </a:r>
            <a:r>
              <a:rPr lang="en-IN" dirty="0" err="1" smtClean="0"/>
              <a:t>follwed</a:t>
            </a:r>
            <a:r>
              <a:rPr lang="en-IN" dirty="0" smtClean="0"/>
              <a:t> by 4400 IU/kg/hr for 12- 24 hr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>
                <a:solidFill>
                  <a:srgbClr val="FF0000"/>
                </a:solidFill>
              </a:rPr>
              <a:t>Streptokinase</a:t>
            </a:r>
            <a:r>
              <a:rPr lang="en-IN" dirty="0" smtClean="0"/>
              <a:t> = 2.5 </a:t>
            </a:r>
            <a:r>
              <a:rPr lang="en-IN" dirty="0" err="1" smtClean="0"/>
              <a:t>lakh</a:t>
            </a:r>
            <a:r>
              <a:rPr lang="en-IN" dirty="0" smtClean="0"/>
              <a:t> IU </a:t>
            </a:r>
            <a:r>
              <a:rPr lang="en-IN" dirty="0" err="1" smtClean="0"/>
              <a:t>i.v</a:t>
            </a:r>
            <a:r>
              <a:rPr lang="en-IN" dirty="0" smtClean="0"/>
              <a:t>. bolus </a:t>
            </a:r>
            <a:r>
              <a:rPr lang="en-IN" dirty="0" err="1" smtClean="0"/>
              <a:t>follwed</a:t>
            </a:r>
            <a:r>
              <a:rPr lang="en-IN" dirty="0" smtClean="0"/>
              <a:t> by 1 </a:t>
            </a:r>
            <a:r>
              <a:rPr lang="en-IN" dirty="0" err="1" smtClean="0"/>
              <a:t>lakh</a:t>
            </a:r>
            <a:r>
              <a:rPr lang="en-IN" dirty="0" smtClean="0"/>
              <a:t> IU/hr infusion for 12-24 hrs</a:t>
            </a:r>
          </a:p>
          <a:p>
            <a:pPr>
              <a:buFont typeface="Wingdings" pitchFamily="2" charset="2"/>
              <a:buChar char="Ø"/>
            </a:pPr>
            <a:r>
              <a:rPr lang="en-IN" dirty="0" err="1" smtClean="0">
                <a:solidFill>
                  <a:srgbClr val="FF0000"/>
                </a:solidFill>
              </a:rPr>
              <a:t>Alteplase</a:t>
            </a:r>
            <a:r>
              <a:rPr lang="en-IN" dirty="0" smtClean="0"/>
              <a:t>  = 10 mg bolus, 90 mg IV infusion over 2 hrs</a:t>
            </a:r>
          </a:p>
          <a:p>
            <a:pPr>
              <a:buFont typeface="Wingdings" pitchFamily="2" charset="2"/>
              <a:buChar char="Ø"/>
            </a:pPr>
            <a:r>
              <a:rPr lang="en-IN" dirty="0" err="1" smtClean="0">
                <a:solidFill>
                  <a:srgbClr val="FF0000"/>
                </a:solidFill>
              </a:rPr>
              <a:t>Reteplase</a:t>
            </a:r>
            <a:r>
              <a:rPr lang="en-IN" dirty="0" smtClean="0"/>
              <a:t> = 10 U I.V. bolus over 30 min</a:t>
            </a:r>
          </a:p>
          <a:p>
            <a:pPr>
              <a:buFont typeface="Wingdings" pitchFamily="2" charset="2"/>
              <a:buChar char="Ø"/>
            </a:pPr>
            <a:r>
              <a:rPr lang="en-IN" dirty="0" err="1" smtClean="0">
                <a:solidFill>
                  <a:srgbClr val="FF0000"/>
                </a:solidFill>
              </a:rPr>
              <a:t>Tenecteplase</a:t>
            </a:r>
            <a:r>
              <a:rPr lang="en-IN" dirty="0" smtClean="0"/>
              <a:t> = 30 to 50 mg I.V. bolus over 5 sec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N" dirty="0" smtClean="0"/>
              <a:t>Thrombolytic therapy </a:t>
            </a:r>
            <a:r>
              <a:rPr lang="en-IN" dirty="0" smtClean="0">
                <a:solidFill>
                  <a:srgbClr val="FF0000"/>
                </a:solidFill>
              </a:rPr>
              <a:t>should be used </a:t>
            </a:r>
            <a:r>
              <a:rPr lang="en-IN" dirty="0" smtClean="0"/>
              <a:t>in patients with acute PE associated with hypotension (systolic BP&lt; 90 mm HG) who do not have a high bleeding risk.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Contraindication</a:t>
            </a:r>
            <a:r>
              <a:rPr lang="en-IN" dirty="0" smtClean="0"/>
              <a:t> are intracranial bleed recent or past, recent trauma etc.</a:t>
            </a:r>
          </a:p>
          <a:p>
            <a:r>
              <a:rPr lang="en-IN" dirty="0" smtClean="0"/>
              <a:t>In a </a:t>
            </a:r>
            <a:r>
              <a:rPr lang="en-IN" dirty="0" smtClean="0">
                <a:solidFill>
                  <a:srgbClr val="FF0000"/>
                </a:solidFill>
              </a:rPr>
              <a:t>meta-analysis</a:t>
            </a:r>
            <a:r>
              <a:rPr lang="en-IN" dirty="0" smtClean="0"/>
              <a:t> of 16 randomized studies comparing thrombolytic therapy with anticoagulation therapy in patients with pulmonary embolism reduced mortality by 47% but was associated with a 2.7-fold increase in major bleeding.</a:t>
            </a:r>
            <a:r>
              <a:rPr lang="en-IN" baseline="30000" dirty="0" smtClean="0"/>
              <a:t>7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u="sng" dirty="0" err="1" smtClean="0">
                <a:solidFill>
                  <a:srgbClr val="0070C0"/>
                </a:solidFill>
              </a:rPr>
              <a:t>Embolectomy</a:t>
            </a:r>
            <a:endParaRPr lang="en-IN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It is one of the treatment where risk of major haemorrhage is there</a:t>
            </a:r>
          </a:p>
          <a:p>
            <a:r>
              <a:rPr lang="en-IN" dirty="0" smtClean="0"/>
              <a:t>Guidelines </a:t>
            </a:r>
            <a:r>
              <a:rPr lang="en-IN" dirty="0"/>
              <a:t>from the American Heart Association </a:t>
            </a:r>
            <a:r>
              <a:rPr lang="en-IN" dirty="0">
                <a:solidFill>
                  <a:srgbClr val="FF0000"/>
                </a:solidFill>
              </a:rPr>
              <a:t>(AHA) </a:t>
            </a:r>
            <a:r>
              <a:rPr lang="en-IN" dirty="0"/>
              <a:t>advise that either catheter </a:t>
            </a:r>
            <a:r>
              <a:rPr lang="en-IN" dirty="0" err="1"/>
              <a:t>embolectomy</a:t>
            </a:r>
            <a:r>
              <a:rPr lang="en-IN" dirty="0"/>
              <a:t> and fragmentation or surgical </a:t>
            </a:r>
            <a:r>
              <a:rPr lang="en-IN" dirty="0" err="1">
                <a:solidFill>
                  <a:srgbClr val="FF0000"/>
                </a:solidFill>
              </a:rPr>
              <a:t>embolectomy</a:t>
            </a:r>
            <a:r>
              <a:rPr lang="en-IN" dirty="0">
                <a:solidFill>
                  <a:srgbClr val="FF0000"/>
                </a:solidFill>
              </a:rPr>
              <a:t> is reasonable for </a:t>
            </a:r>
            <a:r>
              <a:rPr lang="en-IN" dirty="0"/>
              <a:t>patients with massive pulmonary embolism who have contraindications to </a:t>
            </a:r>
            <a:r>
              <a:rPr lang="en-IN" dirty="0" err="1"/>
              <a:t>fibrinolysis</a:t>
            </a:r>
            <a:r>
              <a:rPr lang="en-IN" dirty="0"/>
              <a:t> or who remain unstable after receiving </a:t>
            </a:r>
            <a:r>
              <a:rPr lang="en-IN" dirty="0" smtClean="0"/>
              <a:t>fibrinolysis.</a:t>
            </a:r>
            <a:r>
              <a:rPr lang="en-IN" baseline="30000" dirty="0" smtClean="0"/>
              <a:t>8</a:t>
            </a:r>
            <a:endParaRPr lang="en-IN" dirty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en-IN" b="1" u="sng" dirty="0" smtClean="0">
                <a:solidFill>
                  <a:srgbClr val="0070C0"/>
                </a:solidFill>
              </a:rPr>
              <a:t>Vena Cava Filters</a:t>
            </a:r>
            <a:endParaRPr lang="en-IN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57800"/>
          </a:xfrm>
        </p:spPr>
        <p:txBody>
          <a:bodyPr>
            <a:normAutofit fontScale="92500"/>
          </a:bodyPr>
          <a:lstStyle/>
          <a:p>
            <a:r>
              <a:rPr lang="en-IN" dirty="0" smtClean="0"/>
              <a:t>These are the Inferior </a:t>
            </a:r>
            <a:r>
              <a:rPr lang="en-IN" dirty="0" err="1" smtClean="0"/>
              <a:t>Vana</a:t>
            </a:r>
            <a:r>
              <a:rPr lang="en-IN" dirty="0" smtClean="0"/>
              <a:t> </a:t>
            </a:r>
            <a:r>
              <a:rPr lang="en-IN" dirty="0" err="1" smtClean="0"/>
              <a:t>Caval</a:t>
            </a:r>
            <a:r>
              <a:rPr lang="en-IN" dirty="0" smtClean="0"/>
              <a:t> </a:t>
            </a:r>
            <a:r>
              <a:rPr lang="en-IN" dirty="0"/>
              <a:t>filter </a:t>
            </a:r>
            <a:r>
              <a:rPr lang="en-IN" dirty="0" smtClean="0"/>
              <a:t>placed </a:t>
            </a:r>
            <a:r>
              <a:rPr lang="en-IN" dirty="0"/>
              <a:t>using a </a:t>
            </a:r>
            <a:r>
              <a:rPr lang="en-IN" dirty="0" err="1"/>
              <a:t>percutaneous</a:t>
            </a:r>
            <a:r>
              <a:rPr lang="en-IN" dirty="0"/>
              <a:t> technique, biocompatible and mechanically stable, and </a:t>
            </a:r>
            <a:r>
              <a:rPr lang="en-IN" dirty="0">
                <a:solidFill>
                  <a:srgbClr val="FF0000"/>
                </a:solidFill>
              </a:rPr>
              <a:t>able to trap emboli without causing occlusion </a:t>
            </a:r>
            <a:r>
              <a:rPr lang="en-IN" dirty="0"/>
              <a:t>of the vena </a:t>
            </a:r>
            <a:r>
              <a:rPr lang="en-IN" dirty="0" smtClean="0"/>
              <a:t>cava.</a:t>
            </a:r>
            <a:r>
              <a:rPr lang="en-IN" baseline="30000" dirty="0" smtClean="0"/>
              <a:t>9</a:t>
            </a:r>
            <a:endParaRPr lang="en-IN" dirty="0"/>
          </a:p>
          <a:p>
            <a:r>
              <a:rPr lang="en-IN" dirty="0" smtClean="0"/>
              <a:t>Indication:-</a:t>
            </a:r>
          </a:p>
          <a:p>
            <a:pPr lvl="1">
              <a:buFont typeface="Wingdings" pitchFamily="2" charset="2"/>
              <a:buChar char="Ø"/>
            </a:pPr>
            <a:r>
              <a:rPr lang="en-IN" dirty="0" smtClean="0"/>
              <a:t>Patients </a:t>
            </a:r>
            <a:r>
              <a:rPr lang="en-IN" dirty="0"/>
              <a:t>with acute venous </a:t>
            </a:r>
            <a:r>
              <a:rPr lang="en-IN" dirty="0" err="1"/>
              <a:t>thromboembolism</a:t>
            </a:r>
            <a:r>
              <a:rPr lang="en-IN" dirty="0"/>
              <a:t> who have an absolute </a:t>
            </a:r>
            <a:r>
              <a:rPr lang="en-IN" dirty="0">
                <a:solidFill>
                  <a:srgbClr val="FF0000"/>
                </a:solidFill>
              </a:rPr>
              <a:t>contraindication to anticoagulant </a:t>
            </a:r>
            <a:r>
              <a:rPr lang="en-IN" dirty="0"/>
              <a:t>therapy (</a:t>
            </a:r>
            <a:r>
              <a:rPr lang="en-IN" dirty="0" err="1"/>
              <a:t>eg</a:t>
            </a:r>
            <a:r>
              <a:rPr lang="en-IN" dirty="0"/>
              <a:t>, recent surgery, hemorrhagic stroke, significant active or recent </a:t>
            </a:r>
            <a:r>
              <a:rPr lang="en-IN" dirty="0" smtClean="0"/>
              <a:t>bleeding)</a:t>
            </a:r>
          </a:p>
          <a:p>
            <a:pPr lvl="1">
              <a:buFont typeface="Wingdings" pitchFamily="2" charset="2"/>
              <a:buChar char="Ø"/>
            </a:pPr>
            <a:r>
              <a:rPr lang="en-IN" dirty="0" smtClean="0"/>
              <a:t>Patients </a:t>
            </a:r>
            <a:r>
              <a:rPr lang="en-IN" dirty="0"/>
              <a:t>with massive PE who survived but in whom </a:t>
            </a:r>
            <a:r>
              <a:rPr lang="en-IN" dirty="0">
                <a:solidFill>
                  <a:srgbClr val="FF0000"/>
                </a:solidFill>
              </a:rPr>
              <a:t>recurrent embolism </a:t>
            </a:r>
            <a:r>
              <a:rPr lang="en-IN" dirty="0"/>
              <a:t>invariably will be </a:t>
            </a:r>
            <a:r>
              <a:rPr lang="en-IN" dirty="0" smtClean="0"/>
              <a:t>fatal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 smtClean="0">
                <a:solidFill>
                  <a:srgbClr val="0070C0"/>
                </a:solidFill>
              </a:rPr>
              <a:t>Supportive Management</a:t>
            </a:r>
            <a:endParaRPr lang="en-IN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/>
          </a:bodyPr>
          <a:lstStyle/>
          <a:p>
            <a:r>
              <a:rPr lang="en-IN" dirty="0" smtClean="0"/>
              <a:t>For patients with </a:t>
            </a:r>
            <a:r>
              <a:rPr lang="en-IN" dirty="0" smtClean="0">
                <a:solidFill>
                  <a:srgbClr val="FF0000"/>
                </a:solidFill>
              </a:rPr>
              <a:t>hypotension</a:t>
            </a:r>
            <a:r>
              <a:rPr lang="en-IN" dirty="0" smtClean="0"/>
              <a:t>, replete volume with 500 </a:t>
            </a:r>
            <a:r>
              <a:rPr lang="en-IN" dirty="0" err="1" smtClean="0"/>
              <a:t>mL</a:t>
            </a:r>
            <a:r>
              <a:rPr lang="en-IN" dirty="0" smtClean="0"/>
              <a:t> of normal saline. </a:t>
            </a:r>
          </a:p>
          <a:p>
            <a:r>
              <a:rPr lang="en-IN" dirty="0" smtClean="0"/>
              <a:t>Additional fluid should be infused with extreme caution because </a:t>
            </a:r>
            <a:r>
              <a:rPr lang="en-IN" dirty="0" smtClean="0">
                <a:solidFill>
                  <a:srgbClr val="FF0000"/>
                </a:solidFill>
              </a:rPr>
              <a:t>excessive fluid </a:t>
            </a:r>
            <a:r>
              <a:rPr lang="en-IN" dirty="0" smtClean="0"/>
              <a:t>administration </a:t>
            </a:r>
            <a:r>
              <a:rPr lang="en-IN" dirty="0" smtClean="0">
                <a:solidFill>
                  <a:srgbClr val="FF0000"/>
                </a:solidFill>
              </a:rPr>
              <a:t>exacerbates RV wall stress</a:t>
            </a:r>
            <a:r>
              <a:rPr lang="en-IN" dirty="0" smtClean="0"/>
              <a:t>, 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Dopamine and </a:t>
            </a:r>
            <a:r>
              <a:rPr lang="en-IN" dirty="0" err="1" smtClean="0">
                <a:solidFill>
                  <a:srgbClr val="FF0000"/>
                </a:solidFill>
              </a:rPr>
              <a:t>dobutamine</a:t>
            </a:r>
            <a:r>
              <a:rPr lang="en-IN" dirty="0" smtClean="0">
                <a:solidFill>
                  <a:srgbClr val="FF0000"/>
                </a:solidFill>
              </a:rPr>
              <a:t> </a:t>
            </a:r>
            <a:r>
              <a:rPr lang="en-IN" dirty="0" smtClean="0"/>
              <a:t>are </a:t>
            </a:r>
            <a:r>
              <a:rPr lang="en-IN" dirty="0" smtClean="0">
                <a:solidFill>
                  <a:srgbClr val="FF0000"/>
                </a:solidFill>
              </a:rPr>
              <a:t>first-line </a:t>
            </a:r>
            <a:r>
              <a:rPr lang="en-IN" dirty="0" err="1" smtClean="0">
                <a:solidFill>
                  <a:srgbClr val="FF0000"/>
                </a:solidFill>
              </a:rPr>
              <a:t>inotropic</a:t>
            </a:r>
            <a:r>
              <a:rPr lang="en-IN" dirty="0" smtClean="0">
                <a:solidFill>
                  <a:srgbClr val="FF0000"/>
                </a:solidFill>
              </a:rPr>
              <a:t> </a:t>
            </a:r>
            <a:r>
              <a:rPr lang="en-IN" dirty="0" smtClean="0"/>
              <a:t>agents for treatment of PE-related shock. 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Other</a:t>
            </a:r>
            <a:r>
              <a:rPr lang="en-IN" dirty="0" smtClean="0"/>
              <a:t> agents that may be effective include </a:t>
            </a:r>
            <a:r>
              <a:rPr lang="en-IN" dirty="0" err="1" smtClean="0">
                <a:solidFill>
                  <a:srgbClr val="FF0000"/>
                </a:solidFill>
              </a:rPr>
              <a:t>norepinephrine</a:t>
            </a:r>
            <a:r>
              <a:rPr lang="en-IN" dirty="0" smtClean="0">
                <a:solidFill>
                  <a:srgbClr val="FF0000"/>
                </a:solidFill>
              </a:rPr>
              <a:t>, vasopressin</a:t>
            </a:r>
            <a:r>
              <a:rPr lang="en-IN" dirty="0" smtClean="0"/>
              <a:t>, or </a:t>
            </a:r>
            <a:r>
              <a:rPr lang="en-IN" dirty="0" err="1" smtClean="0"/>
              <a:t>phenylephrine</a:t>
            </a:r>
            <a:r>
              <a:rPr lang="en-IN" dirty="0" smtClean="0"/>
              <a:t>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 err="1" smtClean="0">
                <a:solidFill>
                  <a:srgbClr val="0070C0"/>
                </a:solidFill>
              </a:rPr>
              <a:t>Epidemilogy</a:t>
            </a:r>
            <a:endParaRPr lang="en-IN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The incidence of pulmonary embolism in the </a:t>
            </a:r>
            <a:r>
              <a:rPr lang="en-IN" dirty="0" smtClean="0">
                <a:solidFill>
                  <a:srgbClr val="FF0000"/>
                </a:solidFill>
              </a:rPr>
              <a:t>United States</a:t>
            </a:r>
            <a:r>
              <a:rPr lang="en-IN" dirty="0" smtClean="0"/>
              <a:t> is estimated to be </a:t>
            </a:r>
            <a:r>
              <a:rPr lang="en-IN" dirty="0" smtClean="0">
                <a:solidFill>
                  <a:srgbClr val="FF0000"/>
                </a:solidFill>
              </a:rPr>
              <a:t>1 case per 1000 persons per year</a:t>
            </a:r>
            <a:r>
              <a:rPr lang="en-IN" dirty="0" smtClean="0"/>
              <a:t>.</a:t>
            </a:r>
            <a:r>
              <a:rPr lang="en-IN" baseline="30000" dirty="0" smtClean="0"/>
              <a:t>1</a:t>
            </a:r>
          </a:p>
          <a:p>
            <a:r>
              <a:rPr lang="en-IN" dirty="0" smtClean="0"/>
              <a:t>An autopsy study on patients at the Postgraduate Institute of Medical Education and Research (PGIMER), </a:t>
            </a:r>
            <a:r>
              <a:rPr lang="en-IN" dirty="0" smtClean="0">
                <a:solidFill>
                  <a:srgbClr val="FF0000"/>
                </a:solidFill>
              </a:rPr>
              <a:t>Chandigarh</a:t>
            </a:r>
            <a:r>
              <a:rPr lang="en-IN" dirty="0" smtClean="0"/>
              <a:t> revealed that PE was present in </a:t>
            </a:r>
            <a:r>
              <a:rPr lang="en-IN" dirty="0" smtClean="0">
                <a:solidFill>
                  <a:srgbClr val="FF0000"/>
                </a:solidFill>
              </a:rPr>
              <a:t>159 (16%) </a:t>
            </a:r>
            <a:r>
              <a:rPr lang="en-IN" dirty="0" smtClean="0"/>
              <a:t>of 1000 patients who died in the hospital. clinical (pre-mortem) suspicion of PE was recorded in 30% of patients and a diagnosis of PE could be made in &lt;10%.</a:t>
            </a:r>
            <a:r>
              <a:rPr lang="en-IN" baseline="30000" dirty="0" smtClean="0"/>
              <a:t>2</a:t>
            </a:r>
          </a:p>
          <a:p>
            <a:endParaRPr lang="en-IN" dirty="0" smtClean="0"/>
          </a:p>
          <a:p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395536" y="6150114"/>
            <a:ext cx="82809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en-IN" sz="2000" b="1" dirty="0" smtClean="0"/>
              <a:t>http://www.ncbi.nlm.nih.gov/pubmed/12885687 (from pub med)</a:t>
            </a:r>
          </a:p>
          <a:p>
            <a:pPr marL="457200" indent="-457200">
              <a:buAutoNum type="arabicPeriod"/>
            </a:pPr>
            <a:r>
              <a:rPr lang="en-IN" sz="2000" b="1" dirty="0" smtClean="0"/>
              <a:t>http://www.ncbi.nlm.nih.gov/pubmed/18160596 (from pub med)</a:t>
            </a:r>
            <a:endParaRPr lang="en-IN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The initial approach to Assess hemodynamic stability —</a:t>
            </a:r>
          </a:p>
          <a:p>
            <a:endParaRPr lang="en-IN" dirty="0" smtClean="0"/>
          </a:p>
          <a:p>
            <a:r>
              <a:rPr lang="en-IN" dirty="0" err="1" smtClean="0"/>
              <a:t>Hemodynamically</a:t>
            </a:r>
            <a:r>
              <a:rPr lang="en-IN" dirty="0" smtClean="0"/>
              <a:t> </a:t>
            </a:r>
            <a:r>
              <a:rPr lang="en-IN" dirty="0" smtClean="0">
                <a:solidFill>
                  <a:srgbClr val="FF0000"/>
                </a:solidFill>
              </a:rPr>
              <a:t>unstable</a:t>
            </a:r>
            <a:r>
              <a:rPr lang="en-IN" dirty="0" smtClean="0"/>
              <a:t> (“massive” PE) is that which presents with hypotension; hypotension is defined as a systolic blood pressure (BP) &lt;90 mmHg for a period &gt;15 minutes, hypotension requiring </a:t>
            </a:r>
            <a:r>
              <a:rPr lang="en-IN" dirty="0" err="1" smtClean="0"/>
              <a:t>vasopressors</a:t>
            </a:r>
            <a:r>
              <a:rPr lang="en-IN" dirty="0" smtClean="0"/>
              <a:t>.</a:t>
            </a:r>
          </a:p>
          <a:p>
            <a:endParaRPr lang="en-IN" dirty="0" smtClean="0"/>
          </a:p>
          <a:p>
            <a:r>
              <a:rPr lang="en-IN" dirty="0" err="1" smtClean="0"/>
              <a:t>Hemodynamically</a:t>
            </a:r>
            <a:r>
              <a:rPr lang="en-IN" dirty="0" smtClean="0">
                <a:solidFill>
                  <a:srgbClr val="FF0000"/>
                </a:solidFill>
              </a:rPr>
              <a:t> stable</a:t>
            </a:r>
            <a:r>
              <a:rPr lang="en-IN" dirty="0" smtClean="0"/>
              <a:t>:- These patients are a heterogeneous group ranging from patients with small PE and stable BP </a:t>
            </a:r>
            <a:r>
              <a:rPr lang="en-IN" dirty="0" smtClean="0">
                <a:solidFill>
                  <a:srgbClr val="FF0000"/>
                </a:solidFill>
              </a:rPr>
              <a:t>(“low risk”) </a:t>
            </a:r>
            <a:r>
              <a:rPr lang="en-IN" dirty="0" smtClean="0"/>
              <a:t>to patients with larger PE who have right ventricular dysfunction and borderline BP (</a:t>
            </a:r>
            <a:r>
              <a:rPr lang="en-IN" dirty="0" err="1" smtClean="0"/>
              <a:t>ie</a:t>
            </a:r>
            <a:r>
              <a:rPr lang="en-IN" dirty="0" smtClean="0"/>
              <a:t>, “</a:t>
            </a:r>
            <a:r>
              <a:rPr lang="en-IN" dirty="0" err="1" smtClean="0"/>
              <a:t>submassive</a:t>
            </a:r>
            <a:r>
              <a:rPr lang="en-IN" dirty="0" smtClean="0"/>
              <a:t>” PE/</a:t>
            </a:r>
            <a:r>
              <a:rPr lang="en-IN" dirty="0" smtClean="0">
                <a:solidFill>
                  <a:srgbClr val="FF0000"/>
                </a:solidFill>
              </a:rPr>
              <a:t>intermediate risk</a:t>
            </a:r>
            <a:r>
              <a:rPr lang="en-IN" dirty="0" smtClean="0"/>
              <a:t>).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 </a:t>
            </a:r>
            <a:endParaRPr lang="en-IN" dirty="0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980728"/>
            <a:ext cx="7848872" cy="5345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IN" dirty="0" err="1" smtClean="0">
                <a:solidFill>
                  <a:srgbClr val="FF0000"/>
                </a:solidFill>
              </a:rPr>
              <a:t>Hemodynamically</a:t>
            </a:r>
            <a:r>
              <a:rPr lang="en-IN" dirty="0" smtClean="0">
                <a:solidFill>
                  <a:srgbClr val="FF0000"/>
                </a:solidFill>
              </a:rPr>
              <a:t> stable</a:t>
            </a:r>
            <a:r>
              <a:rPr lang="en-IN" dirty="0" smtClean="0"/>
              <a:t> — The initial approach should focus upon general supportive measures while the diagnostic evaluation is ongoing;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supportive measures include the following:</a:t>
            </a:r>
          </a:p>
          <a:p>
            <a:r>
              <a:rPr lang="en-IN" dirty="0" smtClean="0"/>
              <a:t>Peripheral </a:t>
            </a:r>
            <a:r>
              <a:rPr lang="en-IN" dirty="0" smtClean="0">
                <a:solidFill>
                  <a:srgbClr val="FF0000"/>
                </a:solidFill>
              </a:rPr>
              <a:t>intravenous access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Oxygen</a:t>
            </a:r>
            <a:r>
              <a:rPr lang="en-IN" dirty="0" smtClean="0"/>
              <a:t> supplementation</a:t>
            </a:r>
          </a:p>
          <a:p>
            <a:r>
              <a:rPr lang="en-IN" dirty="0" smtClean="0"/>
              <a:t>Empiric </a:t>
            </a:r>
            <a:r>
              <a:rPr lang="en-IN" dirty="0" smtClean="0">
                <a:solidFill>
                  <a:srgbClr val="FF0000"/>
                </a:solidFill>
              </a:rPr>
              <a:t>anticoagulation </a:t>
            </a:r>
            <a:r>
              <a:rPr lang="en-IN" dirty="0" smtClean="0"/>
              <a:t>depending upon the clinical suspicion for PE &amp; risk of bleeding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IN" dirty="0" err="1" smtClean="0">
                <a:solidFill>
                  <a:srgbClr val="FF0000"/>
                </a:solidFill>
              </a:rPr>
              <a:t>Hemodynamically</a:t>
            </a:r>
            <a:r>
              <a:rPr lang="en-IN" dirty="0" smtClean="0">
                <a:solidFill>
                  <a:srgbClr val="FF0000"/>
                </a:solidFill>
              </a:rPr>
              <a:t> unstable</a:t>
            </a:r>
            <a:r>
              <a:rPr lang="en-IN" dirty="0" smtClean="0"/>
              <a:t> — </a:t>
            </a:r>
          </a:p>
          <a:p>
            <a:r>
              <a:rPr lang="en-IN" dirty="0" smtClean="0"/>
              <a:t>initial support should focus upon </a:t>
            </a:r>
            <a:r>
              <a:rPr lang="en-IN" dirty="0" smtClean="0">
                <a:solidFill>
                  <a:srgbClr val="FF0000"/>
                </a:solidFill>
              </a:rPr>
              <a:t>restoring perfusion </a:t>
            </a:r>
            <a:r>
              <a:rPr lang="en-IN" dirty="0" smtClean="0"/>
              <a:t>with intravenous fluid resuscitation and </a:t>
            </a:r>
            <a:r>
              <a:rPr lang="en-IN" dirty="0" err="1" smtClean="0"/>
              <a:t>inotropic</a:t>
            </a:r>
            <a:r>
              <a:rPr lang="en-IN" dirty="0" smtClean="0"/>
              <a:t> support</a:t>
            </a:r>
          </a:p>
          <a:p>
            <a:r>
              <a:rPr lang="en-IN" dirty="0" smtClean="0"/>
              <a:t>Respiratory support — Supplemental oxygen should be administered to </a:t>
            </a:r>
            <a:r>
              <a:rPr lang="en-IN" dirty="0" smtClean="0">
                <a:solidFill>
                  <a:srgbClr val="FF0000"/>
                </a:solidFill>
              </a:rPr>
              <a:t>target an oxygen </a:t>
            </a:r>
            <a:r>
              <a:rPr lang="en-IN" dirty="0" smtClean="0"/>
              <a:t>saturation ≥90 percent. Severe hypoxemia, hemodynamic collapse, or respiratory failure should prompt </a:t>
            </a:r>
            <a:r>
              <a:rPr lang="en-IN" dirty="0" smtClean="0">
                <a:solidFill>
                  <a:srgbClr val="FF0000"/>
                </a:solidFill>
              </a:rPr>
              <a:t>consideration of intubation </a:t>
            </a:r>
            <a:r>
              <a:rPr lang="en-IN" dirty="0" smtClean="0"/>
              <a:t>and mechanical ventilation.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For most patients who become </a:t>
            </a:r>
            <a:r>
              <a:rPr lang="en-IN" dirty="0" err="1" smtClean="0"/>
              <a:t>hemodynamically</a:t>
            </a:r>
            <a:r>
              <a:rPr lang="en-IN" dirty="0" smtClean="0"/>
              <a:t> stable following resuscitation and in whom the clinical suspicion for PE is high, we should prefer </a:t>
            </a:r>
            <a:r>
              <a:rPr lang="en-IN" dirty="0" smtClean="0">
                <a:solidFill>
                  <a:srgbClr val="FF0000"/>
                </a:solidFill>
              </a:rPr>
              <a:t>immediate anticoagulation </a:t>
            </a:r>
            <a:r>
              <a:rPr lang="en-IN" dirty="0" smtClean="0"/>
              <a:t>with </a:t>
            </a:r>
            <a:r>
              <a:rPr lang="en-IN" dirty="0" err="1" smtClean="0"/>
              <a:t>unfractionated</a:t>
            </a:r>
            <a:r>
              <a:rPr lang="en-IN" dirty="0" smtClean="0"/>
              <a:t> heparin.</a:t>
            </a:r>
          </a:p>
          <a:p>
            <a:r>
              <a:rPr lang="en-IN" dirty="0" smtClean="0"/>
              <a:t>For patients with a high clinical suspicion for PE who are </a:t>
            </a:r>
            <a:r>
              <a:rPr lang="en-IN" dirty="0" err="1" smtClean="0"/>
              <a:t>hemodynamically</a:t>
            </a:r>
            <a:r>
              <a:rPr lang="en-IN" dirty="0" smtClean="0"/>
              <a:t> unstable and in whom </a:t>
            </a:r>
            <a:r>
              <a:rPr lang="en-IN" dirty="0" smtClean="0">
                <a:solidFill>
                  <a:srgbClr val="FF0000"/>
                </a:solidFill>
              </a:rPr>
              <a:t>transfer to radiology is considered unsafe</a:t>
            </a:r>
            <a:r>
              <a:rPr lang="en-IN" dirty="0" smtClean="0"/>
              <a:t>, a portable perfusion scan can be done at some </a:t>
            </a:r>
            <a:r>
              <a:rPr lang="en-IN" dirty="0" err="1" smtClean="0"/>
              <a:t>centers</a:t>
            </a:r>
            <a:r>
              <a:rPr lang="en-IN" dirty="0" smtClean="0"/>
              <a:t>. 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When portable perfusion scanning or CTPA is not available or is unsafe, we should prefer bedside </a:t>
            </a:r>
            <a:r>
              <a:rPr lang="en-IN" dirty="0" smtClean="0">
                <a:solidFill>
                  <a:srgbClr val="FF0000"/>
                </a:solidFill>
              </a:rPr>
              <a:t>echocardiography </a:t>
            </a:r>
            <a:r>
              <a:rPr lang="en-IN" dirty="0" smtClean="0"/>
              <a:t>to obtain a presumptive diagnosis of PE prior to the empiric administration of </a:t>
            </a:r>
            <a:r>
              <a:rPr lang="en-IN" dirty="0" smtClean="0">
                <a:solidFill>
                  <a:srgbClr val="FF0000"/>
                </a:solidFill>
              </a:rPr>
              <a:t>thrombolytic therapy</a:t>
            </a:r>
            <a:r>
              <a:rPr lang="en-IN" dirty="0" smtClean="0"/>
              <a:t>. </a:t>
            </a:r>
          </a:p>
          <a:p>
            <a:r>
              <a:rPr lang="en-IN" dirty="0" smtClean="0"/>
              <a:t>If bedside echocardiography is delayed or unavailable, the use of thrombolytic therapy as a </a:t>
            </a:r>
            <a:r>
              <a:rPr lang="en-IN" dirty="0" smtClean="0">
                <a:solidFill>
                  <a:srgbClr val="FF0000"/>
                </a:solidFill>
              </a:rPr>
              <a:t>life-saving</a:t>
            </a:r>
            <a:r>
              <a:rPr lang="en-IN" dirty="0" smtClean="0"/>
              <a:t> measure should be individualized; if not used, the patient </a:t>
            </a:r>
            <a:r>
              <a:rPr lang="en-IN" dirty="0" smtClean="0">
                <a:solidFill>
                  <a:srgbClr val="FF0000"/>
                </a:solidFill>
              </a:rPr>
              <a:t>should receive empiric anticoagulation</a:t>
            </a:r>
            <a:r>
              <a:rPr lang="en-IN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The </a:t>
            </a:r>
            <a:r>
              <a:rPr lang="en-IN" dirty="0" smtClean="0">
                <a:solidFill>
                  <a:srgbClr val="FF0000"/>
                </a:solidFill>
              </a:rPr>
              <a:t>decision</a:t>
            </a:r>
            <a:r>
              <a:rPr lang="en-IN" dirty="0" smtClean="0"/>
              <a:t> to administer </a:t>
            </a:r>
            <a:r>
              <a:rPr lang="en-IN" dirty="0" err="1" smtClean="0"/>
              <a:t>thrombolysis</a:t>
            </a:r>
            <a:r>
              <a:rPr lang="en-IN" dirty="0" smtClean="0"/>
              <a:t> is strongly influenced by additional clinical factors. For example, while a patient with proven PE-induced shock who is unconscious requiring very high doses of </a:t>
            </a:r>
            <a:r>
              <a:rPr lang="en-IN" dirty="0" err="1" smtClean="0"/>
              <a:t>inotrops</a:t>
            </a:r>
            <a:r>
              <a:rPr lang="en-IN" dirty="0" smtClean="0"/>
              <a:t> is a candidate for immediate </a:t>
            </a:r>
            <a:r>
              <a:rPr lang="en-IN" dirty="0" smtClean="0">
                <a:solidFill>
                  <a:srgbClr val="FF0000"/>
                </a:solidFill>
              </a:rPr>
              <a:t>intravenous thrombolytic therapy</a:t>
            </a:r>
            <a:r>
              <a:rPr lang="en-IN" dirty="0" smtClean="0"/>
              <a:t>, a patient who has low blood pressure for 20 minutes but who is awake, alert, and comfortable, with low oxygenation requirement might be considered for </a:t>
            </a:r>
            <a:r>
              <a:rPr lang="en-IN" dirty="0" smtClean="0">
                <a:solidFill>
                  <a:srgbClr val="FF0000"/>
                </a:solidFill>
              </a:rPr>
              <a:t>anticoagulation</a:t>
            </a:r>
            <a:r>
              <a:rPr lang="en-IN" dirty="0" smtClean="0"/>
              <a:t> alone, or an interventional procedure.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 smtClean="0">
                <a:solidFill>
                  <a:srgbClr val="0070C0"/>
                </a:solidFill>
              </a:rPr>
              <a:t>Some Recommendations</a:t>
            </a:r>
            <a:endParaRPr lang="en-IN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According to American College of Chest Physicians (ACCP) </a:t>
            </a:r>
            <a:r>
              <a:rPr lang="en-IN" smtClean="0"/>
              <a:t>guidelines</a:t>
            </a:r>
            <a:r>
              <a:rPr lang="en-IN" baseline="30000" smtClean="0"/>
              <a:t>10</a:t>
            </a:r>
            <a:r>
              <a:rPr lang="en-IN" smtClean="0"/>
              <a:t> ( 27</a:t>
            </a:r>
            <a:r>
              <a:rPr lang="en-IN" baseline="30000" smtClean="0"/>
              <a:t>th</a:t>
            </a:r>
            <a:r>
              <a:rPr lang="en-IN" smtClean="0"/>
              <a:t> feb,2012)</a:t>
            </a:r>
            <a:endParaRPr lang="en-IN" dirty="0" smtClean="0"/>
          </a:p>
          <a:p>
            <a:r>
              <a:rPr lang="en-IN" dirty="0" smtClean="0"/>
              <a:t>Immediate therapeutic anticoagulation should be initiated for patients in whom PE is suspected; it </a:t>
            </a:r>
            <a:r>
              <a:rPr lang="en-IN" dirty="0" smtClean="0">
                <a:solidFill>
                  <a:srgbClr val="FF0000"/>
                </a:solidFill>
              </a:rPr>
              <a:t>reduce 20% mortality</a:t>
            </a:r>
            <a:r>
              <a:rPr lang="en-IN" dirty="0" smtClean="0"/>
              <a:t>.</a:t>
            </a:r>
          </a:p>
          <a:p>
            <a:r>
              <a:rPr lang="en-IN" dirty="0" smtClean="0"/>
              <a:t>Starting low–molecular weight heparin (LMWH) or </a:t>
            </a:r>
            <a:r>
              <a:rPr lang="en-IN" dirty="0" err="1" smtClean="0"/>
              <a:t>fondaparinux</a:t>
            </a:r>
            <a:r>
              <a:rPr lang="en-IN" dirty="0" smtClean="0"/>
              <a:t>, preferred </a:t>
            </a:r>
            <a:r>
              <a:rPr lang="en-IN" dirty="0" smtClean="0">
                <a:solidFill>
                  <a:srgbClr val="FF0000"/>
                </a:solidFill>
              </a:rPr>
              <a:t>over</a:t>
            </a:r>
            <a:r>
              <a:rPr lang="en-IN" dirty="0" smtClean="0"/>
              <a:t> </a:t>
            </a:r>
            <a:r>
              <a:rPr lang="en-IN" dirty="0" err="1" smtClean="0"/>
              <a:t>unfractionated</a:t>
            </a:r>
            <a:r>
              <a:rPr lang="en-IN" dirty="0" smtClean="0"/>
              <a:t> heparin (UFH) </a:t>
            </a:r>
          </a:p>
          <a:p>
            <a:r>
              <a:rPr lang="en-IN" dirty="0" smtClean="0"/>
              <a:t>If patients are to be treated with LMWH, </a:t>
            </a:r>
            <a:r>
              <a:rPr lang="en-IN" dirty="0" smtClean="0">
                <a:solidFill>
                  <a:srgbClr val="FF0000"/>
                </a:solidFill>
              </a:rPr>
              <a:t>once daily treatmen</a:t>
            </a:r>
            <a:r>
              <a:rPr lang="en-IN" dirty="0" smtClean="0"/>
              <a:t>t is preferred to twice daily treatment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Patients who are considered to be low risk should be </a:t>
            </a:r>
            <a:r>
              <a:rPr lang="en-IN" dirty="0" smtClean="0">
                <a:solidFill>
                  <a:srgbClr val="FF0000"/>
                </a:solidFill>
              </a:rPr>
              <a:t>discharged early </a:t>
            </a:r>
            <a:r>
              <a:rPr lang="en-IN" dirty="0" smtClean="0"/>
              <a:t>from hospital.</a:t>
            </a:r>
          </a:p>
          <a:p>
            <a:r>
              <a:rPr lang="en-IN" dirty="0" err="1" smtClean="0"/>
              <a:t>Warfarin</a:t>
            </a:r>
            <a:r>
              <a:rPr lang="en-IN" dirty="0" smtClean="0"/>
              <a:t> initiated at the time of diagnosis, and they should have UFH, LMWH, or </a:t>
            </a:r>
            <a:r>
              <a:rPr lang="en-IN" dirty="0" err="1" smtClean="0"/>
              <a:t>fondaparinux</a:t>
            </a:r>
            <a:r>
              <a:rPr lang="en-IN" dirty="0" smtClean="0"/>
              <a:t> </a:t>
            </a:r>
            <a:r>
              <a:rPr lang="en-IN" dirty="0" smtClean="0">
                <a:solidFill>
                  <a:srgbClr val="FF0000"/>
                </a:solidFill>
              </a:rPr>
              <a:t>discontinued only after </a:t>
            </a:r>
            <a:r>
              <a:rPr lang="en-IN" dirty="0" smtClean="0"/>
              <a:t>the international normalized ratio (INR) is 2.0 for at least 24 hours but no sooner than 5 days after </a:t>
            </a:r>
            <a:r>
              <a:rPr lang="en-IN" dirty="0" err="1" smtClean="0"/>
              <a:t>warfarin</a:t>
            </a:r>
            <a:r>
              <a:rPr lang="en-IN" dirty="0" smtClean="0"/>
              <a:t> therapy has been started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IN" b="1" u="sng" dirty="0" err="1" smtClean="0">
                <a:solidFill>
                  <a:srgbClr val="0070C0"/>
                </a:solidFill>
              </a:rPr>
              <a:t>Refrences</a:t>
            </a:r>
            <a:endParaRPr lang="en-IN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IN" dirty="0" err="1" smtClean="0"/>
              <a:t>Horlander</a:t>
            </a:r>
            <a:r>
              <a:rPr lang="en-IN" dirty="0" smtClean="0"/>
              <a:t> KT, </a:t>
            </a:r>
            <a:r>
              <a:rPr lang="en-IN" dirty="0" err="1" smtClean="0"/>
              <a:t>Mannino</a:t>
            </a:r>
            <a:r>
              <a:rPr lang="en-IN" dirty="0" smtClean="0"/>
              <a:t> DM, </a:t>
            </a:r>
            <a:r>
              <a:rPr lang="en-IN" dirty="0" err="1" smtClean="0"/>
              <a:t>Leeper</a:t>
            </a:r>
            <a:r>
              <a:rPr lang="en-IN" dirty="0" smtClean="0"/>
              <a:t> KV. Pulmonary embolism mortality in the United States, 1979-1998: an analysis using multiple-cause mortality data. </a:t>
            </a:r>
            <a:r>
              <a:rPr lang="en-IN" i="1" dirty="0" smtClean="0"/>
              <a:t>Arch Intern Med</a:t>
            </a:r>
            <a:r>
              <a:rPr lang="en-IN" dirty="0" smtClean="0"/>
              <a:t>. 2003 Jul 28. 163(14):1711-7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err="1" smtClean="0"/>
              <a:t>Kakkar</a:t>
            </a:r>
            <a:r>
              <a:rPr lang="en-IN" dirty="0" smtClean="0"/>
              <a:t> N, </a:t>
            </a:r>
            <a:r>
              <a:rPr lang="en-IN" dirty="0" err="1" smtClean="0"/>
              <a:t>Vasishta</a:t>
            </a:r>
            <a:r>
              <a:rPr lang="en-IN" dirty="0" smtClean="0"/>
              <a:t> RK. Pulmonary embolism in medical patients: An autopsy-based </a:t>
            </a:r>
            <a:r>
              <a:rPr lang="en-IN" dirty="0" err="1" smtClean="0"/>
              <a:t>study.Clin</a:t>
            </a:r>
            <a:r>
              <a:rPr lang="en-IN" dirty="0" smtClean="0"/>
              <a:t> </a:t>
            </a:r>
            <a:r>
              <a:rPr lang="en-IN" dirty="0" err="1" smtClean="0"/>
              <a:t>Appl</a:t>
            </a:r>
            <a:r>
              <a:rPr lang="en-IN" dirty="0" smtClean="0"/>
              <a:t> </a:t>
            </a:r>
            <a:r>
              <a:rPr lang="en-IN" dirty="0" err="1" smtClean="0"/>
              <a:t>Thromb</a:t>
            </a:r>
            <a:r>
              <a:rPr lang="en-IN" dirty="0" smtClean="0"/>
              <a:t> Hemost2008;14:159–67.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Reference Values During Pregnancy at perinatology.com. Retrieved October 2014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err="1" smtClean="0"/>
              <a:t>Konstantinides</a:t>
            </a:r>
            <a:r>
              <a:rPr lang="en-IN" dirty="0" smtClean="0"/>
              <a:t> S. Clinical practice. Acute pulmonary embolism. </a:t>
            </a:r>
            <a:r>
              <a:rPr lang="en-IN" i="1" dirty="0" smtClean="0"/>
              <a:t>N </a:t>
            </a:r>
            <a:r>
              <a:rPr lang="en-IN" i="1" dirty="0" err="1" smtClean="0"/>
              <a:t>Engl</a:t>
            </a:r>
            <a:r>
              <a:rPr lang="en-IN" i="1" dirty="0" smtClean="0"/>
              <a:t> J Med</a:t>
            </a:r>
            <a:r>
              <a:rPr lang="en-IN" dirty="0" smtClean="0"/>
              <a:t>. 2008 Dec 25. 359(26):2804-13.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emedicine.medscape.com/article/300901-workup#c20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Remy-</a:t>
            </a:r>
            <a:r>
              <a:rPr lang="en-IN" dirty="0" err="1" smtClean="0"/>
              <a:t>Jardin</a:t>
            </a:r>
            <a:r>
              <a:rPr lang="en-IN" dirty="0" smtClean="0"/>
              <a:t> M, </a:t>
            </a:r>
            <a:r>
              <a:rPr lang="en-IN" dirty="0" err="1" smtClean="0"/>
              <a:t>Pistolesi</a:t>
            </a:r>
            <a:r>
              <a:rPr lang="en-IN" dirty="0" smtClean="0"/>
              <a:t> M, Goodman LR, </a:t>
            </a:r>
            <a:r>
              <a:rPr lang="en-IN" dirty="0" err="1" smtClean="0"/>
              <a:t>Gefter</a:t>
            </a:r>
            <a:r>
              <a:rPr lang="en-IN" dirty="0" smtClean="0"/>
              <a:t> WB, Gottschalk A, Mayo JR, et al. Management of suspected acute pulmonary embolism in the era of CT angiography: a statement from the </a:t>
            </a:r>
            <a:r>
              <a:rPr lang="en-IN" dirty="0" err="1" smtClean="0"/>
              <a:t>Fleischner</a:t>
            </a:r>
            <a:r>
              <a:rPr lang="en-IN" dirty="0" smtClean="0"/>
              <a:t> Society. </a:t>
            </a:r>
            <a:r>
              <a:rPr lang="en-IN" i="1" dirty="0" smtClean="0"/>
              <a:t>Radiology</a:t>
            </a:r>
            <a:r>
              <a:rPr lang="en-IN" dirty="0" smtClean="0"/>
              <a:t>. 2007 Nov. 245(2):315-29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err="1" smtClean="0"/>
              <a:t>Chatterjee</a:t>
            </a:r>
            <a:r>
              <a:rPr lang="en-IN" dirty="0" smtClean="0"/>
              <a:t> S, </a:t>
            </a:r>
            <a:r>
              <a:rPr lang="en-IN" dirty="0" err="1" smtClean="0"/>
              <a:t>Chakraborty</a:t>
            </a:r>
            <a:r>
              <a:rPr lang="en-IN" dirty="0" smtClean="0"/>
              <a:t> A, Weinberg I, </a:t>
            </a:r>
            <a:r>
              <a:rPr lang="en-IN" dirty="0" err="1" smtClean="0"/>
              <a:t>Kadakia</a:t>
            </a:r>
            <a:r>
              <a:rPr lang="en-IN" dirty="0" smtClean="0"/>
              <a:t> M, </a:t>
            </a:r>
            <a:r>
              <a:rPr lang="en-IN" dirty="0" err="1" smtClean="0"/>
              <a:t>Wilensky</a:t>
            </a:r>
            <a:r>
              <a:rPr lang="en-IN" dirty="0" smtClean="0"/>
              <a:t> RL, </a:t>
            </a:r>
            <a:r>
              <a:rPr lang="en-IN" dirty="0" err="1" smtClean="0"/>
              <a:t>Sardar</a:t>
            </a:r>
            <a:r>
              <a:rPr lang="en-IN" dirty="0" smtClean="0"/>
              <a:t> P, et al. </a:t>
            </a:r>
            <a:r>
              <a:rPr lang="en-IN" dirty="0" err="1" smtClean="0"/>
              <a:t>Thrombolysis</a:t>
            </a:r>
            <a:r>
              <a:rPr lang="en-IN" dirty="0" smtClean="0"/>
              <a:t> for pulmonary embolism and risk of all-cause mortality, major bleeding, and intracranial </a:t>
            </a:r>
            <a:r>
              <a:rPr lang="en-IN" dirty="0" err="1" smtClean="0"/>
              <a:t>hemorrhage</a:t>
            </a:r>
            <a:r>
              <a:rPr lang="en-IN" dirty="0" smtClean="0"/>
              <a:t>: a meta-analysis. </a:t>
            </a:r>
            <a:r>
              <a:rPr lang="en-IN" i="1" dirty="0" smtClean="0"/>
              <a:t>JAMA</a:t>
            </a:r>
            <a:r>
              <a:rPr lang="en-IN" dirty="0" smtClean="0"/>
              <a:t>. 2014 Jun 18. 311(23):2414-21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err="1" smtClean="0"/>
              <a:t>Jaff</a:t>
            </a:r>
            <a:r>
              <a:rPr lang="en-IN" dirty="0" smtClean="0"/>
              <a:t> MR, </a:t>
            </a:r>
            <a:r>
              <a:rPr lang="en-IN" dirty="0" err="1" smtClean="0"/>
              <a:t>McMurtry</a:t>
            </a:r>
            <a:r>
              <a:rPr lang="en-IN" dirty="0" smtClean="0"/>
              <a:t> MS, Archer SL, Cushman M, Goldenberg N, </a:t>
            </a:r>
            <a:r>
              <a:rPr lang="en-IN" dirty="0" err="1" smtClean="0"/>
              <a:t>Goldhaber</a:t>
            </a:r>
            <a:r>
              <a:rPr lang="en-IN" dirty="0" smtClean="0"/>
              <a:t> SZ, et al. Management of Massive and </a:t>
            </a:r>
            <a:r>
              <a:rPr lang="en-IN" dirty="0" err="1" smtClean="0"/>
              <a:t>Submassive</a:t>
            </a:r>
            <a:r>
              <a:rPr lang="en-IN" dirty="0" smtClean="0"/>
              <a:t> Pulmonary Embolism, </a:t>
            </a:r>
            <a:r>
              <a:rPr lang="en-IN" dirty="0" err="1" smtClean="0"/>
              <a:t>Iliofemoral</a:t>
            </a:r>
            <a:r>
              <a:rPr lang="en-IN" dirty="0" smtClean="0"/>
              <a:t> Deep Vein Thrombosis, and Chronic </a:t>
            </a:r>
            <a:r>
              <a:rPr lang="en-IN" dirty="0" err="1" smtClean="0"/>
              <a:t>Thromboembolic</a:t>
            </a:r>
            <a:r>
              <a:rPr lang="en-IN" dirty="0" smtClean="0"/>
              <a:t> Pulmonary Hypertension: A Scientific Statement From the American Heart Association. </a:t>
            </a:r>
            <a:r>
              <a:rPr lang="en-IN" i="1" dirty="0" smtClean="0"/>
              <a:t>Circulation</a:t>
            </a:r>
            <a:r>
              <a:rPr lang="en-IN" dirty="0" smtClean="0"/>
              <a:t>. 2011 Apr 26. 123(16):1788-1830.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Ballew KA, </a:t>
            </a:r>
            <a:r>
              <a:rPr lang="en-IN" dirty="0" err="1" smtClean="0"/>
              <a:t>Philbrick</a:t>
            </a:r>
            <a:r>
              <a:rPr lang="en-IN" dirty="0" smtClean="0"/>
              <a:t> JT, Becker DM. Vena cava filter devices. </a:t>
            </a:r>
            <a:r>
              <a:rPr lang="en-IN" i="1" dirty="0" err="1" smtClean="0"/>
              <a:t>Clin</a:t>
            </a:r>
            <a:r>
              <a:rPr lang="en-IN" i="1" dirty="0" smtClean="0"/>
              <a:t> Chest Med</a:t>
            </a:r>
            <a:r>
              <a:rPr lang="en-IN" dirty="0" smtClean="0"/>
              <a:t>. 1995 Jun. 16(2):295-305.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err="1" smtClean="0"/>
              <a:t>Guyatt</a:t>
            </a:r>
            <a:r>
              <a:rPr lang="en-IN" dirty="0" smtClean="0"/>
              <a:t> GH, </a:t>
            </a:r>
            <a:r>
              <a:rPr lang="en-IN" dirty="0" err="1" smtClean="0"/>
              <a:t>Akl</a:t>
            </a:r>
            <a:r>
              <a:rPr lang="en-IN" dirty="0" smtClean="0"/>
              <a:t> EA, </a:t>
            </a:r>
            <a:r>
              <a:rPr lang="en-IN" dirty="0" err="1" smtClean="0"/>
              <a:t>Crowther</a:t>
            </a:r>
            <a:r>
              <a:rPr lang="en-IN" dirty="0" smtClean="0"/>
              <a:t> M, </a:t>
            </a:r>
            <a:r>
              <a:rPr lang="en-IN" dirty="0" err="1" smtClean="0"/>
              <a:t>Gutterman</a:t>
            </a:r>
            <a:r>
              <a:rPr lang="en-IN" dirty="0" smtClean="0"/>
              <a:t> DD, </a:t>
            </a:r>
            <a:r>
              <a:rPr lang="en-IN" dirty="0" err="1" smtClean="0"/>
              <a:t>Schunemann</a:t>
            </a:r>
            <a:r>
              <a:rPr lang="en-IN" dirty="0" smtClean="0"/>
              <a:t> HJ for the American College of Chest Physicians Antithrombotic Therapy and Prevention of Thrombosis Panel. Executive Summary: Antithrombotic therapy and prevention of thrombosis, 9th </a:t>
            </a:r>
            <a:r>
              <a:rPr lang="en-IN" dirty="0" err="1" smtClean="0"/>
              <a:t>ed</a:t>
            </a:r>
            <a:r>
              <a:rPr lang="en-IN" dirty="0" smtClean="0"/>
              <a:t>: American College of Chest Physicians evidence-based clinical practice guidelines. </a:t>
            </a:r>
            <a:r>
              <a:rPr lang="en-IN" i="1" dirty="0" smtClean="0"/>
              <a:t>Chest</a:t>
            </a:r>
            <a:r>
              <a:rPr lang="en-IN" dirty="0" smtClean="0"/>
              <a:t>. 2012 Feb. 141(2 </a:t>
            </a:r>
            <a:r>
              <a:rPr lang="en-IN" dirty="0" err="1" smtClean="0"/>
              <a:t>Suppl</a:t>
            </a:r>
            <a:r>
              <a:rPr lang="en-IN" dirty="0" smtClean="0"/>
              <a:t>):7S-47S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/>
          <a:lstStyle/>
          <a:p>
            <a:r>
              <a:rPr lang="en-IN" b="1" u="sng" dirty="0" smtClean="0">
                <a:solidFill>
                  <a:srgbClr val="0070C0"/>
                </a:solidFill>
              </a:rPr>
              <a:t>Risk Factors</a:t>
            </a:r>
            <a:endParaRPr lang="en-IN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040560"/>
          </a:xfrm>
        </p:spPr>
        <p:txBody>
          <a:bodyPr>
            <a:normAutofit fontScale="3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IN" sz="7400" b="1" dirty="0" smtClean="0"/>
              <a:t>The PIOPED II (Prospective </a:t>
            </a:r>
            <a:r>
              <a:rPr lang="en-IN" sz="7400" b="1" dirty="0"/>
              <a:t>I</a:t>
            </a:r>
            <a:r>
              <a:rPr lang="en-IN" sz="7400" b="1" dirty="0" smtClean="0"/>
              <a:t>nvestigation of Pulmonary Embolism Diagnosis) study listed the following risk factors :</a:t>
            </a:r>
          </a:p>
          <a:p>
            <a:r>
              <a:rPr lang="en-IN" sz="7400" dirty="0" smtClean="0"/>
              <a:t>Immobilization </a:t>
            </a:r>
          </a:p>
          <a:p>
            <a:r>
              <a:rPr lang="en-IN" sz="7400" dirty="0" smtClean="0"/>
              <a:t>Surgery and trauma </a:t>
            </a:r>
          </a:p>
          <a:p>
            <a:r>
              <a:rPr lang="en-IN" sz="7400" dirty="0" smtClean="0"/>
              <a:t>Pregnancy </a:t>
            </a:r>
          </a:p>
          <a:p>
            <a:r>
              <a:rPr lang="en-IN" sz="7400" dirty="0" smtClean="0"/>
              <a:t>Oral contraceptives and </a:t>
            </a:r>
            <a:r>
              <a:rPr lang="en-IN" sz="7400" dirty="0" err="1" smtClean="0"/>
              <a:t>estrogen</a:t>
            </a:r>
            <a:r>
              <a:rPr lang="en-IN" sz="7400" dirty="0" smtClean="0"/>
              <a:t> replacement </a:t>
            </a:r>
          </a:p>
          <a:p>
            <a:r>
              <a:rPr lang="en-IN" sz="7400" dirty="0" smtClean="0"/>
              <a:t>Malignancy </a:t>
            </a:r>
          </a:p>
          <a:p>
            <a:r>
              <a:rPr lang="en-IN" sz="7400" dirty="0" smtClean="0"/>
              <a:t>Hereditary factors resulting in a </a:t>
            </a:r>
            <a:r>
              <a:rPr lang="en-IN" sz="7400" dirty="0" err="1" smtClean="0"/>
              <a:t>hypercoagulable</a:t>
            </a:r>
            <a:r>
              <a:rPr lang="en-IN" sz="7400" dirty="0" smtClean="0"/>
              <a:t> state </a:t>
            </a:r>
          </a:p>
          <a:p>
            <a:r>
              <a:rPr lang="en-IN" sz="7400" dirty="0" smtClean="0"/>
              <a:t>Drug abuse (intravenous [IV] drugs) </a:t>
            </a:r>
          </a:p>
          <a:p>
            <a:r>
              <a:rPr lang="en-IN" sz="7400" dirty="0" err="1" smtClean="0"/>
              <a:t>Hyperlipidemias</a:t>
            </a:r>
            <a:r>
              <a:rPr lang="en-IN" sz="7400" dirty="0" smtClean="0"/>
              <a:t>  </a:t>
            </a:r>
          </a:p>
          <a:p>
            <a:r>
              <a:rPr lang="en-IN" sz="7400" dirty="0" err="1" smtClean="0"/>
              <a:t>Thrombocytosis</a:t>
            </a:r>
            <a:r>
              <a:rPr lang="en-IN" sz="7400" dirty="0" smtClean="0"/>
              <a:t> </a:t>
            </a:r>
          </a:p>
          <a:p>
            <a:r>
              <a:rPr lang="en-IN" sz="7400" dirty="0" smtClean="0"/>
              <a:t>Varicose veins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1691680" y="2636912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Thank you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 smtClean="0">
                <a:solidFill>
                  <a:srgbClr val="0070C0"/>
                </a:solidFill>
              </a:rPr>
              <a:t>Clinical Evaluation</a:t>
            </a:r>
            <a:endParaRPr lang="en-IN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The most common </a:t>
            </a:r>
            <a:r>
              <a:rPr lang="en-IN" dirty="0"/>
              <a:t>symptom is </a:t>
            </a:r>
            <a:r>
              <a:rPr lang="en-IN" dirty="0">
                <a:solidFill>
                  <a:srgbClr val="FF0000"/>
                </a:solidFill>
              </a:rPr>
              <a:t>unexplained breathlessness</a:t>
            </a:r>
            <a:r>
              <a:rPr lang="en-IN" dirty="0" smtClean="0"/>
              <a:t>.</a:t>
            </a:r>
          </a:p>
          <a:p>
            <a:r>
              <a:rPr lang="en-IN" dirty="0" smtClean="0"/>
              <a:t>Diagnosis is difficult because symptoms and signs are nonspecific.</a:t>
            </a:r>
          </a:p>
          <a:p>
            <a:r>
              <a:rPr lang="en-IN" dirty="0" smtClean="0"/>
              <a:t>Whenever unexplained sudden onset </a:t>
            </a:r>
            <a:r>
              <a:rPr lang="en-IN" u="sng" dirty="0" smtClean="0"/>
              <a:t>breathlessness with </a:t>
            </a:r>
            <a:r>
              <a:rPr lang="en-IN" u="sng" dirty="0" err="1" smtClean="0"/>
              <a:t>Tachypnea</a:t>
            </a:r>
            <a:r>
              <a:rPr lang="en-IN" u="sng" dirty="0" smtClean="0"/>
              <a:t> &amp; Tachycardia</a:t>
            </a:r>
            <a:r>
              <a:rPr lang="en-IN" dirty="0" smtClean="0"/>
              <a:t> in bed ridden patient </a:t>
            </a:r>
            <a:r>
              <a:rPr lang="en-IN" dirty="0" smtClean="0">
                <a:solidFill>
                  <a:srgbClr val="FF0000"/>
                </a:solidFill>
              </a:rPr>
              <a:t>suspect</a:t>
            </a:r>
            <a:r>
              <a:rPr lang="en-IN" dirty="0" smtClean="0"/>
              <a:t> Pulmonary Embolism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96752"/>
          </a:xfrm>
        </p:spPr>
        <p:txBody>
          <a:bodyPr>
            <a:normAutofit fontScale="90000"/>
          </a:bodyPr>
          <a:lstStyle/>
          <a:p>
            <a:r>
              <a:rPr lang="en-IN" b="1" u="sng" dirty="0" smtClean="0">
                <a:solidFill>
                  <a:srgbClr val="0070C0"/>
                </a:solidFill>
              </a:rPr>
              <a:t>Various Clinical Findings (PIOPED – 2)</a:t>
            </a:r>
            <a:endParaRPr lang="en-IN" b="1" u="sng" dirty="0">
              <a:solidFill>
                <a:srgbClr val="0070C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67544" y="1412776"/>
          <a:ext cx="8229600" cy="491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Symptoms</a:t>
                      </a:r>
                      <a:r>
                        <a:rPr lang="en-IN" sz="2400" baseline="0" dirty="0" smtClean="0"/>
                        <a:t> &amp; Sign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Women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Men</a:t>
                      </a:r>
                      <a:endParaRPr lang="en-IN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b="1" dirty="0" smtClean="0"/>
                        <a:t>Dyspnoea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1" dirty="0" smtClean="0"/>
                        <a:t>80%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1" dirty="0" smtClean="0"/>
                        <a:t>78%</a:t>
                      </a:r>
                      <a:endParaRPr lang="en-IN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Pleuritic</a:t>
                      </a:r>
                      <a:r>
                        <a:rPr lang="en-IN" baseline="0" dirty="0" smtClean="0"/>
                        <a:t> Chest Pain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60%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57%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Cough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41%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40%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Haemoptysis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10%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21%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Leg</a:t>
                      </a:r>
                      <a:r>
                        <a:rPr lang="en-IN" baseline="0" dirty="0" smtClean="0"/>
                        <a:t> P</a:t>
                      </a:r>
                      <a:r>
                        <a:rPr lang="en-IN" dirty="0" smtClean="0"/>
                        <a:t>ain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23%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30%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Leg Swelling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24%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36%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Pleural Rub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7%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Crackles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60%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57%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b="1" dirty="0" smtClean="0"/>
                        <a:t>Mean  Heart Rate</a:t>
                      </a:r>
                      <a:r>
                        <a:rPr lang="en-IN" sz="2000" b="1" baseline="0" dirty="0" smtClean="0"/>
                        <a:t> (beats/min)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b="1" dirty="0" smtClean="0"/>
                        <a:t>98 ±19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b="1" dirty="0" smtClean="0"/>
                        <a:t>93± 18</a:t>
                      </a:r>
                      <a:endParaRPr lang="en-IN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b="1" dirty="0" smtClean="0"/>
                        <a:t>Mean </a:t>
                      </a:r>
                      <a:r>
                        <a:rPr lang="en-IN" sz="2000" b="1" dirty="0" err="1" smtClean="0"/>
                        <a:t>Resp</a:t>
                      </a:r>
                      <a:r>
                        <a:rPr lang="en-IN" sz="2000" b="1" dirty="0" smtClean="0"/>
                        <a:t> Rate (rate/min)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b="1" dirty="0" smtClean="0"/>
                        <a:t>24± 8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b="1" dirty="0" smtClean="0"/>
                        <a:t>23± 7</a:t>
                      </a:r>
                      <a:endParaRPr lang="en-IN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645789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N" sz="2000" b="1" dirty="0" smtClean="0"/>
              <a:t>PIOPED – 2  Stein PD, </a:t>
            </a:r>
            <a:r>
              <a:rPr lang="en-IN" sz="2000" b="1" dirty="0" err="1" smtClean="0"/>
              <a:t>Beemath</a:t>
            </a:r>
            <a:r>
              <a:rPr lang="en-IN" sz="2000" b="1" dirty="0" smtClean="0"/>
              <a:t> A et al. Am J Med. 2007;120(10):871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>
            <a:normAutofit fontScale="90000"/>
          </a:bodyPr>
          <a:lstStyle/>
          <a:p>
            <a:r>
              <a:rPr lang="en-IN" b="1" u="sng" dirty="0" smtClean="0">
                <a:solidFill>
                  <a:srgbClr val="0070C0"/>
                </a:solidFill>
              </a:rPr>
              <a:t>Well’s Criteria for Pulmonary embolism</a:t>
            </a:r>
            <a:endParaRPr lang="en-IN" b="1" u="sng" dirty="0">
              <a:solidFill>
                <a:srgbClr val="0070C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51520" y="1196752"/>
          <a:ext cx="5472608" cy="4435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1357808"/>
              </a:tblGrid>
              <a:tr h="504056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Clinical Variable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aseline="0" dirty="0" smtClean="0"/>
                        <a:t>PE Score</a:t>
                      </a:r>
                      <a:endParaRPr lang="en-IN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Signs and symptoms of DVT 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3</a:t>
                      </a:r>
                      <a:endParaRPr lang="en-IN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Alternative diagnosis less likely than PE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3</a:t>
                      </a:r>
                      <a:endParaRPr lang="en-IN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Heart rate &gt;100/min 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1.5</a:t>
                      </a:r>
                      <a:endParaRPr lang="en-IN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Immobilization &gt;3 days; surgery within 4 weeks 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1.5</a:t>
                      </a:r>
                      <a:endParaRPr lang="en-IN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Prior PE or DVT 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1.5</a:t>
                      </a:r>
                      <a:endParaRPr lang="en-IN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Haemoptysis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1</a:t>
                      </a:r>
                      <a:endParaRPr lang="en-IN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Cancer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1</a:t>
                      </a:r>
                      <a:endParaRPr lang="en-IN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594928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N" sz="2000" b="1" dirty="0" smtClean="0"/>
              <a:t>http://emedicine.medscape.com/article/1918940-overview#a2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796136" y="1988840"/>
          <a:ext cx="3059832" cy="2808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28192"/>
                <a:gridCol w="1331640"/>
              </a:tblGrid>
              <a:tr h="702078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Risk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Score</a:t>
                      </a:r>
                      <a:endParaRPr lang="en-IN" sz="2400" dirty="0"/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pPr algn="ctr"/>
                      <a:r>
                        <a:rPr lang="en-IN" sz="2200" b="1" dirty="0" smtClean="0"/>
                        <a:t>Low</a:t>
                      </a:r>
                      <a:endParaRPr lang="en-IN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b="1" dirty="0" smtClean="0"/>
                        <a:t>&lt;2</a:t>
                      </a:r>
                      <a:endParaRPr lang="en-IN" sz="2200" b="1" dirty="0"/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pPr algn="ctr"/>
                      <a:r>
                        <a:rPr lang="en-IN" sz="2200" b="1" dirty="0" smtClean="0"/>
                        <a:t>Intermediate</a:t>
                      </a:r>
                      <a:endParaRPr lang="en-IN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b="1" dirty="0" smtClean="0"/>
                        <a:t>2-6</a:t>
                      </a:r>
                      <a:endParaRPr lang="en-IN" sz="2200" b="1" dirty="0"/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pPr algn="ctr"/>
                      <a:r>
                        <a:rPr lang="en-IN" sz="2200" b="1" dirty="0" smtClean="0"/>
                        <a:t>High</a:t>
                      </a:r>
                      <a:endParaRPr lang="en-IN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b="1" dirty="0" smtClean="0"/>
                        <a:t>&gt;6</a:t>
                      </a:r>
                      <a:endParaRPr lang="en-IN" sz="22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IN" b="1" u="sng" dirty="0" smtClean="0">
                <a:solidFill>
                  <a:srgbClr val="0070C0"/>
                </a:solidFill>
              </a:rPr>
              <a:t>Simplified Geneva Score</a:t>
            </a:r>
            <a:endParaRPr lang="en-IN" b="1" u="sng" dirty="0">
              <a:solidFill>
                <a:srgbClr val="0070C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95536" y="980728"/>
          <a:ext cx="5184576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2592288"/>
              </a:tblGrid>
              <a:tr h="370840">
                <a:tc>
                  <a:txBody>
                    <a:bodyPr/>
                    <a:lstStyle/>
                    <a:p>
                      <a:r>
                        <a:rPr lang="en-IN" sz="2800" dirty="0" smtClean="0"/>
                        <a:t>Content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800" dirty="0" smtClean="0"/>
                        <a:t>Score </a:t>
                      </a:r>
                      <a:endParaRPr lang="en-IN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Previous DVT or 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1</a:t>
                      </a:r>
                      <a:endParaRPr lang="en-IN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Heart Rate 75 to 94/</a:t>
                      </a:r>
                      <a:r>
                        <a:rPr lang="en-IN" sz="2000" baseline="0" dirty="0" smtClean="0"/>
                        <a:t> min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1</a:t>
                      </a:r>
                      <a:endParaRPr lang="en-IN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Heart rate &gt; 95/min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2</a:t>
                      </a:r>
                      <a:endParaRPr lang="en-IN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Surgery or Fracture &lt; 1 month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1</a:t>
                      </a:r>
                      <a:endParaRPr lang="en-IN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Haemoptysis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1</a:t>
                      </a:r>
                      <a:endParaRPr lang="en-IN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Malignancy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1</a:t>
                      </a:r>
                      <a:endParaRPr lang="en-IN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Unilateral Lower Limb Pain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1</a:t>
                      </a:r>
                      <a:endParaRPr lang="en-IN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Unilateral Lower Limb</a:t>
                      </a:r>
                      <a:r>
                        <a:rPr lang="en-IN" sz="2000" baseline="0" dirty="0" smtClean="0"/>
                        <a:t> Oedema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1</a:t>
                      </a:r>
                      <a:endParaRPr lang="en-IN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Age &gt;65 years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1</a:t>
                      </a:r>
                      <a:endParaRPr lang="en-IN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796136" y="2348880"/>
          <a:ext cx="3059832" cy="222711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28192"/>
                <a:gridCol w="1331640"/>
              </a:tblGrid>
              <a:tr h="702078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Clinical</a:t>
                      </a:r>
                      <a:r>
                        <a:rPr lang="en-IN" sz="2400" baseline="0" dirty="0" smtClean="0"/>
                        <a:t> Variability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Score</a:t>
                      </a:r>
                      <a:endParaRPr lang="en-IN" sz="2400" dirty="0"/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pPr algn="ctr"/>
                      <a:r>
                        <a:rPr lang="en-IN" sz="2200" b="1" dirty="0" smtClean="0"/>
                        <a:t>Unlikely</a:t>
                      </a:r>
                      <a:r>
                        <a:rPr lang="en-IN" sz="2200" b="1" baseline="0" dirty="0" smtClean="0"/>
                        <a:t> </a:t>
                      </a:r>
                      <a:endParaRPr lang="en-IN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b="1" dirty="0" smtClean="0"/>
                        <a:t>&lt;2</a:t>
                      </a:r>
                      <a:endParaRPr lang="en-IN" sz="2200" b="1" dirty="0"/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pPr algn="ctr"/>
                      <a:r>
                        <a:rPr lang="en-IN" sz="2200" b="1" dirty="0" smtClean="0"/>
                        <a:t>Likely</a:t>
                      </a:r>
                      <a:r>
                        <a:rPr lang="en-IN" sz="2200" b="1" baseline="0" dirty="0" smtClean="0"/>
                        <a:t> </a:t>
                      </a:r>
                      <a:endParaRPr lang="en-IN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b="1" dirty="0" smtClean="0"/>
                        <a:t>&gt;2</a:t>
                      </a:r>
                      <a:endParaRPr lang="en-IN" sz="2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339752" y="6488668"/>
            <a:ext cx="63367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1" dirty="0" smtClean="0"/>
              <a:t>http://www.ncbi.nlm.nih.gov/pubmed/23591793</a:t>
            </a:r>
            <a:endParaRPr lang="en-IN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934</TotalTime>
  <Words>2546</Words>
  <Application>Microsoft Office PowerPoint</Application>
  <PresentationFormat>On-screen Show (4:3)</PresentationFormat>
  <Paragraphs>322</Paragraphs>
  <Slides>50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Office Theme</vt:lpstr>
      <vt:lpstr> </vt:lpstr>
      <vt:lpstr>Content</vt:lpstr>
      <vt:lpstr>Introduction</vt:lpstr>
      <vt:lpstr>Epidemilogy</vt:lpstr>
      <vt:lpstr>Risk Factors</vt:lpstr>
      <vt:lpstr>Clinical Evaluation</vt:lpstr>
      <vt:lpstr>Various Clinical Findings (PIOPED – 2)</vt:lpstr>
      <vt:lpstr>Well’s Criteria for Pulmonary embolism</vt:lpstr>
      <vt:lpstr>Simplified Geneva Score</vt:lpstr>
      <vt:lpstr>PERC (Pulmonary Embolism Rule-out Criteria) </vt:lpstr>
      <vt:lpstr>Investigations</vt:lpstr>
      <vt:lpstr>Plasma D-Dimer</vt:lpstr>
      <vt:lpstr>Serum Troponin</vt:lpstr>
      <vt:lpstr>Electrocardiogram</vt:lpstr>
      <vt:lpstr>Slide 15</vt:lpstr>
      <vt:lpstr>Venous Ultrasonography</vt:lpstr>
      <vt:lpstr>Chest X Ray</vt:lpstr>
      <vt:lpstr> </vt:lpstr>
      <vt:lpstr> </vt:lpstr>
      <vt:lpstr>Chest CT Scan</vt:lpstr>
      <vt:lpstr>Ventilation – Perfusion Scan</vt:lpstr>
      <vt:lpstr>Echocardiography</vt:lpstr>
      <vt:lpstr>Pulmonary Angiography</vt:lpstr>
      <vt:lpstr> </vt:lpstr>
      <vt:lpstr>Approach Chart</vt:lpstr>
      <vt:lpstr>Slide 26</vt:lpstr>
      <vt:lpstr>Treatment</vt:lpstr>
      <vt:lpstr>Anticoagulation</vt:lpstr>
      <vt:lpstr>Slide 29</vt:lpstr>
      <vt:lpstr>Unfractionated Heparin (UFH)</vt:lpstr>
      <vt:lpstr>Low Molecular Weight Heparin (LMWH)</vt:lpstr>
      <vt:lpstr>Fondaparinux</vt:lpstr>
      <vt:lpstr>Warfarin</vt:lpstr>
      <vt:lpstr>Novel Oral Anticoagulant </vt:lpstr>
      <vt:lpstr>Thrombolysis</vt:lpstr>
      <vt:lpstr>Slide 36</vt:lpstr>
      <vt:lpstr>Embolectomy</vt:lpstr>
      <vt:lpstr>Vena Cava Filters</vt:lpstr>
      <vt:lpstr>Supportive Management</vt:lpstr>
      <vt:lpstr>Slide 40</vt:lpstr>
      <vt:lpstr> </vt:lpstr>
      <vt:lpstr>Slide 42</vt:lpstr>
      <vt:lpstr>Slide 43</vt:lpstr>
      <vt:lpstr>Slide 44</vt:lpstr>
      <vt:lpstr>Slide 45</vt:lpstr>
      <vt:lpstr>Slide 46</vt:lpstr>
      <vt:lpstr>Some Recommendations</vt:lpstr>
      <vt:lpstr>Slide 48</vt:lpstr>
      <vt:lpstr>Refrences</vt:lpstr>
      <vt:lpstr>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jayesh</dc:creator>
  <cp:lastModifiedBy>Jeevana</cp:lastModifiedBy>
  <cp:revision>143</cp:revision>
  <dcterms:created xsi:type="dcterms:W3CDTF">2016-03-07T07:51:48Z</dcterms:created>
  <dcterms:modified xsi:type="dcterms:W3CDTF">2020-08-19T12:01:12Z</dcterms:modified>
</cp:coreProperties>
</file>