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70"/>
  </p:notesMasterIdLst>
  <p:sldIdLst>
    <p:sldId id="320"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256" r:id="rId17"/>
    <p:sldId id="258" r:id="rId18"/>
    <p:sldId id="260" r:id="rId19"/>
    <p:sldId id="262" r:id="rId20"/>
    <p:sldId id="265"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315" r:id="rId34"/>
    <p:sldId id="281" r:id="rId35"/>
    <p:sldId id="282" r:id="rId36"/>
    <p:sldId id="284" r:id="rId37"/>
    <p:sldId id="283" r:id="rId38"/>
    <p:sldId id="285" r:id="rId39"/>
    <p:sldId id="288" r:id="rId40"/>
    <p:sldId id="289" r:id="rId41"/>
    <p:sldId id="316" r:id="rId42"/>
    <p:sldId id="317" r:id="rId43"/>
    <p:sldId id="294" r:id="rId44"/>
    <p:sldId id="299" r:id="rId45"/>
    <p:sldId id="300" r:id="rId46"/>
    <p:sldId id="337" r:id="rId47"/>
    <p:sldId id="291" r:id="rId48"/>
    <p:sldId id="292" r:id="rId49"/>
    <p:sldId id="338" r:id="rId50"/>
    <p:sldId id="301" r:id="rId51"/>
    <p:sldId id="308" r:id="rId52"/>
    <p:sldId id="304" r:id="rId53"/>
    <p:sldId id="303" r:id="rId54"/>
    <p:sldId id="307" r:id="rId55"/>
    <p:sldId id="310" r:id="rId56"/>
    <p:sldId id="311" r:id="rId57"/>
    <p:sldId id="312" r:id="rId58"/>
    <p:sldId id="318" r:id="rId59"/>
    <p:sldId id="339" r:id="rId60"/>
    <p:sldId id="319" r:id="rId61"/>
    <p:sldId id="335" r:id="rId62"/>
    <p:sldId id="340" r:id="rId63"/>
    <p:sldId id="313" r:id="rId64"/>
    <p:sldId id="341" r:id="rId65"/>
    <p:sldId id="309" r:id="rId66"/>
    <p:sldId id="342" r:id="rId67"/>
    <p:sldId id="343" r:id="rId68"/>
    <p:sldId id="314"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0" autoAdjust="0"/>
    <p:restoredTop sz="96980" autoAdjust="0"/>
  </p:normalViewPr>
  <p:slideViewPr>
    <p:cSldViewPr snapToGrid="0">
      <p:cViewPr>
        <p:scale>
          <a:sx n="66" d="100"/>
          <a:sy n="66" d="100"/>
        </p:scale>
        <p:origin x="-1098" y="-204"/>
      </p:cViewPr>
      <p:guideLst>
        <p:guide orient="horz" pos="2160"/>
        <p:guide pos="3840"/>
      </p:guideLst>
    </p:cSldViewPr>
  </p:slideViewPr>
  <p:outlineViewPr>
    <p:cViewPr>
      <p:scale>
        <a:sx n="33" d="100"/>
        <a:sy n="33" d="100"/>
      </p:scale>
      <p:origin x="0" y="7705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3D5FB0-D311-43F7-94C4-310229EC010F}" type="datetimeFigureOut">
              <a:rPr lang="en-IN" smtClean="0"/>
              <a:pPr/>
              <a:t>19-08-2020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CA0BE-790E-4ED8-97F5-0DBCBB900AA4}" type="slidenum">
              <a:rPr lang="en-IN" smtClean="0"/>
              <a:pPr/>
              <a:t>‹#›</a:t>
            </a:fld>
            <a:endParaRPr lang="en-IN"/>
          </a:p>
        </p:txBody>
      </p:sp>
    </p:spTree>
    <p:extLst>
      <p:ext uri="{BB962C8B-B14F-4D97-AF65-F5344CB8AC3E}">
        <p14:creationId xmlns:p14="http://schemas.microsoft.com/office/powerpoint/2010/main" xmlns="" val="264905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9CA0BE-790E-4ED8-97F5-0DBCBB900AA4}" type="slidenum">
              <a:rPr lang="en-IN" smtClean="0"/>
              <a:pPr/>
              <a:t>16</a:t>
            </a:fld>
            <a:endParaRPr lang="en-IN"/>
          </a:p>
        </p:txBody>
      </p:sp>
    </p:spTree>
    <p:extLst>
      <p:ext uri="{BB962C8B-B14F-4D97-AF65-F5344CB8AC3E}">
        <p14:creationId xmlns:p14="http://schemas.microsoft.com/office/powerpoint/2010/main" xmlns="" val="1985535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 FOR INCREASING THE PERFUSION OF MAIN ORGAN LIKE HEART ND BRAIN</a:t>
            </a:r>
            <a:r>
              <a:rPr lang="en-IN" baseline="0" dirty="0" smtClean="0"/>
              <a:t> BY COMPROMISING THE BLOOD FLOW OF SKIN  MUSCLE AND GI TRACT.</a:t>
            </a:r>
            <a:r>
              <a:rPr lang="en-IN" dirty="0" smtClean="0"/>
              <a:t>IF THIS FAILS TO</a:t>
            </a:r>
            <a:r>
              <a:rPr lang="en-IN" baseline="0" dirty="0" smtClean="0"/>
              <a:t> COMPENSATE or restoring blood volume  it will lead to </a:t>
            </a:r>
            <a:r>
              <a:rPr lang="en-IN" baseline="0" dirty="0" err="1" smtClean="0"/>
              <a:t>decompensation</a:t>
            </a:r>
            <a:r>
              <a:rPr lang="en-IN" baseline="0" dirty="0" smtClean="0"/>
              <a:t> or irreversible cell injury </a:t>
            </a:r>
            <a:endParaRPr lang="en-IN" dirty="0"/>
          </a:p>
        </p:txBody>
      </p:sp>
      <p:sp>
        <p:nvSpPr>
          <p:cNvPr id="4" name="Slide Number Placeholder 3"/>
          <p:cNvSpPr>
            <a:spLocks noGrp="1"/>
          </p:cNvSpPr>
          <p:nvPr>
            <p:ph type="sldNum" sz="quarter" idx="10"/>
          </p:nvPr>
        </p:nvSpPr>
        <p:spPr/>
        <p:txBody>
          <a:bodyPr/>
          <a:lstStyle/>
          <a:p>
            <a:fld id="{869CA0BE-790E-4ED8-97F5-0DBCBB900AA4}" type="slidenum">
              <a:rPr lang="en-IN" smtClean="0"/>
              <a:pPr/>
              <a:t>23</a:t>
            </a:fld>
            <a:endParaRPr lang="en-IN"/>
          </a:p>
        </p:txBody>
      </p:sp>
    </p:spTree>
    <p:extLst>
      <p:ext uri="{BB962C8B-B14F-4D97-AF65-F5344CB8AC3E}">
        <p14:creationId xmlns:p14="http://schemas.microsoft.com/office/powerpoint/2010/main" xmlns="" val="1024716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Damp</a:t>
            </a:r>
            <a:r>
              <a:rPr lang="en-IN" baseline="0" dirty="0" smtClean="0"/>
              <a:t> damage associated molecular pattern.</a:t>
            </a:r>
            <a:endParaRPr lang="en-IN" dirty="0"/>
          </a:p>
        </p:txBody>
      </p:sp>
      <p:sp>
        <p:nvSpPr>
          <p:cNvPr id="4" name="Slide Number Placeholder 3"/>
          <p:cNvSpPr>
            <a:spLocks noGrp="1"/>
          </p:cNvSpPr>
          <p:nvPr>
            <p:ph type="sldNum" sz="quarter" idx="10"/>
          </p:nvPr>
        </p:nvSpPr>
        <p:spPr/>
        <p:txBody>
          <a:bodyPr/>
          <a:lstStyle/>
          <a:p>
            <a:fld id="{869CA0BE-790E-4ED8-97F5-0DBCBB900AA4}" type="slidenum">
              <a:rPr lang="en-IN" smtClean="0"/>
              <a:pPr/>
              <a:t>29</a:t>
            </a:fld>
            <a:endParaRPr lang="en-IN"/>
          </a:p>
        </p:txBody>
      </p:sp>
    </p:spTree>
    <p:extLst>
      <p:ext uri="{BB962C8B-B14F-4D97-AF65-F5344CB8AC3E}">
        <p14:creationId xmlns:p14="http://schemas.microsoft.com/office/powerpoint/2010/main" xmlns="" val="2443282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CS is </a:t>
            </a:r>
            <a:r>
              <a:rPr lang="en-US" dirty="0" err="1" smtClean="0"/>
              <a:t>chracterized</a:t>
            </a:r>
            <a:r>
              <a:rPr lang="en-US" baseline="0" dirty="0" smtClean="0"/>
              <a:t> by </a:t>
            </a:r>
            <a:r>
              <a:rPr lang="en-US" baseline="0" dirty="0" err="1" smtClean="0"/>
              <a:t>viscious</a:t>
            </a:r>
            <a:r>
              <a:rPr lang="en-US" baseline="0" dirty="0" smtClean="0"/>
              <a:t> circle in which depression of myocardial contractility occurs due to ischemia, results in </a:t>
            </a:r>
            <a:r>
              <a:rPr lang="en-US" baseline="0" dirty="0" err="1" smtClean="0"/>
              <a:t>dec</a:t>
            </a:r>
            <a:r>
              <a:rPr lang="en-US" baseline="0" dirty="0" smtClean="0"/>
              <a:t> cardiac output  and </a:t>
            </a:r>
            <a:endParaRPr lang="en-US" dirty="0"/>
          </a:p>
        </p:txBody>
      </p:sp>
      <p:sp>
        <p:nvSpPr>
          <p:cNvPr id="4" name="Slide Number Placeholder 3"/>
          <p:cNvSpPr>
            <a:spLocks noGrp="1"/>
          </p:cNvSpPr>
          <p:nvPr>
            <p:ph type="sldNum" sz="quarter" idx="10"/>
          </p:nvPr>
        </p:nvSpPr>
        <p:spPr/>
        <p:txBody>
          <a:bodyPr/>
          <a:lstStyle/>
          <a:p>
            <a:fld id="{869CA0BE-790E-4ED8-97F5-0DBCBB900AA4}" type="slidenum">
              <a:rPr lang="en-IN" smtClean="0"/>
              <a:pPr/>
              <a:t>35</a:t>
            </a:fld>
            <a:endParaRPr lang="en-IN"/>
          </a:p>
        </p:txBody>
      </p:sp>
    </p:spTree>
    <p:extLst>
      <p:ext uri="{BB962C8B-B14F-4D97-AF65-F5344CB8AC3E}">
        <p14:creationId xmlns:p14="http://schemas.microsoft.com/office/powerpoint/2010/main" xmlns="" val="2155454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2325428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341706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540651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418485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400479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3587174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227322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2392515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3151967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2207286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ACD6ED-D51B-4D1C-933B-DD72645B33FB}"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3871746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ACD6ED-D51B-4D1C-933B-DD72645B33FB}" type="datetimeFigureOut">
              <a:rPr lang="en-IN" smtClean="0"/>
              <a:pPr/>
              <a:t>19-08-2020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DBE61-3361-47E0-9286-9331777D5BF1}" type="slidenum">
              <a:rPr lang="en-IN" smtClean="0"/>
              <a:pPr/>
              <a:t>‹#›</a:t>
            </a:fld>
            <a:endParaRPr lang="en-IN"/>
          </a:p>
        </p:txBody>
      </p:sp>
    </p:spTree>
    <p:extLst>
      <p:ext uri="{BB962C8B-B14F-4D97-AF65-F5344CB8AC3E}">
        <p14:creationId xmlns:p14="http://schemas.microsoft.com/office/powerpoint/2010/main" xmlns="" val="309142699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en.wikipedia.org/wiki/Superantigens" TargetMode="External"/><Relationship Id="rId13" Type="http://schemas.openxmlformats.org/officeDocument/2006/relationships/hyperlink" Target="https://en.wikipedia.org/wiki/Cholera_toxin" TargetMode="External"/><Relationship Id="rId3" Type="http://schemas.openxmlformats.org/officeDocument/2006/relationships/hyperlink" Target="https://en.wikipedia.org/wiki/Gram-negative_bacteria" TargetMode="External"/><Relationship Id="rId7" Type="http://schemas.openxmlformats.org/officeDocument/2006/relationships/hyperlink" Target="https://en.wikipedia.org/wiki/Enterotoxins" TargetMode="External"/><Relationship Id="rId12" Type="http://schemas.openxmlformats.org/officeDocument/2006/relationships/hyperlink" Target="https://en.wikipedia.org/wiki/Shiga_toxin" TargetMode="External"/><Relationship Id="rId2" Type="http://schemas.openxmlformats.org/officeDocument/2006/relationships/hyperlink" Target="https://en.wikipedia.org/wiki/Gram-positive_bacteria" TargetMode="External"/><Relationship Id="rId1" Type="http://schemas.openxmlformats.org/officeDocument/2006/relationships/slideLayout" Target="../slideLayouts/slideLayout2.xml"/><Relationship Id="rId6" Type="http://schemas.openxmlformats.org/officeDocument/2006/relationships/hyperlink" Target="https://en.wikipedia.org/wiki/Exotoxins" TargetMode="External"/><Relationship Id="rId11" Type="http://schemas.openxmlformats.org/officeDocument/2006/relationships/hyperlink" Target="https://en.wikipedia.org/wiki/Phospholipase" TargetMode="External"/><Relationship Id="rId5" Type="http://schemas.openxmlformats.org/officeDocument/2006/relationships/hyperlink" Target="https://en.wikipedia.org/wiki/Lipopolysaccharide" TargetMode="External"/><Relationship Id="rId10" Type="http://schemas.openxmlformats.org/officeDocument/2006/relationships/hyperlink" Target="https://en.wikipedia.org/wiki/Hemolysin" TargetMode="External"/><Relationship Id="rId4" Type="http://schemas.openxmlformats.org/officeDocument/2006/relationships/hyperlink" Target="https://en.wikipedia.org/wiki/Endotoxin" TargetMode="External"/><Relationship Id="rId9" Type="http://schemas.openxmlformats.org/officeDocument/2006/relationships/hyperlink" Target="https://en.wikipedia.org/wiki/Heat-stable_enterotoxins" TargetMode="External"/><Relationship Id="rId14" Type="http://schemas.openxmlformats.org/officeDocument/2006/relationships/hyperlink" Target="https://en.wikipedia.org/wiki/Anthrax_lethal_toxin"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en.wikipedia.org/wiki/Interleukin_6" TargetMode="External"/><Relationship Id="rId2" Type="http://schemas.openxmlformats.org/officeDocument/2006/relationships/hyperlink" Target="https://en.wikipedia.org/wiki/Interleukin_1" TargetMode="External"/><Relationship Id="rId1" Type="http://schemas.openxmlformats.org/officeDocument/2006/relationships/slideLayout" Target="../slideLayouts/slideLayout2.xml"/><Relationship Id="rId5" Type="http://schemas.openxmlformats.org/officeDocument/2006/relationships/hyperlink" Target="https://en.wikipedia.org/wiki/Interleukin_4" TargetMode="External"/><Relationship Id="rId4" Type="http://schemas.openxmlformats.org/officeDocument/2006/relationships/hyperlink" Target="https://en.wikipedia.org/wiki/TNF-%CE%B1"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i="1" u="sng" dirty="0" smtClean="0"/>
              <a:t>APPROACH AND MANAGEMENT OF SHOCK</a:t>
            </a:r>
            <a:endParaRPr lang="en-IN" b="1" i="1" u="sng" dirty="0"/>
          </a:p>
        </p:txBody>
      </p:sp>
      <p:sp>
        <p:nvSpPr>
          <p:cNvPr id="3" name="Content Placeholder 2"/>
          <p:cNvSpPr>
            <a:spLocks noGrp="1"/>
          </p:cNvSpPr>
          <p:nvPr>
            <p:ph idx="1"/>
          </p:nvPr>
        </p:nvSpPr>
        <p:spPr>
          <a:xfrm>
            <a:off x="1012372" y="1840139"/>
            <a:ext cx="10515600" cy="4351338"/>
          </a:xfrm>
        </p:spPr>
        <p:txBody>
          <a:bodyPr>
            <a:normAutofit/>
          </a:bodyPr>
          <a:lstStyle/>
          <a:p>
            <a:pPr marL="0" indent="0">
              <a:buNone/>
            </a:pPr>
            <a:endParaRPr lang="en-IN" dirty="0"/>
          </a:p>
          <a:p>
            <a:pPr marL="0" indent="0">
              <a:buNone/>
            </a:pPr>
            <a:endParaRPr lang="en-IN" dirty="0"/>
          </a:p>
        </p:txBody>
      </p:sp>
    </p:spTree>
    <p:extLst>
      <p:ext uri="{BB962C8B-B14F-4D97-AF65-F5344CB8AC3E}">
        <p14:creationId xmlns:p14="http://schemas.microsoft.com/office/powerpoint/2010/main" xmlns="" val="3562941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7356" y="87622"/>
            <a:ext cx="3671248" cy="799484"/>
          </a:xfrm>
        </p:spPr>
        <p:txBody>
          <a:bodyPr>
            <a:normAutofit/>
          </a:bodyPr>
          <a:lstStyle/>
          <a:p>
            <a:r>
              <a:rPr lang="en-IN" sz="2800" b="1" dirty="0" smtClean="0"/>
              <a:t>RENAL RESPONSE</a:t>
            </a:r>
            <a:endParaRPr lang="en-IN" sz="2800" b="1" dirty="0"/>
          </a:p>
        </p:txBody>
      </p:sp>
      <p:sp>
        <p:nvSpPr>
          <p:cNvPr id="3" name="Content Placeholder 2"/>
          <p:cNvSpPr>
            <a:spLocks noGrp="1"/>
          </p:cNvSpPr>
          <p:nvPr>
            <p:ph idx="1"/>
          </p:nvPr>
        </p:nvSpPr>
        <p:spPr>
          <a:xfrm>
            <a:off x="1160108" y="1122362"/>
            <a:ext cx="10590614" cy="4186617"/>
          </a:xfrm>
        </p:spPr>
        <p:txBody>
          <a:bodyPr>
            <a:normAutofit/>
          </a:bodyPr>
          <a:lstStyle/>
          <a:p>
            <a:r>
              <a:rPr lang="en-IN" sz="1600" dirty="0" smtClean="0"/>
              <a:t>SHOCK AND HYPOPERFUSION</a:t>
            </a:r>
            <a:r>
              <a:rPr lang="en-IN" sz="1600" dirty="0" smtClean="0">
                <a:sym typeface="Wingdings" panose="05000000000000000000" pitchFamily="2" charset="2"/>
              </a:rPr>
              <a:t></a:t>
            </a:r>
            <a:r>
              <a:rPr lang="en-IN" sz="1600" dirty="0" smtClean="0"/>
              <a:t> TO ACUTE KIDNEY INJURY. ACUTE TUBULAR NECROSIS IS NOW MORE FREQUENTLY SEEN AS A RESULT OF THE INTERACTION OF SHOCK , SEPSIS AND NEPHROTOXIC DRUGS</a:t>
            </a:r>
          </a:p>
          <a:p>
            <a:pPr marL="0" indent="0">
              <a:buNone/>
            </a:pPr>
            <a:endParaRPr lang="en-IN" sz="1600" dirty="0"/>
          </a:p>
          <a:p>
            <a:pPr marL="0" indent="0">
              <a:buNone/>
            </a:pPr>
            <a:r>
              <a:rPr lang="en-IN" sz="1600" b="1" dirty="0" smtClean="0"/>
              <a:t>                               HYPOPERFUSION </a:t>
            </a:r>
            <a:r>
              <a:rPr lang="en-IN" sz="1600" b="1" dirty="0" smtClean="0">
                <a:sym typeface="Wingdings" panose="05000000000000000000" pitchFamily="2" charset="2"/>
              </a:rPr>
              <a:t></a:t>
            </a:r>
            <a:r>
              <a:rPr lang="en-IN" sz="1600" b="1" dirty="0" smtClean="0"/>
              <a:t>CONSERVE SALT AND WATER</a:t>
            </a:r>
            <a:r>
              <a:rPr lang="en-IN" sz="1600" dirty="0"/>
              <a:t> </a:t>
            </a:r>
          </a:p>
          <a:p>
            <a:r>
              <a:rPr lang="en-IN" sz="1600" dirty="0" smtClean="0"/>
              <a:t>RENAL BLOOD FLOW </a:t>
            </a:r>
            <a:r>
              <a:rPr lang="en-IN" sz="1600" dirty="0" smtClean="0">
                <a:sym typeface="Wingdings" panose="05000000000000000000" pitchFamily="2" charset="2"/>
              </a:rPr>
              <a:t></a:t>
            </a:r>
            <a:r>
              <a:rPr lang="en-IN" sz="1600" dirty="0" smtClean="0"/>
              <a:t> </a:t>
            </a:r>
            <a:r>
              <a:rPr lang="en-IN" sz="1600" b="1" dirty="0" smtClean="0"/>
              <a:t>   AFFERENT ARTERIOLE RESISTENCE </a:t>
            </a:r>
            <a:r>
              <a:rPr lang="en-IN" sz="1600" dirty="0" smtClean="0"/>
              <a:t>-</a:t>
            </a:r>
            <a:r>
              <a:rPr lang="en-IN" sz="1600" dirty="0" smtClean="0">
                <a:sym typeface="Wingdings" panose="05000000000000000000" pitchFamily="2" charset="2"/>
              </a:rPr>
              <a:t>  </a:t>
            </a:r>
            <a:r>
              <a:rPr lang="en-IN" sz="1600" b="1" dirty="0" smtClean="0"/>
              <a:t> GLOMERULAR FILTRATION RATE</a:t>
            </a:r>
            <a:r>
              <a:rPr lang="en-IN" sz="1600" dirty="0" smtClean="0"/>
              <a:t> </a:t>
            </a:r>
          </a:p>
          <a:p>
            <a:pPr marL="0" indent="0">
              <a:buNone/>
            </a:pPr>
            <a:r>
              <a:rPr lang="en-IN" sz="1600" dirty="0" smtClean="0"/>
              <a:t>     ALDOSTERONE AND VASOPRESSIN PRODUCTION </a:t>
            </a:r>
            <a:r>
              <a:rPr lang="en-IN" sz="1600" dirty="0" smtClean="0">
                <a:sym typeface="Wingdings" panose="05000000000000000000" pitchFamily="2" charset="2"/>
              </a:rPr>
              <a:t></a:t>
            </a:r>
            <a:r>
              <a:rPr lang="en-IN" sz="1600" dirty="0" smtClean="0"/>
              <a:t>    URINE</a:t>
            </a:r>
          </a:p>
          <a:p>
            <a:pPr marL="0" indent="0">
              <a:buNone/>
            </a:pPr>
            <a:endParaRPr lang="en-IN" sz="1600" dirty="0"/>
          </a:p>
          <a:p>
            <a:pPr>
              <a:buFont typeface="Wingdings" panose="05000000000000000000" pitchFamily="2" charset="2"/>
              <a:buChar char="§"/>
            </a:pPr>
            <a:r>
              <a:rPr lang="en-IN" sz="1600" dirty="0" smtClean="0"/>
              <a:t>TOXIC INJURY CAUSES NECROSIS OF TUBULAR EPITHELIUM AND TUBULAR OBSTRUCTION BY CELLULAR DEBRIS WITH BACK LEAK OF FILTRATE</a:t>
            </a:r>
          </a:p>
          <a:p>
            <a:pPr>
              <a:buFont typeface="Wingdings" panose="05000000000000000000" pitchFamily="2" charset="2"/>
              <a:buChar char="§"/>
            </a:pPr>
            <a:endParaRPr lang="en-IN" sz="1600" dirty="0"/>
          </a:p>
          <a:p>
            <a:pPr>
              <a:buFont typeface="Wingdings" panose="05000000000000000000" pitchFamily="2" charset="2"/>
              <a:buChar char="§"/>
            </a:pPr>
            <a:r>
              <a:rPr lang="en-IN" sz="1600" dirty="0" smtClean="0"/>
              <a:t>DEPLETION OF RENAL ATP STORES THAT OCCURS WITH PROLONGED RENAL HYPOPERFUSION LEADS TO IMPAIRED RENAL FUNCTION</a:t>
            </a:r>
            <a:endParaRPr lang="en-IN" sz="1600" dirty="0"/>
          </a:p>
        </p:txBody>
      </p:sp>
      <p:cxnSp>
        <p:nvCxnSpPr>
          <p:cNvPr id="4" name="Straight Arrow Connector 3"/>
          <p:cNvCxnSpPr/>
          <p:nvPr/>
        </p:nvCxnSpPr>
        <p:spPr>
          <a:xfrm>
            <a:off x="4372171" y="1600484"/>
            <a:ext cx="0" cy="4000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576359" y="2424615"/>
            <a:ext cx="0" cy="1995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421531" y="2391958"/>
            <a:ext cx="0" cy="2322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1382752" y="2735218"/>
            <a:ext cx="0" cy="2322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859189" y="2467130"/>
            <a:ext cx="0" cy="2322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847193" y="2735218"/>
            <a:ext cx="0" cy="2322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90478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7803" y="-2587"/>
            <a:ext cx="3867150" cy="838200"/>
          </a:xfrm>
        </p:spPr>
        <p:txBody>
          <a:bodyPr>
            <a:normAutofit/>
          </a:bodyPr>
          <a:lstStyle/>
          <a:p>
            <a:r>
              <a:rPr lang="en-IN" sz="2800" b="1" dirty="0" smtClean="0"/>
              <a:t>PULMONARY RESPONSE</a:t>
            </a:r>
            <a:endParaRPr lang="en-IN" sz="2800" b="1" dirty="0"/>
          </a:p>
        </p:txBody>
      </p:sp>
      <p:sp>
        <p:nvSpPr>
          <p:cNvPr id="3" name="Content Placeholder 2"/>
          <p:cNvSpPr>
            <a:spLocks noGrp="1"/>
          </p:cNvSpPr>
          <p:nvPr>
            <p:ph idx="1"/>
          </p:nvPr>
        </p:nvSpPr>
        <p:spPr>
          <a:xfrm>
            <a:off x="1009932" y="951364"/>
            <a:ext cx="10515600" cy="5040003"/>
          </a:xfrm>
        </p:spPr>
        <p:txBody>
          <a:bodyPr>
            <a:normAutofit/>
          </a:bodyPr>
          <a:lstStyle/>
          <a:p>
            <a:r>
              <a:rPr lang="en-IN" sz="1600" dirty="0" smtClean="0"/>
              <a:t>RESPONSE OF PULMONRY VASCULAR BED </a:t>
            </a:r>
            <a:r>
              <a:rPr lang="en-IN" sz="1600" dirty="0" smtClean="0">
                <a:sym typeface="Wingdings" panose="05000000000000000000" pitchFamily="2" charset="2"/>
              </a:rPr>
              <a:t></a:t>
            </a:r>
            <a:r>
              <a:rPr lang="en-IN" sz="1600" dirty="0" smtClean="0"/>
              <a:t> </a:t>
            </a:r>
            <a:r>
              <a:rPr lang="en-IN" sz="1600" b="1" dirty="0" smtClean="0"/>
              <a:t>PULMONARY VASOCONSTRICTION </a:t>
            </a:r>
            <a:r>
              <a:rPr lang="en-IN" sz="1600" dirty="0" smtClean="0"/>
              <a:t>, PERTICULARLY IN SEPTIC SHOCK MAY EXCEED THAT OF SYSTEMIC VASCULAR RESISTENCE LEADING TO RIGHT HEART FAILURE</a:t>
            </a:r>
          </a:p>
          <a:p>
            <a:endParaRPr lang="en-IN" sz="1600" dirty="0" smtClean="0"/>
          </a:p>
          <a:p>
            <a:endParaRPr lang="en-IN" sz="1600" dirty="0"/>
          </a:p>
          <a:p>
            <a:r>
              <a:rPr lang="en-IN" sz="1600" dirty="0" smtClean="0"/>
              <a:t>SHOCK INDUCED TACHYPNOEA</a:t>
            </a:r>
            <a:r>
              <a:rPr lang="en-IN" sz="1600" dirty="0" smtClean="0">
                <a:sym typeface="Wingdings" panose="05000000000000000000" pitchFamily="2" charset="2"/>
              </a:rPr>
              <a:t>   </a:t>
            </a:r>
            <a:r>
              <a:rPr lang="en-IN" sz="1600" dirty="0" smtClean="0"/>
              <a:t> TIDAL VOLUME &amp;      DEAD SPACE AND MINUTE VENTILTION</a:t>
            </a:r>
          </a:p>
          <a:p>
            <a:endParaRPr lang="en-IN" sz="1600" dirty="0" smtClean="0"/>
          </a:p>
          <a:p>
            <a:endParaRPr lang="en-IN" sz="1600" dirty="0"/>
          </a:p>
          <a:p>
            <a:r>
              <a:rPr lang="en-IN" sz="1600" dirty="0" smtClean="0"/>
              <a:t>RELATIVE HYPOXIA AND SUBSEQUENT TACHYPNOEA </a:t>
            </a:r>
            <a:r>
              <a:rPr lang="en-IN" sz="1600" dirty="0" smtClean="0">
                <a:sym typeface="Wingdings" panose="05000000000000000000" pitchFamily="2" charset="2"/>
              </a:rPr>
              <a:t></a:t>
            </a:r>
            <a:r>
              <a:rPr lang="en-IN" sz="1600" dirty="0" smtClean="0"/>
              <a:t> </a:t>
            </a:r>
            <a:r>
              <a:rPr lang="en-IN" sz="1600" b="1" dirty="0" smtClean="0"/>
              <a:t>RESPIRATORY ALKALOSIS</a:t>
            </a:r>
            <a:r>
              <a:rPr lang="en-IN" sz="1600" dirty="0" smtClean="0"/>
              <a:t>.</a:t>
            </a:r>
          </a:p>
          <a:p>
            <a:r>
              <a:rPr lang="en-IN" sz="1600" dirty="0" smtClean="0"/>
              <a:t>RECUMBENCY AND INVOLUNATARY RESTRICTION OF VENTILATION DUE TO PAIN   FUNCTIONAL RESIDUAL CAPACITY AND MAY LEAD TO ATELECTASIS</a:t>
            </a:r>
          </a:p>
          <a:p>
            <a:pPr marL="0" indent="0">
              <a:buNone/>
            </a:pPr>
            <a:endParaRPr lang="en-IN" sz="1600" dirty="0" smtClean="0"/>
          </a:p>
          <a:p>
            <a:endParaRPr lang="en-IN" sz="1600" dirty="0"/>
          </a:p>
          <a:p>
            <a:r>
              <a:rPr lang="en-IN" sz="1600" dirty="0" smtClean="0"/>
              <a:t>SHOCK AND PERTICURARLY RESUSCITATION INDUCED OXIDANT RADICAL GENERATION IS MAJOR CAUSE OF ACUTE LUNG INJURY AND SUBSEQUENT </a:t>
            </a:r>
            <a:r>
              <a:rPr lang="en-IN" sz="1600" b="1" dirty="0" smtClean="0"/>
              <a:t>ACUTE RESPIRATORY DISTRESS SYNDROME(ARDS</a:t>
            </a:r>
            <a:r>
              <a:rPr lang="en-IN" sz="1600" dirty="0" smtClean="0"/>
              <a:t>)</a:t>
            </a:r>
          </a:p>
          <a:p>
            <a:endParaRPr lang="en-IN" sz="1600" dirty="0"/>
          </a:p>
          <a:p>
            <a:endParaRPr lang="en-IN" sz="1600" dirty="0"/>
          </a:p>
        </p:txBody>
      </p:sp>
      <p:cxnSp>
        <p:nvCxnSpPr>
          <p:cNvPr id="8" name="Straight Arrow Connector 7"/>
          <p:cNvCxnSpPr/>
          <p:nvPr/>
        </p:nvCxnSpPr>
        <p:spPr>
          <a:xfrm>
            <a:off x="4132239" y="2172050"/>
            <a:ext cx="0" cy="2757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818496" y="2172050"/>
            <a:ext cx="0" cy="2757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8004953" y="3624239"/>
            <a:ext cx="0" cy="2902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10801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699" y="-49499"/>
            <a:ext cx="4653886" cy="827421"/>
          </a:xfrm>
        </p:spPr>
        <p:txBody>
          <a:bodyPr>
            <a:normAutofit/>
          </a:bodyPr>
          <a:lstStyle/>
          <a:p>
            <a:r>
              <a:rPr lang="en-IN" sz="2800" b="1" dirty="0" smtClean="0"/>
              <a:t>METABOLIC RESPONSE</a:t>
            </a:r>
            <a:endParaRPr lang="en-IN" sz="2800" b="1" dirty="0"/>
          </a:p>
        </p:txBody>
      </p:sp>
      <p:sp>
        <p:nvSpPr>
          <p:cNvPr id="3" name="Content Placeholder 2"/>
          <p:cNvSpPr>
            <a:spLocks noGrp="1"/>
          </p:cNvSpPr>
          <p:nvPr>
            <p:ph idx="1"/>
          </p:nvPr>
        </p:nvSpPr>
        <p:spPr>
          <a:xfrm>
            <a:off x="495300" y="1325562"/>
            <a:ext cx="10515600" cy="4570271"/>
          </a:xfrm>
        </p:spPr>
        <p:txBody>
          <a:bodyPr>
            <a:normAutofit fontScale="92500" lnSpcReduction="10000"/>
          </a:bodyPr>
          <a:lstStyle/>
          <a:p>
            <a:r>
              <a:rPr lang="en-IN" sz="1700" b="1" i="1" u="sng" dirty="0" smtClean="0"/>
              <a:t>CARBOHYDRATE METABOLISM</a:t>
            </a:r>
          </a:p>
          <a:p>
            <a:r>
              <a:rPr lang="en-IN" sz="1600" dirty="0" smtClean="0"/>
              <a:t>SHOCK DISRUPTS NORMAL CYCLE OF </a:t>
            </a:r>
            <a:r>
              <a:rPr lang="en-IN" sz="1600" b="1" dirty="0" smtClean="0"/>
              <a:t>CARBOHYDRATES , LIPIDS AND PROTEIN METABOLISM</a:t>
            </a:r>
            <a:r>
              <a:rPr lang="en-IN" sz="1600" dirty="0" smtClean="0"/>
              <a:t>.THROUGH THE CITRIC ACID CYCLE,ALANINE IN CONJUCTION WITH LACTATE </a:t>
            </a:r>
            <a:r>
              <a:rPr lang="en-IN" sz="1600" dirty="0" smtClean="0">
                <a:sym typeface="Wingdings" panose="05000000000000000000" pitchFamily="2" charset="2"/>
              </a:rPr>
              <a:t></a:t>
            </a:r>
            <a:r>
              <a:rPr lang="en-IN" sz="1600" dirty="0" smtClean="0"/>
              <a:t> PYRUVATE IN PERIPHERY IN PRESENCE OF OXYGEN DEPRIVATION</a:t>
            </a:r>
          </a:p>
          <a:p>
            <a:pPr marL="0" indent="0">
              <a:buNone/>
            </a:pPr>
            <a:r>
              <a:rPr lang="en-IN" sz="1600" dirty="0" smtClean="0"/>
              <a:t>         HEPATIC PRODUCTION OF GLUCOSE</a:t>
            </a:r>
          </a:p>
          <a:p>
            <a:pPr marL="0" indent="0">
              <a:buNone/>
            </a:pPr>
            <a:r>
              <a:rPr lang="en-IN" sz="1600" dirty="0" smtClean="0"/>
              <a:t>  ANEROBIC PATHWAY CTIVATION DUE TO INADEQUTE OXYGEN -</a:t>
            </a:r>
            <a:r>
              <a:rPr lang="en-IN" sz="1600" dirty="0" smtClean="0">
                <a:sym typeface="Wingdings" panose="05000000000000000000" pitchFamily="2" charset="2"/>
              </a:rPr>
              <a:t></a:t>
            </a:r>
            <a:r>
              <a:rPr lang="en-IN" sz="1600" dirty="0" smtClean="0"/>
              <a:t> GLUCOSE </a:t>
            </a:r>
            <a:r>
              <a:rPr lang="en-IN" sz="1600" dirty="0" smtClean="0">
                <a:sym typeface="Wingdings" panose="05000000000000000000" pitchFamily="2" charset="2"/>
              </a:rPr>
              <a:t></a:t>
            </a:r>
            <a:r>
              <a:rPr lang="en-IN" sz="1600" dirty="0" smtClean="0"/>
              <a:t> PYRUVATE </a:t>
            </a:r>
            <a:r>
              <a:rPr lang="en-IN" sz="1600" b="1" dirty="0" smtClean="0">
                <a:sym typeface="Wingdings" panose="05000000000000000000" pitchFamily="2" charset="2"/>
              </a:rPr>
              <a:t></a:t>
            </a:r>
            <a:r>
              <a:rPr lang="en-IN" sz="1600" b="1" dirty="0" smtClean="0"/>
              <a:t> LACTATE</a:t>
            </a:r>
          </a:p>
          <a:p>
            <a:endParaRPr lang="en-IN" sz="1600" dirty="0"/>
          </a:p>
          <a:p>
            <a:pPr marL="0" indent="0">
              <a:buNone/>
            </a:pPr>
            <a:r>
              <a:rPr lang="en-IN" sz="1600" dirty="0" smtClean="0"/>
              <a:t>               PLASMA LACTATE/PYRUVATE RATIO REFLECTS INADEQUET TISSUE PERFUSION.</a:t>
            </a:r>
          </a:p>
          <a:p>
            <a:endParaRPr lang="en-IN" sz="1600" dirty="0"/>
          </a:p>
          <a:p>
            <a:r>
              <a:rPr lang="en-IN" sz="1700" b="1" i="1" u="sng" dirty="0" smtClean="0"/>
              <a:t>LIPIDS METABOLISM</a:t>
            </a:r>
          </a:p>
          <a:p>
            <a:r>
              <a:rPr lang="en-IN" sz="1600" dirty="0" smtClean="0"/>
              <a:t>   CLEARANCE OF EXOGENOUS TRIGLYCERIDES WITH      HEPATIC LIPOGENESIS CAUSE SIGNIFICANT RISE IN SERUM </a:t>
            </a:r>
            <a:r>
              <a:rPr lang="en-IN" sz="1600" b="1" dirty="0" smtClean="0"/>
              <a:t>TRIGLYCERIDE LEVELS</a:t>
            </a:r>
          </a:p>
          <a:p>
            <a:endParaRPr lang="en-IN" sz="1600" dirty="0"/>
          </a:p>
          <a:p>
            <a:r>
              <a:rPr lang="en-IN" sz="1700" b="1" i="1" u="sng" dirty="0" smtClean="0"/>
              <a:t>PROTEIN METABOLISM       </a:t>
            </a:r>
          </a:p>
          <a:p>
            <a:r>
              <a:rPr lang="en-IN" sz="1600" dirty="0" smtClean="0"/>
              <a:t>  </a:t>
            </a:r>
            <a:r>
              <a:rPr lang="en-IN" sz="1600" b="1" dirty="0" smtClean="0"/>
              <a:t>PROTEIN CATABOLISM </a:t>
            </a:r>
            <a:r>
              <a:rPr lang="en-IN" sz="1600" dirty="0" smtClean="0"/>
              <a:t>AS ENERGY SUBSTRATE</a:t>
            </a:r>
            <a:r>
              <a:rPr lang="en-IN" sz="1600" dirty="0" smtClean="0">
                <a:sym typeface="Wingdings" panose="05000000000000000000" pitchFamily="2" charset="2"/>
              </a:rPr>
              <a:t></a:t>
            </a:r>
            <a:r>
              <a:rPr lang="en-IN" sz="1600" dirty="0" smtClean="0"/>
              <a:t> A NEGATIVE NITROGEN BALANCE, AND IF PROLONGED </a:t>
            </a:r>
            <a:r>
              <a:rPr lang="en-IN" sz="1600" dirty="0" smtClean="0">
                <a:sym typeface="Wingdings" panose="05000000000000000000" pitchFamily="2" charset="2"/>
              </a:rPr>
              <a:t></a:t>
            </a:r>
            <a:r>
              <a:rPr lang="en-IN" sz="1600" dirty="0" smtClean="0"/>
              <a:t>SEVERE MUSCLE WASTING</a:t>
            </a:r>
            <a:endParaRPr lang="en-IN" sz="1600" dirty="0"/>
          </a:p>
        </p:txBody>
      </p:sp>
      <p:cxnSp>
        <p:nvCxnSpPr>
          <p:cNvPr id="6" name="Straight Arrow Connector 5"/>
          <p:cNvCxnSpPr/>
          <p:nvPr/>
        </p:nvCxnSpPr>
        <p:spPr>
          <a:xfrm>
            <a:off x="3272578" y="2635142"/>
            <a:ext cx="0" cy="4000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85505" y="3950053"/>
            <a:ext cx="0" cy="2120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933150" y="3950053"/>
            <a:ext cx="0" cy="2405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17762" y="2115934"/>
            <a:ext cx="0" cy="1741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76243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71823"/>
            <a:ext cx="10515600" cy="1325563"/>
          </a:xfrm>
        </p:spPr>
        <p:txBody>
          <a:bodyPr>
            <a:normAutofit/>
          </a:bodyPr>
          <a:lstStyle/>
          <a:p>
            <a:r>
              <a:rPr lang="en-IN" sz="3200" b="1" dirty="0" smtClean="0"/>
              <a:t>   INFLAMMATORY RESPONSE</a:t>
            </a:r>
            <a:endParaRPr lang="en-IN" sz="3200" b="1" dirty="0"/>
          </a:p>
        </p:txBody>
      </p:sp>
      <p:sp>
        <p:nvSpPr>
          <p:cNvPr id="3" name="Content Placeholder 2"/>
          <p:cNvSpPr>
            <a:spLocks noGrp="1"/>
          </p:cNvSpPr>
          <p:nvPr>
            <p:ph idx="1"/>
          </p:nvPr>
        </p:nvSpPr>
        <p:spPr>
          <a:xfrm>
            <a:off x="2796088" y="1255252"/>
            <a:ext cx="5740021" cy="4351338"/>
          </a:xfrm>
        </p:spPr>
        <p:txBody>
          <a:bodyPr>
            <a:normAutofit/>
          </a:bodyPr>
          <a:lstStyle/>
          <a:p>
            <a:r>
              <a:rPr lang="en-IN" sz="1600" dirty="0" smtClean="0"/>
              <a:t>SHOCK</a:t>
            </a:r>
          </a:p>
          <a:p>
            <a:endParaRPr lang="en-IN" sz="1600" dirty="0"/>
          </a:p>
          <a:p>
            <a:r>
              <a:rPr lang="en-IN" sz="1600" dirty="0" smtClean="0"/>
              <a:t>HYPOPERFUSION / HYPOXIA</a:t>
            </a:r>
          </a:p>
          <a:p>
            <a:endParaRPr lang="en-IN" sz="1600" dirty="0"/>
          </a:p>
          <a:p>
            <a:r>
              <a:rPr lang="en-IN" sz="1600" dirty="0" smtClean="0"/>
              <a:t>STASIS /  COAGULOPATHY / COMPLEMENT ACTIVATION</a:t>
            </a:r>
          </a:p>
          <a:p>
            <a:endParaRPr lang="en-IN" sz="1600" dirty="0"/>
          </a:p>
          <a:p>
            <a:r>
              <a:rPr lang="en-IN" sz="1600" dirty="0" smtClean="0"/>
              <a:t>REOXYGENATION /CELL INJURY</a:t>
            </a:r>
          </a:p>
          <a:p>
            <a:endParaRPr lang="en-IN" sz="1600" dirty="0"/>
          </a:p>
          <a:p>
            <a:r>
              <a:rPr lang="en-IN" sz="1600" dirty="0" smtClean="0"/>
              <a:t>ACTIVATION OF INNATE IMMUNITY</a:t>
            </a:r>
          </a:p>
          <a:p>
            <a:endParaRPr lang="en-IN" sz="1600" dirty="0"/>
          </a:p>
          <a:p>
            <a:endParaRPr lang="en-IN" sz="1600" dirty="0" smtClean="0"/>
          </a:p>
          <a:p>
            <a:endParaRPr lang="en-IN" sz="1600" dirty="0"/>
          </a:p>
        </p:txBody>
      </p:sp>
      <p:cxnSp>
        <p:nvCxnSpPr>
          <p:cNvPr id="5" name="Straight Connector 4"/>
          <p:cNvCxnSpPr/>
          <p:nvPr/>
        </p:nvCxnSpPr>
        <p:spPr>
          <a:xfrm>
            <a:off x="1473958" y="4804012"/>
            <a:ext cx="66464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413081" y="1595156"/>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413081" y="2279822"/>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413081" y="2951615"/>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413081" y="3662801"/>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69392" y="4784196"/>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32012" y="5268036"/>
            <a:ext cx="2811439" cy="338554"/>
          </a:xfrm>
          <a:prstGeom prst="rect">
            <a:avLst/>
          </a:prstGeom>
          <a:noFill/>
        </p:spPr>
        <p:txBody>
          <a:bodyPr wrap="square" rtlCol="0">
            <a:spAutoFit/>
          </a:bodyPr>
          <a:lstStyle/>
          <a:p>
            <a:r>
              <a:rPr lang="en-IN" sz="1600" dirty="0" smtClean="0"/>
              <a:t>MONOCYTE/MACROPHAGE</a:t>
            </a:r>
            <a:endParaRPr lang="en-IN" sz="1600" dirty="0"/>
          </a:p>
        </p:txBody>
      </p:sp>
      <p:sp>
        <p:nvSpPr>
          <p:cNvPr id="14" name="TextBox 13"/>
          <p:cNvSpPr txBox="1"/>
          <p:nvPr/>
        </p:nvSpPr>
        <p:spPr>
          <a:xfrm>
            <a:off x="2718185" y="5229367"/>
            <a:ext cx="1389792" cy="338554"/>
          </a:xfrm>
          <a:prstGeom prst="rect">
            <a:avLst/>
          </a:prstGeom>
          <a:noFill/>
        </p:spPr>
        <p:txBody>
          <a:bodyPr wrap="square" rtlCol="0">
            <a:spAutoFit/>
          </a:bodyPr>
          <a:lstStyle/>
          <a:p>
            <a:r>
              <a:rPr lang="en-IN" sz="1600" dirty="0" smtClean="0"/>
              <a:t>NEUTROPHILS</a:t>
            </a:r>
            <a:endParaRPr lang="en-IN" sz="1600" dirty="0"/>
          </a:p>
        </p:txBody>
      </p:sp>
      <p:sp>
        <p:nvSpPr>
          <p:cNvPr id="15" name="TextBox 14"/>
          <p:cNvSpPr txBox="1"/>
          <p:nvPr/>
        </p:nvSpPr>
        <p:spPr>
          <a:xfrm>
            <a:off x="4276307" y="5217993"/>
            <a:ext cx="1389792" cy="338554"/>
          </a:xfrm>
          <a:prstGeom prst="rect">
            <a:avLst/>
          </a:prstGeom>
          <a:noFill/>
        </p:spPr>
        <p:txBody>
          <a:bodyPr wrap="square" rtlCol="0">
            <a:spAutoFit/>
          </a:bodyPr>
          <a:lstStyle/>
          <a:p>
            <a:r>
              <a:rPr lang="en-IN" sz="1600" dirty="0" smtClean="0"/>
              <a:t>LYMPHOCYTES</a:t>
            </a:r>
            <a:endParaRPr lang="en-IN" sz="1600" dirty="0"/>
          </a:p>
        </p:txBody>
      </p:sp>
      <p:sp>
        <p:nvSpPr>
          <p:cNvPr id="16" name="TextBox 15"/>
          <p:cNvSpPr txBox="1"/>
          <p:nvPr/>
        </p:nvSpPr>
        <p:spPr>
          <a:xfrm>
            <a:off x="5902667" y="5192971"/>
            <a:ext cx="1494420" cy="584775"/>
          </a:xfrm>
          <a:prstGeom prst="rect">
            <a:avLst/>
          </a:prstGeom>
          <a:noFill/>
        </p:spPr>
        <p:txBody>
          <a:bodyPr wrap="square" rtlCol="0">
            <a:spAutoFit/>
          </a:bodyPr>
          <a:lstStyle/>
          <a:p>
            <a:r>
              <a:rPr lang="en-IN" sz="1600" dirty="0" smtClean="0"/>
              <a:t>COGULATION/</a:t>
            </a:r>
          </a:p>
          <a:p>
            <a:r>
              <a:rPr lang="en-IN" sz="1600" dirty="0" smtClean="0"/>
              <a:t>COMPLEMENT</a:t>
            </a:r>
            <a:endParaRPr lang="en-IN" sz="1600" dirty="0"/>
          </a:p>
        </p:txBody>
      </p:sp>
      <p:sp>
        <p:nvSpPr>
          <p:cNvPr id="17" name="TextBox 16"/>
          <p:cNvSpPr txBox="1"/>
          <p:nvPr/>
        </p:nvSpPr>
        <p:spPr>
          <a:xfrm>
            <a:off x="7575681" y="5167968"/>
            <a:ext cx="2543002" cy="769441"/>
          </a:xfrm>
          <a:prstGeom prst="rect">
            <a:avLst/>
          </a:prstGeom>
          <a:noFill/>
        </p:spPr>
        <p:txBody>
          <a:bodyPr wrap="square" rtlCol="0">
            <a:spAutoFit/>
          </a:bodyPr>
          <a:lstStyle/>
          <a:p>
            <a:r>
              <a:rPr lang="en-IN" sz="1600" dirty="0" smtClean="0"/>
              <a:t>BIOMARKERS</a:t>
            </a:r>
          </a:p>
          <a:p>
            <a:pPr marL="742950" lvl="1" indent="-285750">
              <a:buFont typeface="Arial" panose="020B0604020202020204" pitchFamily="34" charset="0"/>
              <a:buChar char="•"/>
            </a:pPr>
            <a:r>
              <a:rPr lang="en-IN" sz="1400" dirty="0" smtClean="0"/>
              <a:t>C REACTIVE PROTEIN</a:t>
            </a:r>
          </a:p>
          <a:p>
            <a:pPr marL="742950" lvl="1" indent="-285750">
              <a:buFont typeface="Arial" panose="020B0604020202020204" pitchFamily="34" charset="0"/>
              <a:buChar char="•"/>
            </a:pPr>
            <a:r>
              <a:rPr lang="en-IN" sz="1400" dirty="0" smtClean="0"/>
              <a:t>PROCALCITONIN</a:t>
            </a:r>
            <a:endParaRPr lang="en-IN" sz="1400" dirty="0"/>
          </a:p>
        </p:txBody>
      </p:sp>
      <p:cxnSp>
        <p:nvCxnSpPr>
          <p:cNvPr id="18" name="Straight Arrow Connector 17"/>
          <p:cNvCxnSpPr/>
          <p:nvPr/>
        </p:nvCxnSpPr>
        <p:spPr>
          <a:xfrm>
            <a:off x="3341416" y="4800118"/>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899542" y="4816038"/>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71312" y="4831958"/>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8136342" y="4818310"/>
            <a:ext cx="0" cy="3837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413081" y="4367283"/>
            <a:ext cx="0" cy="3168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9032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9460" y="365125"/>
            <a:ext cx="10515600" cy="1325563"/>
          </a:xfrm>
        </p:spPr>
        <p:txBody>
          <a:bodyPr>
            <a:normAutofit/>
          </a:bodyPr>
          <a:lstStyle/>
          <a:p>
            <a:r>
              <a:rPr lang="en-IN" sz="3200" b="1" dirty="0" smtClean="0"/>
              <a:t>FAILURE OF COMPENSATRY RESPONSE</a:t>
            </a:r>
            <a:endParaRPr lang="en-IN" sz="3200" b="1" dirty="0"/>
          </a:p>
        </p:txBody>
      </p:sp>
      <p:sp>
        <p:nvSpPr>
          <p:cNvPr id="3" name="Content Placeholder 2"/>
          <p:cNvSpPr>
            <a:spLocks noGrp="1"/>
          </p:cNvSpPr>
          <p:nvPr>
            <p:ph idx="1"/>
          </p:nvPr>
        </p:nvSpPr>
        <p:spPr>
          <a:xfrm>
            <a:off x="1319460" y="1501254"/>
            <a:ext cx="10515600" cy="4675709"/>
          </a:xfrm>
        </p:spPr>
        <p:txBody>
          <a:bodyPr>
            <a:normAutofit/>
          </a:bodyPr>
          <a:lstStyle/>
          <a:p>
            <a:r>
              <a:rPr lang="en-IN" sz="1800" dirty="0" smtClean="0"/>
              <a:t>DECREASED BLOOD FLOW TO THETISSUES  CAUSES CELLULAR </a:t>
            </a:r>
            <a:r>
              <a:rPr lang="en-IN" sz="1800" b="1" dirty="0" smtClean="0"/>
              <a:t>HYPOXIA</a:t>
            </a:r>
          </a:p>
          <a:p>
            <a:r>
              <a:rPr lang="en-IN" sz="1800" b="1" dirty="0" smtClean="0"/>
              <a:t>ANAEROBIC</a:t>
            </a:r>
            <a:r>
              <a:rPr lang="en-IN" sz="1800" dirty="0" smtClean="0"/>
              <a:t> METABOLISM BEGINS</a:t>
            </a:r>
          </a:p>
          <a:p>
            <a:r>
              <a:rPr lang="en-IN" sz="1800" dirty="0" smtClean="0"/>
              <a:t>CELL SWELLING , MITOCHONDRIAL DISRUPTION , AND EVENTUALLY CELL DEATH</a:t>
            </a:r>
          </a:p>
          <a:p>
            <a:r>
              <a:rPr lang="en-IN" sz="1800" dirty="0" smtClean="0"/>
              <a:t>IF LOW PERFUSION STATE PERSISTS:</a:t>
            </a:r>
          </a:p>
          <a:p>
            <a:pPr marL="0" indent="0">
              <a:buNone/>
            </a:pPr>
            <a:endParaRPr lang="en-IN" sz="1800" dirty="0" smtClean="0"/>
          </a:p>
          <a:p>
            <a:pPr lvl="1"/>
            <a:r>
              <a:rPr lang="en-IN" sz="1800" dirty="0" smtClean="0"/>
              <a:t> IF     IRREVERSIBLE</a:t>
            </a:r>
            <a:r>
              <a:rPr lang="en-IN" sz="1800" dirty="0" smtClean="0">
                <a:sym typeface="Wingdings" panose="05000000000000000000" pitchFamily="2" charset="2"/>
              </a:rPr>
              <a:t> DEATH</a:t>
            </a:r>
            <a:endParaRPr lang="en-IN" sz="1800" dirty="0"/>
          </a:p>
        </p:txBody>
      </p:sp>
    </p:spTree>
    <p:extLst>
      <p:ext uri="{BB962C8B-B14F-4D97-AF65-F5344CB8AC3E}">
        <p14:creationId xmlns:p14="http://schemas.microsoft.com/office/powerpoint/2010/main" xmlns="" val="1555647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TO SUMMERIZE MY PART</a:t>
            </a:r>
            <a:endParaRPr lang="en-IN" sz="3200" b="1" dirty="0"/>
          </a:p>
        </p:txBody>
      </p:sp>
      <p:sp>
        <p:nvSpPr>
          <p:cNvPr id="3" name="Content Placeholder 2"/>
          <p:cNvSpPr>
            <a:spLocks noGrp="1"/>
          </p:cNvSpPr>
          <p:nvPr>
            <p:ph idx="1"/>
          </p:nvPr>
        </p:nvSpPr>
        <p:spPr/>
        <p:txBody>
          <a:bodyPr>
            <a:normAutofit/>
          </a:bodyPr>
          <a:lstStyle/>
          <a:p>
            <a:r>
              <a:rPr lang="en-IN" sz="2400" dirty="0" smtClean="0"/>
              <a:t>INITIAL STAGE</a:t>
            </a:r>
            <a:r>
              <a:rPr lang="en-IN" sz="1800" dirty="0" smtClean="0"/>
              <a:t>-TISSUES ARE UNDER PERFUSED , DECREASED CO, INCREASED ANAEROBIC METABOLISM, </a:t>
            </a:r>
            <a:r>
              <a:rPr lang="en-IN" sz="1800" b="1" dirty="0" smtClean="0"/>
              <a:t>LACTIC ACID </a:t>
            </a:r>
            <a:r>
              <a:rPr lang="en-IN" sz="1800" dirty="0" smtClean="0"/>
              <a:t>IS BUILDING</a:t>
            </a:r>
          </a:p>
          <a:p>
            <a:r>
              <a:rPr lang="en-IN" sz="2400" dirty="0" smtClean="0"/>
              <a:t>COMPENSATORY STAGE- </a:t>
            </a:r>
            <a:r>
              <a:rPr lang="en-IN" sz="1800" dirty="0" smtClean="0"/>
              <a:t>REVERSIBLE. SYMPATHETIC SYSTEM ACTIVATED BY LOW CARDIAC OUTPUT,ATTEMPTING TO </a:t>
            </a:r>
            <a:r>
              <a:rPr lang="en-IN" sz="1800" b="1" dirty="0" smtClean="0"/>
              <a:t>COMPENSATE</a:t>
            </a:r>
            <a:r>
              <a:rPr lang="en-IN" sz="1800" dirty="0" smtClean="0"/>
              <a:t> FOR THE DECREASED TISSUE PERFUSION</a:t>
            </a:r>
          </a:p>
          <a:p>
            <a:r>
              <a:rPr lang="en-IN" sz="2400" dirty="0" smtClean="0"/>
              <a:t>PROGRESSIVE STAGE- </a:t>
            </a:r>
            <a:r>
              <a:rPr lang="en-IN" sz="1800" b="1" dirty="0" smtClean="0"/>
              <a:t>FAILING COMPENSATORY </a:t>
            </a:r>
            <a:r>
              <a:rPr lang="en-IN" sz="1800" dirty="0" smtClean="0"/>
              <a:t>MECHANISMS</a:t>
            </a:r>
            <a:r>
              <a:rPr lang="en-IN" sz="1800" dirty="0" smtClean="0">
                <a:sym typeface="Wingdings" panose="05000000000000000000" pitchFamily="2" charset="2"/>
              </a:rPr>
              <a:t> PROFOUND VASO CONSTRICTION  LACTIC ACID PRODUCTION IS HIGH METABOLIC ACIDOSIS</a:t>
            </a:r>
          </a:p>
          <a:p>
            <a:r>
              <a:rPr lang="en-IN" sz="1800" dirty="0" smtClean="0">
                <a:sym typeface="Wingdings" panose="05000000000000000000" pitchFamily="2" charset="2"/>
              </a:rPr>
              <a:t>CELLULAR NECROSIS AND MULTIPLE ORGAN IRREVERSIBLE OR REFRACTORY STAGE- DYSFUNCTION SYNDROME MAY OCCUR AND </a:t>
            </a:r>
            <a:r>
              <a:rPr lang="en-IN" sz="1800" b="1" dirty="0" smtClean="0">
                <a:sym typeface="Wingdings" panose="05000000000000000000" pitchFamily="2" charset="2"/>
              </a:rPr>
              <a:t>DEATH IS IMMINENT</a:t>
            </a:r>
            <a:endParaRPr lang="en-IN" sz="1800" b="1" dirty="0"/>
          </a:p>
        </p:txBody>
      </p:sp>
    </p:spTree>
    <p:extLst>
      <p:ext uri="{BB962C8B-B14F-4D97-AF65-F5344CB8AC3E}">
        <p14:creationId xmlns:p14="http://schemas.microsoft.com/office/powerpoint/2010/main" xmlns="" val="2189675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923" y="3376934"/>
            <a:ext cx="10972800" cy="1470025"/>
          </a:xfrm>
        </p:spPr>
        <p:txBody>
          <a:bodyPr>
            <a:noAutofit/>
          </a:bodyPr>
          <a:lstStyle/>
          <a:p>
            <a:r>
              <a:rPr lang="en-IN" sz="7200" b="1" dirty="0" smtClean="0">
                <a:solidFill>
                  <a:schemeClr val="tx1"/>
                </a:solidFill>
              </a:rPr>
              <a:t>APPROACH TO PATIENT PRESENTED WITH SHOCK </a:t>
            </a:r>
            <a:endParaRPr lang="en-IN" sz="7200" b="1" dirty="0">
              <a:solidFill>
                <a:schemeClr val="tx1"/>
              </a:solidFill>
            </a:endParaRPr>
          </a:p>
        </p:txBody>
      </p:sp>
    </p:spTree>
    <p:extLst>
      <p:ext uri="{BB962C8B-B14F-4D97-AF65-F5344CB8AC3E}">
        <p14:creationId xmlns:p14="http://schemas.microsoft.com/office/powerpoint/2010/main" xmlns="" val="1156585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0388" y="204300"/>
            <a:ext cx="10363200" cy="1143000"/>
          </a:xfrm>
        </p:spPr>
        <p:txBody>
          <a:bodyPr/>
          <a:lstStyle/>
          <a:p>
            <a:r>
              <a:rPr lang="en-IN" dirty="0" smtClean="0"/>
              <a:t>WHEN TO SUSPECT SHOCK</a:t>
            </a:r>
            <a:endParaRPr lang="en-IN" dirty="0"/>
          </a:p>
        </p:txBody>
      </p:sp>
      <p:sp>
        <p:nvSpPr>
          <p:cNvPr id="3" name="Content Placeholder 2"/>
          <p:cNvSpPr>
            <a:spLocks noGrp="1"/>
          </p:cNvSpPr>
          <p:nvPr>
            <p:ph idx="1"/>
          </p:nvPr>
        </p:nvSpPr>
        <p:spPr>
          <a:xfrm>
            <a:off x="469900" y="1308100"/>
            <a:ext cx="11176000" cy="5219700"/>
          </a:xfrm>
        </p:spPr>
        <p:txBody>
          <a:bodyPr>
            <a:normAutofit fontScale="77500" lnSpcReduction="20000"/>
          </a:bodyPr>
          <a:lstStyle/>
          <a:p>
            <a:pPr marL="0" indent="0">
              <a:buNone/>
            </a:pPr>
            <a:r>
              <a:rPr lang="en-IN" dirty="0" smtClean="0"/>
              <a:t>    Clinical </a:t>
            </a:r>
            <a:r>
              <a:rPr lang="en-IN" dirty="0"/>
              <a:t>manifestations — The clinical findings associated with </a:t>
            </a:r>
            <a:r>
              <a:rPr lang="en-IN" b="1" dirty="0"/>
              <a:t>undifferentiated</a:t>
            </a:r>
            <a:r>
              <a:rPr lang="en-IN" dirty="0"/>
              <a:t> shock </a:t>
            </a:r>
            <a:r>
              <a:rPr lang="en-IN" dirty="0" smtClean="0"/>
              <a:t> </a:t>
            </a:r>
            <a:r>
              <a:rPr lang="en-IN" dirty="0"/>
              <a:t>vary according to the </a:t>
            </a:r>
            <a:r>
              <a:rPr lang="en-IN" dirty="0" err="1"/>
              <a:t>etiology</a:t>
            </a:r>
            <a:r>
              <a:rPr lang="en-IN" dirty="0"/>
              <a:t> and </a:t>
            </a:r>
            <a:r>
              <a:rPr lang="en-IN" dirty="0" smtClean="0"/>
              <a:t>stage presentation.</a:t>
            </a:r>
          </a:p>
          <a:p>
            <a:r>
              <a:rPr lang="en-IN" dirty="0" smtClean="0"/>
              <a:t>Features </a:t>
            </a:r>
            <a:r>
              <a:rPr lang="en-IN" dirty="0"/>
              <a:t>that are highly suspicious of shock include:</a:t>
            </a:r>
          </a:p>
          <a:p>
            <a:pPr>
              <a:buFont typeface="Wingdings" panose="05000000000000000000" pitchFamily="2" charset="2"/>
              <a:buChar char="q"/>
            </a:pPr>
            <a:r>
              <a:rPr lang="en-IN" b="1" dirty="0" smtClean="0"/>
              <a:t>Hypotension</a:t>
            </a:r>
          </a:p>
          <a:p>
            <a:pPr lvl="1">
              <a:buFont typeface="Wingdings" panose="05000000000000000000" pitchFamily="2" charset="2"/>
              <a:buChar char="§"/>
            </a:pPr>
            <a:r>
              <a:rPr lang="en-IN" dirty="0" smtClean="0"/>
              <a:t>Hypotension can occur in majority of patients with shock , but it can be normotensive in early stage. Absolute when           </a:t>
            </a:r>
            <a:r>
              <a:rPr lang="en-IN" dirty="0" err="1" smtClean="0"/>
              <a:t>Sbp</a:t>
            </a:r>
            <a:r>
              <a:rPr lang="en-IN" dirty="0" smtClean="0"/>
              <a:t> : &lt;90 </a:t>
            </a:r>
            <a:r>
              <a:rPr lang="en-IN" dirty="0" err="1" smtClean="0"/>
              <a:t>mmhg</a:t>
            </a:r>
            <a:r>
              <a:rPr lang="en-IN" dirty="0" smtClean="0"/>
              <a:t> and relative when drop in </a:t>
            </a:r>
            <a:r>
              <a:rPr lang="en-IN" dirty="0" err="1" smtClean="0"/>
              <a:t>Sbp</a:t>
            </a:r>
            <a:r>
              <a:rPr lang="en-IN" dirty="0" smtClean="0"/>
              <a:t> : &gt; 40mmhg from the baseline blood pressure of patient</a:t>
            </a:r>
          </a:p>
          <a:p>
            <a:pPr lvl="1">
              <a:buFont typeface="Wingdings" panose="05000000000000000000" pitchFamily="2" charset="2"/>
              <a:buChar char="§"/>
            </a:pPr>
            <a:r>
              <a:rPr lang="en-IN" dirty="0" smtClean="0"/>
              <a:t>Mean arterial pressure &lt;65mmhg</a:t>
            </a:r>
            <a:endParaRPr lang="en-IN" dirty="0"/>
          </a:p>
          <a:p>
            <a:pPr>
              <a:buFont typeface="Wingdings" panose="05000000000000000000" pitchFamily="2" charset="2"/>
              <a:buChar char="q"/>
            </a:pPr>
            <a:r>
              <a:rPr lang="en-IN" b="1" dirty="0" smtClean="0"/>
              <a:t>Tachycardia</a:t>
            </a:r>
            <a:endParaRPr lang="en-IN" dirty="0"/>
          </a:p>
          <a:p>
            <a:pPr>
              <a:buFont typeface="Wingdings" panose="05000000000000000000" pitchFamily="2" charset="2"/>
              <a:buChar char="q"/>
            </a:pPr>
            <a:r>
              <a:rPr lang="en-IN" b="1" dirty="0" smtClean="0"/>
              <a:t>Oliguria</a:t>
            </a:r>
            <a:endParaRPr lang="en-IN" dirty="0"/>
          </a:p>
          <a:p>
            <a:pPr>
              <a:buFont typeface="Wingdings" panose="05000000000000000000" pitchFamily="2" charset="2"/>
              <a:buChar char="q"/>
            </a:pPr>
            <a:r>
              <a:rPr lang="en-IN" b="1" dirty="0" smtClean="0"/>
              <a:t>Abnormal </a:t>
            </a:r>
            <a:r>
              <a:rPr lang="en-IN" b="1" dirty="0"/>
              <a:t>mental </a:t>
            </a:r>
            <a:r>
              <a:rPr lang="en-IN" b="1" dirty="0" smtClean="0"/>
              <a:t>status</a:t>
            </a:r>
            <a:endParaRPr lang="en-IN" dirty="0"/>
          </a:p>
          <a:p>
            <a:pPr>
              <a:buFont typeface="Wingdings" panose="05000000000000000000" pitchFamily="2" charset="2"/>
              <a:buChar char="q"/>
            </a:pPr>
            <a:r>
              <a:rPr lang="en-IN" b="1" dirty="0" smtClean="0"/>
              <a:t>Cool</a:t>
            </a:r>
            <a:r>
              <a:rPr lang="en-IN" b="1" dirty="0"/>
              <a:t>, clammy, cyanotic </a:t>
            </a:r>
            <a:r>
              <a:rPr lang="en-IN" b="1" dirty="0" smtClean="0"/>
              <a:t>skin</a:t>
            </a:r>
            <a:endParaRPr lang="en-IN" b="1" dirty="0"/>
          </a:p>
          <a:p>
            <a:pPr>
              <a:buFont typeface="Wingdings" panose="05000000000000000000" pitchFamily="2" charset="2"/>
              <a:buChar char="q"/>
            </a:pPr>
            <a:r>
              <a:rPr lang="en-IN" b="1" dirty="0" smtClean="0"/>
              <a:t>Metabolic acidosis</a:t>
            </a:r>
            <a:endParaRPr lang="en-IN" dirty="0"/>
          </a:p>
          <a:p>
            <a:r>
              <a:rPr lang="en-IN" b="1" dirty="0"/>
              <a:t>Most clinical features are neither sensitive nor specific for the diagnosis of shock</a:t>
            </a:r>
            <a:r>
              <a:rPr lang="en-IN" dirty="0"/>
              <a:t>. However, many of the clinical manifestations provide clues to the underlying </a:t>
            </a:r>
            <a:r>
              <a:rPr lang="en-IN" dirty="0" err="1"/>
              <a:t>etiology</a:t>
            </a:r>
            <a:r>
              <a:rPr lang="en-IN" dirty="0"/>
              <a:t> and are primarily used to narrow the differential diagnosis so that empiric therapies can be administered in a timely fashion.</a:t>
            </a:r>
          </a:p>
          <a:p>
            <a:endParaRPr lang="en-IN" dirty="0" smtClean="0"/>
          </a:p>
          <a:p>
            <a:endParaRPr lang="en-IN" dirty="0"/>
          </a:p>
        </p:txBody>
      </p:sp>
    </p:spTree>
    <p:extLst>
      <p:ext uri="{BB962C8B-B14F-4D97-AF65-F5344CB8AC3E}">
        <p14:creationId xmlns:p14="http://schemas.microsoft.com/office/powerpoint/2010/main" xmlns="" val="1815657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206062"/>
            <a:ext cx="11423559" cy="6426558"/>
          </a:xfrm>
        </p:spPr>
        <p:txBody>
          <a:bodyPr>
            <a:normAutofit fontScale="92500" lnSpcReduction="20000"/>
          </a:bodyPr>
          <a:lstStyle/>
          <a:p>
            <a:pPr>
              <a:buFont typeface="Wingdings" panose="05000000000000000000" pitchFamily="2" charset="2"/>
              <a:buChar char="q"/>
            </a:pPr>
            <a:r>
              <a:rPr lang="en-IN" sz="3300" b="1" dirty="0" smtClean="0"/>
              <a:t>INITIAL APPROACH</a:t>
            </a:r>
            <a:r>
              <a:rPr lang="en-IN" dirty="0" smtClean="0"/>
              <a:t> — The initial approach to patients with undifferentiated hypotension/shock is multidisciplinary team-based approach , because it allows the simultaneous evaluation and administration of therapy to patients with hypotension and shock.</a:t>
            </a:r>
          </a:p>
          <a:p>
            <a:pPr marL="514350" indent="-514350">
              <a:buFont typeface="+mj-lt"/>
              <a:buAutoNum type="arabicPeriod"/>
            </a:pPr>
            <a:r>
              <a:rPr lang="en-IN" b="1" dirty="0" smtClean="0"/>
              <a:t>Assess airway, breathing, circulation </a:t>
            </a:r>
            <a:r>
              <a:rPr lang="en-IN" dirty="0" smtClean="0"/>
              <a:t>—</a:t>
            </a:r>
          </a:p>
          <a:p>
            <a:pPr lvl="1">
              <a:buFont typeface="Wingdings" panose="05000000000000000000" pitchFamily="2" charset="2"/>
              <a:buChar char="§"/>
            </a:pPr>
            <a:r>
              <a:rPr lang="en-IN" dirty="0" smtClean="0"/>
              <a:t> The first priorities are to stabilize the airway and breathing with oxygen and/or mechanical ventilation.</a:t>
            </a:r>
          </a:p>
          <a:p>
            <a:pPr lvl="1">
              <a:buFont typeface="Wingdings" panose="05000000000000000000" pitchFamily="2" charset="2"/>
              <a:buChar char="§"/>
            </a:pPr>
            <a:r>
              <a:rPr lang="en-IN" dirty="0" smtClean="0"/>
              <a:t> intravenous fluids, should </a:t>
            </a:r>
            <a:r>
              <a:rPr lang="en-IN" b="1" dirty="0" smtClean="0"/>
              <a:t>not </a:t>
            </a:r>
            <a:r>
              <a:rPr lang="en-IN" dirty="0" smtClean="0"/>
              <a:t>be delayed for a detailed clinical assessment.</a:t>
            </a:r>
          </a:p>
          <a:p>
            <a:pPr marL="0" indent="0">
              <a:buNone/>
            </a:pPr>
            <a:r>
              <a:rPr lang="en-IN" b="1" dirty="0" smtClean="0"/>
              <a:t>2.        Central venous access should be obtained </a:t>
            </a:r>
          </a:p>
          <a:p>
            <a:pPr lvl="1"/>
            <a:r>
              <a:rPr lang="en-IN" dirty="0" smtClean="0"/>
              <a:t> In whom peripheral access cannot be obtained, in those who need infusions of large volumes of fluids and/or blood products, or in those who need prolonged infusions of vasopressors. Central venous access may also be useful in patients who require frequent blood draws for laboratory studies and for hemodynamic monitoring (</a:t>
            </a:r>
            <a:r>
              <a:rPr lang="en-IN" dirty="0" err="1" smtClean="0"/>
              <a:t>eg</a:t>
            </a:r>
            <a:r>
              <a:rPr lang="en-IN" dirty="0" smtClean="0"/>
              <a:t>, central venous pressure, central venous </a:t>
            </a:r>
            <a:r>
              <a:rPr lang="en-IN" dirty="0" err="1" smtClean="0"/>
              <a:t>oxyhemoglobin</a:t>
            </a:r>
            <a:r>
              <a:rPr lang="en-IN" dirty="0" smtClean="0"/>
              <a:t> saturation). </a:t>
            </a:r>
          </a:p>
          <a:p>
            <a:pPr>
              <a:buFont typeface="Wingdings" panose="05000000000000000000" pitchFamily="2" charset="2"/>
              <a:buChar char="q"/>
            </a:pPr>
            <a:r>
              <a:rPr lang="en-IN" sz="3800" b="1" dirty="0" smtClean="0"/>
              <a:t>Risk stratification</a:t>
            </a:r>
            <a:r>
              <a:rPr lang="en-IN" dirty="0" smtClean="0"/>
              <a:t> — When patients present with undifferentiated hypotension or shock, the clinician should stratify the patient according to the severity of shock. </a:t>
            </a:r>
          </a:p>
          <a:p>
            <a:pPr lvl="1">
              <a:buFont typeface="Wingdings" panose="05000000000000000000" pitchFamily="2" charset="2"/>
              <a:buChar char="§"/>
            </a:pPr>
            <a:r>
              <a:rPr lang="en-IN" dirty="0" smtClean="0"/>
              <a:t>Clinician should obtain history and examination, together with bedside electrocardiography [ECG], to assess whether an </a:t>
            </a:r>
            <a:r>
              <a:rPr lang="en-IN" b="1" dirty="0" smtClean="0"/>
              <a:t>immediate or early</a:t>
            </a:r>
            <a:r>
              <a:rPr lang="en-IN" dirty="0" smtClean="0"/>
              <a:t> </a:t>
            </a:r>
            <a:r>
              <a:rPr lang="en-IN" b="1" dirty="0" smtClean="0"/>
              <a:t>lifesaving</a:t>
            </a:r>
            <a:r>
              <a:rPr lang="en-IN" dirty="0" smtClean="0"/>
              <a:t> therapy is required.</a:t>
            </a:r>
          </a:p>
          <a:p>
            <a:pPr marL="457200" lvl="1" indent="0">
              <a:buNone/>
            </a:pPr>
            <a:endParaRPr lang="en-IN" dirty="0" smtClean="0"/>
          </a:p>
          <a:p>
            <a:pPr marL="0" indent="0">
              <a:buNone/>
            </a:pPr>
            <a:endParaRPr lang="en-IN" dirty="0"/>
          </a:p>
        </p:txBody>
      </p:sp>
    </p:spTree>
    <p:extLst>
      <p:ext uri="{BB962C8B-B14F-4D97-AF65-F5344CB8AC3E}">
        <p14:creationId xmlns:p14="http://schemas.microsoft.com/office/powerpoint/2010/main" xmlns="" val="4285055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4200"/>
            <a:ext cx="10515600" cy="5592763"/>
          </a:xfrm>
        </p:spPr>
        <p:txBody>
          <a:bodyPr>
            <a:normAutofit fontScale="70000" lnSpcReduction="20000"/>
          </a:bodyPr>
          <a:lstStyle/>
          <a:p>
            <a:pPr>
              <a:buFont typeface="Wingdings" panose="05000000000000000000" pitchFamily="2" charset="2"/>
              <a:buChar char="q"/>
            </a:pPr>
            <a:r>
              <a:rPr lang="en-IN" sz="4000" b="1" dirty="0"/>
              <a:t>Initial diagnostic </a:t>
            </a:r>
            <a:r>
              <a:rPr lang="en-IN" sz="4000" b="1" dirty="0" smtClean="0"/>
              <a:t>evaluation</a:t>
            </a:r>
            <a:endParaRPr lang="en-IN" dirty="0"/>
          </a:p>
          <a:p>
            <a:pPr>
              <a:buFont typeface="Wingdings" panose="05000000000000000000" pitchFamily="2" charset="2"/>
              <a:buChar char="q"/>
            </a:pPr>
            <a:r>
              <a:rPr lang="en-IN" b="1" dirty="0"/>
              <a:t>Typically, we perform the following</a:t>
            </a:r>
            <a:r>
              <a:rPr lang="en-IN" dirty="0"/>
              <a:t>:</a:t>
            </a:r>
          </a:p>
          <a:p>
            <a:pPr marL="0" indent="0">
              <a:lnSpc>
                <a:spcPct val="120000"/>
              </a:lnSpc>
              <a:buNone/>
            </a:pPr>
            <a:r>
              <a:rPr lang="en-IN" dirty="0"/>
              <a:t>●</a:t>
            </a:r>
            <a:r>
              <a:rPr lang="en-IN" b="1" dirty="0"/>
              <a:t>General assessment</a:t>
            </a:r>
            <a:r>
              <a:rPr lang="en-IN" dirty="0"/>
              <a:t> – The evaluation should include a thorough history and assessment of sensorium, mucous membranes, lips and tongue, neck veins, lungs, heart, and </a:t>
            </a:r>
            <a:r>
              <a:rPr lang="en-IN" dirty="0" smtClean="0"/>
              <a:t>abdomen</a:t>
            </a:r>
            <a:r>
              <a:rPr lang="en-IN" dirty="0"/>
              <a:t>.</a:t>
            </a:r>
            <a:r>
              <a:rPr lang="en-IN" dirty="0" smtClean="0"/>
              <a:t> </a:t>
            </a:r>
            <a:r>
              <a:rPr lang="en-IN" dirty="0"/>
              <a:t>Hypotension, oliguria, mental status changes, and cool, clammy skin are sentinel clinical findings that should raise the suspicion of </a:t>
            </a:r>
            <a:r>
              <a:rPr lang="en-IN" dirty="0" smtClean="0"/>
              <a:t>shock.</a:t>
            </a:r>
            <a:endParaRPr lang="en-IN" dirty="0"/>
          </a:p>
          <a:p>
            <a:pPr marL="0" indent="0">
              <a:lnSpc>
                <a:spcPct val="120000"/>
              </a:lnSpc>
              <a:buNone/>
            </a:pPr>
            <a:r>
              <a:rPr lang="en-IN" dirty="0"/>
              <a:t>●</a:t>
            </a:r>
            <a:r>
              <a:rPr lang="en-IN" b="1" dirty="0"/>
              <a:t>Electrocardiogram</a:t>
            </a:r>
            <a:r>
              <a:rPr lang="en-IN" dirty="0"/>
              <a:t> – </a:t>
            </a:r>
            <a:r>
              <a:rPr lang="en-IN" dirty="0" smtClean="0"/>
              <a:t>ECG </a:t>
            </a:r>
            <a:r>
              <a:rPr lang="en-IN" dirty="0"/>
              <a:t>may reveal an arrhythmia or ST segment changes consistent with ischemia or pericarditis. A low-voltage ECG may be suggestive of a pericardial effusion. The classic signs of pulmonary embolism (S1, Q3, T3) or right ventricular strain may also be evident. </a:t>
            </a:r>
          </a:p>
          <a:p>
            <a:pPr>
              <a:buFont typeface="Wingdings" panose="05000000000000000000" pitchFamily="2" charset="2"/>
              <a:buChar char="q"/>
            </a:pPr>
            <a:r>
              <a:rPr lang="en-IN" b="1" dirty="0" smtClean="0"/>
              <a:t>Assessment </a:t>
            </a:r>
            <a:r>
              <a:rPr lang="en-IN" b="1" dirty="0"/>
              <a:t>for the </a:t>
            </a:r>
            <a:r>
              <a:rPr lang="en-IN" b="1" dirty="0" err="1"/>
              <a:t>etiology</a:t>
            </a:r>
            <a:r>
              <a:rPr lang="en-IN" b="1" dirty="0"/>
              <a:t> </a:t>
            </a:r>
            <a:r>
              <a:rPr lang="en-IN" dirty="0"/>
              <a:t>– A comprehensive assessment for the underlying </a:t>
            </a:r>
            <a:r>
              <a:rPr lang="en-IN" dirty="0" err="1"/>
              <a:t>etiology</a:t>
            </a:r>
            <a:r>
              <a:rPr lang="en-IN" dirty="0"/>
              <a:t> of shock should be performed after stabilization. </a:t>
            </a:r>
            <a:r>
              <a:rPr lang="en-IN" dirty="0" smtClean="0"/>
              <a:t>                  </a:t>
            </a:r>
          </a:p>
          <a:p>
            <a:pPr>
              <a:buFont typeface="Wingdings" panose="05000000000000000000" pitchFamily="2" charset="2"/>
              <a:buChar char="q"/>
            </a:pPr>
            <a:r>
              <a:rPr lang="en-IN" dirty="0" smtClean="0"/>
              <a:t>Following </a:t>
            </a:r>
            <a:r>
              <a:rPr lang="en-IN" dirty="0"/>
              <a:t>basic laboratory tests be obtained in most patients </a:t>
            </a:r>
            <a:r>
              <a:rPr lang="en-IN" dirty="0" smtClean="0"/>
              <a:t>with shock</a:t>
            </a:r>
            <a:endParaRPr lang="en-IN" dirty="0"/>
          </a:p>
          <a:p>
            <a:pPr lvl="1">
              <a:buFont typeface="Wingdings" panose="05000000000000000000" pitchFamily="2" charset="2"/>
              <a:buChar char="§"/>
            </a:pPr>
            <a:r>
              <a:rPr lang="en-IN" dirty="0" smtClean="0"/>
              <a:t>Serum </a:t>
            </a:r>
            <a:r>
              <a:rPr lang="en-IN" dirty="0"/>
              <a:t>lactate</a:t>
            </a:r>
          </a:p>
          <a:p>
            <a:pPr lvl="1">
              <a:buFont typeface="Wingdings" panose="05000000000000000000" pitchFamily="2" charset="2"/>
              <a:buChar char="§"/>
            </a:pPr>
            <a:r>
              <a:rPr lang="en-IN" dirty="0" smtClean="0"/>
              <a:t>Renal </a:t>
            </a:r>
            <a:r>
              <a:rPr lang="en-IN" dirty="0"/>
              <a:t>and liver function tests</a:t>
            </a:r>
          </a:p>
          <a:p>
            <a:pPr lvl="1">
              <a:buFont typeface="Wingdings" panose="05000000000000000000" pitchFamily="2" charset="2"/>
              <a:buChar char="§"/>
            </a:pPr>
            <a:r>
              <a:rPr lang="en-IN" dirty="0" smtClean="0"/>
              <a:t>Cardiac </a:t>
            </a:r>
            <a:r>
              <a:rPr lang="en-IN" dirty="0"/>
              <a:t>enzymes and natriuretic peptides</a:t>
            </a:r>
          </a:p>
          <a:p>
            <a:pPr lvl="1">
              <a:buFont typeface="Wingdings" panose="05000000000000000000" pitchFamily="2" charset="2"/>
              <a:buChar char="§"/>
            </a:pPr>
            <a:r>
              <a:rPr lang="en-IN" dirty="0" smtClean="0"/>
              <a:t>Complete </a:t>
            </a:r>
            <a:r>
              <a:rPr lang="en-IN" dirty="0"/>
              <a:t>blood count and differential</a:t>
            </a:r>
          </a:p>
          <a:p>
            <a:pPr lvl="1">
              <a:buFont typeface="Wingdings" panose="05000000000000000000" pitchFamily="2" charset="2"/>
              <a:buChar char="§"/>
            </a:pPr>
            <a:r>
              <a:rPr lang="en-IN" dirty="0" smtClean="0"/>
              <a:t>Coagulation </a:t>
            </a:r>
            <a:r>
              <a:rPr lang="en-IN" dirty="0"/>
              <a:t>studies and D-dimer level</a:t>
            </a:r>
          </a:p>
          <a:p>
            <a:pPr lvl="1">
              <a:buFont typeface="Wingdings" panose="05000000000000000000" pitchFamily="2" charset="2"/>
              <a:buChar char="§"/>
            </a:pPr>
            <a:r>
              <a:rPr lang="en-IN" dirty="0" smtClean="0"/>
              <a:t>Blood </a:t>
            </a:r>
            <a:r>
              <a:rPr lang="en-IN" dirty="0"/>
              <a:t>gas analysis</a:t>
            </a:r>
          </a:p>
          <a:p>
            <a:pPr lvl="1"/>
            <a:endParaRPr lang="en-IN" dirty="0"/>
          </a:p>
        </p:txBody>
      </p:sp>
    </p:spTree>
    <p:extLst>
      <p:ext uri="{BB962C8B-B14F-4D97-AF65-F5344CB8AC3E}">
        <p14:creationId xmlns:p14="http://schemas.microsoft.com/office/powerpoint/2010/main" xmlns="" val="3186376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60374" y="-5523"/>
            <a:ext cx="6113172" cy="965920"/>
          </a:xfrm>
        </p:spPr>
        <p:txBody>
          <a:bodyPr>
            <a:normAutofit/>
          </a:bodyPr>
          <a:lstStyle/>
          <a:p>
            <a:r>
              <a:rPr lang="en-IN" sz="3200" b="1" dirty="0" smtClean="0"/>
              <a:t>INTRODUCTION</a:t>
            </a:r>
            <a:endParaRPr lang="en-IN" sz="3200" b="1" dirty="0"/>
          </a:p>
        </p:txBody>
      </p:sp>
      <p:sp>
        <p:nvSpPr>
          <p:cNvPr id="3" name="Subtitle 2"/>
          <p:cNvSpPr>
            <a:spLocks noGrp="1"/>
          </p:cNvSpPr>
          <p:nvPr>
            <p:ph type="subTitle" idx="1"/>
          </p:nvPr>
        </p:nvSpPr>
        <p:spPr>
          <a:xfrm>
            <a:off x="2160611" y="2343067"/>
            <a:ext cx="9137376" cy="779415"/>
          </a:xfrm>
        </p:spPr>
        <p:txBody>
          <a:bodyPr>
            <a:noAutofit/>
          </a:bodyPr>
          <a:lstStyle/>
          <a:p>
            <a:pPr algn="l"/>
            <a:r>
              <a:rPr lang="en-IN" sz="2000" b="1" i="1" dirty="0" smtClean="0"/>
              <a:t>SHOCK IS DEFINED AS STATE OF CELLULAR AND TISSUE HYPOXIA DUE TO DECREASED OXYGEN DELIVERY OR INCREASED OXYGEN CONSUMPTION OR INADEQUATE OXYGEN AND SUBSTRATE THAT LEADS TO CELLULAR DYSFUNCTION</a:t>
            </a:r>
          </a:p>
        </p:txBody>
      </p:sp>
      <p:sp>
        <p:nvSpPr>
          <p:cNvPr id="4" name="Title 1"/>
          <p:cNvSpPr txBox="1">
            <a:spLocks/>
          </p:cNvSpPr>
          <p:nvPr/>
        </p:nvSpPr>
        <p:spPr>
          <a:xfrm>
            <a:off x="38942" y="1139655"/>
            <a:ext cx="6113172" cy="96592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IN" sz="2800" dirty="0" smtClean="0"/>
              <a:t>DEFINITION</a:t>
            </a:r>
            <a:endParaRPr lang="en-IN" sz="2800" dirty="0"/>
          </a:p>
        </p:txBody>
      </p:sp>
      <p:sp>
        <p:nvSpPr>
          <p:cNvPr id="5" name="Subtitle 2"/>
          <p:cNvSpPr txBox="1">
            <a:spLocks/>
          </p:cNvSpPr>
          <p:nvPr/>
        </p:nvSpPr>
        <p:spPr>
          <a:xfrm>
            <a:off x="2564677" y="3519306"/>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IN" dirty="0" smtClean="0"/>
          </a:p>
        </p:txBody>
      </p:sp>
      <p:sp>
        <p:nvSpPr>
          <p:cNvPr id="6" name="Rectangle 5"/>
          <p:cNvSpPr/>
          <p:nvPr/>
        </p:nvSpPr>
        <p:spPr>
          <a:xfrm>
            <a:off x="2146963" y="3693569"/>
            <a:ext cx="7867650" cy="2308324"/>
          </a:xfrm>
          <a:prstGeom prst="rect">
            <a:avLst/>
          </a:prstGeom>
        </p:spPr>
        <p:txBody>
          <a:bodyPr wrap="square">
            <a:spAutoFit/>
          </a:bodyPr>
          <a:lstStyle/>
          <a:p>
            <a:r>
              <a:rPr lang="en-IN" dirty="0" smtClean="0"/>
              <a:t>IMPAIRED PERFUSION OCCURS WHEN AN IMBALANCE DEVELOPS BETWEEN CELLULAR OXYGEN AND NUTRITIONAL SUPPLY AND DEMAD</a:t>
            </a:r>
          </a:p>
          <a:p>
            <a:endParaRPr lang="en-IN" dirty="0" smtClean="0"/>
          </a:p>
          <a:p>
            <a:r>
              <a:rPr lang="en-IN" dirty="0" smtClean="0"/>
              <a:t>ALL TYPES OF SHOCK EVENTUALLY RESULT IN IMPAIRED TISSUE PERFUSION AND THE DEVELOPMENT OF ACUTE CIRCULATORY FAILURE OR SHOCK SYNDROME</a:t>
            </a:r>
          </a:p>
          <a:p>
            <a:endParaRPr lang="en-IN" dirty="0" smtClean="0"/>
          </a:p>
          <a:p>
            <a:r>
              <a:rPr lang="en-IN" dirty="0" smtClean="0"/>
              <a:t>THE WORD </a:t>
            </a:r>
            <a:r>
              <a:rPr lang="en-IN" b="1" dirty="0" smtClean="0"/>
              <a:t>“SHOCK” </a:t>
            </a:r>
            <a:r>
              <a:rPr lang="en-IN" dirty="0" smtClean="0"/>
              <a:t>IS DERIVED FROM FRENCH  WORD “</a:t>
            </a:r>
            <a:r>
              <a:rPr lang="en-IN" i="1" dirty="0" smtClean="0"/>
              <a:t>CHOQUER” </a:t>
            </a:r>
            <a:r>
              <a:rPr lang="en-IN" dirty="0" smtClean="0"/>
              <a:t>MEANING “TO COLIDE WITH”.</a:t>
            </a:r>
            <a:endParaRPr lang="en-IN" dirty="0"/>
          </a:p>
        </p:txBody>
      </p:sp>
    </p:spTree>
    <p:extLst>
      <p:ext uri="{BB962C8B-B14F-4D97-AF65-F5344CB8AC3E}">
        <p14:creationId xmlns:p14="http://schemas.microsoft.com/office/powerpoint/2010/main" xmlns="" val="7891108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CLASSIFICATION OF SHOCK</a:t>
            </a:r>
            <a:endParaRPr lang="en-IN"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IN" dirty="0" smtClean="0"/>
              <a:t>HYPOVOLEMIC</a:t>
            </a:r>
          </a:p>
          <a:p>
            <a:pPr>
              <a:buFont typeface="Wingdings" panose="05000000000000000000" pitchFamily="2" charset="2"/>
              <a:buChar char="q"/>
            </a:pPr>
            <a:r>
              <a:rPr lang="en-IN" dirty="0" smtClean="0"/>
              <a:t>TRAUMATIC</a:t>
            </a:r>
          </a:p>
          <a:p>
            <a:pPr>
              <a:buFont typeface="Wingdings" panose="05000000000000000000" pitchFamily="2" charset="2"/>
              <a:buChar char="q"/>
            </a:pPr>
            <a:r>
              <a:rPr lang="en-IN" dirty="0" smtClean="0"/>
              <a:t>CARDIOGENIC</a:t>
            </a:r>
          </a:p>
          <a:p>
            <a:pPr>
              <a:buFont typeface="Wingdings" panose="05000000000000000000" pitchFamily="2" charset="2"/>
              <a:buChar char="q"/>
            </a:pPr>
            <a:r>
              <a:rPr lang="en-IN" dirty="0" smtClean="0"/>
              <a:t>SEPTIC</a:t>
            </a:r>
          </a:p>
          <a:p>
            <a:pPr lvl="1">
              <a:buFont typeface="Wingdings" panose="05000000000000000000" pitchFamily="2" charset="2"/>
              <a:buChar char="§"/>
            </a:pPr>
            <a:r>
              <a:rPr lang="en-IN" dirty="0" smtClean="0"/>
              <a:t>HYPERDYNAMIC</a:t>
            </a:r>
          </a:p>
          <a:p>
            <a:pPr lvl="1">
              <a:buFont typeface="Wingdings" panose="05000000000000000000" pitchFamily="2" charset="2"/>
              <a:buChar char="§"/>
            </a:pPr>
            <a:r>
              <a:rPr lang="en-IN" dirty="0" smtClean="0"/>
              <a:t>HYPODYNAMIC</a:t>
            </a:r>
          </a:p>
          <a:p>
            <a:pPr>
              <a:buFont typeface="Wingdings" panose="05000000000000000000" pitchFamily="2" charset="2"/>
              <a:buChar char="q"/>
            </a:pPr>
            <a:r>
              <a:rPr lang="en-IN" dirty="0" smtClean="0"/>
              <a:t>NEUROGENIC</a:t>
            </a:r>
          </a:p>
          <a:p>
            <a:pPr>
              <a:buFont typeface="Wingdings" panose="05000000000000000000" pitchFamily="2" charset="2"/>
              <a:buChar char="q"/>
            </a:pPr>
            <a:r>
              <a:rPr lang="en-IN" dirty="0" smtClean="0"/>
              <a:t>HYPOADRENAL</a:t>
            </a:r>
            <a:endParaRPr lang="en-IN" dirty="0"/>
          </a:p>
        </p:txBody>
      </p:sp>
    </p:spTree>
    <p:extLst>
      <p:ext uri="{BB962C8B-B14F-4D97-AF65-F5344CB8AC3E}">
        <p14:creationId xmlns:p14="http://schemas.microsoft.com/office/powerpoint/2010/main" xmlns="" val="3018557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5400" b="1" dirty="0" smtClean="0"/>
              <a:t>HYPOVOLEMIC SHOCK</a:t>
            </a:r>
            <a:endParaRPr lang="en-IN" sz="5400" b="1"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IN" b="1" dirty="0" smtClean="0"/>
              <a:t>INTRODUCTION</a:t>
            </a:r>
          </a:p>
          <a:p>
            <a:pPr marL="0" indent="0">
              <a:buNone/>
            </a:pPr>
            <a:r>
              <a:rPr lang="en-IN" b="1" dirty="0"/>
              <a:t> </a:t>
            </a:r>
            <a:r>
              <a:rPr lang="en-IN" b="1" dirty="0" smtClean="0"/>
              <a:t>    </a:t>
            </a:r>
            <a:r>
              <a:rPr lang="en-IN" dirty="0" smtClean="0"/>
              <a:t>This is most common form of shock ,result from loss of </a:t>
            </a:r>
          </a:p>
          <a:p>
            <a:pPr lvl="2">
              <a:buFont typeface="Wingdings" panose="05000000000000000000" pitchFamily="2" charset="2"/>
              <a:buChar char="§"/>
            </a:pPr>
            <a:r>
              <a:rPr lang="en-IN" dirty="0" smtClean="0"/>
              <a:t>Blood cell mass and plasma from haemorrhage (.</a:t>
            </a:r>
          </a:p>
          <a:p>
            <a:pPr lvl="2">
              <a:buFont typeface="Wingdings" panose="05000000000000000000" pitchFamily="2" charset="2"/>
              <a:buChar char="§"/>
            </a:pPr>
            <a:r>
              <a:rPr lang="en-IN" dirty="0" smtClean="0"/>
              <a:t>Plasma alone due to extravascular fluid sequestration</a:t>
            </a:r>
          </a:p>
          <a:p>
            <a:pPr lvl="2">
              <a:buFont typeface="Wingdings" panose="05000000000000000000" pitchFamily="2" charset="2"/>
              <a:buChar char="§"/>
            </a:pPr>
            <a:endParaRPr lang="en-IN" dirty="0"/>
          </a:p>
          <a:p>
            <a:pPr lvl="2">
              <a:buFont typeface="Wingdings" panose="05000000000000000000" pitchFamily="2" charset="2"/>
              <a:buChar char="§"/>
            </a:pPr>
            <a:endParaRPr lang="en-IN" dirty="0"/>
          </a:p>
          <a:p>
            <a:pPr lvl="2">
              <a:buFont typeface="Wingdings" panose="05000000000000000000" pitchFamily="2" charset="2"/>
              <a:buChar char="§"/>
            </a:pPr>
            <a:endParaRPr lang="en-IN" dirty="0" smtClean="0"/>
          </a:p>
          <a:p>
            <a:pPr marL="0" indent="0">
              <a:buNone/>
            </a:pPr>
            <a:r>
              <a:rPr lang="en-IN" dirty="0"/>
              <a:t> </a:t>
            </a:r>
            <a:r>
              <a:rPr lang="en-IN" dirty="0" smtClean="0"/>
              <a:t>                  Results in </a:t>
            </a:r>
            <a:r>
              <a:rPr lang="en-IN" dirty="0" err="1" smtClean="0"/>
              <a:t>multiorgan</a:t>
            </a:r>
            <a:r>
              <a:rPr lang="en-IN" dirty="0" smtClean="0"/>
              <a:t> failure due to</a:t>
            </a:r>
          </a:p>
          <a:p>
            <a:pPr lvl="6">
              <a:buFont typeface="Wingdings" panose="05000000000000000000" pitchFamily="2" charset="2"/>
              <a:buChar char="§"/>
            </a:pPr>
            <a:r>
              <a:rPr lang="en-IN" dirty="0" smtClean="0"/>
              <a:t>Inadequate circulating volume</a:t>
            </a:r>
          </a:p>
          <a:p>
            <a:pPr lvl="6">
              <a:buFont typeface="Wingdings" panose="05000000000000000000" pitchFamily="2" charset="2"/>
              <a:buChar char="§"/>
            </a:pPr>
            <a:r>
              <a:rPr lang="en-IN" dirty="0" err="1" smtClean="0"/>
              <a:t>Inadequte</a:t>
            </a:r>
            <a:r>
              <a:rPr lang="en-IN" dirty="0" smtClean="0"/>
              <a:t> perfusion.</a:t>
            </a:r>
          </a:p>
        </p:txBody>
      </p:sp>
      <p:sp>
        <p:nvSpPr>
          <p:cNvPr id="4" name="Down Arrow 3"/>
          <p:cNvSpPr/>
          <p:nvPr/>
        </p:nvSpPr>
        <p:spPr>
          <a:xfrm>
            <a:off x="4800600" y="3512090"/>
            <a:ext cx="297180" cy="6712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000" dirty="0"/>
          </a:p>
        </p:txBody>
      </p:sp>
    </p:spTree>
    <p:extLst>
      <p:ext uri="{BB962C8B-B14F-4D97-AF65-F5344CB8AC3E}">
        <p14:creationId xmlns:p14="http://schemas.microsoft.com/office/powerpoint/2010/main" xmlns="" val="9234012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585788"/>
            <a:ext cx="10610850" cy="1147762"/>
          </a:xfrm>
        </p:spPr>
        <p:txBody>
          <a:bodyPr>
            <a:normAutofit/>
          </a:bodyPr>
          <a:lstStyle/>
          <a:p>
            <a:r>
              <a:rPr lang="en-IN" sz="3600" b="1" dirty="0" smtClean="0"/>
              <a:t>                       ETIOLOGY OF HYPOVOLEMIA</a:t>
            </a:r>
            <a:endParaRPr lang="en-IN" sz="3600" b="1" dirty="0"/>
          </a:p>
        </p:txBody>
      </p:sp>
      <p:sp>
        <p:nvSpPr>
          <p:cNvPr id="3" name="Content Placeholder 2"/>
          <p:cNvSpPr>
            <a:spLocks noGrp="1"/>
          </p:cNvSpPr>
          <p:nvPr>
            <p:ph idx="1"/>
          </p:nvPr>
        </p:nvSpPr>
        <p:spPr>
          <a:xfrm>
            <a:off x="838200" y="1339850"/>
            <a:ext cx="10515600" cy="4351338"/>
          </a:xfrm>
        </p:spPr>
        <p:txBody>
          <a:bodyPr>
            <a:normAutofit/>
          </a:bodyPr>
          <a:lstStyle/>
          <a:p>
            <a:pPr marL="0" indent="0">
              <a:buNone/>
            </a:pPr>
            <a:endParaRPr lang="en-IN" sz="3000" dirty="0"/>
          </a:p>
          <a:p>
            <a:pPr lvl="2">
              <a:buFont typeface="Wingdings" panose="05000000000000000000" pitchFamily="2" charset="2"/>
              <a:buChar char="§"/>
            </a:pPr>
            <a:r>
              <a:rPr lang="en-IN" sz="2400" dirty="0"/>
              <a:t>HEMORRHAGIC</a:t>
            </a:r>
          </a:p>
          <a:p>
            <a:pPr lvl="3">
              <a:buFont typeface="Wingdings" panose="05000000000000000000" pitchFamily="2" charset="2"/>
              <a:buChar char="§"/>
            </a:pPr>
            <a:r>
              <a:rPr lang="en-IN" sz="2000" dirty="0"/>
              <a:t>TRAUMA</a:t>
            </a:r>
          </a:p>
          <a:p>
            <a:pPr lvl="3">
              <a:buFont typeface="Wingdings" panose="05000000000000000000" pitchFamily="2" charset="2"/>
              <a:buChar char="§"/>
            </a:pPr>
            <a:r>
              <a:rPr lang="en-IN" sz="2000" dirty="0"/>
              <a:t>SURGERY</a:t>
            </a:r>
          </a:p>
          <a:p>
            <a:pPr lvl="3">
              <a:buFont typeface="Wingdings" panose="05000000000000000000" pitchFamily="2" charset="2"/>
              <a:buChar char="§"/>
            </a:pPr>
            <a:r>
              <a:rPr lang="en-IN" sz="2000" dirty="0"/>
              <a:t>GI BLEEDING</a:t>
            </a:r>
          </a:p>
          <a:p>
            <a:pPr lvl="3">
              <a:buFont typeface="Wingdings" panose="05000000000000000000" pitchFamily="2" charset="2"/>
              <a:buChar char="§"/>
            </a:pPr>
            <a:r>
              <a:rPr lang="en-IN" sz="2000" dirty="0"/>
              <a:t>DIARRHOEA</a:t>
            </a:r>
          </a:p>
          <a:p>
            <a:pPr lvl="3">
              <a:buFont typeface="Wingdings" panose="05000000000000000000" pitchFamily="2" charset="2"/>
              <a:buChar char="§"/>
            </a:pPr>
            <a:r>
              <a:rPr lang="en-IN" sz="2000" dirty="0"/>
              <a:t>VOMITING</a:t>
            </a:r>
          </a:p>
          <a:p>
            <a:pPr lvl="3">
              <a:buFont typeface="Wingdings" panose="05000000000000000000" pitchFamily="2" charset="2"/>
              <a:buChar char="§"/>
            </a:pPr>
            <a:r>
              <a:rPr lang="en-IN" sz="2000" dirty="0"/>
              <a:t>BURNS</a:t>
            </a:r>
          </a:p>
          <a:p>
            <a:pPr lvl="2">
              <a:buFont typeface="Wingdings" panose="05000000000000000000" pitchFamily="2" charset="2"/>
              <a:buChar char="§"/>
            </a:pPr>
            <a:r>
              <a:rPr lang="en-IN" sz="2200" dirty="0"/>
              <a:t>NON HEMORRHAGIC</a:t>
            </a:r>
          </a:p>
          <a:p>
            <a:pPr lvl="3">
              <a:buFont typeface="Wingdings" panose="05000000000000000000" pitchFamily="2" charset="2"/>
              <a:buChar char="§"/>
            </a:pPr>
            <a:r>
              <a:rPr lang="en-IN" sz="2000" dirty="0"/>
              <a:t>VOMITING</a:t>
            </a:r>
          </a:p>
          <a:p>
            <a:pPr lvl="3">
              <a:buFont typeface="Wingdings" panose="05000000000000000000" pitchFamily="2" charset="2"/>
              <a:buChar char="§"/>
            </a:pPr>
            <a:r>
              <a:rPr lang="en-IN" sz="2000" dirty="0"/>
              <a:t>DIARRHOEA</a:t>
            </a:r>
          </a:p>
          <a:p>
            <a:pPr lvl="3">
              <a:buFont typeface="Wingdings" panose="05000000000000000000" pitchFamily="2" charset="2"/>
              <a:buChar char="§"/>
            </a:pPr>
            <a:r>
              <a:rPr lang="en-IN" sz="2000" dirty="0"/>
              <a:t>BURNS</a:t>
            </a:r>
          </a:p>
        </p:txBody>
      </p:sp>
    </p:spTree>
    <p:extLst>
      <p:ext uri="{BB962C8B-B14F-4D97-AF65-F5344CB8AC3E}">
        <p14:creationId xmlns:p14="http://schemas.microsoft.com/office/powerpoint/2010/main" xmlns="" val="1977402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382" y="35461"/>
            <a:ext cx="10515600" cy="863174"/>
          </a:xfrm>
        </p:spPr>
        <p:txBody>
          <a:bodyPr/>
          <a:lstStyle/>
          <a:p>
            <a:r>
              <a:rPr lang="en-IN" b="1" dirty="0" smtClean="0"/>
              <a:t>                      </a:t>
            </a:r>
            <a:r>
              <a:rPr lang="en-IN" b="1" u="sng" dirty="0" smtClean="0"/>
              <a:t>PATHOPHYSIOLOGY</a:t>
            </a:r>
            <a:endParaRPr lang="en-IN" b="1" u="sng" dirty="0"/>
          </a:p>
        </p:txBody>
      </p:sp>
      <p:sp>
        <p:nvSpPr>
          <p:cNvPr id="3" name="Content Placeholder 2"/>
          <p:cNvSpPr>
            <a:spLocks noGrp="1"/>
          </p:cNvSpPr>
          <p:nvPr>
            <p:ph idx="1"/>
          </p:nvPr>
        </p:nvSpPr>
        <p:spPr>
          <a:xfrm>
            <a:off x="838200" y="1228300"/>
            <a:ext cx="10515600" cy="4948663"/>
          </a:xfrm>
        </p:spPr>
        <p:txBody>
          <a:bodyPr/>
          <a:lstStyle/>
          <a:p>
            <a:pPr marL="0" indent="0">
              <a:buNone/>
            </a:pPr>
            <a:r>
              <a:rPr lang="en-IN" b="1" dirty="0" smtClean="0"/>
              <a:t>                      DECREASED INTRAVASCULAR VOLUME</a:t>
            </a:r>
          </a:p>
          <a:p>
            <a:pPr marL="0" indent="0">
              <a:buNone/>
            </a:pPr>
            <a:endParaRPr lang="en-IN" b="1" dirty="0"/>
          </a:p>
          <a:p>
            <a:pPr marL="0" indent="0">
              <a:buNone/>
            </a:pPr>
            <a:endParaRPr lang="en-IN" b="1" dirty="0" smtClean="0"/>
          </a:p>
          <a:p>
            <a:pPr marL="0" indent="0">
              <a:buNone/>
            </a:pPr>
            <a:endParaRPr lang="en-IN" b="1" dirty="0"/>
          </a:p>
          <a:p>
            <a:pPr marL="0" indent="0">
              <a:buNone/>
            </a:pPr>
            <a:endParaRPr lang="en-IN" b="1" dirty="0" smtClean="0"/>
          </a:p>
          <a:p>
            <a:pPr marL="0" indent="0">
              <a:buNone/>
            </a:pPr>
            <a:r>
              <a:rPr lang="en-IN" b="1" dirty="0"/>
              <a:t> </a:t>
            </a:r>
            <a:r>
              <a:rPr lang="en-IN" b="1" dirty="0" smtClean="0"/>
              <a:t>       </a:t>
            </a:r>
          </a:p>
          <a:p>
            <a:pPr marL="0" indent="0">
              <a:buNone/>
            </a:pPr>
            <a:r>
              <a:rPr lang="en-IN" b="1" dirty="0"/>
              <a:t> </a:t>
            </a:r>
            <a:r>
              <a:rPr lang="en-IN" b="1" dirty="0" smtClean="0"/>
              <a:t>         HELP </a:t>
            </a:r>
            <a:r>
              <a:rPr lang="en-IN" b="1" dirty="0"/>
              <a:t>IN RESTORING THE CIRCULATING BLOOD VOLUME </a:t>
            </a:r>
          </a:p>
        </p:txBody>
      </p:sp>
      <p:sp>
        <p:nvSpPr>
          <p:cNvPr id="4" name="Down Arrow 3"/>
          <p:cNvSpPr/>
          <p:nvPr/>
        </p:nvSpPr>
        <p:spPr>
          <a:xfrm>
            <a:off x="5140036" y="1801091"/>
            <a:ext cx="193964" cy="2903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121216" y="2418351"/>
            <a:ext cx="1655620" cy="858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smtClean="0">
                <a:solidFill>
                  <a:schemeClr val="tx1"/>
                </a:solidFill>
              </a:rPr>
              <a:t>INCREASE IN SYMPHETHETIC ACTIVITY</a:t>
            </a:r>
            <a:endParaRPr lang="en-IN" sz="1600" dirty="0">
              <a:solidFill>
                <a:schemeClr val="tx1"/>
              </a:solidFill>
            </a:endParaRPr>
          </a:p>
        </p:txBody>
      </p:sp>
      <p:sp>
        <p:nvSpPr>
          <p:cNvPr id="11" name="Rectangle 10"/>
          <p:cNvSpPr/>
          <p:nvPr/>
        </p:nvSpPr>
        <p:spPr>
          <a:xfrm>
            <a:off x="1953487" y="2418351"/>
            <a:ext cx="2244439" cy="858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smtClean="0">
                <a:solidFill>
                  <a:schemeClr val="tx1"/>
                </a:solidFill>
              </a:rPr>
              <a:t>HYPERVENTILLATION</a:t>
            </a:r>
            <a:endParaRPr lang="en-IN" sz="1600" dirty="0">
              <a:solidFill>
                <a:schemeClr val="tx1"/>
              </a:solidFill>
            </a:endParaRPr>
          </a:p>
        </p:txBody>
      </p:sp>
      <p:sp>
        <p:nvSpPr>
          <p:cNvPr id="12" name="Rectangle 11"/>
          <p:cNvSpPr/>
          <p:nvPr/>
        </p:nvSpPr>
        <p:spPr>
          <a:xfrm>
            <a:off x="4350320" y="2418351"/>
            <a:ext cx="2369128" cy="858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smtClean="0">
                <a:solidFill>
                  <a:schemeClr val="tx1"/>
                </a:solidFill>
              </a:rPr>
              <a:t>COLLAPSE OF VENOUS CAPACITENCE VESSEL</a:t>
            </a:r>
            <a:endParaRPr lang="en-IN" sz="1600" dirty="0">
              <a:solidFill>
                <a:schemeClr val="tx1"/>
              </a:solidFill>
            </a:endParaRPr>
          </a:p>
        </p:txBody>
      </p:sp>
      <p:sp>
        <p:nvSpPr>
          <p:cNvPr id="13" name="Rectangle 12"/>
          <p:cNvSpPr/>
          <p:nvPr/>
        </p:nvSpPr>
        <p:spPr>
          <a:xfrm>
            <a:off x="6871842" y="2418351"/>
            <a:ext cx="2216726" cy="858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smtClean="0">
                <a:solidFill>
                  <a:schemeClr val="tx1"/>
                </a:solidFill>
              </a:rPr>
              <a:t>RELEASE OF STRESS HARMONES</a:t>
            </a:r>
            <a:endParaRPr lang="en-IN" sz="1600" dirty="0">
              <a:solidFill>
                <a:schemeClr val="tx1"/>
              </a:solidFill>
            </a:endParaRPr>
          </a:p>
        </p:txBody>
      </p:sp>
      <p:sp>
        <p:nvSpPr>
          <p:cNvPr id="15" name="Rectangle 14"/>
          <p:cNvSpPr/>
          <p:nvPr/>
        </p:nvSpPr>
        <p:spPr>
          <a:xfrm>
            <a:off x="9240962" y="2418351"/>
            <a:ext cx="2590820" cy="858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LIMITING LOSS OF INTRAVASCULAR VOLUME BY RECURTING FLUID FROM INTERSTITIAL AND INTRACELLULAR AND DEC URINE OUTPUT </a:t>
            </a:r>
            <a:endParaRPr lang="en-IN" sz="1200" dirty="0">
              <a:solidFill>
                <a:schemeClr val="tx1"/>
              </a:solidFill>
            </a:endParaRPr>
          </a:p>
        </p:txBody>
      </p:sp>
      <p:sp>
        <p:nvSpPr>
          <p:cNvPr id="19" name="Down Arrow 18"/>
          <p:cNvSpPr/>
          <p:nvPr/>
        </p:nvSpPr>
        <p:spPr>
          <a:xfrm>
            <a:off x="5140036" y="3564675"/>
            <a:ext cx="207818" cy="3186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5781735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       STAGES OF HYPOVOLEMIC SHOCK</a:t>
            </a:r>
            <a:endParaRPr lang="en-IN" b="1" dirty="0"/>
          </a:p>
        </p:txBody>
      </p:sp>
      <p:sp>
        <p:nvSpPr>
          <p:cNvPr id="3" name="Content Placeholder 2"/>
          <p:cNvSpPr>
            <a:spLocks noGrp="1"/>
          </p:cNvSpPr>
          <p:nvPr>
            <p:ph idx="1"/>
          </p:nvPr>
        </p:nvSpPr>
        <p:spPr>
          <a:xfrm>
            <a:off x="166254" y="1496291"/>
            <a:ext cx="11513127" cy="5195454"/>
          </a:xfrm>
        </p:spPr>
        <p:txBody>
          <a:bodyPr>
            <a:normAutofit/>
          </a:bodyPr>
          <a:lstStyle/>
          <a:p>
            <a:pPr>
              <a:buFont typeface="Wingdings" panose="05000000000000000000" pitchFamily="2" charset="2"/>
              <a:buChar char="q"/>
            </a:pPr>
            <a:r>
              <a:rPr lang="en-IN" dirty="0"/>
              <a:t> </a:t>
            </a:r>
            <a:r>
              <a:rPr lang="en-IN" dirty="0" smtClean="0"/>
              <a:t>MILD HYPOVOLMEIA</a:t>
            </a:r>
          </a:p>
          <a:p>
            <a:pPr lvl="2">
              <a:buFont typeface="Wingdings" panose="05000000000000000000" pitchFamily="2" charset="2"/>
              <a:buChar char="§"/>
            </a:pPr>
            <a:r>
              <a:rPr lang="en-IN" dirty="0" smtClean="0"/>
              <a:t> </a:t>
            </a:r>
            <a:r>
              <a:rPr lang="en-IN" b="1" dirty="0" smtClean="0"/>
              <a:t>UPTO 20% OF BLOOD VOLUME LOSS- 750ML</a:t>
            </a:r>
          </a:p>
          <a:p>
            <a:pPr lvl="2">
              <a:buFont typeface="Wingdings" panose="05000000000000000000" pitchFamily="2" charset="2"/>
              <a:buChar char="§"/>
            </a:pPr>
            <a:r>
              <a:rPr lang="en-IN" dirty="0" smtClean="0"/>
              <a:t>COMPENSATION BY CONSTRICTION OF VASCULAR BED</a:t>
            </a:r>
          </a:p>
          <a:p>
            <a:pPr lvl="2">
              <a:buFont typeface="Wingdings" panose="05000000000000000000" pitchFamily="2" charset="2"/>
              <a:buChar char="§"/>
            </a:pPr>
            <a:r>
              <a:rPr lang="en-IN" dirty="0" smtClean="0"/>
              <a:t>Cool extremities , diaphoresis, collapsed veins and anxiety.</a:t>
            </a:r>
          </a:p>
          <a:p>
            <a:pPr lvl="2">
              <a:buFont typeface="Wingdings" panose="05000000000000000000" pitchFamily="2" charset="2"/>
              <a:buChar char="§"/>
            </a:pPr>
            <a:r>
              <a:rPr lang="en-IN" dirty="0" smtClean="0"/>
              <a:t>BP and RR are normal.</a:t>
            </a:r>
          </a:p>
          <a:p>
            <a:pPr marL="914400" lvl="2" indent="0">
              <a:buNone/>
            </a:pPr>
            <a:endParaRPr lang="en-IN" dirty="0" smtClean="0"/>
          </a:p>
          <a:p>
            <a:pPr>
              <a:buFont typeface="Wingdings" panose="05000000000000000000" pitchFamily="2" charset="2"/>
              <a:buChar char="q"/>
            </a:pPr>
            <a:r>
              <a:rPr lang="en-IN" dirty="0" smtClean="0"/>
              <a:t>MODERATE HYPOVOLEMIA </a:t>
            </a:r>
          </a:p>
          <a:p>
            <a:pPr lvl="2">
              <a:buFont typeface="Wingdings" panose="05000000000000000000" pitchFamily="2" charset="2"/>
              <a:buChar char="§"/>
            </a:pPr>
            <a:r>
              <a:rPr lang="en-IN" b="1" dirty="0" smtClean="0"/>
              <a:t>20-40% BLOOD VOLUME LOSS: 750 -2000ML</a:t>
            </a:r>
          </a:p>
          <a:p>
            <a:pPr lvl="2">
              <a:buFont typeface="Wingdings" panose="05000000000000000000" pitchFamily="2" charset="2"/>
              <a:buChar char="§"/>
            </a:pPr>
            <a:r>
              <a:rPr lang="en-IN" dirty="0" smtClean="0"/>
              <a:t>Cardiac output is not maintained by vasoconstriction.</a:t>
            </a:r>
          </a:p>
          <a:p>
            <a:pPr lvl="2">
              <a:buFont typeface="Wingdings" panose="05000000000000000000" pitchFamily="2" charset="2"/>
              <a:buChar char="§"/>
            </a:pPr>
            <a:r>
              <a:rPr lang="en-IN" dirty="0" smtClean="0"/>
              <a:t>Tachycardia &gt;120/ min</a:t>
            </a:r>
          </a:p>
          <a:p>
            <a:pPr lvl="2">
              <a:buFont typeface="Wingdings" panose="05000000000000000000" pitchFamily="2" charset="2"/>
              <a:buChar char="§"/>
            </a:pPr>
            <a:r>
              <a:rPr lang="en-IN" dirty="0" err="1" smtClean="0"/>
              <a:t>Tachypnea</a:t>
            </a:r>
            <a:r>
              <a:rPr lang="en-IN" dirty="0" smtClean="0"/>
              <a:t> &gt;30/ min </a:t>
            </a:r>
          </a:p>
          <a:p>
            <a:pPr lvl="2">
              <a:buFont typeface="Wingdings" panose="05000000000000000000" pitchFamily="2" charset="2"/>
              <a:buChar char="§"/>
            </a:pPr>
            <a:r>
              <a:rPr lang="en-IN" dirty="0" smtClean="0"/>
              <a:t>Oliguria</a:t>
            </a:r>
          </a:p>
          <a:p>
            <a:pPr lvl="2">
              <a:buFont typeface="Wingdings" panose="05000000000000000000" pitchFamily="2" charset="2"/>
              <a:buChar char="§"/>
            </a:pPr>
            <a:r>
              <a:rPr lang="en-IN" dirty="0" smtClean="0"/>
              <a:t>Postural hypotension </a:t>
            </a:r>
          </a:p>
        </p:txBody>
      </p:sp>
    </p:spTree>
    <p:extLst>
      <p:ext uri="{BB962C8B-B14F-4D97-AF65-F5344CB8AC3E}">
        <p14:creationId xmlns:p14="http://schemas.microsoft.com/office/powerpoint/2010/main" xmlns="" val="4167971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1055"/>
            <a:ext cx="10515600" cy="5705908"/>
          </a:xfrm>
        </p:spPr>
        <p:txBody>
          <a:bodyPr/>
          <a:lstStyle/>
          <a:p>
            <a:pPr>
              <a:buFont typeface="Wingdings" panose="05000000000000000000" pitchFamily="2" charset="2"/>
              <a:buChar char="q"/>
            </a:pPr>
            <a:r>
              <a:rPr lang="en-IN" dirty="0" smtClean="0"/>
              <a:t>SEVERE HYPOVOLEMIA</a:t>
            </a:r>
          </a:p>
          <a:p>
            <a:pPr lvl="1">
              <a:buFont typeface="Wingdings" panose="05000000000000000000" pitchFamily="2" charset="2"/>
              <a:buChar char="§"/>
            </a:pPr>
            <a:r>
              <a:rPr lang="en-IN" sz="1800" b="1" dirty="0" smtClean="0"/>
              <a:t>BLOOD VOLUME LOSS IS &gt;40% (&gt;2000 ML</a:t>
            </a:r>
            <a:r>
              <a:rPr lang="en-IN" b="1" dirty="0" smtClean="0"/>
              <a:t>)</a:t>
            </a:r>
          </a:p>
          <a:p>
            <a:pPr lvl="1">
              <a:buFont typeface="Wingdings" panose="05000000000000000000" pitchFamily="2" charset="2"/>
              <a:buChar char="§"/>
            </a:pPr>
            <a:r>
              <a:rPr lang="en-IN" dirty="0" smtClean="0"/>
              <a:t>Classical sign of shocks occurs:</a:t>
            </a:r>
          </a:p>
          <a:p>
            <a:pPr lvl="2">
              <a:buFont typeface="Wingdings" panose="05000000000000000000" pitchFamily="2" charset="2"/>
              <a:buChar char="§"/>
            </a:pPr>
            <a:r>
              <a:rPr lang="en-IN" dirty="0" smtClean="0"/>
              <a:t>Hypotension : systolic BP &lt;90 mm hg </a:t>
            </a:r>
          </a:p>
          <a:p>
            <a:pPr lvl="2">
              <a:buFont typeface="Wingdings" panose="05000000000000000000" pitchFamily="2" charset="2"/>
              <a:buChar char="§"/>
            </a:pPr>
            <a:r>
              <a:rPr lang="en-IN" dirty="0" smtClean="0"/>
              <a:t>Marked tachycardia  with weak </a:t>
            </a:r>
            <a:r>
              <a:rPr lang="en-IN" dirty="0" err="1" smtClean="0"/>
              <a:t>thready</a:t>
            </a:r>
            <a:r>
              <a:rPr lang="en-IN" dirty="0" smtClean="0"/>
              <a:t> pulse</a:t>
            </a:r>
          </a:p>
          <a:p>
            <a:pPr lvl="2">
              <a:buFont typeface="Wingdings" panose="05000000000000000000" pitchFamily="2" charset="2"/>
              <a:buChar char="§"/>
            </a:pPr>
            <a:r>
              <a:rPr lang="en-IN" dirty="0" smtClean="0"/>
              <a:t>Pronounced </a:t>
            </a:r>
            <a:r>
              <a:rPr lang="en-IN" dirty="0" err="1" smtClean="0"/>
              <a:t>tachypnea</a:t>
            </a:r>
            <a:endParaRPr lang="en-IN" dirty="0" smtClean="0"/>
          </a:p>
          <a:p>
            <a:pPr lvl="2">
              <a:buFont typeface="Wingdings" panose="05000000000000000000" pitchFamily="2" charset="2"/>
              <a:buChar char="§"/>
            </a:pPr>
            <a:r>
              <a:rPr lang="en-IN" dirty="0" smtClean="0"/>
              <a:t>Altered mental status ( </a:t>
            </a:r>
            <a:r>
              <a:rPr lang="en-IN" dirty="0" err="1" smtClean="0"/>
              <a:t>Loc</a:t>
            </a:r>
            <a:r>
              <a:rPr lang="en-IN" dirty="0" smtClean="0"/>
              <a:t>)</a:t>
            </a:r>
          </a:p>
        </p:txBody>
      </p:sp>
    </p:spTree>
    <p:extLst>
      <p:ext uri="{BB962C8B-B14F-4D97-AF65-F5344CB8AC3E}">
        <p14:creationId xmlns:p14="http://schemas.microsoft.com/office/powerpoint/2010/main" xmlns="" val="1216055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381" y="193965"/>
            <a:ext cx="10515600" cy="512618"/>
          </a:xfrm>
        </p:spPr>
        <p:txBody>
          <a:bodyPr>
            <a:normAutofit fontScale="90000"/>
          </a:bodyPr>
          <a:lstStyle/>
          <a:p>
            <a:r>
              <a:rPr lang="en-IN" b="1" dirty="0" smtClean="0"/>
              <a:t> DIAGNOSIS</a:t>
            </a:r>
            <a:endParaRPr lang="en-IN" b="1" dirty="0"/>
          </a:p>
        </p:txBody>
      </p:sp>
      <p:sp>
        <p:nvSpPr>
          <p:cNvPr id="3" name="Content Placeholder 2"/>
          <p:cNvSpPr>
            <a:spLocks noGrp="1"/>
          </p:cNvSpPr>
          <p:nvPr>
            <p:ph idx="1"/>
          </p:nvPr>
        </p:nvSpPr>
        <p:spPr>
          <a:xfrm>
            <a:off x="838200" y="900546"/>
            <a:ext cx="10515600" cy="5957454"/>
          </a:xfrm>
        </p:spPr>
        <p:txBody>
          <a:bodyPr>
            <a:normAutofit fontScale="92500"/>
          </a:bodyPr>
          <a:lstStyle/>
          <a:p>
            <a:pPr>
              <a:buFont typeface="Wingdings" pitchFamily="2" charset="2"/>
              <a:buChar char="§"/>
            </a:pPr>
            <a:r>
              <a:rPr lang="en-IN" dirty="0" smtClean="0"/>
              <a:t> </a:t>
            </a:r>
            <a:r>
              <a:rPr lang="en-IN" dirty="0" err="1" smtClean="0"/>
              <a:t>Intial</a:t>
            </a:r>
            <a:r>
              <a:rPr lang="en-IN" dirty="0" smtClean="0"/>
              <a:t> patient can be evaluated according to the patient  present  history.</a:t>
            </a:r>
          </a:p>
          <a:p>
            <a:pPr>
              <a:buFont typeface="Wingdings" pitchFamily="2" charset="2"/>
              <a:buChar char="§"/>
            </a:pPr>
            <a:r>
              <a:rPr lang="en-IN" dirty="0" smtClean="0"/>
              <a:t> Hypovolemic shock is readily diagnosed when there are sign of hemodynamic instability and source of volume loss is obvious.</a:t>
            </a:r>
          </a:p>
          <a:p>
            <a:pPr>
              <a:buFont typeface="Wingdings" pitchFamily="2" charset="2"/>
              <a:buChar char="§"/>
            </a:pPr>
            <a:r>
              <a:rPr lang="en-IN" dirty="0" smtClean="0"/>
              <a:t>Examination will show signs of shock, including :</a:t>
            </a:r>
          </a:p>
          <a:p>
            <a:pPr lvl="3">
              <a:buFont typeface="Wingdings" panose="05000000000000000000" pitchFamily="2" charset="2"/>
              <a:buChar char="§"/>
            </a:pPr>
            <a:r>
              <a:rPr lang="en-IN" dirty="0" smtClean="0"/>
              <a:t>low blood pressure</a:t>
            </a:r>
          </a:p>
          <a:p>
            <a:pPr lvl="3">
              <a:buFont typeface="Wingdings" panose="05000000000000000000" pitchFamily="2" charset="2"/>
              <a:buChar char="§"/>
            </a:pPr>
            <a:r>
              <a:rPr lang="en-IN" dirty="0" smtClean="0"/>
              <a:t>Low body temperature </a:t>
            </a:r>
          </a:p>
          <a:p>
            <a:pPr lvl="3">
              <a:buFont typeface="Wingdings" panose="05000000000000000000" pitchFamily="2" charset="2"/>
              <a:buChar char="§"/>
            </a:pPr>
            <a:r>
              <a:rPr lang="en-IN" dirty="0" smtClean="0"/>
              <a:t>Rapid </a:t>
            </a:r>
            <a:r>
              <a:rPr lang="en-IN" dirty="0" err="1" smtClean="0"/>
              <a:t>pulse,which</a:t>
            </a:r>
            <a:r>
              <a:rPr lang="en-IN" dirty="0" smtClean="0"/>
              <a:t> is often weak and thread</a:t>
            </a:r>
          </a:p>
          <a:p>
            <a:pPr>
              <a:buFont typeface="Wingdings" panose="05000000000000000000" pitchFamily="2" charset="2"/>
              <a:buChar char="§"/>
            </a:pPr>
            <a:r>
              <a:rPr lang="en-IN" dirty="0" smtClean="0"/>
              <a:t>It is essential to distinguish between hypovolemic and cardiogenic shock, </a:t>
            </a:r>
            <a:r>
              <a:rPr lang="en-IN" dirty="0" err="1" smtClean="0"/>
              <a:t>beacause</a:t>
            </a:r>
            <a:r>
              <a:rPr lang="en-IN" dirty="0" smtClean="0"/>
              <a:t> initial presentation is same with different definitive therapies.</a:t>
            </a:r>
            <a:r>
              <a:rPr lang="en-IN" dirty="0"/>
              <a:t> </a:t>
            </a:r>
            <a:endParaRPr lang="en-IN" dirty="0" smtClean="0"/>
          </a:p>
          <a:p>
            <a:pPr>
              <a:buFont typeface="Wingdings" panose="05000000000000000000" pitchFamily="2" charset="2"/>
              <a:buChar char="§"/>
            </a:pPr>
            <a:r>
              <a:rPr lang="en-IN" dirty="0" smtClean="0"/>
              <a:t>Following features Helps </a:t>
            </a:r>
            <a:r>
              <a:rPr lang="en-IN" dirty="0"/>
              <a:t>in distinguishing from cardiogenic </a:t>
            </a:r>
            <a:r>
              <a:rPr lang="en-IN" dirty="0" smtClean="0"/>
              <a:t>shock</a:t>
            </a:r>
            <a:r>
              <a:rPr lang="en-IN" dirty="0"/>
              <a:t>:</a:t>
            </a:r>
            <a:endParaRPr lang="en-IN" dirty="0" smtClean="0"/>
          </a:p>
          <a:p>
            <a:pPr lvl="3">
              <a:buFont typeface="Wingdings" panose="05000000000000000000" pitchFamily="2" charset="2"/>
              <a:buChar char="§"/>
            </a:pPr>
            <a:r>
              <a:rPr lang="en-IN" dirty="0" smtClean="0"/>
              <a:t>Low Jugular venous pressure.</a:t>
            </a:r>
          </a:p>
          <a:p>
            <a:pPr lvl="3">
              <a:buFont typeface="Wingdings" panose="05000000000000000000" pitchFamily="2" charset="2"/>
              <a:buChar char="§"/>
            </a:pPr>
            <a:r>
              <a:rPr lang="en-IN" dirty="0" smtClean="0"/>
              <a:t>Absence of </a:t>
            </a:r>
            <a:r>
              <a:rPr lang="en-IN" dirty="0" err="1" smtClean="0"/>
              <a:t>rales</a:t>
            </a:r>
            <a:r>
              <a:rPr lang="en-IN" dirty="0" smtClean="0"/>
              <a:t> and S3 gallop </a:t>
            </a:r>
          </a:p>
          <a:p>
            <a:pPr lvl="3">
              <a:buFont typeface="Wingdings" panose="05000000000000000000" pitchFamily="2" charset="2"/>
              <a:buChar char="§"/>
            </a:pPr>
            <a:r>
              <a:rPr lang="en-IN" dirty="0" smtClean="0"/>
              <a:t>Collapsed peripheral veins. </a:t>
            </a:r>
          </a:p>
          <a:p>
            <a:pPr>
              <a:buFont typeface="Wingdings" panose="05000000000000000000" pitchFamily="2" charset="2"/>
              <a:buChar char="§"/>
            </a:pPr>
            <a:r>
              <a:rPr lang="en-IN" dirty="0" smtClean="0"/>
              <a:t>Lab investigation:</a:t>
            </a:r>
          </a:p>
          <a:p>
            <a:pPr marL="914400" lvl="2" indent="0">
              <a:buNone/>
            </a:pPr>
            <a:r>
              <a:rPr lang="en-IN" dirty="0" smtClean="0"/>
              <a:t>Complete blood count ,USG , ECG , 2D ECHO, X RAY OF SPECIFIC AREA, UPPER GI SCOPY IF NEEDED .</a:t>
            </a:r>
          </a:p>
          <a:p>
            <a:pPr lvl="4">
              <a:buFont typeface="Wingdings" panose="05000000000000000000" pitchFamily="2" charset="2"/>
              <a:buChar char="§"/>
            </a:pPr>
            <a:endParaRPr lang="en-IN" dirty="0"/>
          </a:p>
        </p:txBody>
      </p:sp>
    </p:spTree>
    <p:extLst>
      <p:ext uri="{BB962C8B-B14F-4D97-AF65-F5344CB8AC3E}">
        <p14:creationId xmlns:p14="http://schemas.microsoft.com/office/powerpoint/2010/main" xmlns="" val="4501376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1674"/>
          </a:xfrm>
        </p:spPr>
        <p:txBody>
          <a:bodyPr>
            <a:normAutofit/>
          </a:bodyPr>
          <a:lstStyle/>
          <a:p>
            <a:r>
              <a:rPr lang="en-IN" dirty="0" smtClean="0"/>
              <a:t>          </a:t>
            </a:r>
            <a:r>
              <a:rPr lang="en-IN" sz="4000" dirty="0" smtClean="0"/>
              <a:t>TREATMENT</a:t>
            </a:r>
            <a:r>
              <a:rPr lang="en-IN" dirty="0" smtClean="0"/>
              <a:t> </a:t>
            </a:r>
            <a:r>
              <a:rPr lang="en-IN" sz="4000" b="1" dirty="0" smtClean="0"/>
              <a:t>HYPOVOLEMIC SHOCK </a:t>
            </a:r>
            <a:endParaRPr lang="en-IN" sz="4000" b="1" dirty="0"/>
          </a:p>
        </p:txBody>
      </p:sp>
      <p:sp>
        <p:nvSpPr>
          <p:cNvPr id="3" name="Content Placeholder 2"/>
          <p:cNvSpPr>
            <a:spLocks noGrp="1"/>
          </p:cNvSpPr>
          <p:nvPr>
            <p:ph idx="1"/>
          </p:nvPr>
        </p:nvSpPr>
        <p:spPr>
          <a:xfrm>
            <a:off x="387927" y="1000125"/>
            <a:ext cx="10965873" cy="897947"/>
          </a:xfrm>
          <a:solidFill>
            <a:schemeClr val="bg1"/>
          </a:solidFill>
          <a:ln>
            <a:solidFill>
              <a:schemeClr val="tx1"/>
            </a:solidFill>
          </a:ln>
        </p:spPr>
        <p:txBody>
          <a:bodyPr>
            <a:normAutofit/>
          </a:bodyPr>
          <a:lstStyle/>
          <a:p>
            <a:r>
              <a:rPr lang="en-IN" sz="2400" b="1" dirty="0"/>
              <a:t>Initial resuscitation require rapid expansion of circulating Intravascular blood volume and intervention to control on going losses </a:t>
            </a:r>
          </a:p>
          <a:p>
            <a:endParaRPr lang="en-IN" sz="1600" b="1" dirty="0" smtClean="0"/>
          </a:p>
          <a:p>
            <a:endParaRPr lang="en-IN" sz="1600" b="1" dirty="0"/>
          </a:p>
          <a:p>
            <a:endParaRPr lang="en-IN" sz="1600" b="1" dirty="0" smtClean="0"/>
          </a:p>
          <a:p>
            <a:endParaRPr lang="en-IN" sz="1600" b="1" dirty="0"/>
          </a:p>
          <a:p>
            <a:endParaRPr lang="en-IN" sz="1600" b="1" dirty="0" smtClean="0"/>
          </a:p>
          <a:p>
            <a:endParaRPr lang="en-IN" sz="1600" b="1" dirty="0"/>
          </a:p>
          <a:p>
            <a:endParaRPr lang="en-IN" sz="1600" b="1" dirty="0" smtClean="0"/>
          </a:p>
          <a:p>
            <a:endParaRPr lang="en-IN" sz="1600" b="1" dirty="0"/>
          </a:p>
          <a:p>
            <a:endParaRPr lang="en-IN" sz="1600" b="1" dirty="0" smtClean="0"/>
          </a:p>
          <a:p>
            <a:endParaRPr lang="en-IN" sz="1600" b="1" dirty="0"/>
          </a:p>
          <a:p>
            <a:endParaRPr lang="en-IN" sz="1600" b="1" dirty="0"/>
          </a:p>
        </p:txBody>
      </p:sp>
      <p:sp>
        <p:nvSpPr>
          <p:cNvPr id="4" name="Down Arrow 3"/>
          <p:cNvSpPr/>
          <p:nvPr/>
        </p:nvSpPr>
        <p:spPr>
          <a:xfrm>
            <a:off x="2413462" y="4544291"/>
            <a:ext cx="572192" cy="3463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78971" y="1898073"/>
            <a:ext cx="4659284" cy="45170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IN" b="1" i="1" dirty="0" smtClean="0">
                <a:solidFill>
                  <a:schemeClr val="tx1"/>
                </a:solidFill>
              </a:rPr>
              <a:t>Volume </a:t>
            </a:r>
            <a:r>
              <a:rPr lang="en-IN" b="1" i="1" dirty="0" err="1" smtClean="0">
                <a:solidFill>
                  <a:schemeClr val="tx1"/>
                </a:solidFill>
              </a:rPr>
              <a:t>resucitaion</a:t>
            </a:r>
            <a:endParaRPr lang="en-IN" b="1" i="1" dirty="0" smtClean="0">
              <a:solidFill>
                <a:schemeClr val="tx1"/>
              </a:solidFill>
            </a:endParaRPr>
          </a:p>
          <a:p>
            <a:endParaRPr lang="en-IN" sz="1400" dirty="0">
              <a:solidFill>
                <a:schemeClr val="tx1"/>
              </a:solidFill>
            </a:endParaRPr>
          </a:p>
          <a:p>
            <a:pPr marL="514350" indent="-514350">
              <a:buFont typeface="+mj-lt"/>
              <a:buAutoNum type="alphaUcPeriod"/>
            </a:pPr>
            <a:r>
              <a:rPr lang="en-IN" sz="1600" dirty="0">
                <a:solidFill>
                  <a:schemeClr val="tx1"/>
                </a:solidFill>
              </a:rPr>
              <a:t>Isotonic solution (avoid </a:t>
            </a:r>
            <a:r>
              <a:rPr lang="en-IN" sz="1600" dirty="0" err="1">
                <a:solidFill>
                  <a:schemeClr val="tx1"/>
                </a:solidFill>
              </a:rPr>
              <a:t>hyperchloremic</a:t>
            </a:r>
            <a:r>
              <a:rPr lang="en-IN" sz="1600" dirty="0">
                <a:solidFill>
                  <a:schemeClr val="tx1"/>
                </a:solidFill>
              </a:rPr>
              <a:t> acidosis d/t loss of bicarbonate buffering capacity</a:t>
            </a:r>
            <a:r>
              <a:rPr lang="en-IN" sz="1400" dirty="0" smtClean="0">
                <a:solidFill>
                  <a:schemeClr val="tx1"/>
                </a:solidFill>
              </a:rPr>
              <a:t>)</a:t>
            </a:r>
          </a:p>
          <a:p>
            <a:pPr marL="514350" indent="-514350">
              <a:buFont typeface="+mj-lt"/>
              <a:buAutoNum type="alphaUcPeriod"/>
            </a:pPr>
            <a:endParaRPr lang="en-IN" sz="1400" dirty="0">
              <a:solidFill>
                <a:schemeClr val="tx1"/>
              </a:solidFill>
            </a:endParaRPr>
          </a:p>
          <a:p>
            <a:pPr marL="514350" indent="-514350">
              <a:buFont typeface="+mj-lt"/>
              <a:buAutoNum type="alphaUcPeriod"/>
            </a:pPr>
            <a:r>
              <a:rPr lang="en-IN" sz="1600" dirty="0">
                <a:solidFill>
                  <a:schemeClr val="tx1"/>
                </a:solidFill>
              </a:rPr>
              <a:t>Balanced salt solution or RL (only after knowing potassium and potential renal dysfunction</a:t>
            </a:r>
            <a:r>
              <a:rPr lang="en-IN" sz="1600" dirty="0" smtClean="0">
                <a:solidFill>
                  <a:schemeClr val="tx1"/>
                </a:solidFill>
              </a:rPr>
              <a:t>)</a:t>
            </a:r>
          </a:p>
          <a:p>
            <a:pPr marL="514350" indent="-514350">
              <a:buFont typeface="+mj-lt"/>
              <a:buAutoNum type="alphaUcPeriod"/>
            </a:pPr>
            <a:endParaRPr lang="en-IN" sz="1400" dirty="0">
              <a:solidFill>
                <a:schemeClr val="tx1"/>
              </a:solidFill>
            </a:endParaRPr>
          </a:p>
          <a:p>
            <a:pPr marL="514350" indent="-514350">
              <a:buFont typeface="+mj-lt"/>
              <a:buAutoNum type="alphaUcPeriod"/>
            </a:pPr>
            <a:r>
              <a:rPr lang="en-IN" sz="1600" dirty="0">
                <a:solidFill>
                  <a:schemeClr val="tx1"/>
                </a:solidFill>
              </a:rPr>
              <a:t>Small volume of hypertonic saline in patient with severe traumatic brain injury(rapidly restore </a:t>
            </a:r>
            <a:r>
              <a:rPr lang="en-IN" sz="1600" dirty="0" smtClean="0">
                <a:solidFill>
                  <a:schemeClr val="tx1"/>
                </a:solidFill>
              </a:rPr>
              <a:t>blood </a:t>
            </a:r>
            <a:r>
              <a:rPr lang="en-IN" sz="1600" dirty="0">
                <a:solidFill>
                  <a:schemeClr val="tx1"/>
                </a:solidFill>
              </a:rPr>
              <a:t>pressure and increase survival rate</a:t>
            </a:r>
            <a:r>
              <a:rPr lang="en-IN" sz="1600" dirty="0" smtClean="0">
                <a:solidFill>
                  <a:schemeClr val="tx1"/>
                </a:solidFill>
              </a:rPr>
              <a:t>)</a:t>
            </a:r>
          </a:p>
          <a:p>
            <a:pPr marL="514350" indent="-514350">
              <a:buFont typeface="+mj-lt"/>
              <a:buAutoNum type="alphaUcPeriod"/>
            </a:pPr>
            <a:endParaRPr lang="en-IN" sz="1400" dirty="0">
              <a:solidFill>
                <a:schemeClr val="tx1"/>
              </a:solidFill>
            </a:endParaRPr>
          </a:p>
          <a:p>
            <a:r>
              <a:rPr lang="en-IN" sz="1400" dirty="0" smtClean="0">
                <a:solidFill>
                  <a:schemeClr val="tx1"/>
                </a:solidFill>
              </a:rPr>
              <a:t>**</a:t>
            </a:r>
            <a:r>
              <a:rPr lang="en-IN" b="1" i="1" dirty="0">
                <a:solidFill>
                  <a:schemeClr val="tx1"/>
                </a:solidFill>
              </a:rPr>
              <a:t>infusion of 2-3 litre of salt solution over 20-30 min should restore normal hemodynamic parameter</a:t>
            </a:r>
          </a:p>
        </p:txBody>
      </p:sp>
      <p:cxnSp>
        <p:nvCxnSpPr>
          <p:cNvPr id="9" name="Straight Arrow Connector 8"/>
          <p:cNvCxnSpPr/>
          <p:nvPr/>
        </p:nvCxnSpPr>
        <p:spPr>
          <a:xfrm>
            <a:off x="4918362" y="3557509"/>
            <a:ext cx="1953490" cy="13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918362" y="1945696"/>
            <a:ext cx="2092037" cy="13404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smtClean="0">
                <a:solidFill>
                  <a:schemeClr val="tx1"/>
                </a:solidFill>
              </a:rPr>
              <a:t>Continued hemodynamic instability implies that shock haven’t been </a:t>
            </a:r>
            <a:endParaRPr lang="en-IN" sz="1400" dirty="0">
              <a:solidFill>
                <a:schemeClr val="tx1"/>
              </a:solidFill>
            </a:endParaRPr>
          </a:p>
        </p:txBody>
      </p:sp>
      <p:sp>
        <p:nvSpPr>
          <p:cNvPr id="11" name="Rectangle 10"/>
          <p:cNvSpPr/>
          <p:nvPr/>
        </p:nvSpPr>
        <p:spPr>
          <a:xfrm>
            <a:off x="4918362" y="3286125"/>
            <a:ext cx="1953491" cy="1798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dirty="0" smtClean="0">
                <a:solidFill>
                  <a:schemeClr val="tx1"/>
                </a:solidFill>
              </a:rPr>
              <a:t>Reversed/or there are significant ongoing blood loss or other volume loss</a:t>
            </a:r>
            <a:endParaRPr lang="en-IN" sz="1400" dirty="0">
              <a:solidFill>
                <a:schemeClr val="tx1"/>
              </a:solidFill>
            </a:endParaRPr>
          </a:p>
        </p:txBody>
      </p:sp>
      <p:sp>
        <p:nvSpPr>
          <p:cNvPr id="13" name="Rectangle 12"/>
          <p:cNvSpPr/>
          <p:nvPr/>
        </p:nvSpPr>
        <p:spPr>
          <a:xfrm>
            <a:off x="7190506" y="1717964"/>
            <a:ext cx="4163294" cy="14131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600" dirty="0" smtClean="0">
                <a:solidFill>
                  <a:schemeClr val="tx1"/>
                </a:solidFill>
              </a:rPr>
              <a:t>Continuing  acute blood loss with </a:t>
            </a:r>
            <a:r>
              <a:rPr lang="en-IN" sz="1600" dirty="0" err="1" smtClean="0">
                <a:solidFill>
                  <a:schemeClr val="tx1"/>
                </a:solidFill>
              </a:rPr>
              <a:t>Hb</a:t>
            </a:r>
            <a:r>
              <a:rPr lang="en-IN" sz="1600" dirty="0" smtClean="0">
                <a:solidFill>
                  <a:schemeClr val="tx1"/>
                </a:solidFill>
              </a:rPr>
              <a:t> declining to </a:t>
            </a:r>
            <a:r>
              <a:rPr lang="en-IN" sz="1600" b="1" dirty="0" smtClean="0">
                <a:solidFill>
                  <a:schemeClr val="tx1"/>
                </a:solidFill>
              </a:rPr>
              <a:t>&lt;10 g/dl </a:t>
            </a:r>
            <a:r>
              <a:rPr lang="en-IN" sz="1600" dirty="0" smtClean="0">
                <a:solidFill>
                  <a:schemeClr val="tx1"/>
                </a:solidFill>
              </a:rPr>
              <a:t>should initiate blood transfusion </a:t>
            </a:r>
            <a:r>
              <a:rPr lang="en-IN" sz="1400" dirty="0">
                <a:solidFill>
                  <a:schemeClr val="tx1"/>
                </a:solidFill>
              </a:rPr>
              <a:t>.</a:t>
            </a:r>
            <a:endParaRPr lang="en-IN" sz="1400" dirty="0" smtClean="0">
              <a:solidFill>
                <a:schemeClr val="tx1"/>
              </a:solidFill>
            </a:endParaRPr>
          </a:p>
          <a:p>
            <a:endParaRPr lang="en-IN" sz="1400" dirty="0">
              <a:solidFill>
                <a:schemeClr val="tx1"/>
              </a:solidFill>
            </a:endParaRPr>
          </a:p>
        </p:txBody>
      </p:sp>
      <p:sp>
        <p:nvSpPr>
          <p:cNvPr id="14" name="Rectangle 13"/>
          <p:cNvSpPr/>
          <p:nvPr/>
        </p:nvSpPr>
        <p:spPr>
          <a:xfrm>
            <a:off x="7190506" y="2889536"/>
            <a:ext cx="4031676" cy="10425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600" dirty="0" err="1" smtClean="0">
                <a:solidFill>
                  <a:schemeClr val="tx1"/>
                </a:solidFill>
              </a:rPr>
              <a:t>Resucitated</a:t>
            </a:r>
            <a:r>
              <a:rPr lang="en-IN" sz="1600" dirty="0" smtClean="0">
                <a:solidFill>
                  <a:schemeClr val="tx1"/>
                </a:solidFill>
              </a:rPr>
              <a:t> patient are often </a:t>
            </a:r>
            <a:r>
              <a:rPr lang="en-IN" sz="1600" dirty="0" err="1" smtClean="0">
                <a:solidFill>
                  <a:schemeClr val="tx1"/>
                </a:solidFill>
              </a:rPr>
              <a:t>c</a:t>
            </a:r>
            <a:r>
              <a:rPr lang="en-IN" sz="1600" b="1" dirty="0" err="1" smtClean="0">
                <a:solidFill>
                  <a:schemeClr val="tx1"/>
                </a:solidFill>
              </a:rPr>
              <a:t>oagulopathic</a:t>
            </a:r>
            <a:r>
              <a:rPr lang="en-IN" sz="1600" dirty="0" smtClean="0">
                <a:solidFill>
                  <a:schemeClr val="tx1"/>
                </a:solidFill>
              </a:rPr>
              <a:t> d/t deficient clotting factor in  crystalloid and banked </a:t>
            </a:r>
            <a:r>
              <a:rPr lang="en-IN" sz="1600" dirty="0" err="1" smtClean="0">
                <a:solidFill>
                  <a:schemeClr val="tx1"/>
                </a:solidFill>
              </a:rPr>
              <a:t>paked</a:t>
            </a:r>
            <a:r>
              <a:rPr lang="en-IN" sz="1600" dirty="0" smtClean="0">
                <a:solidFill>
                  <a:schemeClr val="tx1"/>
                </a:solidFill>
              </a:rPr>
              <a:t> RBC therefor </a:t>
            </a:r>
            <a:r>
              <a:rPr lang="en-IN" sz="1600" b="1" dirty="0" smtClean="0">
                <a:solidFill>
                  <a:schemeClr val="tx1"/>
                </a:solidFill>
              </a:rPr>
              <a:t>FFP </a:t>
            </a:r>
            <a:r>
              <a:rPr lang="en-IN" sz="1600" dirty="0" smtClean="0">
                <a:solidFill>
                  <a:schemeClr val="tx1"/>
                </a:solidFill>
              </a:rPr>
              <a:t>may be given</a:t>
            </a:r>
            <a:endParaRPr lang="en-IN" sz="1600" dirty="0">
              <a:solidFill>
                <a:schemeClr val="tx1"/>
              </a:solidFill>
            </a:endParaRPr>
          </a:p>
        </p:txBody>
      </p:sp>
      <p:cxnSp>
        <p:nvCxnSpPr>
          <p:cNvPr id="16" name="Straight Arrow Connector 15"/>
          <p:cNvCxnSpPr/>
          <p:nvPr/>
        </p:nvCxnSpPr>
        <p:spPr>
          <a:xfrm flipH="1">
            <a:off x="8893318" y="2660499"/>
            <a:ext cx="6924" cy="245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8885954" y="3899178"/>
            <a:ext cx="13854" cy="342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190506" y="4283652"/>
            <a:ext cx="4031676" cy="9914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600" dirty="0" smtClean="0">
                <a:solidFill>
                  <a:schemeClr val="tx1"/>
                </a:solidFill>
              </a:rPr>
              <a:t>Following severe and/or prolonged </a:t>
            </a:r>
            <a:r>
              <a:rPr lang="en-IN" sz="1600" dirty="0" err="1" smtClean="0">
                <a:solidFill>
                  <a:schemeClr val="tx1"/>
                </a:solidFill>
              </a:rPr>
              <a:t>hypovolemia</a:t>
            </a:r>
            <a:r>
              <a:rPr lang="en-IN" sz="1600" dirty="0" smtClean="0">
                <a:solidFill>
                  <a:schemeClr val="tx1"/>
                </a:solidFill>
              </a:rPr>
              <a:t> </a:t>
            </a:r>
            <a:r>
              <a:rPr lang="en-IN" sz="1600" b="1" dirty="0" err="1" smtClean="0">
                <a:solidFill>
                  <a:schemeClr val="tx1"/>
                </a:solidFill>
              </a:rPr>
              <a:t>Ionotropic</a:t>
            </a:r>
            <a:r>
              <a:rPr lang="en-IN" sz="1600" b="1" dirty="0" smtClean="0">
                <a:solidFill>
                  <a:schemeClr val="tx1"/>
                </a:solidFill>
              </a:rPr>
              <a:t> support </a:t>
            </a:r>
            <a:r>
              <a:rPr lang="en-IN" sz="1600" dirty="0" smtClean="0">
                <a:solidFill>
                  <a:schemeClr val="tx1"/>
                </a:solidFill>
              </a:rPr>
              <a:t>with nor </a:t>
            </a:r>
            <a:r>
              <a:rPr lang="en-IN" sz="1600" dirty="0" err="1" smtClean="0">
                <a:solidFill>
                  <a:schemeClr val="tx1"/>
                </a:solidFill>
              </a:rPr>
              <a:t>epinephrine,vasopressin</a:t>
            </a:r>
            <a:r>
              <a:rPr lang="en-IN" sz="1600" dirty="0" smtClean="0">
                <a:solidFill>
                  <a:schemeClr val="tx1"/>
                </a:solidFill>
              </a:rPr>
              <a:t> </a:t>
            </a:r>
            <a:r>
              <a:rPr lang="en-IN" sz="1600" dirty="0" err="1" smtClean="0">
                <a:solidFill>
                  <a:schemeClr val="tx1"/>
                </a:solidFill>
              </a:rPr>
              <a:t>ordopamine</a:t>
            </a:r>
            <a:r>
              <a:rPr lang="en-IN" sz="1600" dirty="0" smtClean="0">
                <a:solidFill>
                  <a:schemeClr val="tx1"/>
                </a:solidFill>
              </a:rPr>
              <a:t> may be required to maintain adequate ventricular function </a:t>
            </a:r>
            <a:endParaRPr lang="en-IN" sz="1600" dirty="0">
              <a:solidFill>
                <a:schemeClr val="tx1"/>
              </a:solidFill>
            </a:endParaRPr>
          </a:p>
        </p:txBody>
      </p:sp>
      <p:sp>
        <p:nvSpPr>
          <p:cNvPr id="22" name="Rectangle 21"/>
          <p:cNvSpPr/>
          <p:nvPr/>
        </p:nvSpPr>
        <p:spPr>
          <a:xfrm>
            <a:off x="7398327" y="5587878"/>
            <a:ext cx="3955473" cy="10252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400" b="1" dirty="0" smtClean="0">
                <a:solidFill>
                  <a:schemeClr val="tx1"/>
                </a:solidFill>
              </a:rPr>
              <a:t>Successful resuscitation </a:t>
            </a:r>
            <a:r>
              <a:rPr lang="en-IN" sz="1400" dirty="0" smtClean="0">
                <a:solidFill>
                  <a:schemeClr val="tx1"/>
                </a:solidFill>
              </a:rPr>
              <a:t>also require support of respiratory function </a:t>
            </a:r>
            <a:r>
              <a:rPr lang="en-IN" sz="1400" dirty="0">
                <a:solidFill>
                  <a:schemeClr val="tx1"/>
                </a:solidFill>
              </a:rPr>
              <a:t>.</a:t>
            </a:r>
          </a:p>
        </p:txBody>
      </p:sp>
      <p:cxnSp>
        <p:nvCxnSpPr>
          <p:cNvPr id="24" name="Straight Arrow Connector 23"/>
          <p:cNvCxnSpPr/>
          <p:nvPr/>
        </p:nvCxnSpPr>
        <p:spPr>
          <a:xfrm>
            <a:off x="8899808" y="5399068"/>
            <a:ext cx="0" cy="446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837395" y="1949111"/>
            <a:ext cx="13854" cy="342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325765" y="3286125"/>
            <a:ext cx="90747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342065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TRAUMATIC SHOCK</a:t>
            </a:r>
            <a:endParaRPr lang="en-IN" b="1" dirty="0"/>
          </a:p>
        </p:txBody>
      </p:sp>
      <p:sp>
        <p:nvSpPr>
          <p:cNvPr id="3" name="Content Placeholder 2"/>
          <p:cNvSpPr>
            <a:spLocks noGrp="1"/>
          </p:cNvSpPr>
          <p:nvPr>
            <p:ph idx="1"/>
          </p:nvPr>
        </p:nvSpPr>
        <p:spPr>
          <a:xfrm>
            <a:off x="838200" y="1690688"/>
            <a:ext cx="10515600" cy="4351338"/>
          </a:xfrm>
        </p:spPr>
        <p:txBody>
          <a:bodyPr>
            <a:normAutofit/>
          </a:bodyPr>
          <a:lstStyle/>
          <a:p>
            <a:r>
              <a:rPr lang="en-IN" dirty="0" smtClean="0"/>
              <a:t>Shock following trauma occur mostly due to </a:t>
            </a:r>
            <a:r>
              <a:rPr lang="en-IN" dirty="0" err="1" smtClean="0"/>
              <a:t>Hemorrhage,however</a:t>
            </a:r>
            <a:r>
              <a:rPr lang="en-IN" dirty="0" smtClean="0"/>
              <a:t> if haemorrhage has been controlled , patients continue to suffer loss of plasma in </a:t>
            </a:r>
            <a:r>
              <a:rPr lang="en-IN" dirty="0" err="1" smtClean="0"/>
              <a:t>interstitium</a:t>
            </a:r>
            <a:r>
              <a:rPr lang="en-IN" dirty="0" smtClean="0"/>
              <a:t> of injured tissues.</a:t>
            </a:r>
          </a:p>
          <a:p>
            <a:endParaRPr lang="en-IN" dirty="0"/>
          </a:p>
          <a:p>
            <a:endParaRPr lang="en-IN" dirty="0" smtClean="0"/>
          </a:p>
          <a:p>
            <a:pPr marL="0" indent="0">
              <a:buNone/>
            </a:pPr>
            <a:r>
              <a:rPr lang="en-IN" dirty="0" smtClean="0"/>
              <a:t>                            HYPOVOLEMIA/ HYPOPERFUSION</a:t>
            </a:r>
          </a:p>
          <a:p>
            <a:pPr marL="0" indent="0">
              <a:buNone/>
            </a:pPr>
            <a:endParaRPr lang="en-IN" dirty="0"/>
          </a:p>
          <a:p>
            <a:pPr marL="0" indent="0">
              <a:buNone/>
            </a:pPr>
            <a:r>
              <a:rPr lang="en-IN" dirty="0" smtClean="0"/>
              <a:t>                             MULTIORGAN DYSFUNCTION</a:t>
            </a:r>
            <a:endParaRPr lang="en-IN" dirty="0"/>
          </a:p>
        </p:txBody>
      </p:sp>
      <p:cxnSp>
        <p:nvCxnSpPr>
          <p:cNvPr id="5" name="Straight Arrow Connector 4"/>
          <p:cNvCxnSpPr/>
          <p:nvPr/>
        </p:nvCxnSpPr>
        <p:spPr>
          <a:xfrm>
            <a:off x="5112328" y="3460967"/>
            <a:ext cx="13854" cy="540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112328" y="4461164"/>
            <a:ext cx="13854" cy="401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042790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8548"/>
          </a:xfrm>
        </p:spPr>
        <p:txBody>
          <a:bodyPr>
            <a:normAutofit fontScale="90000"/>
          </a:bodyPr>
          <a:lstStyle/>
          <a:p>
            <a:r>
              <a:rPr lang="en-IN" b="1" dirty="0" smtClean="0"/>
              <a:t>PATHOPHYSIOLOGY</a:t>
            </a:r>
            <a:endParaRPr lang="en-IN" b="1" dirty="0"/>
          </a:p>
        </p:txBody>
      </p:sp>
      <p:sp>
        <p:nvSpPr>
          <p:cNvPr id="3" name="Content Placeholder 2"/>
          <p:cNvSpPr>
            <a:spLocks noGrp="1"/>
          </p:cNvSpPr>
          <p:nvPr>
            <p:ph idx="1"/>
          </p:nvPr>
        </p:nvSpPr>
        <p:spPr>
          <a:xfrm>
            <a:off x="838200" y="1108364"/>
            <a:ext cx="10515600" cy="5583381"/>
          </a:xfrm>
        </p:spPr>
        <p:txBody>
          <a:bodyPr>
            <a:normAutofit lnSpcReduction="10000"/>
          </a:bodyPr>
          <a:lstStyle/>
          <a:p>
            <a:pPr marL="0" indent="0">
              <a:buNone/>
            </a:pPr>
            <a:r>
              <a:rPr lang="en-IN" dirty="0" smtClean="0"/>
              <a:t>                                           AFTER INJURY</a:t>
            </a:r>
          </a:p>
          <a:p>
            <a:pPr marL="0" indent="0">
              <a:buNone/>
            </a:pPr>
            <a:endParaRPr lang="en-IN" dirty="0"/>
          </a:p>
          <a:p>
            <a:pPr marL="0" indent="0">
              <a:buNone/>
            </a:pPr>
            <a:r>
              <a:rPr lang="en-IN" dirty="0" smtClean="0"/>
              <a:t>                    DAMP are released from the injured tissue</a:t>
            </a:r>
          </a:p>
          <a:p>
            <a:pPr marL="0" indent="0">
              <a:buNone/>
            </a:pPr>
            <a:endParaRPr lang="en-IN" dirty="0"/>
          </a:p>
          <a:p>
            <a:pPr marL="0" indent="0">
              <a:buNone/>
            </a:pPr>
            <a:r>
              <a:rPr lang="en-IN" dirty="0" smtClean="0"/>
              <a:t>Recognized by receptors on the cells of “INNATE IMMUNE SYSTEM”</a:t>
            </a:r>
          </a:p>
          <a:p>
            <a:pPr marL="0" indent="0">
              <a:buNone/>
            </a:pPr>
            <a:endParaRPr lang="en-IN" dirty="0"/>
          </a:p>
          <a:p>
            <a:pPr marL="0" indent="0">
              <a:buNone/>
            </a:pPr>
            <a:r>
              <a:rPr lang="en-IN" dirty="0" smtClean="0"/>
              <a:t>    Activation of </a:t>
            </a:r>
            <a:r>
              <a:rPr lang="en-IN" dirty="0" err="1" smtClean="0"/>
              <a:t>Proinflamatory</a:t>
            </a:r>
            <a:r>
              <a:rPr lang="en-IN" dirty="0" smtClean="0"/>
              <a:t> phenotype &amp; </a:t>
            </a:r>
            <a:r>
              <a:rPr lang="en-IN" dirty="0" err="1" smtClean="0"/>
              <a:t>Inflamatory</a:t>
            </a:r>
            <a:r>
              <a:rPr lang="en-IN" dirty="0" smtClean="0"/>
              <a:t> mediators</a:t>
            </a:r>
          </a:p>
          <a:p>
            <a:pPr marL="0" indent="0">
              <a:buNone/>
            </a:pPr>
            <a:endParaRPr lang="en-IN" dirty="0"/>
          </a:p>
          <a:p>
            <a:pPr marL="0" indent="0">
              <a:buNone/>
            </a:pPr>
            <a:r>
              <a:rPr lang="en-IN" dirty="0" smtClean="0"/>
              <a:t> </a:t>
            </a:r>
            <a:r>
              <a:rPr lang="en-IN" dirty="0" err="1" smtClean="0"/>
              <a:t>Casue</a:t>
            </a:r>
            <a:r>
              <a:rPr lang="en-IN" dirty="0" smtClean="0"/>
              <a:t> secondary tissue injury and </a:t>
            </a:r>
            <a:r>
              <a:rPr lang="en-IN" dirty="0" err="1" smtClean="0"/>
              <a:t>maldistribution</a:t>
            </a:r>
            <a:r>
              <a:rPr lang="en-IN" dirty="0" smtClean="0"/>
              <a:t> of blood flow</a:t>
            </a:r>
          </a:p>
          <a:p>
            <a:pPr marL="0" indent="0">
              <a:buNone/>
            </a:pPr>
            <a:endParaRPr lang="en-IN" dirty="0"/>
          </a:p>
          <a:p>
            <a:pPr marL="0" indent="0">
              <a:buNone/>
            </a:pPr>
            <a:r>
              <a:rPr lang="en-IN" dirty="0" smtClean="0"/>
              <a:t>                   Tissue ischemia and </a:t>
            </a:r>
            <a:r>
              <a:rPr lang="en-IN" dirty="0" err="1" smtClean="0"/>
              <a:t>multiorgan</a:t>
            </a:r>
            <a:r>
              <a:rPr lang="en-IN" dirty="0" smtClean="0"/>
              <a:t> system failure</a:t>
            </a:r>
          </a:p>
          <a:p>
            <a:pPr marL="0" indent="0">
              <a:buNone/>
            </a:pPr>
            <a:endParaRPr lang="en-IN" dirty="0"/>
          </a:p>
        </p:txBody>
      </p:sp>
      <p:cxnSp>
        <p:nvCxnSpPr>
          <p:cNvPr id="5" name="Straight Arrow Connector 4"/>
          <p:cNvCxnSpPr/>
          <p:nvPr/>
        </p:nvCxnSpPr>
        <p:spPr>
          <a:xfrm>
            <a:off x="5334001" y="1586563"/>
            <a:ext cx="13854" cy="415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320147" y="2601083"/>
            <a:ext cx="13854" cy="4849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61709" y="3429000"/>
            <a:ext cx="0" cy="471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361709" y="4461164"/>
            <a:ext cx="0" cy="429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361709" y="5430982"/>
            <a:ext cx="0" cy="332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17308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CLASSIFICATION OF SHOCK</a:t>
            </a:r>
            <a:endParaRPr lang="en-IN" sz="3200" b="1" dirty="0"/>
          </a:p>
        </p:txBody>
      </p:sp>
      <p:sp>
        <p:nvSpPr>
          <p:cNvPr id="3" name="Content Placeholder 2"/>
          <p:cNvSpPr>
            <a:spLocks noGrp="1"/>
          </p:cNvSpPr>
          <p:nvPr>
            <p:ph idx="1"/>
          </p:nvPr>
        </p:nvSpPr>
        <p:spPr/>
        <p:txBody>
          <a:bodyPr>
            <a:normAutofit/>
          </a:bodyPr>
          <a:lstStyle/>
          <a:p>
            <a:r>
              <a:rPr lang="en-IN" sz="1800" dirty="0" smtClean="0"/>
              <a:t>HYPOVOLEMIC</a:t>
            </a:r>
          </a:p>
          <a:p>
            <a:r>
              <a:rPr lang="en-IN" sz="1800" dirty="0" smtClean="0"/>
              <a:t>TRAUMATIC</a:t>
            </a:r>
          </a:p>
          <a:p>
            <a:r>
              <a:rPr lang="en-IN" sz="1800" dirty="0" smtClean="0"/>
              <a:t>CARDIOGENIC</a:t>
            </a:r>
          </a:p>
          <a:p>
            <a:pPr lvl="1"/>
            <a:r>
              <a:rPr lang="en-IN" sz="1800" dirty="0" smtClean="0"/>
              <a:t>INTRINSIC</a:t>
            </a:r>
          </a:p>
          <a:p>
            <a:pPr lvl="1"/>
            <a:r>
              <a:rPr lang="en-IN" sz="1800" dirty="0" smtClean="0"/>
              <a:t>COMPRESSIVE</a:t>
            </a:r>
          </a:p>
          <a:p>
            <a:r>
              <a:rPr lang="en-IN" sz="1800" dirty="0" smtClean="0"/>
              <a:t>SEPTIC</a:t>
            </a:r>
          </a:p>
          <a:p>
            <a:pPr lvl="1"/>
            <a:r>
              <a:rPr lang="en-IN" sz="1800" dirty="0" smtClean="0"/>
              <a:t>HYPERDYNAMIC(EARLY)</a:t>
            </a:r>
          </a:p>
          <a:p>
            <a:pPr lvl="1"/>
            <a:r>
              <a:rPr lang="en-IN" sz="1800" dirty="0" smtClean="0"/>
              <a:t>HYPODYNAMIC(LATE)</a:t>
            </a:r>
          </a:p>
          <a:p>
            <a:r>
              <a:rPr lang="en-IN" sz="1800" dirty="0" smtClean="0"/>
              <a:t>NEUROGENIC</a:t>
            </a:r>
          </a:p>
          <a:p>
            <a:r>
              <a:rPr lang="en-IN" sz="1800" dirty="0" smtClean="0"/>
              <a:t>HYPOADRENAL</a:t>
            </a:r>
            <a:endParaRPr lang="en-IN" sz="1800" dirty="0"/>
          </a:p>
        </p:txBody>
      </p:sp>
    </p:spTree>
    <p:extLst>
      <p:ext uri="{BB962C8B-B14F-4D97-AF65-F5344CB8AC3E}">
        <p14:creationId xmlns:p14="http://schemas.microsoft.com/office/powerpoint/2010/main" xmlns="" val="20725510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221673"/>
            <a:ext cx="10496550" cy="1492827"/>
          </a:xfrm>
        </p:spPr>
        <p:txBody>
          <a:bodyPr>
            <a:normAutofit/>
          </a:bodyPr>
          <a:lstStyle/>
          <a:p>
            <a:pPr marL="571500" indent="-571500">
              <a:buFont typeface="Wingdings" panose="05000000000000000000" pitchFamily="2" charset="2"/>
              <a:buChar char="q"/>
            </a:pPr>
            <a:r>
              <a:rPr lang="en-IN" sz="3600" b="1" dirty="0" smtClean="0"/>
              <a:t>ETIOLOGY </a:t>
            </a:r>
            <a:endParaRPr lang="en-IN" sz="3600" b="1" dirty="0"/>
          </a:p>
        </p:txBody>
      </p:sp>
      <p:sp>
        <p:nvSpPr>
          <p:cNvPr id="3" name="Content Placeholder 2"/>
          <p:cNvSpPr>
            <a:spLocks noGrp="1"/>
          </p:cNvSpPr>
          <p:nvPr>
            <p:ph idx="1"/>
          </p:nvPr>
        </p:nvSpPr>
        <p:spPr>
          <a:xfrm>
            <a:off x="985838" y="1414463"/>
            <a:ext cx="10367962" cy="4762500"/>
          </a:xfrm>
        </p:spPr>
        <p:txBody>
          <a:bodyPr/>
          <a:lstStyle/>
          <a:p>
            <a:pPr>
              <a:buFont typeface="Wingdings" panose="05000000000000000000" pitchFamily="2" charset="2"/>
              <a:buChar char="§"/>
            </a:pPr>
            <a:r>
              <a:rPr lang="en-IN" dirty="0" smtClean="0"/>
              <a:t>DIRECT INJURY</a:t>
            </a:r>
          </a:p>
          <a:p>
            <a:pPr lvl="1">
              <a:buFont typeface="Wingdings" panose="05000000000000000000" pitchFamily="2" charset="2"/>
              <a:buChar char="§"/>
            </a:pPr>
            <a:r>
              <a:rPr lang="en-IN" dirty="0" smtClean="0"/>
              <a:t>PERICADIAL TAMPONADE </a:t>
            </a:r>
          </a:p>
          <a:p>
            <a:pPr lvl="1">
              <a:buFont typeface="Wingdings" panose="05000000000000000000" pitchFamily="2" charset="2"/>
              <a:buChar char="§"/>
            </a:pPr>
            <a:r>
              <a:rPr lang="en-IN" dirty="0" smtClean="0"/>
              <a:t>TENSION PNEUMOTHORAX</a:t>
            </a:r>
          </a:p>
          <a:p>
            <a:pPr lvl="1">
              <a:buFont typeface="Wingdings" panose="05000000000000000000" pitchFamily="2" charset="2"/>
              <a:buChar char="§"/>
            </a:pPr>
            <a:r>
              <a:rPr lang="en-IN" dirty="0" smtClean="0"/>
              <a:t>MYOCARDIAL CONTUSION</a:t>
            </a:r>
          </a:p>
          <a:p>
            <a:pPr>
              <a:buFont typeface="Wingdings" panose="05000000000000000000" pitchFamily="2" charset="2"/>
              <a:buChar char="§"/>
            </a:pPr>
            <a:r>
              <a:rPr lang="en-IN" dirty="0" smtClean="0"/>
              <a:t>INDIRECT INJURY</a:t>
            </a:r>
            <a:endParaRPr lang="en-IN" dirty="0"/>
          </a:p>
        </p:txBody>
      </p:sp>
    </p:spTree>
    <p:extLst>
      <p:ext uri="{BB962C8B-B14F-4D97-AF65-F5344CB8AC3E}">
        <p14:creationId xmlns:p14="http://schemas.microsoft.com/office/powerpoint/2010/main" xmlns="" val="27451491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TREATMENT</a:t>
            </a:r>
            <a:endParaRPr lang="en-IN"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IN" dirty="0" smtClean="0"/>
              <a:t>Initial management of seriously ill patient require:</a:t>
            </a:r>
          </a:p>
          <a:p>
            <a:pPr marL="457200" lvl="1" indent="0">
              <a:buNone/>
            </a:pPr>
            <a:r>
              <a:rPr lang="en-IN" sz="2800" b="1" dirty="0" smtClean="0"/>
              <a:t>       A- </a:t>
            </a:r>
            <a:r>
              <a:rPr lang="en-IN" sz="2000" dirty="0" smtClean="0"/>
              <a:t>Assurance of airway</a:t>
            </a:r>
          </a:p>
          <a:p>
            <a:pPr marL="457200" lvl="1" indent="0">
              <a:buNone/>
            </a:pPr>
            <a:r>
              <a:rPr lang="en-IN" sz="2800" b="1" dirty="0"/>
              <a:t> </a:t>
            </a:r>
            <a:r>
              <a:rPr lang="en-IN" sz="2800" b="1" dirty="0" smtClean="0"/>
              <a:t>      B- </a:t>
            </a:r>
            <a:r>
              <a:rPr lang="en-IN" sz="2000" dirty="0" smtClean="0"/>
              <a:t>breathing/ adequate </a:t>
            </a:r>
            <a:r>
              <a:rPr lang="en-IN" sz="2000" dirty="0" err="1" smtClean="0"/>
              <a:t>ventillation</a:t>
            </a:r>
            <a:endParaRPr lang="en-IN" sz="2000" dirty="0"/>
          </a:p>
          <a:p>
            <a:pPr marL="457200" lvl="1" indent="0">
              <a:buNone/>
            </a:pPr>
            <a:r>
              <a:rPr lang="en-IN" sz="2800" b="1" dirty="0" smtClean="0"/>
              <a:t>       C- </a:t>
            </a:r>
            <a:r>
              <a:rPr lang="en-IN" sz="2000" dirty="0" smtClean="0"/>
              <a:t>Circulation/ adequate blood volume</a:t>
            </a:r>
          </a:p>
          <a:p>
            <a:pPr marL="457200" lvl="1" indent="0">
              <a:buNone/>
            </a:pPr>
            <a:endParaRPr lang="en-IN" sz="2000" dirty="0" smtClean="0"/>
          </a:p>
          <a:p>
            <a:pPr lvl="2">
              <a:buFont typeface="Wingdings" panose="05000000000000000000" pitchFamily="2" charset="2"/>
              <a:buChar char="§"/>
            </a:pPr>
            <a:r>
              <a:rPr lang="en-IN" sz="1600" dirty="0" smtClean="0"/>
              <a:t>EARLY STABILISATION OF FRACUTRE</a:t>
            </a:r>
          </a:p>
          <a:p>
            <a:pPr lvl="2">
              <a:buFont typeface="Wingdings" panose="05000000000000000000" pitchFamily="2" charset="2"/>
              <a:buChar char="§"/>
            </a:pPr>
            <a:r>
              <a:rPr lang="en-IN" sz="1600" dirty="0" smtClean="0"/>
              <a:t>DEBRIDEMENT OF DEVITALIZED TISSUE                      </a:t>
            </a:r>
            <a:r>
              <a:rPr lang="en-IN" sz="1600" dirty="0"/>
              <a:t>Helpful in reducing the subsequent inflammatory </a:t>
            </a:r>
            <a:r>
              <a:rPr lang="en-IN" sz="1600" dirty="0" err="1" smtClean="0"/>
              <a:t>respsonse</a:t>
            </a:r>
            <a:endParaRPr lang="en-IN" sz="1600" dirty="0" smtClean="0"/>
          </a:p>
          <a:p>
            <a:pPr lvl="2">
              <a:buFont typeface="Wingdings" panose="05000000000000000000" pitchFamily="2" charset="2"/>
              <a:buChar char="§"/>
            </a:pPr>
            <a:r>
              <a:rPr lang="en-IN" sz="1600" dirty="0" smtClean="0"/>
              <a:t>EVACUTION OF HEAMATOMA                                        and subsequent diffuse organ injury.</a:t>
            </a:r>
            <a:endParaRPr lang="en-IN" b="1" dirty="0"/>
          </a:p>
        </p:txBody>
      </p:sp>
      <p:cxnSp>
        <p:nvCxnSpPr>
          <p:cNvPr id="5" name="Straight Arrow Connector 4"/>
          <p:cNvCxnSpPr/>
          <p:nvPr/>
        </p:nvCxnSpPr>
        <p:spPr>
          <a:xfrm>
            <a:off x="5444836" y="4378036"/>
            <a:ext cx="706582" cy="13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33343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CARDIOGENIC SHOCK</a:t>
            </a:r>
            <a:endParaRPr lang="en-IN" b="1" dirty="0"/>
          </a:p>
        </p:txBody>
      </p:sp>
      <p:sp>
        <p:nvSpPr>
          <p:cNvPr id="3" name="Content Placeholder 2"/>
          <p:cNvSpPr>
            <a:spLocks noGrp="1"/>
          </p:cNvSpPr>
          <p:nvPr>
            <p:ph idx="1"/>
          </p:nvPr>
        </p:nvSpPr>
        <p:spPr/>
        <p:txBody>
          <a:bodyPr>
            <a:normAutofit fontScale="85000" lnSpcReduction="20000"/>
          </a:bodyPr>
          <a:lstStyle/>
          <a:p>
            <a:pPr>
              <a:lnSpc>
                <a:spcPct val="120000"/>
              </a:lnSpc>
              <a:buNone/>
            </a:pPr>
            <a:r>
              <a:rPr lang="en-IN" dirty="0" smtClean="0"/>
              <a:t>  </a:t>
            </a:r>
            <a:r>
              <a:rPr lang="en-IN" dirty="0" err="1" smtClean="0"/>
              <a:t>Cardiogenic</a:t>
            </a:r>
            <a:r>
              <a:rPr lang="en-IN" dirty="0" smtClean="0"/>
              <a:t> shock is </a:t>
            </a:r>
            <a:r>
              <a:rPr lang="en-IN" dirty="0" err="1" smtClean="0"/>
              <a:t>chracterized</a:t>
            </a:r>
            <a:r>
              <a:rPr lang="en-IN" dirty="0" smtClean="0"/>
              <a:t>  by systemic </a:t>
            </a:r>
            <a:r>
              <a:rPr lang="en-IN" dirty="0" err="1" smtClean="0"/>
              <a:t>hypoperfusion</a:t>
            </a:r>
            <a:r>
              <a:rPr lang="en-IN" dirty="0" smtClean="0"/>
              <a:t> due to depression in myocardial contractility.</a:t>
            </a:r>
          </a:p>
          <a:p>
            <a:pPr>
              <a:lnSpc>
                <a:spcPct val="120000"/>
              </a:lnSpc>
              <a:buFont typeface="Wingdings" pitchFamily="2" charset="2"/>
              <a:buChar char="q"/>
            </a:pPr>
            <a:r>
              <a:rPr lang="en-IN" b="1" dirty="0" smtClean="0"/>
              <a:t>Definition</a:t>
            </a:r>
          </a:p>
          <a:p>
            <a:pPr>
              <a:lnSpc>
                <a:spcPct val="120000"/>
              </a:lnSpc>
              <a:buNone/>
            </a:pPr>
            <a:r>
              <a:rPr lang="en-IN" dirty="0" smtClean="0"/>
              <a:t>Includes hemodynamic parameters </a:t>
            </a:r>
          </a:p>
          <a:p>
            <a:pPr lvl="1">
              <a:lnSpc>
                <a:spcPct val="120000"/>
              </a:lnSpc>
              <a:buFont typeface="Wingdings" pitchFamily="2" charset="2"/>
              <a:buChar char="§"/>
            </a:pPr>
            <a:r>
              <a:rPr lang="en-IN" dirty="0" smtClean="0"/>
              <a:t>Persistent hypotension at least 30 min.( Systolic blood pressure </a:t>
            </a:r>
            <a:r>
              <a:rPr lang="en-IN" b="1" dirty="0" smtClean="0"/>
              <a:t>&lt; 90 mmHg</a:t>
            </a:r>
            <a:r>
              <a:rPr lang="en-IN" dirty="0" smtClean="0"/>
              <a:t>) </a:t>
            </a:r>
          </a:p>
          <a:p>
            <a:pPr lvl="1">
              <a:lnSpc>
                <a:spcPct val="120000"/>
              </a:lnSpc>
              <a:buFont typeface="Wingdings" pitchFamily="2" charset="2"/>
              <a:buChar char="§"/>
            </a:pPr>
            <a:r>
              <a:rPr lang="en-IN" dirty="0" smtClean="0"/>
              <a:t>Severe depression of cardiac index &lt; 2.2 l/ min/ meter square</a:t>
            </a:r>
          </a:p>
          <a:p>
            <a:pPr lvl="1">
              <a:lnSpc>
                <a:spcPct val="120000"/>
              </a:lnSpc>
              <a:buFont typeface="Wingdings" pitchFamily="2" charset="2"/>
              <a:buChar char="§"/>
            </a:pPr>
            <a:r>
              <a:rPr lang="en-IN" dirty="0" smtClean="0"/>
              <a:t>Adequate or elevated filling pressure( PCWP &gt; 18 mmHg)</a:t>
            </a:r>
          </a:p>
          <a:p>
            <a:pPr>
              <a:lnSpc>
                <a:spcPct val="120000"/>
              </a:lnSpc>
              <a:buFont typeface="Wingdings" pitchFamily="2" charset="2"/>
              <a:buChar char="§"/>
            </a:pPr>
            <a:r>
              <a:rPr lang="en-IN" b="1" dirty="0" err="1" smtClean="0"/>
              <a:t>Cardiogenic</a:t>
            </a:r>
            <a:r>
              <a:rPr lang="en-IN" b="1" dirty="0" smtClean="0"/>
              <a:t> shock most commonly occur in 5 to 8 % patient of  ST elevation Myocardial </a:t>
            </a:r>
            <a:r>
              <a:rPr lang="en-IN" b="1" dirty="0" err="1" smtClean="0"/>
              <a:t>infarcartion</a:t>
            </a:r>
            <a:r>
              <a:rPr lang="en-IN" dirty="0" smtClean="0"/>
              <a:t>.</a:t>
            </a:r>
          </a:p>
          <a:p>
            <a:pPr>
              <a:lnSpc>
                <a:spcPct val="120000"/>
              </a:lnSpc>
              <a:buFont typeface="Wingdings" pitchFamily="2" charset="2"/>
              <a:buChar char="§"/>
            </a:pPr>
            <a:r>
              <a:rPr lang="en-IN" b="1" dirty="0" smtClean="0"/>
              <a:t>LV failure accounts for 80 % of patients with acute MI</a:t>
            </a:r>
            <a:endParaRPr lang="en-IN" b="1" dirty="0"/>
          </a:p>
        </p:txBody>
      </p:sp>
    </p:spTree>
    <p:extLst>
      <p:ext uri="{BB962C8B-B14F-4D97-AF65-F5344CB8AC3E}">
        <p14:creationId xmlns:p14="http://schemas.microsoft.com/office/powerpoint/2010/main" xmlns="" val="31138719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4951" y="11900"/>
            <a:ext cx="6096000" cy="2369880"/>
          </a:xfrm>
          <a:prstGeom prst="rect">
            <a:avLst/>
          </a:prstGeom>
        </p:spPr>
        <p:txBody>
          <a:bodyPr>
            <a:spAutoFit/>
          </a:bodyPr>
          <a:lstStyle/>
          <a:p>
            <a:pPr marL="285750" indent="-285750">
              <a:buFont typeface="Wingdings" panose="05000000000000000000" pitchFamily="2" charset="2"/>
              <a:buChar char="Ø"/>
            </a:pPr>
            <a:r>
              <a:rPr lang="en-IN" dirty="0" smtClean="0"/>
              <a:t>LEFT  VENTRICULAR  FAILURE</a:t>
            </a:r>
          </a:p>
          <a:p>
            <a:pPr marL="742950" lvl="1" indent="-285750">
              <a:buFont typeface="Wingdings" panose="05000000000000000000" pitchFamily="2" charset="2"/>
              <a:buChar char="Ø"/>
            </a:pPr>
            <a:r>
              <a:rPr lang="en-IN" sz="1600" dirty="0" smtClean="0"/>
              <a:t>SYSTOLIC  DYSFUNCTION</a:t>
            </a:r>
          </a:p>
          <a:p>
            <a:pPr marL="1200150" lvl="2" indent="-285750">
              <a:buFont typeface="Wingdings" panose="05000000000000000000" pitchFamily="2" charset="2"/>
              <a:buChar char="Ø"/>
            </a:pPr>
            <a:r>
              <a:rPr lang="en-IN" sz="1400" dirty="0" smtClean="0"/>
              <a:t>CORONARY ARTERY DISEASE: ACUTE MI OR ISCHEMIA</a:t>
            </a:r>
          </a:p>
          <a:p>
            <a:pPr marL="1200150" lvl="2" indent="-285750">
              <a:buFont typeface="Wingdings" panose="05000000000000000000" pitchFamily="2" charset="2"/>
              <a:buChar char="Ø"/>
            </a:pPr>
            <a:r>
              <a:rPr lang="en-IN" sz="1400" dirty="0" smtClean="0"/>
              <a:t>SEVERE MYOCARDITIS</a:t>
            </a:r>
          </a:p>
          <a:p>
            <a:pPr marL="1200150" lvl="2" indent="-285750">
              <a:buFont typeface="Wingdings" panose="05000000000000000000" pitchFamily="2" charset="2"/>
              <a:buChar char="Ø"/>
            </a:pPr>
            <a:r>
              <a:rPr lang="en-IN" sz="1400" dirty="0" smtClean="0"/>
              <a:t>END STAGE CARDIOMYOPATHY</a:t>
            </a:r>
          </a:p>
          <a:p>
            <a:pPr marL="742950" lvl="1" indent="-285750">
              <a:buFont typeface="Wingdings" panose="05000000000000000000" pitchFamily="2" charset="2"/>
              <a:buChar char="Ø"/>
            </a:pPr>
            <a:r>
              <a:rPr lang="en-IN" sz="1600" dirty="0" smtClean="0"/>
              <a:t>DIASTOLIC DYSFUNCTION</a:t>
            </a:r>
          </a:p>
          <a:p>
            <a:pPr marL="1200150" lvl="2" indent="-285750">
              <a:buFont typeface="Wingdings" panose="05000000000000000000" pitchFamily="2" charset="2"/>
              <a:buChar char="Ø"/>
            </a:pPr>
            <a:r>
              <a:rPr lang="en-IN" sz="1400" dirty="0" smtClean="0"/>
              <a:t>CORONARY ARTERY DISEASE</a:t>
            </a:r>
          </a:p>
          <a:p>
            <a:pPr marL="1200150" lvl="2" indent="-285750">
              <a:buFont typeface="Wingdings" panose="05000000000000000000" pitchFamily="2" charset="2"/>
              <a:buChar char="Ø"/>
            </a:pPr>
            <a:r>
              <a:rPr lang="en-IN" sz="1400" dirty="0" smtClean="0"/>
              <a:t>VENTRICULAR HYPERTROPHY</a:t>
            </a:r>
          </a:p>
          <a:p>
            <a:pPr marL="1200150" lvl="2" indent="-285750">
              <a:buFont typeface="Wingdings" panose="05000000000000000000" pitchFamily="2" charset="2"/>
              <a:buChar char="Ø"/>
            </a:pPr>
            <a:r>
              <a:rPr lang="en-IN" sz="1400" dirty="0" smtClean="0"/>
              <a:t>RESTRICTIVE CARDIOMYOPATHY</a:t>
            </a:r>
          </a:p>
          <a:p>
            <a:pPr marL="1200150" lvl="2" indent="-285750">
              <a:buFont typeface="Wingdings" panose="05000000000000000000" pitchFamily="2" charset="2"/>
              <a:buChar char="Ø"/>
            </a:pPr>
            <a:r>
              <a:rPr lang="en-IN" sz="1400" dirty="0" smtClean="0"/>
              <a:t>PERIARDIAL  TEMPONADE</a:t>
            </a:r>
          </a:p>
        </p:txBody>
      </p:sp>
      <p:sp>
        <p:nvSpPr>
          <p:cNvPr id="5" name="Rectangle 4"/>
          <p:cNvSpPr/>
          <p:nvPr/>
        </p:nvSpPr>
        <p:spPr>
          <a:xfrm>
            <a:off x="394952" y="2828836"/>
            <a:ext cx="6096000" cy="1200329"/>
          </a:xfrm>
          <a:prstGeom prst="rect">
            <a:avLst/>
          </a:prstGeom>
        </p:spPr>
        <p:txBody>
          <a:bodyPr>
            <a:spAutoFit/>
          </a:bodyPr>
          <a:lstStyle/>
          <a:p>
            <a:pPr marL="742950" lvl="1" indent="-285750">
              <a:buFont typeface="Wingdings" panose="05000000000000000000" pitchFamily="2" charset="2"/>
              <a:buChar char="Ø"/>
            </a:pPr>
            <a:r>
              <a:rPr lang="en-IN" sz="1600" dirty="0" smtClean="0"/>
              <a:t>GREATELY INCRESED AFTERLOAD</a:t>
            </a:r>
          </a:p>
          <a:p>
            <a:pPr marL="1200150" lvl="2" indent="-285750">
              <a:buFont typeface="Wingdings" panose="05000000000000000000" pitchFamily="2" charset="2"/>
              <a:buChar char="Ø"/>
            </a:pPr>
            <a:r>
              <a:rPr lang="en-IN" sz="1400" dirty="0" smtClean="0"/>
              <a:t>AORTIC STENOSIS</a:t>
            </a:r>
          </a:p>
          <a:p>
            <a:pPr marL="1200150" lvl="2" indent="-285750">
              <a:buFont typeface="Wingdings" panose="05000000000000000000" pitchFamily="2" charset="2"/>
              <a:buChar char="Ø"/>
            </a:pPr>
            <a:r>
              <a:rPr lang="en-IN" sz="1400" dirty="0" smtClean="0"/>
              <a:t>HOCM; VENTRICULAR OUTFLOW OBSTRUCTION</a:t>
            </a:r>
          </a:p>
          <a:p>
            <a:pPr marL="1200150" lvl="2" indent="-285750">
              <a:buFont typeface="Wingdings" panose="05000000000000000000" pitchFamily="2" charset="2"/>
              <a:buChar char="Ø"/>
            </a:pPr>
            <a:r>
              <a:rPr lang="en-IN" sz="1400" dirty="0" smtClean="0"/>
              <a:t>COARCTATION OF AORTA</a:t>
            </a:r>
          </a:p>
          <a:p>
            <a:pPr marL="1200150" lvl="2" indent="-285750">
              <a:buFont typeface="Wingdings" panose="05000000000000000000" pitchFamily="2" charset="2"/>
              <a:buChar char="Ø"/>
            </a:pPr>
            <a:r>
              <a:rPr lang="en-IN" sz="1400" dirty="0" smtClean="0"/>
              <a:t>MALIGNANT HYPERTENSION</a:t>
            </a:r>
          </a:p>
        </p:txBody>
      </p:sp>
      <p:sp>
        <p:nvSpPr>
          <p:cNvPr id="6" name="Rectangle 5"/>
          <p:cNvSpPr/>
          <p:nvPr/>
        </p:nvSpPr>
        <p:spPr>
          <a:xfrm>
            <a:off x="394951" y="4027888"/>
            <a:ext cx="6096000" cy="1815882"/>
          </a:xfrm>
          <a:prstGeom prst="rect">
            <a:avLst/>
          </a:prstGeom>
        </p:spPr>
        <p:txBody>
          <a:bodyPr>
            <a:spAutoFit/>
          </a:bodyPr>
          <a:lstStyle/>
          <a:p>
            <a:pPr marL="742950" lvl="1" indent="-285750">
              <a:buFont typeface="Wingdings" panose="05000000000000000000" pitchFamily="2" charset="2"/>
              <a:buChar char="Ø"/>
            </a:pPr>
            <a:r>
              <a:rPr lang="en-IN" sz="1400" dirty="0" smtClean="0"/>
              <a:t>VALVULAR OR STRUCTURAL ABNORMALITY</a:t>
            </a:r>
          </a:p>
          <a:p>
            <a:pPr marL="1200150" lvl="2" indent="-285750">
              <a:buFont typeface="Wingdings" panose="05000000000000000000" pitchFamily="2" charset="2"/>
              <a:buChar char="Ø"/>
            </a:pPr>
            <a:r>
              <a:rPr lang="en-IN" sz="1400" dirty="0" smtClean="0"/>
              <a:t>MITRAL STENOSIS</a:t>
            </a:r>
          </a:p>
          <a:p>
            <a:pPr marL="1200150" lvl="2" indent="-285750">
              <a:buFont typeface="Wingdings" panose="05000000000000000000" pitchFamily="2" charset="2"/>
              <a:buChar char="Ø"/>
            </a:pPr>
            <a:r>
              <a:rPr lang="en-IN" sz="1400" dirty="0" smtClean="0"/>
              <a:t>MR; AR</a:t>
            </a:r>
          </a:p>
          <a:p>
            <a:pPr marL="1200150" lvl="2" indent="-285750">
              <a:buFont typeface="Wingdings" panose="05000000000000000000" pitchFamily="2" charset="2"/>
              <a:buChar char="Ø"/>
            </a:pPr>
            <a:r>
              <a:rPr lang="en-IN" sz="1400" dirty="0" smtClean="0"/>
              <a:t>OBSTRUCTION DUE TO ATRIAL MYXOMA OR THROMBUS</a:t>
            </a:r>
          </a:p>
          <a:p>
            <a:pPr marL="1200150" lvl="2" indent="-285750">
              <a:buFont typeface="Wingdings" panose="05000000000000000000" pitchFamily="2" charset="2"/>
              <a:buChar char="Ø"/>
            </a:pPr>
            <a:r>
              <a:rPr lang="en-IN" sz="1400" dirty="0" smtClean="0"/>
              <a:t>MI COMPLICATIONS ; PAPILLARY MUSCLE DYSFUNCTION OR RUPTURED WITH SEVERE MR</a:t>
            </a:r>
          </a:p>
          <a:p>
            <a:pPr marL="1200150" lvl="2" indent="-285750">
              <a:buFont typeface="Wingdings" panose="05000000000000000000" pitchFamily="2" charset="2"/>
              <a:buChar char="Ø"/>
            </a:pPr>
            <a:r>
              <a:rPr lang="en-IN" sz="1400" dirty="0" smtClean="0"/>
              <a:t>RUPTURED LV FREE WALL</a:t>
            </a:r>
          </a:p>
          <a:p>
            <a:pPr marL="1200150" lvl="2" indent="-285750">
              <a:buFont typeface="Wingdings" panose="05000000000000000000" pitchFamily="2" charset="2"/>
              <a:buChar char="Ø"/>
            </a:pPr>
            <a:r>
              <a:rPr lang="en-IN" sz="1400" dirty="0" smtClean="0"/>
              <a:t>VENTRICULAR SEPTAL RUPTURE</a:t>
            </a:r>
          </a:p>
        </p:txBody>
      </p:sp>
      <p:sp>
        <p:nvSpPr>
          <p:cNvPr id="7" name="Rectangle 6"/>
          <p:cNvSpPr/>
          <p:nvPr/>
        </p:nvSpPr>
        <p:spPr>
          <a:xfrm>
            <a:off x="394951" y="5769585"/>
            <a:ext cx="6096000" cy="830997"/>
          </a:xfrm>
          <a:prstGeom prst="rect">
            <a:avLst/>
          </a:prstGeom>
        </p:spPr>
        <p:txBody>
          <a:bodyPr>
            <a:spAutoFit/>
          </a:bodyPr>
          <a:lstStyle/>
          <a:p>
            <a:pPr marL="742950" lvl="1" indent="-285750">
              <a:buFont typeface="Wingdings" panose="05000000000000000000" pitchFamily="2" charset="2"/>
              <a:buChar char="Ø"/>
            </a:pPr>
            <a:r>
              <a:rPr lang="en-IN" sz="1600" dirty="0" smtClean="0"/>
              <a:t>ARRYTHMIA</a:t>
            </a:r>
          </a:p>
          <a:p>
            <a:pPr marL="1200150" lvl="2" indent="-285750">
              <a:buFont typeface="Wingdings" panose="05000000000000000000" pitchFamily="2" charset="2"/>
              <a:buChar char="Ø"/>
            </a:pPr>
            <a:r>
              <a:rPr lang="en-IN" sz="1600" dirty="0" smtClean="0"/>
              <a:t>VT/VF ,BRADYCARDIA</a:t>
            </a:r>
          </a:p>
          <a:p>
            <a:pPr marL="1200150" lvl="2" indent="-285750">
              <a:buFont typeface="Wingdings" panose="05000000000000000000" pitchFamily="2" charset="2"/>
              <a:buChar char="Ø"/>
            </a:pPr>
            <a:r>
              <a:rPr lang="en-IN" sz="1600" dirty="0" smtClean="0"/>
              <a:t>SINUS TACHYCARDIA OR ATRIAL TACHYCARDIA</a:t>
            </a:r>
          </a:p>
        </p:txBody>
      </p:sp>
      <p:sp>
        <p:nvSpPr>
          <p:cNvPr id="8" name="Rectangle 7"/>
          <p:cNvSpPr/>
          <p:nvPr/>
        </p:nvSpPr>
        <p:spPr>
          <a:xfrm>
            <a:off x="5829838" y="30209"/>
            <a:ext cx="6096000" cy="2523768"/>
          </a:xfrm>
          <a:prstGeom prst="rect">
            <a:avLst/>
          </a:prstGeom>
        </p:spPr>
        <p:txBody>
          <a:bodyPr>
            <a:spAutoFit/>
          </a:bodyPr>
          <a:lstStyle/>
          <a:p>
            <a:pPr marL="285750" indent="-285750">
              <a:buFont typeface="Wingdings" panose="05000000000000000000" pitchFamily="2" charset="2"/>
              <a:buChar char="Ø"/>
            </a:pPr>
            <a:r>
              <a:rPr lang="en-IN" dirty="0" smtClean="0"/>
              <a:t>RIGHT VENTRICULAR FAILURE</a:t>
            </a:r>
            <a:endParaRPr lang="en-IN" sz="1600" dirty="0" smtClean="0"/>
          </a:p>
          <a:p>
            <a:pPr marL="1257300" lvl="2" indent="-342900">
              <a:buFont typeface="Wingdings" panose="05000000000000000000" pitchFamily="2" charset="2"/>
              <a:buChar char="Ø"/>
            </a:pPr>
            <a:r>
              <a:rPr lang="en-IN" sz="1400" dirty="0" smtClean="0"/>
              <a:t>PULMONARY EMBOLI</a:t>
            </a:r>
          </a:p>
          <a:p>
            <a:pPr marL="1257300" lvl="2" indent="-342900">
              <a:buFont typeface="Wingdings" panose="05000000000000000000" pitchFamily="2" charset="2"/>
              <a:buChar char="Ø"/>
            </a:pPr>
            <a:r>
              <a:rPr lang="en-IN" sz="1400" dirty="0" smtClean="0"/>
              <a:t>PULMONARY VASCULAR DISEASE ;PAH,VENO-OCCLUSIVE DISEASE</a:t>
            </a:r>
          </a:p>
          <a:p>
            <a:pPr marL="1257300" lvl="2" indent="-342900">
              <a:buFont typeface="Wingdings" panose="05000000000000000000" pitchFamily="2" charset="2"/>
              <a:buChar char="Ø"/>
            </a:pPr>
            <a:r>
              <a:rPr lang="en-IN" sz="1400" dirty="0" smtClean="0"/>
              <a:t>HYPOXIC PULMONARY VASOCONSTRICTION</a:t>
            </a:r>
          </a:p>
          <a:p>
            <a:pPr marL="1257300" lvl="2" indent="-342900">
              <a:buFont typeface="Wingdings" panose="05000000000000000000" pitchFamily="2" charset="2"/>
              <a:buChar char="Ø"/>
            </a:pPr>
            <a:r>
              <a:rPr lang="en-IN" sz="1400" dirty="0" smtClean="0"/>
              <a:t>PEEP</a:t>
            </a:r>
          </a:p>
          <a:p>
            <a:pPr marL="1257300" lvl="2" indent="-342900">
              <a:buFont typeface="Wingdings" panose="05000000000000000000" pitchFamily="2" charset="2"/>
              <a:buChar char="Ø"/>
            </a:pPr>
            <a:r>
              <a:rPr lang="en-IN" sz="1400" dirty="0" smtClean="0"/>
              <a:t>HIGH ALVEOLAR PRESSURE</a:t>
            </a:r>
          </a:p>
          <a:p>
            <a:pPr marL="1257300" lvl="2" indent="-342900">
              <a:buFont typeface="Wingdings" panose="05000000000000000000" pitchFamily="2" charset="2"/>
              <a:buChar char="Ø"/>
            </a:pPr>
            <a:r>
              <a:rPr lang="en-IN" sz="1400" dirty="0" smtClean="0"/>
              <a:t>ARDS</a:t>
            </a:r>
          </a:p>
          <a:p>
            <a:pPr marL="1257300" lvl="2" indent="-342900">
              <a:buFont typeface="Wingdings" panose="05000000000000000000" pitchFamily="2" charset="2"/>
              <a:buChar char="Ø"/>
            </a:pPr>
            <a:r>
              <a:rPr lang="en-IN" sz="1400" dirty="0" smtClean="0"/>
              <a:t>PULMONARY FIBROSIS</a:t>
            </a:r>
          </a:p>
          <a:p>
            <a:pPr marL="1257300" lvl="2" indent="-342900">
              <a:buFont typeface="Wingdings" panose="05000000000000000000" pitchFamily="2" charset="2"/>
              <a:buChar char="Ø"/>
            </a:pPr>
            <a:r>
              <a:rPr lang="en-IN" sz="1400" dirty="0" smtClean="0"/>
              <a:t>COPD</a:t>
            </a:r>
          </a:p>
          <a:p>
            <a:pPr marL="1257300" lvl="2" indent="-342900">
              <a:buFont typeface="Wingdings" panose="05000000000000000000" pitchFamily="2" charset="2"/>
              <a:buChar char="Ø"/>
            </a:pPr>
            <a:r>
              <a:rPr lang="en-IN" sz="1400" dirty="0" smtClean="0"/>
              <a:t>LV INFARCTION </a:t>
            </a:r>
          </a:p>
        </p:txBody>
      </p:sp>
    </p:spTree>
    <p:extLst>
      <p:ext uri="{BB962C8B-B14F-4D97-AF65-F5344CB8AC3E}">
        <p14:creationId xmlns:p14="http://schemas.microsoft.com/office/powerpoint/2010/main" xmlns="" val="35153776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365125"/>
            <a:ext cx="11187545" cy="1325563"/>
          </a:xfrm>
        </p:spPr>
        <p:txBody>
          <a:bodyPr>
            <a:normAutofit/>
          </a:bodyPr>
          <a:lstStyle/>
          <a:p>
            <a:r>
              <a:rPr lang="en-US" b="1" dirty="0" smtClean="0"/>
              <a:t>FACTORS INCREASING RISK CARDIOGENIC SHOCK</a:t>
            </a:r>
            <a:endParaRPr lang="en-US" b="1" dirty="0"/>
          </a:p>
        </p:txBody>
      </p:sp>
      <p:sp>
        <p:nvSpPr>
          <p:cNvPr id="3" name="Content Placeholder 2"/>
          <p:cNvSpPr>
            <a:spLocks noGrp="1"/>
          </p:cNvSpPr>
          <p:nvPr>
            <p:ph idx="1"/>
          </p:nvPr>
        </p:nvSpPr>
        <p:spPr/>
        <p:txBody>
          <a:bodyPr>
            <a:normAutofit lnSpcReduction="10000"/>
          </a:bodyPr>
          <a:lstStyle/>
          <a:p>
            <a:r>
              <a:rPr lang="en-US" dirty="0" smtClean="0"/>
              <a:t>AGE &gt; 70 Yrs</a:t>
            </a:r>
          </a:p>
          <a:p>
            <a:r>
              <a:rPr lang="en-US" dirty="0" smtClean="0"/>
              <a:t>SBP&lt; 120 </a:t>
            </a:r>
            <a:r>
              <a:rPr lang="en-US" dirty="0" err="1" smtClean="0"/>
              <a:t>mmH</a:t>
            </a:r>
            <a:r>
              <a:rPr lang="en-US" dirty="0" smtClean="0"/>
              <a:t> g</a:t>
            </a:r>
          </a:p>
          <a:p>
            <a:r>
              <a:rPr lang="en-US" dirty="0" smtClean="0"/>
              <a:t>Sinus  tachycardia  </a:t>
            </a:r>
          </a:p>
          <a:p>
            <a:r>
              <a:rPr lang="en-US" dirty="0" err="1" smtClean="0"/>
              <a:t>Bradycardia</a:t>
            </a:r>
            <a:r>
              <a:rPr lang="en-US" dirty="0" smtClean="0"/>
              <a:t>&lt;60/ min</a:t>
            </a:r>
          </a:p>
          <a:p>
            <a:r>
              <a:rPr lang="en-US" dirty="0" smtClean="0"/>
              <a:t>Increased  time from onset of STEMI</a:t>
            </a:r>
          </a:p>
          <a:p>
            <a:r>
              <a:rPr lang="en-US" dirty="0" smtClean="0"/>
              <a:t>Anterior  MI</a:t>
            </a:r>
          </a:p>
          <a:p>
            <a:r>
              <a:rPr lang="en-US" dirty="0" smtClean="0"/>
              <a:t>H/O Hypertension, </a:t>
            </a:r>
            <a:r>
              <a:rPr lang="en-US" dirty="0" err="1" smtClean="0"/>
              <a:t>diabete</a:t>
            </a:r>
            <a:r>
              <a:rPr lang="en-US" dirty="0" smtClean="0"/>
              <a:t> mellitus</a:t>
            </a:r>
          </a:p>
          <a:p>
            <a:r>
              <a:rPr lang="en-US" dirty="0" smtClean="0"/>
              <a:t>Prior MI or angina</a:t>
            </a:r>
          </a:p>
          <a:p>
            <a:r>
              <a:rPr lang="en-US" dirty="0" smtClean="0"/>
              <a:t>Left bundle branch block</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71" y="66902"/>
            <a:ext cx="10631715" cy="1021669"/>
          </a:xfrm>
        </p:spPr>
        <p:txBody>
          <a:bodyPr/>
          <a:lstStyle/>
          <a:p>
            <a:r>
              <a:rPr lang="en-US" b="1" dirty="0" smtClean="0"/>
              <a:t>                      PATHOPHYSIOLOGY</a:t>
            </a:r>
            <a:endParaRPr lang="en-US" b="1" dirty="0"/>
          </a:p>
        </p:txBody>
      </p:sp>
      <p:pic>
        <p:nvPicPr>
          <p:cNvPr id="1026" name="Picture 2" descr="C:\Users\my computer\Documents\Cardiogenic-Shock.jpg"/>
          <p:cNvPicPr>
            <a:picLocks noGrp="1" noChangeAspect="1" noChangeArrowheads="1"/>
          </p:cNvPicPr>
          <p:nvPr>
            <p:ph idx="1"/>
          </p:nvPr>
        </p:nvPicPr>
        <p:blipFill>
          <a:blip r:embed="rId3" cstate="print"/>
          <a:stretch>
            <a:fillRect/>
          </a:stretch>
        </p:blipFill>
        <p:spPr bwMode="auto">
          <a:xfrm>
            <a:off x="2771548" y="1825625"/>
            <a:ext cx="6648903" cy="4351338"/>
          </a:xfrm>
          <a:prstGeom prst="rect">
            <a:avLst/>
          </a:prstGeom>
          <a:noFill/>
          <a:ln>
            <a:solidFill>
              <a:schemeClr val="bg1"/>
            </a:solidFill>
          </a:ln>
        </p:spPr>
      </p:pic>
      <p:sp>
        <p:nvSpPr>
          <p:cNvPr id="4" name="Rectangle 3"/>
          <p:cNvSpPr/>
          <p:nvPr/>
        </p:nvSpPr>
        <p:spPr>
          <a:xfrm>
            <a:off x="2532185" y="5781822"/>
            <a:ext cx="1280160" cy="6611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411" name="Rectangle 3"/>
          <p:cNvSpPr>
            <a:spLocks noChangeArrowheads="1"/>
          </p:cNvSpPr>
          <p:nvPr/>
        </p:nvSpPr>
        <p:spPr bwMode="auto">
          <a:xfrm>
            <a:off x="0" y="0"/>
            <a:ext cx="64120" cy="458081"/>
          </a:xfrm>
          <a:prstGeom prst="rect">
            <a:avLst/>
          </a:prstGeom>
          <a:noFill/>
          <a:ln w="9525">
            <a:noFill/>
            <a:miter lim="800000"/>
            <a:headEnd/>
            <a:tailEnd/>
          </a:ln>
          <a:effectLst/>
        </p:spPr>
        <p:txBody>
          <a:bodyPr vert="horz" wrap="none" lIns="0" tIns="179331"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a:t>
            </a:r>
          </a:p>
        </p:txBody>
      </p:sp>
      <p:sp>
        <p:nvSpPr>
          <p:cNvPr id="8" name="Rectangle 7"/>
          <p:cNvSpPr/>
          <p:nvPr/>
        </p:nvSpPr>
        <p:spPr>
          <a:xfrm>
            <a:off x="281355" y="5781822"/>
            <a:ext cx="2405574" cy="576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Rectangle 8"/>
          <p:cNvSpPr/>
          <p:nvPr/>
        </p:nvSpPr>
        <p:spPr>
          <a:xfrm>
            <a:off x="490026" y="5892019"/>
            <a:ext cx="2405574" cy="576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Rectangle 9"/>
          <p:cNvSpPr/>
          <p:nvPr/>
        </p:nvSpPr>
        <p:spPr>
          <a:xfrm>
            <a:off x="7534925" y="6205192"/>
            <a:ext cx="3870959" cy="576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Circulation ,2008;117:686-697</a:t>
            </a:r>
            <a:endParaRPr lang="en-US" dirty="0">
              <a:solidFill>
                <a:schemeClr val="tx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PRESENTATION</a:t>
            </a:r>
            <a:endParaRPr lang="en-US" b="1"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PATIENT INITIALY PRESNTED WITH:</a:t>
            </a:r>
          </a:p>
          <a:p>
            <a:pPr lvl="2">
              <a:buFont typeface="Wingdings" pitchFamily="2" charset="2"/>
              <a:buChar char="§"/>
            </a:pPr>
            <a:r>
              <a:rPr lang="en-US" dirty="0" err="1" smtClean="0"/>
              <a:t>Dyspnea</a:t>
            </a:r>
            <a:endParaRPr lang="en-US" dirty="0" smtClean="0"/>
          </a:p>
          <a:p>
            <a:pPr lvl="2">
              <a:buFont typeface="Wingdings" pitchFamily="2" charset="2"/>
              <a:buChar char="§"/>
            </a:pPr>
            <a:r>
              <a:rPr lang="en-US" dirty="0" smtClean="0"/>
              <a:t>Diaphoresis</a:t>
            </a:r>
          </a:p>
          <a:p>
            <a:pPr lvl="2">
              <a:buFont typeface="Wingdings" pitchFamily="2" charset="2"/>
              <a:buChar char="§"/>
            </a:pPr>
            <a:r>
              <a:rPr lang="en-US" dirty="0" err="1" smtClean="0"/>
              <a:t>Apprehsion</a:t>
            </a:r>
            <a:endParaRPr lang="en-US" dirty="0" smtClean="0"/>
          </a:p>
          <a:p>
            <a:pPr lvl="2">
              <a:buFont typeface="Wingdings" pitchFamily="2" charset="2"/>
              <a:buChar char="§"/>
            </a:pPr>
            <a:r>
              <a:rPr lang="en-US" dirty="0" smtClean="0"/>
              <a:t>Altered mental status</a:t>
            </a:r>
          </a:p>
          <a:p>
            <a:pPr lvl="2">
              <a:buFont typeface="Wingdings" pitchFamily="2" charset="2"/>
              <a:buChar char="§"/>
            </a:pPr>
            <a:r>
              <a:rPr lang="en-US" dirty="0" smtClean="0"/>
              <a:t> Unstable Hemodynamic parameters:</a:t>
            </a:r>
          </a:p>
          <a:p>
            <a:pPr lvl="2">
              <a:buFont typeface="Wingdings" pitchFamily="2" charset="2"/>
              <a:buChar char="§"/>
            </a:pPr>
            <a:r>
              <a:rPr lang="en-US" dirty="0" smtClean="0"/>
              <a:t>Tachycardia/ or </a:t>
            </a:r>
            <a:r>
              <a:rPr lang="en-US" dirty="0" err="1" smtClean="0"/>
              <a:t>bradycardia</a:t>
            </a:r>
            <a:endParaRPr lang="en-US" dirty="0" smtClean="0"/>
          </a:p>
          <a:p>
            <a:pPr lvl="2">
              <a:buFont typeface="Wingdings" pitchFamily="2" charset="2"/>
              <a:buChar char="§"/>
            </a:pPr>
            <a:r>
              <a:rPr lang="en-US" dirty="0" smtClean="0"/>
              <a:t>SBP &lt;90 mmHg</a:t>
            </a:r>
          </a:p>
          <a:p>
            <a:pPr lvl="2">
              <a:buFont typeface="Wingdings" pitchFamily="2" charset="2"/>
              <a:buChar char="§"/>
            </a:pPr>
            <a:r>
              <a:rPr lang="en-US" dirty="0" smtClean="0"/>
              <a:t>MAP &lt; 65 mmHg</a:t>
            </a:r>
          </a:p>
          <a:p>
            <a:pPr lvl="2">
              <a:buFont typeface="Wingdings" pitchFamily="2" charset="2"/>
              <a:buChar char="§"/>
            </a:pPr>
            <a:r>
              <a:rPr lang="en-US" dirty="0" err="1" smtClean="0"/>
              <a:t>Oliguria</a:t>
            </a:r>
            <a:endParaRPr lang="en-US" dirty="0" smtClean="0"/>
          </a:p>
          <a:p>
            <a:pPr lvl="2">
              <a:buFont typeface="Wingdings" pitchFamily="2" charset="2"/>
              <a:buChar char="§"/>
            </a:pPr>
            <a:r>
              <a:rPr lang="en-US" dirty="0" err="1" smtClean="0"/>
              <a:t>Rales</a:t>
            </a:r>
            <a:r>
              <a:rPr lang="en-US" dirty="0" smtClean="0"/>
              <a:t> , soft S</a:t>
            </a:r>
            <a:r>
              <a:rPr lang="en-US" sz="600" dirty="0" smtClean="0"/>
              <a:t>1  </a:t>
            </a:r>
            <a:r>
              <a:rPr lang="en-US" dirty="0" smtClean="0"/>
              <a:t>and audible S3 gallop , distended jugular veins.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OF CARDIOGENIC SHOCK</a:t>
            </a:r>
            <a:endParaRPr lang="en-US" dirty="0"/>
          </a:p>
        </p:txBody>
      </p:sp>
      <p:sp>
        <p:nvSpPr>
          <p:cNvPr id="3" name="Content Placeholder 2"/>
          <p:cNvSpPr>
            <a:spLocks noGrp="1"/>
          </p:cNvSpPr>
          <p:nvPr>
            <p:ph idx="1"/>
          </p:nvPr>
        </p:nvSpPr>
        <p:spPr/>
        <p:txBody>
          <a:bodyPr>
            <a:normAutofit lnSpcReduction="10000"/>
          </a:bodyPr>
          <a:lstStyle/>
          <a:p>
            <a:r>
              <a:rPr lang="en-US" dirty="0" smtClean="0"/>
              <a:t>HISTORY</a:t>
            </a:r>
          </a:p>
          <a:p>
            <a:r>
              <a:rPr lang="en-US" dirty="0" smtClean="0"/>
              <a:t>PHYSICAL  EXAMINATION</a:t>
            </a:r>
          </a:p>
          <a:p>
            <a:r>
              <a:rPr lang="en-US" dirty="0" smtClean="0"/>
              <a:t>ECG</a:t>
            </a:r>
          </a:p>
          <a:p>
            <a:r>
              <a:rPr lang="en-US" dirty="0" smtClean="0"/>
              <a:t>CARDIAC BIOMARKER( </a:t>
            </a:r>
            <a:r>
              <a:rPr lang="en-US" dirty="0" err="1" smtClean="0"/>
              <a:t>Trop</a:t>
            </a:r>
            <a:r>
              <a:rPr lang="en-US" dirty="0" smtClean="0"/>
              <a:t> –I, CPK-MB,)</a:t>
            </a:r>
          </a:p>
          <a:p>
            <a:r>
              <a:rPr lang="en-US" dirty="0" smtClean="0"/>
              <a:t>Arterial blood gases</a:t>
            </a:r>
          </a:p>
          <a:p>
            <a:r>
              <a:rPr lang="en-US" dirty="0" smtClean="0"/>
              <a:t>CHEST XRAY</a:t>
            </a:r>
          </a:p>
          <a:p>
            <a:r>
              <a:rPr lang="en-US" dirty="0" smtClean="0"/>
              <a:t>ECHOCARDIOGRAPHY</a:t>
            </a:r>
          </a:p>
          <a:p>
            <a:r>
              <a:rPr lang="en-US" dirty="0" smtClean="0"/>
              <a:t>PULMONARY ARTEY CATHETRISATION</a:t>
            </a:r>
          </a:p>
          <a:p>
            <a:pPr>
              <a:buNone/>
            </a:pPr>
            <a:r>
              <a:rPr lang="en-US" dirty="0" smtClean="0"/>
              <a:t>                  : SWAN- GANZ  CATHETER</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732" y="-1"/>
            <a:ext cx="10363200" cy="770525"/>
          </a:xfrm>
        </p:spPr>
        <p:txBody>
          <a:bodyPr>
            <a:normAutofit/>
          </a:bodyPr>
          <a:lstStyle/>
          <a:p>
            <a:r>
              <a:rPr lang="en-US" b="1" dirty="0" smtClean="0"/>
              <a:t>MANGEMENT OF CARDIOGENIC SHOCK</a:t>
            </a:r>
            <a:endParaRPr lang="en-US" b="1" dirty="0"/>
          </a:p>
        </p:txBody>
      </p:sp>
      <p:sp>
        <p:nvSpPr>
          <p:cNvPr id="3" name="Content Placeholder 2"/>
          <p:cNvSpPr>
            <a:spLocks noGrp="1"/>
          </p:cNvSpPr>
          <p:nvPr>
            <p:ph idx="1"/>
          </p:nvPr>
        </p:nvSpPr>
        <p:spPr>
          <a:xfrm>
            <a:off x="253218" y="661182"/>
            <a:ext cx="11329182" cy="6196818"/>
          </a:xfrm>
        </p:spPr>
        <p:txBody>
          <a:bodyPr>
            <a:normAutofit/>
          </a:bodyPr>
          <a:lstStyle/>
          <a:p>
            <a:pPr>
              <a:buFont typeface="Wingdings" pitchFamily="2" charset="2"/>
              <a:buChar char="q"/>
            </a:pPr>
            <a:r>
              <a:rPr lang="en-US" dirty="0" smtClean="0"/>
              <a:t>AIM:</a:t>
            </a:r>
          </a:p>
          <a:p>
            <a:pPr lvl="2">
              <a:buFont typeface="Wingdings" pitchFamily="2" charset="2"/>
              <a:buChar char="§"/>
            </a:pPr>
            <a:r>
              <a:rPr lang="en-US" dirty="0" smtClean="0"/>
              <a:t>Maintaining adequate tissue perfusion</a:t>
            </a:r>
          </a:p>
          <a:p>
            <a:pPr lvl="2">
              <a:buFont typeface="Wingdings" pitchFamily="2" charset="2"/>
              <a:buChar char="§"/>
            </a:pPr>
            <a:r>
              <a:rPr lang="en-US" dirty="0" smtClean="0"/>
              <a:t>Ensure LV filling  pressure</a:t>
            </a:r>
          </a:p>
          <a:p>
            <a:pPr lvl="2">
              <a:buFont typeface="Wingdings" pitchFamily="2" charset="2"/>
              <a:buChar char="§"/>
            </a:pPr>
            <a:endParaRPr lang="en-US" dirty="0"/>
          </a:p>
        </p:txBody>
      </p:sp>
      <p:pic>
        <p:nvPicPr>
          <p:cNvPr id="1025" name="Picture 1" descr="C:\Users\dharmesh\Desktop\varun alogrith.jpg"/>
          <p:cNvPicPr>
            <a:picLocks noChangeAspect="1" noChangeArrowheads="1"/>
          </p:cNvPicPr>
          <p:nvPr/>
        </p:nvPicPr>
        <p:blipFill>
          <a:blip r:embed="rId2" cstate="print"/>
          <a:srcRect/>
          <a:stretch>
            <a:fillRect/>
          </a:stretch>
        </p:blipFill>
        <p:spPr bwMode="auto">
          <a:xfrm>
            <a:off x="239152" y="703386"/>
            <a:ext cx="11952848" cy="6154614"/>
          </a:xfrm>
          <a:prstGeom prst="rect">
            <a:avLst/>
          </a:prstGeom>
          <a:noFill/>
        </p:spPr>
      </p:pic>
      <p:sp>
        <p:nvSpPr>
          <p:cNvPr id="5" name="Rectangle 4"/>
          <p:cNvSpPr/>
          <p:nvPr/>
        </p:nvSpPr>
        <p:spPr>
          <a:xfrm>
            <a:off x="5232400" y="1308100"/>
            <a:ext cx="2324100" cy="1892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652001" y="1262743"/>
            <a:ext cx="2540000" cy="2235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200" dirty="0" smtClean="0">
                <a:solidFill>
                  <a:schemeClr val="tx1"/>
                </a:solidFill>
                <a:latin typeface="Arial" pitchFamily="34" charset="0"/>
                <a:cs typeface="Arial" pitchFamily="34" charset="0"/>
              </a:rPr>
              <a:t>Circulation.</a:t>
            </a:r>
            <a:r>
              <a:rPr lang="en-US" sz="1200" b="1" dirty="0" smtClean="0">
                <a:solidFill>
                  <a:srgbClr val="333300"/>
                </a:solidFill>
                <a:latin typeface="Lucida Sans Unicode" pitchFamily="34" charset="0"/>
                <a:cs typeface="Lucida Sans Unicode" pitchFamily="34" charset="0"/>
              </a:rPr>
              <a:t>2004; 110: 588-636</a:t>
            </a:r>
            <a:r>
              <a:rPr lang="en-US" sz="1200" dirty="0" smtClean="0">
                <a:solidFill>
                  <a:schemeClr val="tx1"/>
                </a:solidFill>
                <a:latin typeface="Arial" pitchFamily="34" charset="0"/>
                <a:cs typeface="Arial" pitchFamily="34" charset="0"/>
              </a:rPr>
              <a:t> </a:t>
            </a:r>
          </a:p>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286" y="429383"/>
            <a:ext cx="10363200" cy="358408"/>
          </a:xfrm>
        </p:spPr>
        <p:txBody>
          <a:bodyPr>
            <a:normAutofit fontScale="90000"/>
          </a:bodyPr>
          <a:lstStyle/>
          <a:p>
            <a:r>
              <a:rPr lang="en-US" b="1" dirty="0" smtClean="0"/>
              <a:t>SEPTIC SHOCK</a:t>
            </a:r>
            <a:endParaRPr lang="en-US" b="1" dirty="0"/>
          </a:p>
        </p:txBody>
      </p:sp>
      <p:sp>
        <p:nvSpPr>
          <p:cNvPr id="5" name="Content Placeholder 4"/>
          <p:cNvSpPr>
            <a:spLocks noGrp="1"/>
          </p:cNvSpPr>
          <p:nvPr>
            <p:ph idx="1"/>
          </p:nvPr>
        </p:nvSpPr>
        <p:spPr>
          <a:xfrm>
            <a:off x="464244" y="856954"/>
            <a:ext cx="11118166" cy="5768927"/>
          </a:xfrm>
        </p:spPr>
        <p:txBody>
          <a:bodyPr>
            <a:normAutofit fontScale="47500" lnSpcReduction="20000"/>
          </a:bodyPr>
          <a:lstStyle/>
          <a:p>
            <a:pPr>
              <a:buNone/>
            </a:pPr>
            <a:r>
              <a:rPr lang="en-US" sz="3300" dirty="0" err="1" smtClean="0"/>
              <a:t>Bacteremia</a:t>
            </a:r>
            <a:endParaRPr lang="en-US" sz="3300" dirty="0" smtClean="0"/>
          </a:p>
          <a:p>
            <a:pPr>
              <a:buNone/>
            </a:pPr>
            <a:r>
              <a:rPr lang="en-US" sz="3300" dirty="0" smtClean="0"/>
              <a:t>                  Presence of bacteria in blood as evidenced by positive blood cultures</a:t>
            </a:r>
          </a:p>
          <a:p>
            <a:pPr>
              <a:buNone/>
            </a:pPr>
            <a:endParaRPr lang="en-US" dirty="0" smtClean="0"/>
          </a:p>
          <a:p>
            <a:pPr>
              <a:buNone/>
            </a:pPr>
            <a:r>
              <a:rPr lang="en-US" sz="3300" dirty="0" smtClean="0"/>
              <a:t>SIRS    </a:t>
            </a:r>
          </a:p>
          <a:p>
            <a:pPr>
              <a:buNone/>
            </a:pPr>
            <a:r>
              <a:rPr lang="en-US" sz="3300" dirty="0" smtClean="0"/>
              <a:t>                 Includes two or more of the following</a:t>
            </a:r>
          </a:p>
          <a:p>
            <a:pPr>
              <a:buNone/>
            </a:pPr>
            <a:r>
              <a:rPr lang="en-US" sz="3300" dirty="0" smtClean="0"/>
              <a:t>      1. fever(oral temperature &gt;38’C(100.4’F) or Hypothermia (&lt;36’C or &lt; 96.8’F)</a:t>
            </a:r>
          </a:p>
          <a:p>
            <a:pPr>
              <a:buNone/>
            </a:pPr>
            <a:r>
              <a:rPr lang="en-US" sz="3300" dirty="0" smtClean="0"/>
              <a:t>      2.Tachypnoea (&gt;24 breaths per minute)</a:t>
            </a:r>
          </a:p>
          <a:p>
            <a:pPr>
              <a:buNone/>
            </a:pPr>
            <a:r>
              <a:rPr lang="en-US" sz="3300" dirty="0" smtClean="0"/>
              <a:t>      3. Tachycardia (Heart Rate &gt; 90 beats/min)</a:t>
            </a:r>
          </a:p>
          <a:p>
            <a:pPr>
              <a:buNone/>
            </a:pPr>
            <a:r>
              <a:rPr lang="en-US" sz="3300" dirty="0" smtClean="0"/>
              <a:t>      4. </a:t>
            </a:r>
            <a:r>
              <a:rPr lang="en-US" sz="3300" dirty="0" err="1" smtClean="0"/>
              <a:t>Leucocytosis</a:t>
            </a:r>
            <a:r>
              <a:rPr lang="en-US" sz="3300" dirty="0" smtClean="0"/>
              <a:t> ( &gt;12,000/</a:t>
            </a:r>
            <a:r>
              <a:rPr lang="en-US" sz="3300" dirty="0" err="1" smtClean="0"/>
              <a:t>microL</a:t>
            </a:r>
            <a:r>
              <a:rPr lang="en-US" sz="3300" dirty="0" smtClean="0"/>
              <a:t>), Leucopenia (&lt;4000/</a:t>
            </a:r>
            <a:r>
              <a:rPr lang="en-US" sz="3300" dirty="0" err="1" smtClean="0"/>
              <a:t>microL</a:t>
            </a:r>
            <a:r>
              <a:rPr lang="en-US" sz="3300" dirty="0" smtClean="0"/>
              <a:t>) or</a:t>
            </a:r>
          </a:p>
          <a:p>
            <a:pPr>
              <a:buNone/>
            </a:pPr>
            <a:r>
              <a:rPr lang="en-US" sz="3300" dirty="0" smtClean="0"/>
              <a:t>      5. &gt;10% Bands</a:t>
            </a:r>
          </a:p>
          <a:p>
            <a:pPr>
              <a:buNone/>
            </a:pPr>
            <a:r>
              <a:rPr lang="en-US" sz="3300" dirty="0" smtClean="0"/>
              <a:t>Sepsis </a:t>
            </a:r>
          </a:p>
          <a:p>
            <a:pPr>
              <a:buNone/>
            </a:pPr>
            <a:r>
              <a:rPr lang="en-US" sz="3300" dirty="0" smtClean="0"/>
              <a:t>                 The harmful host response to infection ; systemic response to proven or suspected infection plus some degree of organ </a:t>
            </a:r>
            <a:r>
              <a:rPr lang="en-US" sz="3300" dirty="0" err="1" smtClean="0"/>
              <a:t>hypoperfusion</a:t>
            </a:r>
            <a:r>
              <a:rPr lang="en-US" sz="3300" dirty="0" smtClean="0"/>
              <a:t> ; </a:t>
            </a:r>
            <a:r>
              <a:rPr lang="en-US" sz="3300" dirty="0" err="1" smtClean="0"/>
              <a:t>ie</a:t>
            </a:r>
            <a:endParaRPr lang="en-US" sz="3300" dirty="0" smtClean="0"/>
          </a:p>
          <a:p>
            <a:pPr>
              <a:buNone/>
            </a:pPr>
            <a:r>
              <a:rPr lang="en-US" sz="3300" dirty="0" smtClean="0"/>
              <a:t>1.Cardiovascular: Arterial systolic blood pressure ≤mmHg or Mean Arterial Pressure ≤70 mmHg that responds to IV fluids</a:t>
            </a:r>
          </a:p>
          <a:p>
            <a:pPr>
              <a:buNone/>
            </a:pPr>
            <a:r>
              <a:rPr lang="en-US" sz="3300" dirty="0" smtClean="0"/>
              <a:t>2. Renal: Urine output &lt;0.5ml/kg per hour for 1 h despite adequate fluid resuscitation</a:t>
            </a:r>
          </a:p>
          <a:p>
            <a:pPr>
              <a:buNone/>
            </a:pPr>
            <a:r>
              <a:rPr lang="en-US" sz="3300" dirty="0" smtClean="0"/>
              <a:t>3. Respiratory: PaO2/FiO2 ≤250 or if the lung is the only dysfunctional organ , ≤200</a:t>
            </a:r>
          </a:p>
          <a:p>
            <a:pPr>
              <a:buNone/>
            </a:pPr>
            <a:r>
              <a:rPr lang="en-US" sz="3300" dirty="0" smtClean="0"/>
              <a:t>4. Hematological: Platelet count &lt;80,000/µL or 50% decrease in platelet count from highest value recorded over previous 3 days</a:t>
            </a:r>
          </a:p>
          <a:p>
            <a:pPr>
              <a:buNone/>
            </a:pPr>
            <a:r>
              <a:rPr lang="en-US" sz="3300" dirty="0" smtClean="0"/>
              <a:t>5. Unexplained Metabolic Acidosis: A pH ≤7.30 or a base deficit≥0.5mEq/L and a plasma Lactate level &gt;1.5 times upper limit of normal for reporting lab</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84101" y="646251"/>
          <a:ext cx="9028091" cy="5640947"/>
        </p:xfrm>
        <a:graphic>
          <a:graphicData uri="http://schemas.openxmlformats.org/drawingml/2006/table">
            <a:tbl>
              <a:tblPr>
                <a:tableStyleId>{2D5ABB26-0587-4C30-8999-92F81FD0307C}</a:tableStyleId>
              </a:tblPr>
              <a:tblGrid>
                <a:gridCol w="9028091"/>
              </a:tblGrid>
              <a:tr h="5640947">
                <a:tc>
                  <a:txBody>
                    <a:bodyPr/>
                    <a:lstStyle/>
                    <a:p>
                      <a:endParaRPr lang="en-IN" dirty="0"/>
                    </a:p>
                  </a:txBody>
                  <a:tcPr/>
                </a:tc>
              </a:tr>
            </a:tbl>
          </a:graphicData>
        </a:graphic>
      </p:graphicFrame>
      <p:graphicFrame>
        <p:nvGraphicFramePr>
          <p:cNvPr id="5" name="Table 4"/>
          <p:cNvGraphicFramePr>
            <a:graphicFrameLocks noGrp="1"/>
          </p:cNvGraphicFramePr>
          <p:nvPr/>
        </p:nvGraphicFramePr>
        <p:xfrm>
          <a:off x="815985" y="791574"/>
          <a:ext cx="9503175" cy="5407996"/>
        </p:xfrm>
        <a:graphic>
          <a:graphicData uri="http://schemas.openxmlformats.org/drawingml/2006/table">
            <a:tbl>
              <a:tblPr firstRow="1" bandRow="1">
                <a:tableStyleId>{21E4AEA4-8DFA-4A89-87EB-49C32662AFE0}</a:tableStyleId>
              </a:tblPr>
              <a:tblGrid>
                <a:gridCol w="1900635"/>
                <a:gridCol w="1900635"/>
                <a:gridCol w="1900635"/>
                <a:gridCol w="1900635"/>
                <a:gridCol w="1900635"/>
              </a:tblGrid>
              <a:tr h="920346">
                <a:tc>
                  <a:txBody>
                    <a:bodyPr/>
                    <a:lstStyle/>
                    <a:p>
                      <a:r>
                        <a:rPr lang="en-IN" dirty="0" smtClean="0"/>
                        <a:t>TYPES OF SHOCK</a:t>
                      </a:r>
                      <a:endParaRPr lang="en-IN" dirty="0"/>
                    </a:p>
                  </a:txBody>
                  <a:tcPr/>
                </a:tc>
                <a:tc>
                  <a:txBody>
                    <a:bodyPr/>
                    <a:lstStyle/>
                    <a:p>
                      <a:r>
                        <a:rPr lang="en-IN" dirty="0" smtClean="0"/>
                        <a:t>CVP</a:t>
                      </a:r>
                      <a:r>
                        <a:rPr lang="en-IN" baseline="0" dirty="0" smtClean="0"/>
                        <a:t> AND PCWP</a:t>
                      </a:r>
                      <a:endParaRPr lang="en-IN" dirty="0"/>
                    </a:p>
                  </a:txBody>
                  <a:tcPr/>
                </a:tc>
                <a:tc>
                  <a:txBody>
                    <a:bodyPr/>
                    <a:lstStyle/>
                    <a:p>
                      <a:r>
                        <a:rPr lang="en-IN" dirty="0" smtClean="0"/>
                        <a:t>CARDIAC OUTPUT</a:t>
                      </a:r>
                      <a:endParaRPr lang="en-IN" dirty="0"/>
                    </a:p>
                  </a:txBody>
                  <a:tcPr/>
                </a:tc>
                <a:tc>
                  <a:txBody>
                    <a:bodyPr/>
                    <a:lstStyle/>
                    <a:p>
                      <a:r>
                        <a:rPr lang="en-IN" dirty="0" smtClean="0"/>
                        <a:t>SYSTEMIC VASCULAR RESISTENCE</a:t>
                      </a:r>
                      <a:endParaRPr lang="en-IN" dirty="0"/>
                    </a:p>
                  </a:txBody>
                  <a:tcPr/>
                </a:tc>
                <a:tc>
                  <a:txBody>
                    <a:bodyPr/>
                    <a:lstStyle/>
                    <a:p>
                      <a:r>
                        <a:rPr lang="en-IN" dirty="0" smtClean="0"/>
                        <a:t>VENOUS 0XYGEN SATURATION</a:t>
                      </a:r>
                      <a:endParaRPr lang="en-IN" dirty="0"/>
                    </a:p>
                  </a:txBody>
                  <a:tcPr/>
                </a:tc>
              </a:tr>
              <a:tr h="624819">
                <a:tc>
                  <a:txBody>
                    <a:bodyPr/>
                    <a:lstStyle/>
                    <a:p>
                      <a:r>
                        <a:rPr lang="en-IN" dirty="0" smtClean="0"/>
                        <a:t>HYPOVOLEMIC</a:t>
                      </a:r>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p>
                      <a:endParaRPr lang="en-IN" dirty="0"/>
                    </a:p>
                  </a:txBody>
                  <a:tcPr/>
                </a:tc>
              </a:tr>
              <a:tr h="624819">
                <a:tc>
                  <a:txBody>
                    <a:bodyPr/>
                    <a:lstStyle/>
                    <a:p>
                      <a:r>
                        <a:rPr lang="en-IN" dirty="0" smtClean="0"/>
                        <a:t>CARDIOGENIC</a:t>
                      </a:r>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p>
                      <a:endParaRPr lang="en-IN" dirty="0"/>
                    </a:p>
                  </a:txBody>
                  <a:tcPr/>
                </a:tc>
              </a:tr>
              <a:tr h="624819">
                <a:tc>
                  <a:txBody>
                    <a:bodyPr/>
                    <a:lstStyle/>
                    <a:p>
                      <a:r>
                        <a:rPr lang="en-IN" dirty="0" smtClean="0"/>
                        <a:t>SEPTIC</a:t>
                      </a:r>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a:p>
                  </a:txBody>
                  <a:tcPr/>
                </a:tc>
              </a:tr>
              <a:tr h="624819">
                <a:tc>
                  <a:txBody>
                    <a:bodyPr/>
                    <a:lstStyle/>
                    <a:p>
                      <a:r>
                        <a:rPr lang="en-IN" sz="1400" dirty="0" smtClean="0"/>
                        <a:t>         HYPERDYNAMIC</a:t>
                      </a:r>
                      <a:endParaRPr lang="en-IN" sz="1400" dirty="0"/>
                    </a:p>
                  </a:txBody>
                  <a:tcPr/>
                </a:tc>
                <a:tc>
                  <a:txBody>
                    <a:bodyPr/>
                    <a:lstStyle/>
                    <a:p>
                      <a:endParaRPr lang="en-IN" baseline="0" dirty="0" smtClean="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txBody>
                  <a:tcPr/>
                </a:tc>
                <a:tc>
                  <a:txBody>
                    <a:bodyPr/>
                    <a:lstStyle/>
                    <a:p>
                      <a:endParaRPr lang="en-IN" dirty="0"/>
                    </a:p>
                  </a:txBody>
                  <a:tcPr/>
                </a:tc>
              </a:tr>
              <a:tr h="624819">
                <a:tc>
                  <a:txBody>
                    <a:bodyPr/>
                    <a:lstStyle/>
                    <a:p>
                      <a:r>
                        <a:rPr lang="en-IN" sz="1400" dirty="0" smtClean="0"/>
                        <a:t>          HYPODYNAMIC</a:t>
                      </a:r>
                      <a:endParaRPr lang="en-IN"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p>
                      <a:endParaRPr lang="en-IN" dirty="0"/>
                    </a:p>
                  </a:txBody>
                  <a:tcPr/>
                </a:tc>
                <a:tc>
                  <a:txBody>
                    <a:bodyPr/>
                    <a:lstStyle/>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N" dirty="0" smtClean="0"/>
                    </a:p>
                  </a:txBody>
                  <a:tcPr/>
                </a:tc>
              </a:tr>
              <a:tr h="692953">
                <a:tc>
                  <a:txBody>
                    <a:bodyPr/>
                    <a:lstStyle/>
                    <a:p>
                      <a:r>
                        <a:rPr lang="en-IN" dirty="0" smtClean="0"/>
                        <a:t>TRAUMATIC</a:t>
                      </a:r>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r h="624819">
                <a:tc>
                  <a:txBody>
                    <a:bodyPr/>
                    <a:lstStyle/>
                    <a:p>
                      <a:r>
                        <a:rPr lang="en-IN" dirty="0" smtClean="0"/>
                        <a:t>NEUROGENIC</a:t>
                      </a:r>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graphicFrame>
        <p:nvGraphicFramePr>
          <p:cNvPr id="7" name="Table 6"/>
          <p:cNvGraphicFramePr>
            <a:graphicFrameLocks noGrp="1"/>
          </p:cNvGraphicFramePr>
          <p:nvPr/>
        </p:nvGraphicFramePr>
        <p:xfrm>
          <a:off x="783519" y="6217797"/>
          <a:ext cx="9507470" cy="568221"/>
        </p:xfrm>
        <a:graphic>
          <a:graphicData uri="http://schemas.openxmlformats.org/drawingml/2006/table">
            <a:tbl>
              <a:tblPr firstRow="1" bandRow="1">
                <a:tableStyleId>{21E4AEA4-8DFA-4A89-87EB-49C32662AFE0}</a:tableStyleId>
              </a:tblPr>
              <a:tblGrid>
                <a:gridCol w="1901494"/>
                <a:gridCol w="1901494"/>
                <a:gridCol w="1901494"/>
                <a:gridCol w="1901494"/>
                <a:gridCol w="1901494"/>
              </a:tblGrid>
              <a:tr h="568221">
                <a:tc>
                  <a:txBody>
                    <a:bodyPr/>
                    <a:lstStyle/>
                    <a:p>
                      <a:r>
                        <a:rPr lang="en-IN" b="0" dirty="0" smtClean="0">
                          <a:solidFill>
                            <a:schemeClr val="tx1"/>
                          </a:solidFill>
                        </a:rPr>
                        <a:t>HYPOADRENAL</a:t>
                      </a:r>
                      <a:endParaRPr lang="en-IN" b="0" dirty="0">
                        <a:solidFill>
                          <a:schemeClr val="tx1"/>
                        </a:solidFill>
                      </a:endParaRPr>
                    </a:p>
                  </a:txBody>
                  <a:tcPr>
                    <a:solidFill>
                      <a:schemeClr val="accent2">
                        <a:lumMod val="20000"/>
                        <a:lumOff val="80000"/>
                      </a:schemeClr>
                    </a:solidFill>
                  </a:tcPr>
                </a:tc>
                <a:tc>
                  <a:txBody>
                    <a:bodyPr/>
                    <a:lstStyle/>
                    <a:p>
                      <a:endParaRPr lang="en-IN" b="0" dirty="0">
                        <a:solidFill>
                          <a:schemeClr val="tx1"/>
                        </a:solidFill>
                      </a:endParaRPr>
                    </a:p>
                  </a:txBody>
                  <a:tcPr>
                    <a:solidFill>
                      <a:schemeClr val="accent2">
                        <a:lumMod val="20000"/>
                        <a:lumOff val="80000"/>
                      </a:schemeClr>
                    </a:solidFill>
                  </a:tcPr>
                </a:tc>
                <a:tc>
                  <a:txBody>
                    <a:bodyPr/>
                    <a:lstStyle/>
                    <a:p>
                      <a:endParaRPr lang="en-IN" b="0" dirty="0">
                        <a:solidFill>
                          <a:schemeClr val="tx1"/>
                        </a:solidFill>
                      </a:endParaRPr>
                    </a:p>
                  </a:txBody>
                  <a:tcPr>
                    <a:solidFill>
                      <a:schemeClr val="accent2">
                        <a:lumMod val="20000"/>
                        <a:lumOff val="80000"/>
                      </a:schemeClr>
                    </a:solidFill>
                  </a:tcPr>
                </a:tc>
                <a:tc>
                  <a:txBody>
                    <a:bodyPr/>
                    <a:lstStyle/>
                    <a:p>
                      <a:endParaRPr lang="en-IN" b="0" dirty="0" smtClean="0">
                        <a:solidFill>
                          <a:schemeClr val="tx1"/>
                        </a:solidFill>
                      </a:endParaRPr>
                    </a:p>
                  </a:txBody>
                  <a:tcPr>
                    <a:solidFill>
                      <a:schemeClr val="accent2">
                        <a:lumMod val="20000"/>
                        <a:lumOff val="80000"/>
                      </a:schemeClr>
                    </a:solidFill>
                  </a:tcPr>
                </a:tc>
                <a:tc>
                  <a:txBody>
                    <a:bodyPr/>
                    <a:lstStyle/>
                    <a:p>
                      <a:endParaRPr lang="en-IN" b="0" dirty="0">
                        <a:solidFill>
                          <a:schemeClr val="tx1"/>
                        </a:solidFill>
                      </a:endParaRPr>
                    </a:p>
                  </a:txBody>
                  <a:tcPr>
                    <a:solidFill>
                      <a:schemeClr val="accent2">
                        <a:lumMod val="20000"/>
                        <a:lumOff val="80000"/>
                      </a:schemeClr>
                    </a:solidFill>
                  </a:tcPr>
                </a:tc>
              </a:tr>
            </a:tbl>
          </a:graphicData>
        </a:graphic>
      </p:graphicFrame>
      <p:cxnSp>
        <p:nvCxnSpPr>
          <p:cNvPr id="8" name="Straight Arrow Connector 7"/>
          <p:cNvCxnSpPr/>
          <p:nvPr/>
        </p:nvCxnSpPr>
        <p:spPr>
          <a:xfrm>
            <a:off x="3207224" y="1828803"/>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229370" y="1817429"/>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121264" y="1806055"/>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123537" y="2449780"/>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236189" y="2452053"/>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273181" y="3750869"/>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185538" y="3750869"/>
            <a:ext cx="0" cy="4503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3264082" y="4396868"/>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231640" y="4385494"/>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8877874" y="4387768"/>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8852851" y="5113377"/>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053617" y="5129299"/>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090611" y="5131573"/>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250434" y="4983718"/>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252707" y="5695678"/>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315798" y="5697953"/>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7078638" y="5686584"/>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8964306" y="5716149"/>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993875" y="6305284"/>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208291" y="6280262"/>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354465" y="6282536"/>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446051" y="6298458"/>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3250434" y="2449780"/>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7087739" y="1796959"/>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090012" y="2467976"/>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3434678" y="3725848"/>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238458" y="3741770"/>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9048466" y="3744044"/>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9037091" y="4360472"/>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7087729" y="4390042"/>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3459690" y="4378668"/>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5249821" y="5104279"/>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7203727" y="5092905"/>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3216306" y="6318926"/>
            <a:ext cx="0" cy="4503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810233" y="6537283"/>
            <a:ext cx="2774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826153" y="6594142"/>
            <a:ext cx="2774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006221" y="163773"/>
            <a:ext cx="7806519" cy="523220"/>
          </a:xfrm>
          <a:prstGeom prst="rect">
            <a:avLst/>
          </a:prstGeom>
          <a:noFill/>
        </p:spPr>
        <p:txBody>
          <a:bodyPr wrap="square" rtlCol="0">
            <a:spAutoFit/>
          </a:bodyPr>
          <a:lstStyle/>
          <a:p>
            <a:r>
              <a:rPr lang="en-IN" sz="2800" b="1" dirty="0" smtClean="0"/>
              <a:t>PHYSIOLOGY  OF  SHOCK</a:t>
            </a:r>
            <a:endParaRPr lang="en-IN" sz="2800" b="1" dirty="0"/>
          </a:p>
        </p:txBody>
      </p:sp>
    </p:spTree>
    <p:extLst>
      <p:ext uri="{BB962C8B-B14F-4D97-AF65-F5344CB8AC3E}">
        <p14:creationId xmlns:p14="http://schemas.microsoft.com/office/powerpoint/2010/main" xmlns="" val="7684135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285" y="168811"/>
            <a:ext cx="11676185" cy="6443003"/>
          </a:xfrm>
        </p:spPr>
        <p:txBody>
          <a:bodyPr>
            <a:normAutofit/>
          </a:bodyPr>
          <a:lstStyle/>
          <a:p>
            <a:pPr>
              <a:buNone/>
            </a:pPr>
            <a:r>
              <a:rPr lang="en-US" dirty="0" smtClean="0"/>
              <a:t>Septic Shock </a:t>
            </a:r>
          </a:p>
          <a:p>
            <a:pPr>
              <a:buNone/>
            </a:pPr>
            <a:r>
              <a:rPr lang="en-US" dirty="0" smtClean="0"/>
              <a:t>                   Sepsis with hypotension (arterial blood pressure &lt;90mmHg systolic, or 40 mmHg less than patient’s normal blood pressure) for at least 1 h despite adequate fluid resuscitation</a:t>
            </a:r>
          </a:p>
          <a:p>
            <a:pPr>
              <a:buNone/>
            </a:pPr>
            <a:endParaRPr lang="en-US" dirty="0" smtClean="0"/>
          </a:p>
          <a:p>
            <a:pPr>
              <a:buNone/>
            </a:pPr>
            <a:r>
              <a:rPr lang="en-US" dirty="0" smtClean="0"/>
              <a:t>Refractory Septic Shock</a:t>
            </a:r>
          </a:p>
          <a:p>
            <a:pPr>
              <a:buNone/>
            </a:pPr>
            <a:r>
              <a:rPr lang="en-US" dirty="0" smtClean="0"/>
              <a:t>                    Septic shock that lasts &gt; 1 h and does not respond to fluid or </a:t>
            </a:r>
            <a:r>
              <a:rPr lang="en-US" dirty="0" err="1" smtClean="0"/>
              <a:t>pressor</a:t>
            </a:r>
            <a:r>
              <a:rPr lang="en-US" dirty="0" smtClean="0"/>
              <a:t> administration</a:t>
            </a:r>
          </a:p>
          <a:p>
            <a:pPr>
              <a:buNone/>
            </a:pPr>
            <a:endParaRPr lang="en-US" dirty="0" smtClean="0"/>
          </a:p>
          <a:p>
            <a:pPr>
              <a:buNone/>
            </a:pPr>
            <a:r>
              <a:rPr lang="en-US" sz="1700" dirty="0" smtClean="0"/>
              <a:t>(Fluid resuscitation is considered adequate when the pulmonary artery wedge pressure is ≥12 mmHg or the central venous pressure is ≥8 mmHg)            </a:t>
            </a:r>
            <a:endParaRPr lang="en-US" sz="17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300" y="0"/>
            <a:ext cx="7569200" cy="1325563"/>
          </a:xfrm>
        </p:spPr>
        <p:txBody>
          <a:bodyPr/>
          <a:lstStyle/>
          <a:p>
            <a:r>
              <a:rPr lang="en-IN" dirty="0" smtClean="0"/>
              <a:t>ETIOLOGY OF SEPTIC SHOCK</a:t>
            </a:r>
            <a:endParaRPr lang="en-IN" dirty="0"/>
          </a:p>
        </p:txBody>
      </p:sp>
      <p:sp>
        <p:nvSpPr>
          <p:cNvPr id="3" name="Content Placeholder 2"/>
          <p:cNvSpPr>
            <a:spLocks noGrp="1"/>
          </p:cNvSpPr>
          <p:nvPr>
            <p:ph idx="1"/>
          </p:nvPr>
        </p:nvSpPr>
        <p:spPr>
          <a:xfrm>
            <a:off x="1536027" y="1945940"/>
            <a:ext cx="4864768" cy="4351338"/>
          </a:xfrm>
        </p:spPr>
        <p:txBody>
          <a:bodyPr/>
          <a:lstStyle/>
          <a:p>
            <a:r>
              <a:rPr lang="en-IN" dirty="0" smtClean="0"/>
              <a:t>Bacteria : Gram Negative nearly 2/3, Gram Positive 1/3.</a:t>
            </a:r>
          </a:p>
          <a:p>
            <a:r>
              <a:rPr lang="en-IN" dirty="0" smtClean="0"/>
              <a:t>Gram Negative</a:t>
            </a:r>
          </a:p>
          <a:p>
            <a:pPr lvl="1"/>
            <a:r>
              <a:rPr lang="en-IN" dirty="0" smtClean="0"/>
              <a:t>  </a:t>
            </a:r>
            <a:r>
              <a:rPr lang="en-IN" dirty="0" err="1" smtClean="0"/>
              <a:t>E.Coli</a:t>
            </a:r>
            <a:endParaRPr lang="en-IN" dirty="0" smtClean="0"/>
          </a:p>
          <a:p>
            <a:pPr lvl="1"/>
            <a:r>
              <a:rPr lang="en-IN" dirty="0" err="1" smtClean="0"/>
              <a:t>Klebsiella</a:t>
            </a:r>
            <a:endParaRPr lang="en-IN" dirty="0" smtClean="0"/>
          </a:p>
          <a:p>
            <a:pPr lvl="1"/>
            <a:r>
              <a:rPr lang="en-IN" dirty="0" err="1" smtClean="0"/>
              <a:t>Enterobacter</a:t>
            </a:r>
            <a:endParaRPr lang="en-IN" dirty="0" smtClean="0"/>
          </a:p>
          <a:p>
            <a:pPr lvl="1"/>
            <a:r>
              <a:rPr lang="en-IN" dirty="0" err="1" smtClean="0"/>
              <a:t>Serratia</a:t>
            </a:r>
            <a:endParaRPr lang="en-IN" dirty="0" smtClean="0"/>
          </a:p>
          <a:p>
            <a:pPr lvl="1"/>
            <a:r>
              <a:rPr lang="en-IN" dirty="0" smtClean="0"/>
              <a:t>Proteus</a:t>
            </a:r>
          </a:p>
          <a:p>
            <a:pPr lvl="1"/>
            <a:r>
              <a:rPr lang="en-IN" dirty="0" smtClean="0"/>
              <a:t>Pseudomonas</a:t>
            </a:r>
          </a:p>
          <a:p>
            <a:pPr lvl="1"/>
            <a:r>
              <a:rPr lang="en-IN" dirty="0" err="1" smtClean="0"/>
              <a:t>bacteroides</a:t>
            </a:r>
            <a:r>
              <a:rPr lang="en-IN" dirty="0" smtClean="0"/>
              <a:t>    </a:t>
            </a:r>
            <a:endParaRPr lang="en-IN" dirty="0"/>
          </a:p>
        </p:txBody>
      </p:sp>
      <p:sp>
        <p:nvSpPr>
          <p:cNvPr id="4" name="Content Placeholder 2"/>
          <p:cNvSpPr txBox="1">
            <a:spLocks/>
          </p:cNvSpPr>
          <p:nvPr/>
        </p:nvSpPr>
        <p:spPr>
          <a:xfrm>
            <a:off x="4764503" y="2877135"/>
            <a:ext cx="2935706" cy="22483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dirty="0" smtClean="0"/>
              <a:t>Gram Positive</a:t>
            </a:r>
          </a:p>
          <a:p>
            <a:pPr lvl="1"/>
            <a:r>
              <a:rPr lang="en-IN" dirty="0" smtClean="0"/>
              <a:t>Streptococci</a:t>
            </a:r>
          </a:p>
          <a:p>
            <a:pPr lvl="1"/>
            <a:r>
              <a:rPr lang="en-IN" dirty="0" smtClean="0"/>
              <a:t>Staphylococci</a:t>
            </a:r>
          </a:p>
          <a:p>
            <a:pPr lvl="1"/>
            <a:r>
              <a:rPr lang="en-IN" dirty="0" smtClean="0"/>
              <a:t>Clostridia</a:t>
            </a:r>
          </a:p>
          <a:p>
            <a:pPr lvl="1"/>
            <a:r>
              <a:rPr lang="en-IN" dirty="0" smtClean="0"/>
              <a:t>Pneumococci</a:t>
            </a:r>
          </a:p>
          <a:p>
            <a:pPr lvl="1"/>
            <a:endParaRPr lang="en-IN" dirty="0"/>
          </a:p>
        </p:txBody>
      </p:sp>
      <p:sp>
        <p:nvSpPr>
          <p:cNvPr id="6" name="TextBox 5"/>
          <p:cNvSpPr txBox="1"/>
          <p:nvPr/>
        </p:nvSpPr>
        <p:spPr>
          <a:xfrm>
            <a:off x="4571998" y="5171358"/>
            <a:ext cx="4162926" cy="1200329"/>
          </a:xfrm>
          <a:prstGeom prst="rect">
            <a:avLst/>
          </a:prstGeom>
          <a:noFill/>
        </p:spPr>
        <p:txBody>
          <a:bodyPr wrap="square" rtlCol="0">
            <a:spAutoFit/>
          </a:bodyPr>
          <a:lstStyle/>
          <a:p>
            <a:pPr marL="342900" indent="-342900">
              <a:buFont typeface="Arial" panose="020B0604020202020204" pitchFamily="34" charset="0"/>
              <a:buChar char="•"/>
            </a:pPr>
            <a:r>
              <a:rPr lang="en-IN" sz="2400" dirty="0" smtClean="0"/>
              <a:t>Viruses , Fungi , and Parasites in few </a:t>
            </a:r>
            <a:r>
              <a:rPr lang="en-IN" sz="2400" dirty="0" err="1" smtClean="0"/>
              <a:t>aspecially</a:t>
            </a:r>
            <a:r>
              <a:rPr lang="en-IN" sz="2400" dirty="0" smtClean="0"/>
              <a:t> the </a:t>
            </a:r>
            <a:r>
              <a:rPr lang="en-IN" sz="2400" dirty="0" err="1" smtClean="0"/>
              <a:t>Immunocompromised</a:t>
            </a:r>
            <a:endParaRPr lang="en-IN" sz="2400" dirty="0"/>
          </a:p>
        </p:txBody>
      </p:sp>
    </p:spTree>
    <p:extLst>
      <p:ext uri="{BB962C8B-B14F-4D97-AF65-F5344CB8AC3E}">
        <p14:creationId xmlns:p14="http://schemas.microsoft.com/office/powerpoint/2010/main" xmlns="" val="16526773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2936" y="598402"/>
            <a:ext cx="5490411" cy="6259597"/>
          </a:xfrm>
        </p:spPr>
        <p:txBody>
          <a:bodyPr>
            <a:normAutofit/>
          </a:bodyPr>
          <a:lstStyle/>
          <a:p>
            <a:pPr marL="0" indent="0">
              <a:buNone/>
            </a:pPr>
            <a:r>
              <a:rPr lang="en-IN" sz="3200" b="1" dirty="0" smtClean="0"/>
              <a:t>SOURCE</a:t>
            </a:r>
          </a:p>
          <a:p>
            <a:r>
              <a:rPr lang="en-IN" sz="3200" dirty="0" smtClean="0"/>
              <a:t>ENDOGENOUS</a:t>
            </a:r>
          </a:p>
          <a:p>
            <a:pPr lvl="1"/>
            <a:r>
              <a:rPr lang="en-IN" sz="2800" dirty="0" smtClean="0"/>
              <a:t>Skin</a:t>
            </a:r>
          </a:p>
          <a:p>
            <a:pPr lvl="1"/>
            <a:r>
              <a:rPr lang="en-IN" sz="2800" dirty="0" smtClean="0"/>
              <a:t>Urinary Tract</a:t>
            </a:r>
          </a:p>
          <a:p>
            <a:pPr lvl="1"/>
            <a:r>
              <a:rPr lang="en-IN" sz="2800" dirty="0" smtClean="0"/>
              <a:t>Respiratory Tract</a:t>
            </a:r>
          </a:p>
          <a:p>
            <a:pPr lvl="1"/>
            <a:r>
              <a:rPr lang="en-IN" sz="2800" dirty="0" smtClean="0"/>
              <a:t>GIT</a:t>
            </a:r>
          </a:p>
          <a:p>
            <a:pPr marL="457200" lvl="1" indent="0">
              <a:buNone/>
            </a:pPr>
            <a:endParaRPr lang="en-IN" dirty="0" smtClean="0"/>
          </a:p>
          <a:p>
            <a:r>
              <a:rPr lang="en-IN" sz="3200" dirty="0" smtClean="0"/>
              <a:t>EXOGENOUS</a:t>
            </a:r>
          </a:p>
          <a:p>
            <a:pPr lvl="1"/>
            <a:r>
              <a:rPr lang="en-IN" sz="2800" dirty="0" smtClean="0"/>
              <a:t>Surgical Instruments</a:t>
            </a:r>
          </a:p>
          <a:p>
            <a:pPr lvl="1"/>
            <a:r>
              <a:rPr lang="en-IN" sz="2800" dirty="0" smtClean="0"/>
              <a:t>Drapes</a:t>
            </a:r>
          </a:p>
          <a:p>
            <a:pPr lvl="1"/>
            <a:r>
              <a:rPr lang="en-IN" sz="2800" dirty="0" smtClean="0"/>
              <a:t>Imaging Machines</a:t>
            </a:r>
          </a:p>
          <a:p>
            <a:pPr lvl="1"/>
            <a:r>
              <a:rPr lang="en-IN" sz="2800" dirty="0" smtClean="0"/>
              <a:t>Staff</a:t>
            </a:r>
            <a:endParaRPr lang="en-IN" sz="2800" dirty="0"/>
          </a:p>
        </p:txBody>
      </p:sp>
    </p:spTree>
    <p:extLst>
      <p:ext uri="{BB962C8B-B14F-4D97-AF65-F5344CB8AC3E}">
        <p14:creationId xmlns:p14="http://schemas.microsoft.com/office/powerpoint/2010/main" xmlns="" val="3771060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p:txBody>
          <a:bodyPr/>
          <a:lstStyle/>
          <a:p>
            <a:r>
              <a:rPr lang="en-US" dirty="0" smtClean="0"/>
              <a:t>Age( &lt; 10 / &gt;70 years)</a:t>
            </a:r>
          </a:p>
          <a:p>
            <a:r>
              <a:rPr lang="en-US" dirty="0" smtClean="0"/>
              <a:t>Malnutrition</a:t>
            </a:r>
          </a:p>
          <a:p>
            <a:r>
              <a:rPr lang="en-US" dirty="0" err="1" smtClean="0"/>
              <a:t>Immunosupression</a:t>
            </a:r>
            <a:r>
              <a:rPr lang="en-US" dirty="0" smtClean="0"/>
              <a:t> , </a:t>
            </a:r>
            <a:r>
              <a:rPr lang="en-US" dirty="0" err="1" smtClean="0"/>
              <a:t>immunosupressive</a:t>
            </a:r>
            <a:r>
              <a:rPr lang="en-US" dirty="0" smtClean="0"/>
              <a:t> agents</a:t>
            </a:r>
          </a:p>
          <a:p>
            <a:r>
              <a:rPr lang="en-US" dirty="0" smtClean="0"/>
              <a:t>Necrotic tissue</a:t>
            </a:r>
          </a:p>
          <a:p>
            <a:r>
              <a:rPr lang="en-US" dirty="0" smtClean="0"/>
              <a:t>Urinary </a:t>
            </a:r>
            <a:r>
              <a:rPr lang="en-US" dirty="0" err="1" smtClean="0"/>
              <a:t>cathetrization</a:t>
            </a:r>
            <a:endParaRPr lang="en-US" dirty="0" smtClean="0"/>
          </a:p>
          <a:p>
            <a:r>
              <a:rPr lang="en-US" dirty="0" smtClean="0"/>
              <a:t>Prolonged hospital stay</a:t>
            </a:r>
          </a:p>
          <a:p>
            <a:r>
              <a:rPr lang="en-US" dirty="0" smtClean="0"/>
              <a:t>Primary </a:t>
            </a:r>
            <a:r>
              <a:rPr lang="en-US" dirty="0" err="1" smtClean="0"/>
              <a:t>comorbid</a:t>
            </a:r>
            <a:r>
              <a:rPr lang="en-US" dirty="0" smtClean="0"/>
              <a:t> condition( DM ,CRF, Malignancy)</a:t>
            </a:r>
          </a:p>
          <a:p>
            <a:r>
              <a:rPr lang="en-US" dirty="0" smtClean="0"/>
              <a:t>Major </a:t>
            </a:r>
            <a:r>
              <a:rPr lang="en-US" dirty="0" err="1" smtClean="0"/>
              <a:t>surgeries,trauma,extensive</a:t>
            </a:r>
            <a:r>
              <a:rPr lang="en-US" dirty="0" smtClean="0"/>
              <a:t> burns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PATHOPHYSIOLOGY</a:t>
            </a:r>
            <a:endParaRPr lang="en-US" b="1" dirty="0"/>
          </a:p>
        </p:txBody>
      </p:sp>
      <p:sp>
        <p:nvSpPr>
          <p:cNvPr id="3" name="Content Placeholder 2"/>
          <p:cNvSpPr>
            <a:spLocks noGrp="1"/>
          </p:cNvSpPr>
          <p:nvPr>
            <p:ph idx="1"/>
          </p:nvPr>
        </p:nvSpPr>
        <p:spPr>
          <a:solidFill>
            <a:schemeClr val="bg1"/>
          </a:solidFill>
          <a:ln>
            <a:solidFill>
              <a:schemeClr val="tx1"/>
            </a:solidFill>
          </a:ln>
        </p:spPr>
        <p:txBody>
          <a:bodyPr>
            <a:normAutofit fontScale="92500" lnSpcReduction="10000"/>
          </a:bodyPr>
          <a:lstStyle/>
          <a:p>
            <a:pPr>
              <a:buNone/>
            </a:pPr>
            <a:r>
              <a:rPr lang="en-US" dirty="0" smtClean="0"/>
              <a:t> Sepsis and Septic shock are caused by</a:t>
            </a:r>
            <a:endParaRPr lang="en-US" b="1" dirty="0" smtClean="0"/>
          </a:p>
          <a:p>
            <a:pPr lvl="1"/>
            <a:r>
              <a:rPr lang="en-US" b="1" dirty="0" smtClean="0"/>
              <a:t> </a:t>
            </a:r>
            <a:r>
              <a:rPr lang="en-US" b="1" dirty="0"/>
              <a:t>G</a:t>
            </a:r>
            <a:r>
              <a:rPr lang="en-US" b="1" dirty="0" smtClean="0">
                <a:hlinkClick r:id="rId2" action="ppaction://hlinkfile" tooltip="Gram-positive bacteria"/>
              </a:rPr>
              <a:t>ram-positive bacteria</a:t>
            </a:r>
            <a:endParaRPr lang="en-US" b="1" dirty="0" smtClean="0"/>
          </a:p>
          <a:p>
            <a:pPr lvl="1"/>
            <a:r>
              <a:rPr lang="en-US" b="1" dirty="0" smtClean="0"/>
              <a:t> </a:t>
            </a:r>
            <a:r>
              <a:rPr lang="en-US" b="1" dirty="0"/>
              <a:t>G</a:t>
            </a:r>
            <a:r>
              <a:rPr lang="en-US" b="1" dirty="0" smtClean="0">
                <a:hlinkClick r:id="rId3" action="ppaction://hlinkfile" tooltip="Gram-negative bacteria"/>
              </a:rPr>
              <a:t>ram-negative bacteria</a:t>
            </a:r>
            <a:endParaRPr lang="en-US" b="1" dirty="0" smtClean="0"/>
          </a:p>
          <a:p>
            <a:pPr lvl="1"/>
            <a:r>
              <a:rPr lang="en-US" b="1" dirty="0" smtClean="0"/>
              <a:t> Fungal infection.</a:t>
            </a:r>
            <a:endParaRPr lang="en-US" dirty="0" smtClean="0"/>
          </a:p>
          <a:p>
            <a:pPr>
              <a:buFont typeface="Wingdings" pitchFamily="2" charset="2"/>
              <a:buChar char="§"/>
            </a:pPr>
            <a:r>
              <a:rPr lang="en-US" dirty="0" smtClean="0"/>
              <a:t>Toxin produced in response to pathogen</a:t>
            </a:r>
          </a:p>
          <a:p>
            <a:r>
              <a:rPr lang="en-US" dirty="0" smtClean="0"/>
              <a:t> Gram-negative bacteria (</a:t>
            </a:r>
            <a:r>
              <a:rPr lang="en-US" dirty="0" smtClean="0">
                <a:hlinkClick r:id="rId4" action="ppaction://hlinkfile" tooltip="Endotoxin"/>
              </a:rPr>
              <a:t>endotoxins</a:t>
            </a:r>
            <a:r>
              <a:rPr lang="en-US" dirty="0" smtClean="0"/>
              <a:t>,)</a:t>
            </a:r>
          </a:p>
          <a:p>
            <a:pPr lvl="1"/>
            <a:r>
              <a:rPr lang="en-US" dirty="0" smtClean="0"/>
              <a:t> Bacterial membrane </a:t>
            </a:r>
            <a:r>
              <a:rPr lang="en-US" dirty="0" smtClean="0">
                <a:hlinkClick r:id="rId5" action="ppaction://hlinkfile" tooltip="Lipopolysaccharide"/>
              </a:rPr>
              <a:t>lipopolysaccharides</a:t>
            </a:r>
            <a:r>
              <a:rPr lang="en-US" dirty="0" smtClean="0"/>
              <a:t>.</a:t>
            </a:r>
          </a:p>
          <a:p>
            <a:r>
              <a:rPr lang="en-US" dirty="0"/>
              <a:t>G</a:t>
            </a:r>
            <a:r>
              <a:rPr lang="en-US" dirty="0" smtClean="0"/>
              <a:t>ram-positive bacteria( </a:t>
            </a:r>
            <a:r>
              <a:rPr lang="en-US" dirty="0" smtClean="0">
                <a:hlinkClick r:id="rId6" action="ppaction://hlinkfile" tooltip="Exotoxins"/>
              </a:rPr>
              <a:t>exotoxins</a:t>
            </a:r>
            <a:r>
              <a:rPr lang="en-US" dirty="0" smtClean="0"/>
              <a:t> or </a:t>
            </a:r>
            <a:r>
              <a:rPr lang="en-US" dirty="0" smtClean="0">
                <a:hlinkClick r:id="rId7" action="ppaction://hlinkfile" tooltip="Enterotoxins"/>
              </a:rPr>
              <a:t>enterotoxins</a:t>
            </a:r>
            <a:r>
              <a:rPr lang="en-US" dirty="0" smtClean="0"/>
              <a:t>)  . </a:t>
            </a:r>
          </a:p>
          <a:p>
            <a:pPr lvl="1"/>
            <a:r>
              <a:rPr lang="en-US" dirty="0" smtClean="0"/>
              <a:t>Type I, cell surface-active toxins-- </a:t>
            </a:r>
            <a:r>
              <a:rPr lang="en-US" dirty="0" err="1" smtClean="0">
                <a:hlinkClick r:id="rId8" action="ppaction://hlinkfile" tooltip="Superantigens"/>
              </a:rPr>
              <a:t>superantigens</a:t>
            </a:r>
            <a:r>
              <a:rPr lang="en-US" dirty="0" smtClean="0"/>
              <a:t> and </a:t>
            </a:r>
            <a:r>
              <a:rPr lang="en-US" dirty="0" smtClean="0">
                <a:hlinkClick r:id="rId9" action="ppaction://hlinkfile" tooltip="Heat-stable enterotoxins"/>
              </a:rPr>
              <a:t>heat-stable enterotoxins</a:t>
            </a:r>
            <a:r>
              <a:rPr lang="en-US" dirty="0" smtClean="0"/>
              <a:t>. </a:t>
            </a:r>
          </a:p>
          <a:p>
            <a:pPr lvl="1"/>
            <a:r>
              <a:rPr lang="en-US" dirty="0" smtClean="0"/>
              <a:t>Type II, membrane-damaging toxins-- </a:t>
            </a:r>
            <a:r>
              <a:rPr lang="en-US" dirty="0" err="1" smtClean="0">
                <a:hlinkClick r:id="rId10" action="ppaction://hlinkfile" tooltip="Hemolysin"/>
              </a:rPr>
              <a:t>hemolysins</a:t>
            </a:r>
            <a:r>
              <a:rPr lang="en-US" dirty="0" smtClean="0"/>
              <a:t> and </a:t>
            </a:r>
            <a:r>
              <a:rPr lang="en-US" dirty="0" smtClean="0">
                <a:hlinkClick r:id="rId11" action="ppaction://hlinkfile" tooltip="Phospholipase"/>
              </a:rPr>
              <a:t>phospholipases</a:t>
            </a:r>
            <a:r>
              <a:rPr lang="en-US" dirty="0" smtClean="0"/>
              <a:t>. </a:t>
            </a:r>
          </a:p>
          <a:p>
            <a:pPr lvl="1"/>
            <a:r>
              <a:rPr lang="en-US" dirty="0" smtClean="0"/>
              <a:t>Type III, intracellular toxins -- </a:t>
            </a:r>
            <a:r>
              <a:rPr lang="en-US" dirty="0" err="1" smtClean="0">
                <a:hlinkClick r:id="rId12" action="ppaction://hlinkfile" tooltip="Shiga toxin"/>
              </a:rPr>
              <a:t>shiga</a:t>
            </a:r>
            <a:r>
              <a:rPr lang="en-US" dirty="0" smtClean="0">
                <a:hlinkClick r:id="rId12" action="ppaction://hlinkfile" tooltip="Shiga toxin"/>
              </a:rPr>
              <a:t> toxin</a:t>
            </a:r>
            <a:r>
              <a:rPr lang="en-US" dirty="0" smtClean="0"/>
              <a:t>, </a:t>
            </a:r>
            <a:r>
              <a:rPr lang="en-US" dirty="0" smtClean="0">
                <a:hlinkClick r:id="rId13" action="ppaction://hlinkfile" tooltip="Cholera toxin"/>
              </a:rPr>
              <a:t>cholera toxin</a:t>
            </a:r>
            <a:r>
              <a:rPr lang="en-US" dirty="0" smtClean="0"/>
              <a:t>, and </a:t>
            </a:r>
            <a:r>
              <a:rPr lang="en-US" dirty="0" smtClean="0">
                <a:hlinkClick r:id="rId14" action="ppaction://hlinkfile" tooltip="Anthrax lethal toxin"/>
              </a:rPr>
              <a:t>anthrax lethal toxin</a:t>
            </a:r>
            <a:r>
              <a:rPr lang="en-US" dirty="0" smtClean="0"/>
              <a: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5371" y="357809"/>
            <a:ext cx="10663899" cy="6500191"/>
          </a:xfrm>
        </p:spPr>
        <p:txBody>
          <a:bodyPr>
            <a:normAutofit/>
          </a:bodyPr>
          <a:lstStyle/>
          <a:p>
            <a:pPr>
              <a:buNone/>
            </a:pPr>
            <a:r>
              <a:rPr lang="en-US" dirty="0" smtClean="0"/>
              <a:t>                                    ENDOTOXIN / EXOTOXIN </a:t>
            </a:r>
          </a:p>
          <a:p>
            <a:pPr>
              <a:buNone/>
            </a:pPr>
            <a:endParaRPr lang="en-US" dirty="0" smtClean="0"/>
          </a:p>
          <a:p>
            <a:pPr>
              <a:buNone/>
            </a:pPr>
            <a:endParaRPr lang="en-US" dirty="0" smtClean="0"/>
          </a:p>
          <a:p>
            <a:pPr lvl="1">
              <a:buNone/>
            </a:pPr>
            <a:r>
              <a:rPr lang="en-US" dirty="0" smtClean="0"/>
              <a:t>                           Immune response                  Coagulation response . </a:t>
            </a:r>
          </a:p>
          <a:p>
            <a:pPr lvl="1">
              <a:buNone/>
            </a:pPr>
            <a:endParaRPr lang="en-US" dirty="0" smtClean="0"/>
          </a:p>
          <a:p>
            <a:pPr lvl="1">
              <a:buNone/>
            </a:pPr>
            <a:r>
              <a:rPr lang="en-US" dirty="0" smtClean="0"/>
              <a:t>     pro-inflammatory and anti-inflammatory</a:t>
            </a:r>
          </a:p>
          <a:p>
            <a:pPr lvl="1">
              <a:buNone/>
            </a:pPr>
            <a:r>
              <a:rPr lang="en-US" dirty="0" smtClean="0"/>
              <a:t>                    markers are released                           </a:t>
            </a:r>
          </a:p>
          <a:p>
            <a:pPr lvl="1">
              <a:buNone/>
            </a:pPr>
            <a:r>
              <a:rPr lang="en-US" dirty="0" smtClean="0"/>
              <a:t>                  ( </a:t>
            </a:r>
            <a:r>
              <a:rPr lang="en-US" dirty="0" smtClean="0">
                <a:hlinkClick r:id="rId2" action="ppaction://hlinkfile" tooltip="Interleukin 1"/>
              </a:rPr>
              <a:t>IL-1</a:t>
            </a:r>
            <a:r>
              <a:rPr lang="en-US" dirty="0" smtClean="0"/>
              <a:t>, </a:t>
            </a:r>
            <a:r>
              <a:rPr lang="en-US" dirty="0" smtClean="0">
                <a:hlinkClick r:id="rId3" action="ppaction://hlinkfile" tooltip="Interleukin 6"/>
              </a:rPr>
              <a:t>IL-6</a:t>
            </a:r>
            <a:r>
              <a:rPr lang="en-US" dirty="0" smtClean="0"/>
              <a:t>, and </a:t>
            </a:r>
            <a:r>
              <a:rPr lang="en-US" dirty="0" smtClean="0">
                <a:hlinkClick r:id="rId4" action="ppaction://hlinkfile" tooltip="TNF-α"/>
              </a:rPr>
              <a:t>TNF-α</a:t>
            </a:r>
            <a:r>
              <a:rPr lang="en-US" dirty="0" smtClean="0"/>
              <a:t>. )                        COAGULATION</a:t>
            </a:r>
          </a:p>
          <a:p>
            <a:pPr lvl="1">
              <a:buNone/>
            </a:pPr>
            <a:r>
              <a:rPr lang="en-US" dirty="0" smtClean="0"/>
              <a:t>                    </a:t>
            </a:r>
            <a:r>
              <a:rPr lang="en-US" dirty="0" smtClean="0">
                <a:hlinkClick r:id="rId5" action="ppaction://hlinkfile" tooltip="Interleukin 4"/>
              </a:rPr>
              <a:t>IL-4</a:t>
            </a:r>
            <a:r>
              <a:rPr lang="en-US" dirty="0" smtClean="0"/>
              <a:t>, IL-10                                             FIBRINOLYSIS</a:t>
            </a:r>
          </a:p>
          <a:p>
            <a:pPr lvl="1">
              <a:buNone/>
            </a:pPr>
            <a:r>
              <a:rPr lang="en-US" dirty="0" smtClean="0"/>
              <a:t>                            Cell dysfunction</a:t>
            </a:r>
          </a:p>
          <a:p>
            <a:pPr lvl="1">
              <a:buNone/>
            </a:pPr>
            <a:endParaRPr lang="en-US" dirty="0" smtClean="0"/>
          </a:p>
          <a:p>
            <a:pPr lvl="1">
              <a:buNone/>
            </a:pPr>
            <a:endParaRPr lang="en-US" dirty="0" smtClean="0"/>
          </a:p>
          <a:p>
            <a:pPr lvl="1">
              <a:buNone/>
            </a:pPr>
            <a:r>
              <a:rPr lang="en-US" dirty="0" smtClean="0"/>
              <a:t>VASCULATURE         ORGANS                         MYOCARDIUM</a:t>
            </a:r>
          </a:p>
          <a:p>
            <a:pPr lvl="1">
              <a:buNone/>
            </a:pPr>
            <a:r>
              <a:rPr lang="en-US" sz="1600" dirty="0" smtClean="0"/>
              <a:t>(</a:t>
            </a:r>
            <a:r>
              <a:rPr lang="en-US" sz="1600" dirty="0" err="1" smtClean="0"/>
              <a:t>Vasodilaion</a:t>
            </a:r>
            <a:r>
              <a:rPr lang="en-US" sz="1600" dirty="0" smtClean="0"/>
              <a:t> ,</a:t>
            </a:r>
            <a:r>
              <a:rPr lang="en-US" sz="1600" dirty="0" err="1" smtClean="0"/>
              <a:t>vasocons</a:t>
            </a:r>
            <a:r>
              <a:rPr lang="en-US" sz="1600" dirty="0" smtClean="0"/>
              <a:t>             (dysfunction and                                          ( Depression  and </a:t>
            </a:r>
          </a:p>
          <a:p>
            <a:pPr lvl="1">
              <a:buNone/>
            </a:pPr>
            <a:r>
              <a:rPr lang="en-US" sz="1600" dirty="0" smtClean="0"/>
              <a:t>Endothelial cell dysfunction)   metabolic abnormality)                                     contractility)</a:t>
            </a:r>
          </a:p>
        </p:txBody>
      </p:sp>
      <p:cxnSp>
        <p:nvCxnSpPr>
          <p:cNvPr id="5" name="Straight Arrow Connector 4"/>
          <p:cNvCxnSpPr/>
          <p:nvPr/>
        </p:nvCxnSpPr>
        <p:spPr>
          <a:xfrm rot="10800000" flipV="1">
            <a:off x="4373217" y="815009"/>
            <a:ext cx="1311966" cy="7752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724938" y="795130"/>
            <a:ext cx="1292087" cy="7951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3965714" y="2415208"/>
            <a:ext cx="65598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4174435" y="4075044"/>
            <a:ext cx="51683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4303645" y="4780722"/>
            <a:ext cx="238539" cy="19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4363279" y="5178286"/>
            <a:ext cx="37768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7464287" y="5218043"/>
            <a:ext cx="41744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1600200" y="5218042"/>
            <a:ext cx="437321" cy="19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1769165" y="4969565"/>
            <a:ext cx="5923722" cy="198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8965096" y="5883965"/>
            <a:ext cx="417443" cy="19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9621078" y="5247860"/>
            <a:ext cx="1530626" cy="1272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Shock</a:t>
            </a:r>
          </a:p>
          <a:p>
            <a:pPr algn="ctr">
              <a:buFont typeface="Arial" pitchFamily="34" charset="0"/>
              <a:buChar char="•"/>
            </a:pPr>
            <a:r>
              <a:rPr lang="en-US" dirty="0" smtClean="0">
                <a:solidFill>
                  <a:schemeClr val="tx1"/>
                </a:solidFill>
              </a:rPr>
              <a:t>Refractory hypotension</a:t>
            </a:r>
          </a:p>
          <a:p>
            <a:pPr algn="ctr">
              <a:buFont typeface="Arial" pitchFamily="34" charset="0"/>
              <a:buChar char="•"/>
            </a:pPr>
            <a:r>
              <a:rPr lang="en-US" dirty="0" smtClean="0">
                <a:solidFill>
                  <a:schemeClr val="tx1"/>
                </a:solidFill>
              </a:rPr>
              <a:t>MODS</a:t>
            </a:r>
            <a:endParaRPr lang="en-US" dirty="0">
              <a:solidFill>
                <a:schemeClr val="tx1"/>
              </a:solidFill>
            </a:endParaRPr>
          </a:p>
        </p:txBody>
      </p:sp>
      <p:cxnSp>
        <p:nvCxnSpPr>
          <p:cNvPr id="35" name="Straight Arrow Connector 34"/>
          <p:cNvCxnSpPr/>
          <p:nvPr/>
        </p:nvCxnSpPr>
        <p:spPr>
          <a:xfrm rot="5400000">
            <a:off x="7185991" y="2534478"/>
            <a:ext cx="73549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flipH="1" flipV="1">
            <a:off x="6839543" y="3574305"/>
            <a:ext cx="318053" cy="198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6831820" y="4086480"/>
            <a:ext cx="277503" cy="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9243391" y="3776870"/>
            <a:ext cx="377687" cy="198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9740347" y="3399183"/>
            <a:ext cx="9144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DIC</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1" y="1390650"/>
            <a:ext cx="11676770" cy="5221164"/>
          </a:xfrm>
        </p:spPr>
        <p:txBody>
          <a:bodyPr>
            <a:normAutofit/>
          </a:bodyPr>
          <a:lstStyle/>
          <a:p>
            <a:pPr>
              <a:buNone/>
            </a:pPr>
            <a:r>
              <a:rPr lang="en-US" sz="2400" dirty="0" smtClean="0"/>
              <a:t>Consists of  Two phases</a:t>
            </a:r>
          </a:p>
          <a:p>
            <a:pPr>
              <a:buFont typeface="Wingdings" pitchFamily="2" charset="2"/>
              <a:buChar char="Ø"/>
            </a:pPr>
            <a:endParaRPr lang="en-US" sz="2400" dirty="0" smtClean="0"/>
          </a:p>
          <a:p>
            <a:pPr>
              <a:buFont typeface="Wingdings" pitchFamily="2" charset="2"/>
              <a:buChar char="Ø"/>
            </a:pPr>
            <a:r>
              <a:rPr lang="en-US" sz="2400" dirty="0" smtClean="0"/>
              <a:t>WARM  shock   - early phase</a:t>
            </a:r>
          </a:p>
          <a:p>
            <a:pPr lvl="1">
              <a:buFont typeface="Wingdings" pitchFamily="2" charset="2"/>
              <a:buChar char="Ø"/>
            </a:pPr>
            <a:r>
              <a:rPr lang="en-US" sz="2200" dirty="0" err="1" smtClean="0"/>
              <a:t>Hyperdynamic</a:t>
            </a:r>
            <a:r>
              <a:rPr lang="en-US" sz="2200" dirty="0" smtClean="0"/>
              <a:t> response,</a:t>
            </a:r>
          </a:p>
          <a:p>
            <a:pPr lvl="1">
              <a:buFont typeface="Wingdings" pitchFamily="2" charset="2"/>
              <a:buChar char="Ø"/>
            </a:pPr>
            <a:r>
              <a:rPr lang="en-US" sz="2200" dirty="0" smtClean="0"/>
              <a:t>vasodilatation</a:t>
            </a:r>
          </a:p>
          <a:p>
            <a:pPr>
              <a:buNone/>
            </a:pPr>
            <a:r>
              <a:rPr lang="en-US" sz="2400" dirty="0" smtClean="0"/>
              <a:t>                                      </a:t>
            </a:r>
          </a:p>
          <a:p>
            <a:pPr>
              <a:buFont typeface="Wingdings" pitchFamily="2" charset="2"/>
              <a:buChar char="Ø"/>
            </a:pPr>
            <a:r>
              <a:rPr lang="en-US" sz="2400" dirty="0" smtClean="0"/>
              <a:t>COLD  shock – Late phase</a:t>
            </a:r>
          </a:p>
          <a:p>
            <a:pPr lvl="1">
              <a:buFont typeface="Wingdings" pitchFamily="2" charset="2"/>
              <a:buChar char="Ø"/>
            </a:pPr>
            <a:r>
              <a:rPr lang="en-US" sz="2200" dirty="0" err="1" smtClean="0"/>
              <a:t>Hypodynamic</a:t>
            </a:r>
            <a:r>
              <a:rPr lang="en-US" sz="2200" dirty="0" smtClean="0"/>
              <a:t> response</a:t>
            </a:r>
          </a:p>
          <a:p>
            <a:pPr lvl="1">
              <a:buFont typeface="Wingdings" pitchFamily="2" charset="2"/>
              <a:buChar char="Ø"/>
            </a:pPr>
            <a:r>
              <a:rPr lang="en-US" sz="2200" dirty="0" err="1" smtClean="0"/>
              <a:t>Decompensated</a:t>
            </a:r>
            <a:r>
              <a:rPr lang="en-US" sz="2200" dirty="0" smtClean="0"/>
              <a:t> Stage</a:t>
            </a:r>
            <a:endParaRPr lang="en-US" sz="2200" dirty="0"/>
          </a:p>
        </p:txBody>
      </p:sp>
      <p:sp>
        <p:nvSpPr>
          <p:cNvPr id="4" name="TextBox 3"/>
          <p:cNvSpPr txBox="1"/>
          <p:nvPr/>
        </p:nvSpPr>
        <p:spPr>
          <a:xfrm>
            <a:off x="647700" y="457200"/>
            <a:ext cx="11106150" cy="707886"/>
          </a:xfrm>
          <a:prstGeom prst="rect">
            <a:avLst/>
          </a:prstGeom>
          <a:noFill/>
        </p:spPr>
        <p:txBody>
          <a:bodyPr wrap="square" rtlCol="0">
            <a:spAutoFit/>
          </a:bodyPr>
          <a:lstStyle/>
          <a:p>
            <a:r>
              <a:rPr lang="en-US" sz="4000" dirty="0" smtClean="0"/>
              <a:t>CLINICAL PRESENTATION OF SEPTIC SHOCK</a:t>
            </a:r>
            <a:endParaRPr lang="en-US" sz="4000" dirty="0"/>
          </a:p>
        </p:txBody>
      </p:sp>
    </p:spTree>
    <p:extLst>
      <p:ext uri="{BB962C8B-B14F-4D97-AF65-F5344CB8AC3E}">
        <p14:creationId xmlns:p14="http://schemas.microsoft.com/office/powerpoint/2010/main" xmlns="" val="35897710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5657" y="1494971"/>
            <a:ext cx="4596493" cy="5363029"/>
          </a:xfrm>
        </p:spPr>
        <p:txBody>
          <a:bodyPr>
            <a:normAutofit/>
          </a:bodyPr>
          <a:lstStyle/>
          <a:p>
            <a:pPr>
              <a:buFont typeface="Wingdings" pitchFamily="2" charset="2"/>
              <a:buChar char="Ø"/>
            </a:pPr>
            <a:r>
              <a:rPr lang="en-US" sz="2800" dirty="0" smtClean="0"/>
              <a:t>Early </a:t>
            </a:r>
            <a:r>
              <a:rPr lang="en-US" sz="2800" dirty="0" err="1" smtClean="0"/>
              <a:t>Hyperdynamic</a:t>
            </a:r>
            <a:r>
              <a:rPr lang="en-US" sz="2800" dirty="0" smtClean="0"/>
              <a:t> State</a:t>
            </a:r>
            <a:endParaRPr lang="en-US" dirty="0" smtClean="0"/>
          </a:p>
          <a:p>
            <a:pPr lvl="1">
              <a:buFont typeface="Wingdings" pitchFamily="2" charset="2"/>
              <a:buChar char="Ø"/>
            </a:pPr>
            <a:r>
              <a:rPr lang="en-US" dirty="0" smtClean="0"/>
              <a:t>Febrile</a:t>
            </a:r>
          </a:p>
          <a:p>
            <a:pPr lvl="1">
              <a:buFont typeface="Wingdings" pitchFamily="2" charset="2"/>
              <a:buChar char="Ø"/>
            </a:pPr>
            <a:r>
              <a:rPr lang="en-US" dirty="0" smtClean="0"/>
              <a:t>Pink , </a:t>
            </a:r>
            <a:r>
              <a:rPr lang="en-US" b="1" dirty="0" smtClean="0"/>
              <a:t>warm</a:t>
            </a:r>
            <a:r>
              <a:rPr lang="en-US" dirty="0" smtClean="0"/>
              <a:t>, flushed Skin</a:t>
            </a:r>
          </a:p>
          <a:p>
            <a:pPr lvl="1">
              <a:buFont typeface="Wingdings" pitchFamily="2" charset="2"/>
              <a:buChar char="Ø"/>
            </a:pPr>
            <a:r>
              <a:rPr lang="en-US" dirty="0" smtClean="0"/>
              <a:t>Increased Heart Rate</a:t>
            </a:r>
          </a:p>
          <a:p>
            <a:pPr lvl="1">
              <a:buFont typeface="Wingdings" pitchFamily="2" charset="2"/>
              <a:buChar char="Ø"/>
            </a:pPr>
            <a:r>
              <a:rPr lang="en-US" dirty="0" err="1" smtClean="0"/>
              <a:t>Tachypnoea</a:t>
            </a:r>
            <a:endParaRPr lang="en-US" dirty="0" smtClean="0"/>
          </a:p>
          <a:p>
            <a:pPr lvl="1">
              <a:buFont typeface="Wingdings" pitchFamily="2" charset="2"/>
              <a:buChar char="Ø"/>
            </a:pPr>
            <a:r>
              <a:rPr lang="en-US" dirty="0" smtClean="0"/>
              <a:t>Rapid Bounding Pulse</a:t>
            </a:r>
          </a:p>
          <a:p>
            <a:pPr lvl="1">
              <a:buFont typeface="Wingdings" pitchFamily="2" charset="2"/>
              <a:buChar char="Ø"/>
            </a:pPr>
            <a:r>
              <a:rPr lang="en-US" dirty="0" smtClean="0"/>
              <a:t>Massive </a:t>
            </a:r>
            <a:r>
              <a:rPr lang="en-US" b="1" dirty="0" smtClean="0"/>
              <a:t>Vasodilatation</a:t>
            </a:r>
          </a:p>
          <a:p>
            <a:pPr lvl="1">
              <a:buFont typeface="Wingdings" pitchFamily="2" charset="2"/>
              <a:buChar char="Ø"/>
            </a:pPr>
            <a:r>
              <a:rPr lang="en-US" b="1" dirty="0" smtClean="0"/>
              <a:t>Increased Cardiac Outpu</a:t>
            </a:r>
            <a:r>
              <a:rPr lang="en-US" dirty="0" smtClean="0"/>
              <a:t>t</a:t>
            </a:r>
          </a:p>
          <a:p>
            <a:pPr lvl="1">
              <a:buFont typeface="Wingdings" pitchFamily="2" charset="2"/>
              <a:buChar char="Ø"/>
            </a:pPr>
            <a:r>
              <a:rPr lang="en-US" dirty="0" smtClean="0"/>
              <a:t>Crackles</a:t>
            </a:r>
            <a:endParaRPr lang="en-US" dirty="0"/>
          </a:p>
        </p:txBody>
      </p:sp>
      <p:sp>
        <p:nvSpPr>
          <p:cNvPr id="4" name="TextBox 3"/>
          <p:cNvSpPr txBox="1"/>
          <p:nvPr/>
        </p:nvSpPr>
        <p:spPr>
          <a:xfrm>
            <a:off x="662214" y="471714"/>
            <a:ext cx="11106150" cy="707886"/>
          </a:xfrm>
          <a:prstGeom prst="rect">
            <a:avLst/>
          </a:prstGeom>
          <a:noFill/>
        </p:spPr>
        <p:txBody>
          <a:bodyPr wrap="square" rtlCol="0">
            <a:spAutoFit/>
          </a:bodyPr>
          <a:lstStyle/>
          <a:p>
            <a:r>
              <a:rPr lang="en-US" sz="4000" dirty="0" smtClean="0"/>
              <a:t>         CLINICAL PRESENTATION OF SEPTIC SHOCK</a:t>
            </a:r>
            <a:endParaRPr lang="en-US" sz="4000" dirty="0"/>
          </a:p>
        </p:txBody>
      </p:sp>
      <p:sp>
        <p:nvSpPr>
          <p:cNvPr id="5" name="Content Placeholder 2"/>
          <p:cNvSpPr txBox="1">
            <a:spLocks/>
          </p:cNvSpPr>
          <p:nvPr/>
        </p:nvSpPr>
        <p:spPr>
          <a:xfrm>
            <a:off x="6381751" y="1390650"/>
            <a:ext cx="4591049" cy="5221164"/>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pitchFamily="2" charset="2"/>
              <a:buChar char="Ø"/>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Late</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Hypodynamic</a:t>
            </a:r>
            <a:r>
              <a:rPr kumimoji="0" lang="en-US" sz="2800" b="0" i="0" u="none" strike="noStrike" kern="1200" cap="none" spc="0" normalizeH="0" noProof="0" dirty="0" smtClean="0">
                <a:ln>
                  <a:noFill/>
                </a:ln>
                <a:solidFill>
                  <a:schemeClr val="tx1"/>
                </a:solidFill>
                <a:effectLst/>
                <a:uLnTx/>
                <a:uFillTx/>
                <a:latin typeface="+mn-lt"/>
                <a:ea typeface="+mn-ea"/>
                <a:cs typeface="+mn-cs"/>
              </a:rPr>
              <a:t> State</a:t>
            </a:r>
          </a:p>
          <a:p>
            <a:pPr marL="731520" lvl="1" indent="-274320">
              <a:spcBef>
                <a:spcPts val="580"/>
              </a:spcBef>
              <a:buClr>
                <a:schemeClr val="accent1"/>
              </a:buClr>
              <a:buSzPct val="85000"/>
              <a:buFont typeface="Wingdings" pitchFamily="2" charset="2"/>
              <a:buChar char="Ø"/>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Vasoconstriction</a:t>
            </a:r>
          </a:p>
          <a:p>
            <a:pPr marL="731520" lvl="1" indent="-274320">
              <a:spcBef>
                <a:spcPts val="580"/>
              </a:spcBef>
              <a:buClr>
                <a:schemeClr val="accent1"/>
              </a:buClr>
              <a:buSzPct val="85000"/>
              <a:buFont typeface="Wingdings" pitchFamily="2" charset="2"/>
              <a:buChar char="Ø"/>
            </a:pPr>
            <a:r>
              <a:rPr lang="en-US" sz="2400" dirty="0" smtClean="0"/>
              <a:t>Skin is Pale &amp; </a:t>
            </a:r>
            <a:r>
              <a:rPr lang="en-US" sz="2400" b="1" dirty="0" smtClean="0"/>
              <a:t>Cold</a:t>
            </a:r>
          </a:p>
          <a:p>
            <a:pPr marL="731520" lvl="1" indent="-274320">
              <a:spcBef>
                <a:spcPts val="580"/>
              </a:spcBef>
              <a:buClr>
                <a:schemeClr val="accent1"/>
              </a:buClr>
              <a:buSzPct val="85000"/>
              <a:buFont typeface="Wingdings" pitchFamily="2" charset="2"/>
              <a:buChar char="Ø"/>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Decreased</a:t>
            </a:r>
            <a:r>
              <a:rPr kumimoji="0" lang="en-US" sz="2400" b="0" i="0" u="none" strike="noStrike" kern="1200" cap="none" spc="0" normalizeH="0" noProof="0" dirty="0" smtClean="0">
                <a:ln>
                  <a:noFill/>
                </a:ln>
                <a:solidFill>
                  <a:schemeClr val="tx1"/>
                </a:solidFill>
                <a:effectLst/>
                <a:uLnTx/>
                <a:uFillTx/>
                <a:latin typeface="+mn-lt"/>
                <a:ea typeface="+mn-ea"/>
                <a:cs typeface="+mn-cs"/>
              </a:rPr>
              <a:t> Blood Pressure</a:t>
            </a:r>
          </a:p>
          <a:p>
            <a:pPr marL="731520" lvl="1" indent="-274320">
              <a:spcBef>
                <a:spcPts val="580"/>
              </a:spcBef>
              <a:buClr>
                <a:schemeClr val="accent1"/>
              </a:buClr>
              <a:buSzPct val="85000"/>
              <a:buFont typeface="Wingdings" pitchFamily="2" charset="2"/>
              <a:buChar char="Ø"/>
            </a:pPr>
            <a:r>
              <a:rPr lang="en-US" sz="2400" dirty="0" smtClean="0"/>
              <a:t>Unresponsive (LOC)</a:t>
            </a:r>
          </a:p>
          <a:p>
            <a:pPr marL="731520" lvl="1" indent="-274320">
              <a:spcBef>
                <a:spcPts val="580"/>
              </a:spcBef>
              <a:buClr>
                <a:schemeClr val="accent1"/>
              </a:buClr>
              <a:buSzPct val="85000"/>
              <a:buFont typeface="Wingdings" pitchFamily="2" charset="2"/>
              <a:buChar char="Ø"/>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Decreased</a:t>
            </a:r>
            <a:r>
              <a:rPr kumimoji="0" lang="en-US" sz="2400" b="0" i="0" u="none" strike="noStrike" kern="1200" cap="none" spc="0" normalizeH="0" noProof="0" dirty="0" smtClean="0">
                <a:ln>
                  <a:noFill/>
                </a:ln>
                <a:solidFill>
                  <a:schemeClr val="tx1"/>
                </a:solidFill>
                <a:effectLst/>
                <a:uLnTx/>
                <a:uFillTx/>
                <a:latin typeface="+mn-lt"/>
                <a:ea typeface="+mn-ea"/>
                <a:cs typeface="+mn-cs"/>
              </a:rPr>
              <a:t> Urinary Output</a:t>
            </a:r>
          </a:p>
          <a:p>
            <a:pPr marL="731520" lvl="1" indent="-274320">
              <a:spcBef>
                <a:spcPts val="580"/>
              </a:spcBef>
              <a:buClr>
                <a:schemeClr val="accent1"/>
              </a:buClr>
              <a:buSzPct val="85000"/>
              <a:buFont typeface="Wingdings" pitchFamily="2" charset="2"/>
              <a:buChar char="Ø"/>
            </a:pPr>
            <a:r>
              <a:rPr lang="en-US" sz="2400" b="1" baseline="0" dirty="0" smtClean="0"/>
              <a:t>Decreased</a:t>
            </a:r>
            <a:r>
              <a:rPr lang="en-US" sz="2400" b="1" dirty="0" smtClean="0"/>
              <a:t> Cardiac Output</a:t>
            </a:r>
          </a:p>
          <a:p>
            <a:pPr marL="731520" lvl="1" indent="-274320">
              <a:spcBef>
                <a:spcPts val="580"/>
              </a:spcBef>
              <a:buClr>
                <a:schemeClr val="accent1"/>
              </a:buClr>
              <a:buSzPct val="85000"/>
              <a:buFont typeface="Wingdings" pitchFamily="2" charset="2"/>
              <a:buChar char="Ø"/>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Metabolic</a:t>
            </a:r>
            <a:r>
              <a:rPr kumimoji="0" lang="en-US" sz="2400" b="0" i="0" u="none" strike="noStrike" kern="1200" cap="none" spc="0" normalizeH="0" noProof="0" dirty="0" smtClean="0">
                <a:ln>
                  <a:noFill/>
                </a:ln>
                <a:solidFill>
                  <a:schemeClr val="tx1"/>
                </a:solidFill>
                <a:effectLst/>
                <a:uLnTx/>
                <a:uFillTx/>
                <a:latin typeface="+mn-lt"/>
                <a:ea typeface="+mn-ea"/>
                <a:cs typeface="+mn-cs"/>
              </a:rPr>
              <a:t> &amp; Respiratory Acidosis With Hypoxemia</a:t>
            </a:r>
          </a:p>
          <a:p>
            <a:pPr marL="731520" lvl="1" indent="-274320">
              <a:spcBef>
                <a:spcPts val="580"/>
              </a:spcBef>
              <a:buClr>
                <a:schemeClr val="accent1"/>
              </a:buClr>
              <a:buSzPct val="85000"/>
              <a:buFont typeface="Wingdings" pitchFamily="2" charset="2"/>
              <a:buChar char="Ø"/>
            </a:pPr>
            <a:r>
              <a:rPr lang="en-US" sz="2400" baseline="0" dirty="0" smtClean="0"/>
              <a:t>Jaundice</a:t>
            </a:r>
          </a:p>
          <a:p>
            <a:pPr marL="731520" lvl="1" indent="-274320">
              <a:spcBef>
                <a:spcPts val="580"/>
              </a:spcBef>
              <a:buClr>
                <a:schemeClr val="accent1"/>
              </a:buClr>
              <a:buSzPct val="85000"/>
              <a:buFont typeface="Wingdings" pitchFamily="2" charset="2"/>
              <a:buChar char="Ø"/>
            </a:pPr>
            <a:r>
              <a:rPr kumimoji="0" lang="en-US" sz="2400" b="0" i="0" u="none" strike="noStrike" kern="1200" cap="none" spc="0" normalizeH="0" noProof="0" dirty="0" smtClean="0">
                <a:ln>
                  <a:noFill/>
                </a:ln>
                <a:solidFill>
                  <a:schemeClr val="tx1"/>
                </a:solidFill>
                <a:effectLst/>
                <a:uLnTx/>
                <a:uFillTx/>
                <a:latin typeface="+mn-lt"/>
                <a:ea typeface="+mn-ea"/>
                <a:cs typeface="+mn-cs"/>
              </a:rPr>
              <a:t>DIC</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381751" y="1390650"/>
            <a:ext cx="4591049" cy="5221164"/>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pitchFamily="2" charset="2"/>
              <a:buChar char="Ø"/>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TextBox 2"/>
          <p:cNvSpPr txBox="1"/>
          <p:nvPr/>
        </p:nvSpPr>
        <p:spPr>
          <a:xfrm>
            <a:off x="391889" y="72575"/>
            <a:ext cx="7997371" cy="584775"/>
          </a:xfrm>
          <a:prstGeom prst="rect">
            <a:avLst/>
          </a:prstGeom>
          <a:noFill/>
        </p:spPr>
        <p:txBody>
          <a:bodyPr wrap="square" rtlCol="0">
            <a:spAutoFit/>
          </a:bodyPr>
          <a:lstStyle/>
          <a:p>
            <a:r>
              <a:rPr lang="en-US" sz="3200" b="1" i="1" dirty="0" smtClean="0"/>
              <a:t>                    DIAGNOSIS –BY CRITERIA  </a:t>
            </a:r>
            <a:endParaRPr lang="en-US" sz="3200" b="1" i="1" dirty="0"/>
          </a:p>
        </p:txBody>
      </p:sp>
      <p:sp>
        <p:nvSpPr>
          <p:cNvPr id="4" name="TextBox 3"/>
          <p:cNvSpPr txBox="1"/>
          <p:nvPr/>
        </p:nvSpPr>
        <p:spPr>
          <a:xfrm>
            <a:off x="409000" y="869125"/>
            <a:ext cx="11168918" cy="5262979"/>
          </a:xfrm>
          <a:prstGeom prst="rect">
            <a:avLst/>
          </a:prstGeom>
          <a:noFill/>
        </p:spPr>
        <p:txBody>
          <a:bodyPr wrap="square" rtlCol="0">
            <a:spAutoFit/>
          </a:bodyPr>
          <a:lstStyle/>
          <a:p>
            <a:pPr lvl="0" eaLnBrk="0" fontAlgn="base" hangingPunct="0">
              <a:spcBef>
                <a:spcPct val="0"/>
              </a:spcBef>
              <a:spcAft>
                <a:spcPct val="0"/>
              </a:spcAft>
            </a:pPr>
            <a:r>
              <a:rPr lang="en-US" sz="2800" b="1" dirty="0" smtClean="0">
                <a:latin typeface="Calibri" pitchFamily="34" charset="0"/>
                <a:ea typeface="Calibri" pitchFamily="34" charset="0"/>
                <a:cs typeface="Formata-Medium"/>
              </a:rPr>
              <a:t>Systemic inflammatory response syndrome (SIRS)</a:t>
            </a:r>
            <a:endParaRPr lang="en-US" sz="2800" b="1" dirty="0" smtClean="0">
              <a:latin typeface="Arial" pitchFamily="34" charset="0"/>
              <a:ea typeface="Calibri" pitchFamily="34" charset="0"/>
              <a:cs typeface="Arial" pitchFamily="34" charset="0"/>
            </a:endParaRPr>
          </a:p>
          <a:p>
            <a:pPr lvl="0" eaLnBrk="0" fontAlgn="base" hangingPunct="0">
              <a:spcBef>
                <a:spcPct val="0"/>
              </a:spcBef>
              <a:spcAft>
                <a:spcPct val="0"/>
              </a:spcAft>
            </a:pPr>
            <a:r>
              <a:rPr lang="en-US" sz="2400" dirty="0" smtClean="0">
                <a:latin typeface="Arial" pitchFamily="34" charset="0"/>
                <a:ea typeface="Calibri" pitchFamily="34" charset="0"/>
                <a:cs typeface="Arial" pitchFamily="34" charset="0"/>
              </a:rPr>
              <a:t>T</a:t>
            </a:r>
            <a:r>
              <a:rPr lang="en-US" sz="2800" dirty="0" smtClean="0">
                <a:latin typeface="Calibri" pitchFamily="34" charset="0"/>
                <a:ea typeface="Calibri" pitchFamily="34" charset="0"/>
                <a:cs typeface="Formata-Regular"/>
              </a:rPr>
              <a:t>wo or more of the following:</a:t>
            </a:r>
            <a:endParaRPr lang="en-US" sz="2800" dirty="0" smtClean="0">
              <a:latin typeface="Arial" pitchFamily="34" charset="0"/>
              <a:cs typeface="Arial" pitchFamily="34" charset="0"/>
            </a:endParaRPr>
          </a:p>
          <a:p>
            <a:pPr lvl="1" eaLnBrk="0" fontAlgn="base" hangingPunct="0">
              <a:spcBef>
                <a:spcPct val="0"/>
              </a:spcBef>
              <a:spcAft>
                <a:spcPct val="0"/>
              </a:spcAft>
              <a:buFont typeface="Wingdings" pitchFamily="2" charset="2"/>
              <a:buChar char="§"/>
            </a:pPr>
            <a:r>
              <a:rPr lang="en-US" sz="2800" dirty="0" smtClean="0">
                <a:latin typeface="Calibri" pitchFamily="34" charset="0"/>
                <a:ea typeface="Calibri" pitchFamily="34" charset="0"/>
                <a:cs typeface="Formata-Regular"/>
              </a:rPr>
              <a:t>HR </a:t>
            </a:r>
            <a:r>
              <a:rPr lang="en-US" sz="2800" dirty="0" smtClean="0">
                <a:latin typeface="Calibri" pitchFamily="34" charset="0"/>
                <a:ea typeface="Calibri" pitchFamily="34" charset="0"/>
                <a:cs typeface="Symbol" pitchFamily="18" charset="2"/>
              </a:rPr>
              <a:t>&gt;</a:t>
            </a:r>
            <a:r>
              <a:rPr lang="en-US" sz="2800" dirty="0" smtClean="0">
                <a:latin typeface="Calibri" pitchFamily="34" charset="0"/>
                <a:ea typeface="Calibri" pitchFamily="34" charset="0"/>
                <a:cs typeface="Formata-Regular"/>
              </a:rPr>
              <a:t>90 </a:t>
            </a:r>
            <a:r>
              <a:rPr lang="en-US" sz="2800" dirty="0" err="1" smtClean="0">
                <a:latin typeface="Calibri" pitchFamily="34" charset="0"/>
                <a:ea typeface="Calibri" pitchFamily="34" charset="0"/>
                <a:cs typeface="Formata-Regular"/>
              </a:rPr>
              <a:t>bpm</a:t>
            </a:r>
            <a:endParaRPr lang="en-US" sz="2800" dirty="0" smtClean="0">
              <a:latin typeface="Arial" pitchFamily="34" charset="0"/>
              <a:cs typeface="Arial" pitchFamily="34" charset="0"/>
            </a:endParaRPr>
          </a:p>
          <a:p>
            <a:pPr lvl="1" eaLnBrk="0" fontAlgn="base" hangingPunct="0">
              <a:spcBef>
                <a:spcPct val="0"/>
              </a:spcBef>
              <a:spcAft>
                <a:spcPct val="0"/>
              </a:spcAft>
              <a:buFont typeface="Wingdings" pitchFamily="2" charset="2"/>
              <a:buChar char="§"/>
            </a:pPr>
            <a:r>
              <a:rPr lang="en-US" sz="2800" dirty="0" smtClean="0">
                <a:latin typeface="Calibri" pitchFamily="34" charset="0"/>
                <a:ea typeface="Calibri" pitchFamily="34" charset="0"/>
                <a:cs typeface="Formata-Regular"/>
              </a:rPr>
              <a:t>Temperature </a:t>
            </a:r>
            <a:r>
              <a:rPr lang="en-US" sz="2800" dirty="0" smtClean="0">
                <a:latin typeface="Calibri" pitchFamily="34" charset="0"/>
                <a:ea typeface="Calibri" pitchFamily="34" charset="0"/>
                <a:cs typeface="Symbol" pitchFamily="18" charset="2"/>
              </a:rPr>
              <a:t>&lt;</a:t>
            </a:r>
            <a:r>
              <a:rPr lang="en-US" sz="2800" dirty="0" smtClean="0">
                <a:latin typeface="Calibri" pitchFamily="34" charset="0"/>
                <a:ea typeface="Calibri" pitchFamily="34" charset="0"/>
                <a:cs typeface="Formata-Regular"/>
              </a:rPr>
              <a:t>36°C or </a:t>
            </a:r>
            <a:r>
              <a:rPr lang="en-US" sz="2800" dirty="0" smtClean="0">
                <a:latin typeface="Calibri" pitchFamily="34" charset="0"/>
                <a:ea typeface="Calibri" pitchFamily="34" charset="0"/>
                <a:cs typeface="Symbol" pitchFamily="18" charset="2"/>
              </a:rPr>
              <a:t>&gt;</a:t>
            </a:r>
            <a:r>
              <a:rPr lang="en-US" sz="2800" dirty="0" smtClean="0">
                <a:latin typeface="Calibri" pitchFamily="34" charset="0"/>
                <a:ea typeface="Calibri" pitchFamily="34" charset="0"/>
                <a:cs typeface="Formata-Regular"/>
              </a:rPr>
              <a:t>38°C</a:t>
            </a:r>
            <a:endParaRPr lang="en-US" sz="2800" dirty="0" smtClean="0">
              <a:latin typeface="Arial" pitchFamily="34" charset="0"/>
              <a:cs typeface="Arial" pitchFamily="34" charset="0"/>
            </a:endParaRPr>
          </a:p>
          <a:p>
            <a:pPr lvl="1" eaLnBrk="0" fontAlgn="base" hangingPunct="0">
              <a:spcBef>
                <a:spcPct val="0"/>
              </a:spcBef>
              <a:spcAft>
                <a:spcPct val="0"/>
              </a:spcAft>
              <a:buFont typeface="Wingdings" pitchFamily="2" charset="2"/>
              <a:buChar char="§"/>
            </a:pPr>
            <a:r>
              <a:rPr lang="en-US" sz="2800" dirty="0" smtClean="0">
                <a:latin typeface="Calibri" pitchFamily="34" charset="0"/>
                <a:ea typeface="Calibri" pitchFamily="34" charset="0"/>
                <a:cs typeface="Formata-Regular"/>
              </a:rPr>
              <a:t>RR </a:t>
            </a:r>
            <a:r>
              <a:rPr lang="en-US" sz="2800" dirty="0" smtClean="0">
                <a:latin typeface="Calibri" pitchFamily="34" charset="0"/>
                <a:ea typeface="Calibri" pitchFamily="34" charset="0"/>
                <a:cs typeface="Symbol" pitchFamily="18" charset="2"/>
              </a:rPr>
              <a:t>&gt;</a:t>
            </a:r>
            <a:r>
              <a:rPr lang="en-US" sz="2800" dirty="0" smtClean="0">
                <a:latin typeface="Calibri" pitchFamily="34" charset="0"/>
                <a:ea typeface="Calibri" pitchFamily="34" charset="0"/>
                <a:cs typeface="Formata-Regular"/>
              </a:rPr>
              <a:t>20 breaths/min or PaCO2 </a:t>
            </a:r>
            <a:r>
              <a:rPr lang="en-US" sz="2800" dirty="0" smtClean="0">
                <a:latin typeface="Calibri" pitchFamily="34" charset="0"/>
                <a:ea typeface="Calibri" pitchFamily="34" charset="0"/>
                <a:cs typeface="Symbol" pitchFamily="18" charset="2"/>
              </a:rPr>
              <a:t>&lt;</a:t>
            </a:r>
            <a:r>
              <a:rPr lang="en-US" sz="2800" dirty="0" smtClean="0">
                <a:latin typeface="Calibri" pitchFamily="34" charset="0"/>
                <a:ea typeface="Calibri" pitchFamily="34" charset="0"/>
                <a:cs typeface="Formata-Regular"/>
              </a:rPr>
              <a:t>32 mmHg</a:t>
            </a:r>
            <a:endParaRPr lang="en-US" sz="2800" dirty="0" smtClean="0">
              <a:latin typeface="Arial" pitchFamily="34" charset="0"/>
              <a:cs typeface="Arial" pitchFamily="34" charset="0"/>
            </a:endParaRPr>
          </a:p>
          <a:p>
            <a:pPr lvl="1" eaLnBrk="0" fontAlgn="base" hangingPunct="0">
              <a:spcBef>
                <a:spcPct val="0"/>
              </a:spcBef>
              <a:spcAft>
                <a:spcPct val="0"/>
              </a:spcAft>
              <a:buFont typeface="Wingdings" pitchFamily="2" charset="2"/>
              <a:buChar char="§"/>
            </a:pPr>
            <a:r>
              <a:rPr lang="en-US" sz="2800" dirty="0" smtClean="0">
                <a:latin typeface="Calibri" pitchFamily="34" charset="0"/>
                <a:ea typeface="Calibri" pitchFamily="34" charset="0"/>
                <a:cs typeface="Formata-Regular"/>
              </a:rPr>
              <a:t>WBC ct</a:t>
            </a:r>
            <a:r>
              <a:rPr lang="en-US" sz="2800" dirty="0" smtClean="0">
                <a:latin typeface="Calibri" pitchFamily="34" charset="0"/>
                <a:ea typeface="Calibri" pitchFamily="34" charset="0"/>
                <a:cs typeface="Symbol" pitchFamily="18" charset="2"/>
              </a:rPr>
              <a:t>&lt;</a:t>
            </a:r>
            <a:r>
              <a:rPr lang="en-US" sz="2800" dirty="0" smtClean="0">
                <a:latin typeface="Calibri" pitchFamily="34" charset="0"/>
                <a:ea typeface="Calibri" pitchFamily="34" charset="0"/>
                <a:cs typeface="Formata-Regular"/>
              </a:rPr>
              <a:t>4000 cells/ mm3 or </a:t>
            </a:r>
            <a:r>
              <a:rPr lang="en-US" sz="2800" dirty="0" smtClean="0">
                <a:latin typeface="Calibri" pitchFamily="34" charset="0"/>
                <a:ea typeface="Calibri" pitchFamily="34" charset="0"/>
                <a:cs typeface="Symbol" pitchFamily="18" charset="2"/>
              </a:rPr>
              <a:t>&gt;</a:t>
            </a:r>
            <a:r>
              <a:rPr lang="en-US" sz="2800" dirty="0" smtClean="0">
                <a:latin typeface="Calibri" pitchFamily="34" charset="0"/>
                <a:ea typeface="Calibri" pitchFamily="34" charset="0"/>
                <a:cs typeface="Formata-Regular"/>
              </a:rPr>
              <a:t>12000 cells/ mm3 or </a:t>
            </a:r>
            <a:r>
              <a:rPr lang="en-US" sz="2800" dirty="0" smtClean="0">
                <a:latin typeface="Calibri" pitchFamily="34" charset="0"/>
                <a:ea typeface="Calibri" pitchFamily="34" charset="0"/>
                <a:cs typeface="Symbol" pitchFamily="18" charset="2"/>
              </a:rPr>
              <a:t>&gt;</a:t>
            </a:r>
            <a:r>
              <a:rPr lang="en-US" sz="2800" dirty="0" smtClean="0">
                <a:latin typeface="Calibri" pitchFamily="34" charset="0"/>
                <a:ea typeface="Calibri" pitchFamily="34" charset="0"/>
                <a:cs typeface="Formata-Regular"/>
              </a:rPr>
              <a:t>10% immature</a:t>
            </a:r>
            <a:endParaRPr lang="en-US" sz="2800" dirty="0" smtClean="0">
              <a:latin typeface="Arial" pitchFamily="34" charset="0"/>
              <a:cs typeface="Arial" pitchFamily="34" charset="0"/>
            </a:endParaRPr>
          </a:p>
          <a:p>
            <a:pPr lvl="1" eaLnBrk="0" fontAlgn="base" hangingPunct="0">
              <a:spcBef>
                <a:spcPct val="0"/>
              </a:spcBef>
              <a:spcAft>
                <a:spcPct val="0"/>
              </a:spcAft>
              <a:buFont typeface="Wingdings" pitchFamily="2" charset="2"/>
              <a:buChar char="§"/>
            </a:pPr>
            <a:r>
              <a:rPr lang="en-US" sz="2800" dirty="0" err="1" smtClean="0">
                <a:latin typeface="Calibri" pitchFamily="34" charset="0"/>
                <a:ea typeface="Calibri" pitchFamily="34" charset="0"/>
                <a:cs typeface="Formata-Regular"/>
              </a:rPr>
              <a:t>neutrophils</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b="1" dirty="0" smtClean="0">
                <a:latin typeface="Calibri" pitchFamily="34" charset="0"/>
                <a:ea typeface="Calibri" pitchFamily="34" charset="0"/>
                <a:cs typeface="Formata-Medium"/>
              </a:rPr>
              <a:t>Sepsis</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Calibri" pitchFamily="34" charset="0"/>
                <a:ea typeface="Calibri" pitchFamily="34" charset="0"/>
                <a:cs typeface="Formata-Regular"/>
              </a:rPr>
              <a:t>SIRS associated with a source of infection</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b="1" dirty="0" smtClean="0">
                <a:latin typeface="Calibri" pitchFamily="34" charset="0"/>
                <a:ea typeface="Calibri" pitchFamily="34" charset="0"/>
                <a:cs typeface="Formata-Medium"/>
              </a:rPr>
              <a:t>Severe sepsis</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Calibri" pitchFamily="34" charset="0"/>
                <a:ea typeface="Calibri" pitchFamily="34" charset="0"/>
                <a:cs typeface="Formata-Regular"/>
              </a:rPr>
              <a:t>Sepsis associated with organ dysfunction, </a:t>
            </a:r>
            <a:r>
              <a:rPr lang="en-US" sz="2800" dirty="0" err="1" smtClean="0">
                <a:latin typeface="Calibri" pitchFamily="34" charset="0"/>
                <a:ea typeface="Calibri" pitchFamily="34" charset="0"/>
                <a:cs typeface="Formata-Regular"/>
              </a:rPr>
              <a:t>hypoperfusion</a:t>
            </a:r>
            <a:r>
              <a:rPr lang="en-US" sz="2800" dirty="0" smtClean="0">
                <a:latin typeface="Calibri" pitchFamily="34" charset="0"/>
                <a:ea typeface="Calibri" pitchFamily="34" charset="0"/>
                <a:cs typeface="Formata-Regular"/>
              </a:rPr>
              <a:t>, or hypotension</a:t>
            </a:r>
            <a:endParaRPr lang="en-US" sz="2800" dirty="0" smtClean="0">
              <a:latin typeface="Arial" pitchFamily="34" charset="0"/>
              <a:cs typeface="Arial" pitchFamily="34" charset="0"/>
            </a:endParaRPr>
          </a:p>
          <a:p>
            <a:endParaRPr lang="en-US" sz="28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r>
              <a:rPr lang="en-IN" sz="3200" b="1" dirty="0" smtClean="0"/>
              <a:t>DIAGNOSIS CONTINUED…..</a:t>
            </a:r>
            <a:endParaRPr lang="en-IN" b="1" dirty="0"/>
          </a:p>
        </p:txBody>
      </p:sp>
      <p:sp>
        <p:nvSpPr>
          <p:cNvPr id="3" name="Content Placeholder 2"/>
          <p:cNvSpPr>
            <a:spLocks noGrp="1"/>
          </p:cNvSpPr>
          <p:nvPr>
            <p:ph idx="1"/>
          </p:nvPr>
        </p:nvSpPr>
        <p:spPr/>
        <p:txBody>
          <a:bodyPr/>
          <a:lstStyle/>
          <a:p>
            <a:pPr marL="342900" indent="-342900">
              <a:buFont typeface="Wingdings" pitchFamily="2" charset="2"/>
              <a:buChar char="q"/>
            </a:pPr>
            <a:r>
              <a:rPr lang="en-US" sz="2400" dirty="0"/>
              <a:t>Specific-test  </a:t>
            </a:r>
          </a:p>
          <a:p>
            <a:pPr marL="800100" lvl="1" indent="-342900">
              <a:buFont typeface="Wingdings" pitchFamily="2" charset="2"/>
              <a:buChar char="Ø"/>
            </a:pPr>
            <a:r>
              <a:rPr lang="en-US" dirty="0"/>
              <a:t>Blood Culture</a:t>
            </a:r>
          </a:p>
          <a:p>
            <a:pPr marL="800100" lvl="1" indent="-342900"/>
            <a:r>
              <a:rPr lang="en-US" dirty="0"/>
              <a:t>      If Negative     </a:t>
            </a:r>
          </a:p>
          <a:p>
            <a:pPr marL="800100" lvl="1" indent="-342900"/>
            <a:r>
              <a:rPr lang="en-US" dirty="0"/>
              <a:t>    </a:t>
            </a:r>
          </a:p>
          <a:p>
            <a:pPr marL="800100" lvl="1" indent="-342900"/>
            <a:endParaRPr lang="en-US" dirty="0"/>
          </a:p>
          <a:p>
            <a:pPr marL="800100" lvl="1" indent="-342900">
              <a:buFont typeface="Wingdings" pitchFamily="2" charset="2"/>
              <a:buChar char="Ø"/>
            </a:pPr>
            <a:r>
              <a:rPr lang="en-US" dirty="0"/>
              <a:t>  Gram Stain- from primary site of infection </a:t>
            </a:r>
          </a:p>
          <a:p>
            <a:pPr marL="800100" lvl="1" indent="-342900"/>
            <a:r>
              <a:rPr lang="en-US" dirty="0"/>
              <a:t>                               or from infected cutaneous lesion</a:t>
            </a:r>
          </a:p>
          <a:p>
            <a:pPr marL="800100" lvl="1" indent="-342900">
              <a:buFont typeface="Wingdings" pitchFamily="2" charset="2"/>
              <a:buChar char="Ø"/>
            </a:pPr>
            <a:r>
              <a:rPr lang="en-US" dirty="0"/>
              <a:t>PCR – helps to detect Microbial DNA</a:t>
            </a:r>
          </a:p>
          <a:p>
            <a:pPr marL="342900" indent="-342900">
              <a:buFont typeface="Wingdings" pitchFamily="2" charset="2"/>
              <a:buChar char="Ø"/>
            </a:pPr>
            <a:r>
              <a:rPr lang="en-US" sz="2400" dirty="0"/>
              <a:t>Other laboratory measure: CBC , ABG , RFT, LACTATE Level, Urine routine ,Chest X ray</a:t>
            </a:r>
          </a:p>
          <a:p>
            <a:pPr marL="342900" indent="-342900">
              <a:buFont typeface="Wingdings" pitchFamily="2" charset="2"/>
              <a:buChar char="Ø"/>
            </a:pPr>
            <a:endParaRPr lang="en-US" sz="4000" dirty="0"/>
          </a:p>
          <a:p>
            <a:endParaRPr lang="en-IN" dirty="0"/>
          </a:p>
        </p:txBody>
      </p:sp>
    </p:spTree>
    <p:extLst>
      <p:ext uri="{BB962C8B-B14F-4D97-AF65-F5344CB8AC3E}">
        <p14:creationId xmlns:p14="http://schemas.microsoft.com/office/powerpoint/2010/main" xmlns="" val="147391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91280" y="1146415"/>
            <a:ext cx="6480520" cy="5078313"/>
          </a:xfrm>
          <a:prstGeom prst="rect">
            <a:avLst/>
          </a:prstGeom>
          <a:noFill/>
        </p:spPr>
        <p:txBody>
          <a:bodyPr wrap="square" rtlCol="0">
            <a:spAutoFit/>
          </a:bodyPr>
          <a:lstStyle/>
          <a:p>
            <a:pPr algn="just"/>
            <a:r>
              <a:rPr lang="en-IN" dirty="0" smtClean="0"/>
              <a:t>CELLS SWITCH FRON AEROBIC TO ANAEROBIC METABOLISM</a:t>
            </a:r>
          </a:p>
          <a:p>
            <a:pPr algn="just"/>
            <a:endParaRPr lang="en-IN" dirty="0"/>
          </a:p>
          <a:p>
            <a:pPr algn="just"/>
            <a:r>
              <a:rPr lang="en-IN" dirty="0" smtClean="0"/>
              <a:t>LACTIC ACID PRODUCTION</a:t>
            </a:r>
          </a:p>
          <a:p>
            <a:pPr algn="just"/>
            <a:endParaRPr lang="en-IN" dirty="0"/>
          </a:p>
          <a:p>
            <a:pPr algn="just"/>
            <a:r>
              <a:rPr lang="en-IN" dirty="0" smtClean="0"/>
              <a:t>CELL FUNCTIONS CEASE &amp; CELLS SWELL</a:t>
            </a:r>
          </a:p>
          <a:p>
            <a:pPr algn="just"/>
            <a:endParaRPr lang="en-IN" dirty="0"/>
          </a:p>
          <a:p>
            <a:pPr algn="just"/>
            <a:r>
              <a:rPr lang="en-IN" dirty="0" smtClean="0"/>
              <a:t>MEMBRANE BECOME MORE PERMEABLE</a:t>
            </a:r>
          </a:p>
          <a:p>
            <a:pPr algn="just"/>
            <a:endParaRPr lang="en-IN" dirty="0"/>
          </a:p>
          <a:p>
            <a:pPr algn="just"/>
            <a:r>
              <a:rPr lang="en-IN" dirty="0" smtClean="0"/>
              <a:t>ELECTROLYTES&amp; FLUIDS SEEP IN &amp; OUT OFCELLS</a:t>
            </a:r>
          </a:p>
          <a:p>
            <a:pPr algn="just"/>
            <a:endParaRPr lang="en-IN" dirty="0"/>
          </a:p>
          <a:p>
            <a:pPr algn="just"/>
            <a:r>
              <a:rPr lang="en-IN" dirty="0" smtClean="0"/>
              <a:t>Na / K PUMP IMPAIRED</a:t>
            </a:r>
          </a:p>
          <a:p>
            <a:pPr algn="just"/>
            <a:endParaRPr lang="en-IN" dirty="0"/>
          </a:p>
          <a:p>
            <a:pPr algn="just"/>
            <a:r>
              <a:rPr lang="en-IN" dirty="0" smtClean="0"/>
              <a:t>MITOCHONDRIAL DAMAGE</a:t>
            </a:r>
          </a:p>
          <a:p>
            <a:pPr algn="just"/>
            <a:endParaRPr lang="en-IN" dirty="0"/>
          </a:p>
          <a:p>
            <a:pPr algn="just"/>
            <a:r>
              <a:rPr lang="en-IN" dirty="0" smtClean="0"/>
              <a:t>                   CELL DEATH</a:t>
            </a:r>
          </a:p>
          <a:p>
            <a:pPr algn="just"/>
            <a:endParaRPr lang="en-IN" dirty="0"/>
          </a:p>
          <a:p>
            <a:pPr algn="just"/>
            <a:r>
              <a:rPr lang="en-IN" dirty="0" smtClean="0"/>
              <a:t>                 ORGAN FAILURE</a:t>
            </a:r>
          </a:p>
          <a:p>
            <a:endParaRPr lang="en-IN" dirty="0"/>
          </a:p>
        </p:txBody>
      </p:sp>
      <p:cxnSp>
        <p:nvCxnSpPr>
          <p:cNvPr id="9" name="Straight Arrow Connector 8"/>
          <p:cNvCxnSpPr/>
          <p:nvPr/>
        </p:nvCxnSpPr>
        <p:spPr>
          <a:xfrm>
            <a:off x="4981433" y="1487605"/>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011000" y="2090387"/>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011000" y="2638576"/>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011000" y="3159470"/>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011000" y="3707657"/>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981433" y="4201257"/>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954121" y="4749444"/>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956377" y="5324924"/>
            <a:ext cx="0" cy="1910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975213" y="0"/>
            <a:ext cx="4626592" cy="707886"/>
          </a:xfrm>
          <a:prstGeom prst="rect">
            <a:avLst/>
          </a:prstGeom>
          <a:noFill/>
        </p:spPr>
        <p:txBody>
          <a:bodyPr wrap="square" rtlCol="0">
            <a:spAutoFit/>
          </a:bodyPr>
          <a:lstStyle/>
          <a:p>
            <a:pPr algn="ctr"/>
            <a:r>
              <a:rPr lang="en-IN" sz="4000" dirty="0" smtClean="0"/>
              <a:t>PATHOGENESIS</a:t>
            </a:r>
            <a:endParaRPr lang="en-IN" sz="4000" dirty="0"/>
          </a:p>
        </p:txBody>
      </p:sp>
    </p:spTree>
    <p:extLst>
      <p:ext uri="{BB962C8B-B14F-4D97-AF65-F5344CB8AC3E}">
        <p14:creationId xmlns:p14="http://schemas.microsoft.com/office/powerpoint/2010/main" xmlns="" val="15138301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Treatment primarily consists of the following.</a:t>
            </a:r>
          </a:p>
          <a:p>
            <a:pPr lvl="1"/>
            <a:r>
              <a:rPr lang="en-US" dirty="0" smtClean="0"/>
              <a:t>Volume resuscitation</a:t>
            </a:r>
          </a:p>
          <a:p>
            <a:pPr lvl="1"/>
            <a:r>
              <a:rPr lang="en-US" dirty="0" smtClean="0"/>
              <a:t>Early antibiotic administration</a:t>
            </a:r>
            <a:endParaRPr lang="en-US" baseline="30000" dirty="0" smtClean="0"/>
          </a:p>
          <a:p>
            <a:pPr lvl="1"/>
            <a:r>
              <a:rPr lang="en-US" dirty="0" smtClean="0"/>
              <a:t> Supportive measures</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ANTIMICROBIAL THERAPY</a:t>
            </a:r>
            <a:endParaRPr lang="en-US" sz="4000" dirty="0"/>
          </a:p>
        </p:txBody>
      </p:sp>
      <p:sp>
        <p:nvSpPr>
          <p:cNvPr id="3" name="Content Placeholder 2"/>
          <p:cNvSpPr>
            <a:spLocks noGrp="1"/>
          </p:cNvSpPr>
          <p:nvPr>
            <p:ph idx="1"/>
          </p:nvPr>
        </p:nvSpPr>
        <p:spPr/>
        <p:txBody>
          <a:bodyPr>
            <a:normAutofit/>
          </a:bodyPr>
          <a:lstStyle/>
          <a:p>
            <a:pPr>
              <a:lnSpc>
                <a:spcPct val="100000"/>
              </a:lnSpc>
            </a:pPr>
            <a:r>
              <a:rPr lang="en-US" sz="2400" dirty="0" smtClean="0"/>
              <a:t>Antimicrobial chemotherapy should be started as soon as samples of blood and other relevant sites have been obtained for culture.</a:t>
            </a:r>
          </a:p>
          <a:p>
            <a:pPr>
              <a:lnSpc>
                <a:spcPct val="100000"/>
              </a:lnSpc>
              <a:buFont typeface="Courier New" pitchFamily="49" charset="0"/>
              <a:buChar char="o"/>
            </a:pPr>
            <a:r>
              <a:rPr lang="en-US" sz="2400" dirty="0" smtClean="0"/>
              <a:t>Antimicrobial Regimens</a:t>
            </a:r>
          </a:p>
          <a:p>
            <a:pPr>
              <a:lnSpc>
                <a:spcPct val="100000"/>
              </a:lnSpc>
            </a:pPr>
            <a:r>
              <a:rPr lang="en-US" sz="2400" b="1" dirty="0" err="1" smtClean="0"/>
              <a:t>Immunocompetent</a:t>
            </a:r>
            <a:r>
              <a:rPr lang="en-US" sz="2400" b="1" dirty="0" smtClean="0"/>
              <a:t> adult </a:t>
            </a:r>
            <a:r>
              <a:rPr lang="en-US" sz="2400" dirty="0" smtClean="0"/>
              <a:t>:</a:t>
            </a:r>
          </a:p>
          <a:p>
            <a:pPr lvl="1">
              <a:lnSpc>
                <a:spcPct val="100000"/>
              </a:lnSpc>
            </a:pPr>
            <a:r>
              <a:rPr lang="en-US" dirty="0" smtClean="0"/>
              <a:t>(1) </a:t>
            </a:r>
            <a:r>
              <a:rPr lang="en-US" dirty="0" err="1" smtClean="0"/>
              <a:t>piperacillin-tazobactam</a:t>
            </a:r>
            <a:r>
              <a:rPr lang="en-US" dirty="0" smtClean="0"/>
              <a:t> </a:t>
            </a:r>
            <a:r>
              <a:rPr lang="pt-BR" dirty="0" smtClean="0"/>
              <a:t>(3.375 g q4–6h); </a:t>
            </a:r>
          </a:p>
          <a:p>
            <a:pPr lvl="1">
              <a:lnSpc>
                <a:spcPct val="100000"/>
              </a:lnSpc>
            </a:pPr>
            <a:r>
              <a:rPr lang="pt-BR" dirty="0" smtClean="0"/>
              <a:t>(2) imipenem-cilastatin  (0.5 g q6h), ertapenem (1 g q24h), </a:t>
            </a:r>
            <a:r>
              <a:rPr lang="en-US" dirty="0" smtClean="0"/>
              <a:t>or </a:t>
            </a:r>
            <a:r>
              <a:rPr lang="en-US" dirty="0" err="1" smtClean="0"/>
              <a:t>meropenem</a:t>
            </a:r>
            <a:r>
              <a:rPr lang="en-US" dirty="0" smtClean="0"/>
              <a:t> (1 g q8h); or </a:t>
            </a:r>
            <a:r>
              <a:rPr lang="en-US" dirty="0" err="1" smtClean="0"/>
              <a:t>cefepime</a:t>
            </a:r>
            <a:r>
              <a:rPr lang="en-US" dirty="0" smtClean="0"/>
              <a:t> (2 g q12h).</a:t>
            </a:r>
          </a:p>
          <a:p>
            <a:pPr lvl="1">
              <a:lnSpc>
                <a:spcPct val="100000"/>
              </a:lnSpc>
            </a:pPr>
            <a:r>
              <a:rPr lang="en-US" dirty="0" smtClean="0"/>
              <a:t> If the </a:t>
            </a:r>
            <a:r>
              <a:rPr lang="en-US" dirty="0" err="1" smtClean="0"/>
              <a:t>patientis</a:t>
            </a:r>
            <a:r>
              <a:rPr lang="en-US" dirty="0" smtClean="0"/>
              <a:t> allergic to β-</a:t>
            </a:r>
            <a:r>
              <a:rPr lang="en-US" dirty="0" err="1" smtClean="0"/>
              <a:t>lactam</a:t>
            </a:r>
            <a:r>
              <a:rPr lang="en-US" dirty="0" smtClean="0"/>
              <a:t> agents, use ciprofloxacin (400 mg q12h) or </a:t>
            </a:r>
            <a:r>
              <a:rPr lang="en-US" dirty="0" err="1" smtClean="0"/>
              <a:t>levofloxacin</a:t>
            </a:r>
            <a:r>
              <a:rPr lang="en-US" dirty="0" smtClean="0"/>
              <a:t> (500–750 mg q12h) plus </a:t>
            </a:r>
            <a:r>
              <a:rPr lang="en-US" dirty="0" err="1" smtClean="0"/>
              <a:t>clindamycin</a:t>
            </a:r>
            <a:r>
              <a:rPr lang="en-US" dirty="0" smtClean="0"/>
              <a:t> (600 mg q8h).  </a:t>
            </a:r>
            <a:r>
              <a:rPr lang="en-US" dirty="0" err="1" smtClean="0"/>
              <a:t>Vancomycin</a:t>
            </a:r>
            <a:r>
              <a:rPr lang="en-US" dirty="0" smtClean="0"/>
              <a:t> (15 mg/kg q12h) should</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318052"/>
            <a:ext cx="10363200" cy="6082748"/>
          </a:xfrm>
        </p:spPr>
        <p:txBody>
          <a:bodyPr>
            <a:normAutofit/>
          </a:bodyPr>
          <a:lstStyle/>
          <a:p>
            <a:pPr>
              <a:lnSpc>
                <a:spcPct val="100000"/>
              </a:lnSpc>
              <a:buFont typeface="Wingdings" pitchFamily="2" charset="2"/>
              <a:buChar char="§"/>
            </a:pPr>
            <a:r>
              <a:rPr lang="en-US" sz="2400" b="1" dirty="0" err="1" smtClean="0"/>
              <a:t>Neutropenia</a:t>
            </a:r>
            <a:r>
              <a:rPr lang="en-US" sz="2400" b="1" dirty="0" smtClean="0"/>
              <a:t> (&lt;500 </a:t>
            </a:r>
            <a:r>
              <a:rPr lang="en-US" sz="2400" b="1" dirty="0" err="1" smtClean="0"/>
              <a:t>neutrophils</a:t>
            </a:r>
            <a:r>
              <a:rPr lang="en-US" sz="2400" b="1" dirty="0" smtClean="0"/>
              <a:t>/</a:t>
            </a:r>
            <a:r>
              <a:rPr lang="el-GR" sz="2400" b="1" dirty="0" smtClean="0"/>
              <a:t>μ</a:t>
            </a:r>
            <a:r>
              <a:rPr lang="en-US" sz="2400" b="1" dirty="0" smtClean="0"/>
              <a:t>L) Regimens include </a:t>
            </a:r>
            <a:r>
              <a:rPr lang="en-US" sz="2400" dirty="0" smtClean="0"/>
              <a:t>:</a:t>
            </a:r>
          </a:p>
          <a:p>
            <a:pPr marL="1062990" lvl="2" indent="-514350">
              <a:lnSpc>
                <a:spcPct val="100000"/>
              </a:lnSpc>
            </a:pPr>
            <a:r>
              <a:rPr lang="en-US" sz="2400" dirty="0" err="1" smtClean="0"/>
              <a:t>Imipenem-cilastatin</a:t>
            </a:r>
            <a:r>
              <a:rPr lang="en-US" sz="2400" dirty="0" smtClean="0"/>
              <a:t> (0.5 g q6h) or </a:t>
            </a:r>
            <a:r>
              <a:rPr lang="en-US" sz="2400" dirty="0" err="1" smtClean="0"/>
              <a:t>meropenem</a:t>
            </a:r>
            <a:r>
              <a:rPr lang="en-US" sz="2400" dirty="0" smtClean="0"/>
              <a:t> (1 g q8h) </a:t>
            </a:r>
          </a:p>
          <a:p>
            <a:pPr marL="1062990" lvl="2" indent="-514350">
              <a:lnSpc>
                <a:spcPct val="100000"/>
              </a:lnSpc>
            </a:pPr>
            <a:r>
              <a:rPr lang="en-US" sz="2400" dirty="0" err="1" smtClean="0"/>
              <a:t>Cefepime</a:t>
            </a:r>
            <a:r>
              <a:rPr lang="en-US" sz="2400" dirty="0" smtClean="0"/>
              <a:t> (2 g q8h) or</a:t>
            </a:r>
          </a:p>
          <a:p>
            <a:pPr marL="1062990" lvl="2" indent="-514350">
              <a:lnSpc>
                <a:spcPct val="100000"/>
              </a:lnSpc>
            </a:pPr>
            <a:r>
              <a:rPr lang="en-US" sz="2400" dirty="0" err="1" smtClean="0"/>
              <a:t>Piperacillin-tazobactam</a:t>
            </a:r>
            <a:r>
              <a:rPr lang="en-US" sz="2400" dirty="0" smtClean="0"/>
              <a:t> (3.375 g </a:t>
            </a:r>
            <a:r>
              <a:rPr lang="fr-FR" sz="2400" dirty="0" smtClean="0"/>
              <a:t>q4h) plus </a:t>
            </a:r>
            <a:r>
              <a:rPr lang="fr-FR" sz="2400" dirty="0" err="1" smtClean="0"/>
              <a:t>tobramycin</a:t>
            </a:r>
            <a:r>
              <a:rPr lang="fr-FR" sz="2400" dirty="0" smtClean="0"/>
              <a:t> (5–7 mg/kg</a:t>
            </a:r>
            <a:r>
              <a:rPr lang="pt-BR" sz="2400" dirty="0" smtClean="0"/>
              <a:t>q24h). </a:t>
            </a:r>
          </a:p>
          <a:p>
            <a:pPr marL="617220" lvl="1" indent="-342900">
              <a:lnSpc>
                <a:spcPct val="100000"/>
              </a:lnSpc>
              <a:buFont typeface="Courier New" pitchFamily="49" charset="0"/>
              <a:buChar char="o"/>
            </a:pPr>
            <a:r>
              <a:rPr lang="pt-BR" dirty="0" smtClean="0"/>
              <a:t>Vancomycin (15 mg/kg q12h)</a:t>
            </a:r>
            <a:r>
              <a:rPr lang="en-US" dirty="0" smtClean="0"/>
              <a:t>should be added if the patient has an indwelling vascular catheter, has received </a:t>
            </a:r>
            <a:r>
              <a:rPr lang="en-US" dirty="0" err="1" smtClean="0"/>
              <a:t>quinolone</a:t>
            </a:r>
            <a:r>
              <a:rPr lang="en-US" dirty="0" smtClean="0"/>
              <a:t> prophylaxis, or has received intensive chemotherapy  that produces mucosal damage; if staphylococci are suspected. </a:t>
            </a:r>
          </a:p>
          <a:p>
            <a:pPr marL="617220" lvl="1" indent="-342900">
              <a:lnSpc>
                <a:spcPct val="100000"/>
              </a:lnSpc>
              <a:buFont typeface="Courier New" pitchFamily="49" charset="0"/>
              <a:buChar char="o"/>
            </a:pPr>
            <a:r>
              <a:rPr lang="en-US" dirty="0" smtClean="0"/>
              <a:t>Empirical antifungal therapy </a:t>
            </a:r>
          </a:p>
          <a:p>
            <a:pPr marL="1062990" lvl="2" indent="-514350">
              <a:lnSpc>
                <a:spcPct val="100000"/>
              </a:lnSpc>
              <a:buFont typeface="+mj-lt"/>
              <a:buAutoNum type="romanLcPeriod"/>
            </a:pPr>
            <a:r>
              <a:rPr lang="en-US" sz="2400" dirty="0" smtClean="0"/>
              <a:t> </a:t>
            </a:r>
            <a:r>
              <a:rPr lang="en-US" sz="2400" dirty="0" err="1" smtClean="0"/>
              <a:t>Caspofungin</a:t>
            </a:r>
            <a:r>
              <a:rPr lang="en-US" sz="2400" dirty="0" smtClean="0"/>
              <a:t>: a 70-mg loading dose, then 50 mg daily),</a:t>
            </a:r>
          </a:p>
          <a:p>
            <a:pPr marL="1062990" lvl="2" indent="-514350">
              <a:lnSpc>
                <a:spcPct val="100000"/>
              </a:lnSpc>
              <a:buFont typeface="+mj-lt"/>
              <a:buAutoNum type="romanLcPeriod"/>
            </a:pPr>
            <a:r>
              <a:rPr lang="en-US" sz="2400" dirty="0" smtClean="0"/>
              <a:t> </a:t>
            </a:r>
            <a:r>
              <a:rPr lang="en-US" sz="2400" dirty="0" err="1"/>
              <a:t>V</a:t>
            </a:r>
            <a:r>
              <a:rPr lang="en-US" sz="2400" dirty="0" err="1" smtClean="0"/>
              <a:t>oriconazole</a:t>
            </a:r>
            <a:r>
              <a:rPr lang="en-US" sz="2400" dirty="0" smtClean="0"/>
              <a:t> (6 mg/kg q12h for 2 doses, then 3 mg/ q12h),</a:t>
            </a:r>
          </a:p>
          <a:p>
            <a:pPr marL="1062990" lvl="2" indent="-514350">
              <a:lnSpc>
                <a:spcPct val="100000"/>
              </a:lnSpc>
              <a:buFont typeface="+mj-lt"/>
              <a:buAutoNum type="romanLcPeriod"/>
            </a:pPr>
            <a:r>
              <a:rPr lang="en-US" sz="2400" dirty="0" smtClean="0"/>
              <a:t> lipid formulation of </a:t>
            </a:r>
            <a:r>
              <a:rPr lang="en-US" sz="2400" dirty="0" err="1" smtClean="0"/>
              <a:t>amphotericin</a:t>
            </a:r>
            <a:r>
              <a:rPr lang="en-US" sz="2400" dirty="0" smtClean="0"/>
              <a:t> B should be added if the patient is </a:t>
            </a:r>
            <a:r>
              <a:rPr lang="en-US" sz="2400" dirty="0" err="1" smtClean="0"/>
              <a:t>hypotensive</a:t>
            </a:r>
            <a:r>
              <a:rPr lang="en-US" sz="2400" dirty="0" smtClean="0"/>
              <a:t>, has been receiving broad-spectrum antibacterial.</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809" y="437322"/>
            <a:ext cx="11224591" cy="5983356"/>
          </a:xfrm>
        </p:spPr>
        <p:txBody>
          <a:bodyPr>
            <a:normAutofit/>
          </a:bodyPr>
          <a:lstStyle/>
          <a:p>
            <a:pPr>
              <a:buFont typeface="Wingdings" pitchFamily="2" charset="2"/>
              <a:buChar char="q"/>
            </a:pPr>
            <a:r>
              <a:rPr lang="en-US" dirty="0" smtClean="0"/>
              <a:t> </a:t>
            </a:r>
            <a:r>
              <a:rPr lang="en-US" dirty="0" err="1" smtClean="0"/>
              <a:t>Splenectomy</a:t>
            </a:r>
            <a:r>
              <a:rPr lang="en-US" dirty="0" smtClean="0"/>
              <a:t> </a:t>
            </a:r>
          </a:p>
          <a:p>
            <a:pPr lvl="1">
              <a:buFont typeface="Arial" pitchFamily="34" charset="0"/>
              <a:buChar char="•"/>
            </a:pPr>
            <a:r>
              <a:rPr lang="en-US" dirty="0" err="1" smtClean="0"/>
              <a:t>Cefotaxime</a:t>
            </a:r>
            <a:r>
              <a:rPr lang="en-US" dirty="0" smtClean="0"/>
              <a:t> (2 g q6–8h) or </a:t>
            </a:r>
            <a:r>
              <a:rPr lang="en-US" dirty="0" err="1" smtClean="0"/>
              <a:t>ceftriaxone</a:t>
            </a:r>
            <a:r>
              <a:rPr lang="en-US" dirty="0" smtClean="0"/>
              <a:t> (2 g q12h) should be used. </a:t>
            </a:r>
          </a:p>
          <a:p>
            <a:pPr lvl="1">
              <a:buFont typeface="Arial" pitchFamily="34" charset="0"/>
              <a:buChar char="•"/>
            </a:pPr>
            <a:r>
              <a:rPr lang="en-US" dirty="0" smtClean="0"/>
              <a:t>If the local prevalence of cephalosporin resistant </a:t>
            </a:r>
            <a:r>
              <a:rPr lang="en-US" dirty="0" err="1" smtClean="0"/>
              <a:t>pneumococci</a:t>
            </a:r>
            <a:r>
              <a:rPr lang="en-US" dirty="0" smtClean="0"/>
              <a:t> is high, add </a:t>
            </a:r>
            <a:r>
              <a:rPr lang="en-US" dirty="0" err="1" smtClean="0"/>
              <a:t>vancomycin</a:t>
            </a:r>
            <a:r>
              <a:rPr lang="en-US" dirty="0" smtClean="0"/>
              <a:t>.</a:t>
            </a:r>
          </a:p>
          <a:p>
            <a:pPr>
              <a:buFont typeface="Courier New" pitchFamily="49" charset="0"/>
              <a:buChar char="o"/>
            </a:pPr>
            <a:r>
              <a:rPr lang="en-US" b="1" dirty="0" smtClean="0"/>
              <a:t> Allergic to </a:t>
            </a:r>
            <a:r>
              <a:rPr lang="el-GR" b="1" dirty="0" smtClean="0"/>
              <a:t>β-</a:t>
            </a:r>
            <a:r>
              <a:rPr lang="en-US" b="1" dirty="0" err="1" smtClean="0"/>
              <a:t>lactam</a:t>
            </a:r>
            <a:r>
              <a:rPr lang="en-US" b="1" dirty="0" smtClean="0"/>
              <a:t> drugs, </a:t>
            </a:r>
          </a:p>
          <a:p>
            <a:pPr lvl="1">
              <a:buFont typeface="Arial" pitchFamily="34" charset="0"/>
              <a:buChar char="•"/>
            </a:pPr>
            <a:r>
              <a:rPr lang="en-US" dirty="0" err="1" smtClean="0"/>
              <a:t>vancomycin</a:t>
            </a:r>
            <a:r>
              <a:rPr lang="en-US" dirty="0" smtClean="0"/>
              <a:t> (15 mg/kg q12h) plus either</a:t>
            </a:r>
          </a:p>
          <a:p>
            <a:pPr lvl="1">
              <a:buFont typeface="Arial" pitchFamily="34" charset="0"/>
              <a:buChar char="•"/>
            </a:pPr>
            <a:r>
              <a:rPr lang="en-US" dirty="0" smtClean="0"/>
              <a:t> </a:t>
            </a:r>
            <a:r>
              <a:rPr lang="en-US" dirty="0" err="1" smtClean="0"/>
              <a:t>moxifloxacin</a:t>
            </a:r>
            <a:r>
              <a:rPr lang="en-US" dirty="0" smtClean="0"/>
              <a:t> (400 mg q24h) or </a:t>
            </a:r>
            <a:r>
              <a:rPr lang="en-US" dirty="0" err="1" smtClean="0"/>
              <a:t>levofloxacin</a:t>
            </a:r>
            <a:r>
              <a:rPr lang="en-US" dirty="0" smtClean="0"/>
              <a:t>(750 mg q24h) should be used.</a:t>
            </a:r>
          </a:p>
          <a:p>
            <a:pPr>
              <a:buFont typeface="Wingdings" pitchFamily="2" charset="2"/>
              <a:buChar char="q"/>
            </a:pPr>
            <a:r>
              <a:rPr lang="en-US" dirty="0" smtClean="0"/>
              <a:t> IV drug user </a:t>
            </a:r>
          </a:p>
          <a:p>
            <a:pPr lvl="1"/>
            <a:r>
              <a:rPr lang="en-US" dirty="0" err="1" smtClean="0"/>
              <a:t>Vancomycin</a:t>
            </a:r>
            <a:r>
              <a:rPr lang="en-US" dirty="0" smtClean="0"/>
              <a:t> (15 mg/kg q12h) is essential.</a:t>
            </a:r>
          </a:p>
          <a:p>
            <a:endParaRPr lang="en-US" dirty="0" smtClean="0"/>
          </a:p>
          <a:p>
            <a:pPr>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657" y="1973943"/>
            <a:ext cx="10686143" cy="4203020"/>
          </a:xfrm>
        </p:spPr>
        <p:txBody>
          <a:bodyPr/>
          <a:lstStyle/>
          <a:p>
            <a:pPr>
              <a:buFont typeface="Wingdings" pitchFamily="2" charset="2"/>
              <a:buChar char="q"/>
            </a:pPr>
            <a:r>
              <a:rPr lang="en-US" dirty="0" smtClean="0"/>
              <a:t>AIDS:</a:t>
            </a:r>
          </a:p>
          <a:p>
            <a:pPr lvl="1">
              <a:buFont typeface="Arial" pitchFamily="34" charset="0"/>
              <a:buChar char="•"/>
            </a:pPr>
            <a:r>
              <a:rPr lang="en-US" dirty="0" smtClean="0"/>
              <a:t> </a:t>
            </a:r>
            <a:r>
              <a:rPr lang="en-US" dirty="0" err="1" smtClean="0"/>
              <a:t>Cefepime</a:t>
            </a:r>
            <a:r>
              <a:rPr lang="en-US" dirty="0" smtClean="0"/>
              <a:t> alone (2 g q8h) </a:t>
            </a:r>
          </a:p>
          <a:p>
            <a:pPr lvl="1">
              <a:buFont typeface="Arial" pitchFamily="34" charset="0"/>
              <a:buChar char="•"/>
            </a:pPr>
            <a:r>
              <a:rPr lang="en-US" dirty="0" err="1" smtClean="0"/>
              <a:t>piperacillintazobactam</a:t>
            </a:r>
            <a:r>
              <a:rPr lang="en-US" dirty="0" smtClean="0"/>
              <a:t> (3.375 g q4h) plus </a:t>
            </a:r>
            <a:r>
              <a:rPr lang="en-US" dirty="0" err="1" smtClean="0"/>
              <a:t>tobramycin</a:t>
            </a:r>
            <a:r>
              <a:rPr lang="en-US" dirty="0" smtClean="0"/>
              <a:t> (5–7 mg/kg q24h) should be used</a:t>
            </a:r>
          </a:p>
          <a:p>
            <a:r>
              <a:rPr lang="en-US" b="1" dirty="0" smtClean="0"/>
              <a:t>Allergic to </a:t>
            </a:r>
            <a:r>
              <a:rPr lang="el-GR" b="1" dirty="0" smtClean="0"/>
              <a:t>β-</a:t>
            </a:r>
            <a:r>
              <a:rPr lang="en-US" b="1" dirty="0" err="1" smtClean="0"/>
              <a:t>lactam</a:t>
            </a:r>
            <a:r>
              <a:rPr lang="en-US" b="1" dirty="0" smtClean="0"/>
              <a:t> drugs,</a:t>
            </a:r>
          </a:p>
          <a:p>
            <a:pPr lvl="1">
              <a:buFont typeface="Arial" pitchFamily="34" charset="0"/>
              <a:buChar char="•"/>
            </a:pPr>
            <a:r>
              <a:rPr lang="en-US" dirty="0" smtClean="0"/>
              <a:t>Ciprofloxacin (400 mg q12h) or </a:t>
            </a:r>
            <a:r>
              <a:rPr lang="en-US" dirty="0" err="1" smtClean="0"/>
              <a:t>levofloxacin</a:t>
            </a:r>
            <a:r>
              <a:rPr lang="en-US" dirty="0" smtClean="0"/>
              <a:t> </a:t>
            </a:r>
            <a:r>
              <a:rPr lang="fr-FR" dirty="0" smtClean="0"/>
              <a:t>(750 mg q12h) plus </a:t>
            </a:r>
            <a:r>
              <a:rPr lang="fr-FR" dirty="0" err="1" smtClean="0"/>
              <a:t>vancomycin</a:t>
            </a:r>
            <a:r>
              <a:rPr lang="fr-FR" dirty="0" smtClean="0"/>
              <a:t> </a:t>
            </a:r>
            <a:r>
              <a:rPr lang="en-US" dirty="0" smtClean="0"/>
              <a:t>(15 mg/kg q12h) plus </a:t>
            </a:r>
            <a:r>
              <a:rPr lang="en-US" dirty="0" err="1" smtClean="0"/>
              <a:t>tobramycin</a:t>
            </a:r>
            <a:r>
              <a:rPr lang="en-US" dirty="0" smtClean="0"/>
              <a:t> should be used.</a:t>
            </a:r>
          </a:p>
          <a:p>
            <a:endParaRPr lang="en-US" dirty="0"/>
          </a:p>
        </p:txBody>
      </p:sp>
      <p:sp>
        <p:nvSpPr>
          <p:cNvPr id="2" name="TextBox 1"/>
          <p:cNvSpPr txBox="1"/>
          <p:nvPr/>
        </p:nvSpPr>
        <p:spPr>
          <a:xfrm>
            <a:off x="754743" y="580571"/>
            <a:ext cx="10261600" cy="584775"/>
          </a:xfrm>
          <a:prstGeom prst="rect">
            <a:avLst/>
          </a:prstGeom>
          <a:noFill/>
        </p:spPr>
        <p:txBody>
          <a:bodyPr wrap="square" rtlCol="0">
            <a:spAutoFit/>
          </a:bodyPr>
          <a:lstStyle/>
          <a:p>
            <a:pPr algn="ctr"/>
            <a:r>
              <a:rPr lang="en-IN" sz="3200" dirty="0" smtClean="0"/>
              <a:t>TREATMENT CONTINUED</a:t>
            </a:r>
            <a:endParaRPr lang="en-IN" sz="32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10363200" cy="540371"/>
          </a:xfrm>
        </p:spPr>
        <p:txBody>
          <a:bodyPr>
            <a:normAutofit fontScale="90000"/>
          </a:bodyPr>
          <a:lstStyle/>
          <a:p>
            <a:r>
              <a:rPr lang="en-US" dirty="0" smtClean="0"/>
              <a:t>                              </a:t>
            </a:r>
            <a:r>
              <a:rPr lang="en-US" i="1" dirty="0" smtClean="0"/>
              <a:t>FLUID THERAPY</a:t>
            </a:r>
            <a:endParaRPr lang="en-US" i="1" dirty="0"/>
          </a:p>
        </p:txBody>
      </p:sp>
      <p:sp>
        <p:nvSpPr>
          <p:cNvPr id="3" name="Content Placeholder 2"/>
          <p:cNvSpPr>
            <a:spLocks noGrp="1"/>
          </p:cNvSpPr>
          <p:nvPr>
            <p:ph idx="1"/>
          </p:nvPr>
        </p:nvSpPr>
        <p:spPr>
          <a:xfrm>
            <a:off x="1219200" y="854766"/>
            <a:ext cx="10363200" cy="6003234"/>
          </a:xfrm>
        </p:spPr>
        <p:txBody>
          <a:bodyPr>
            <a:normAutofit fontScale="92500" lnSpcReduction="10000"/>
          </a:bodyPr>
          <a:lstStyle/>
          <a:p>
            <a:r>
              <a:rPr lang="en-US" sz="2600" dirty="0" smtClean="0"/>
              <a:t>Goal is to maintain a mean arterial blood pressure of &gt;65 mmHg systolic pressure &gt;90 mmHg</a:t>
            </a:r>
          </a:p>
          <a:p>
            <a:r>
              <a:rPr lang="en-US" sz="2600" dirty="0" smtClean="0"/>
              <a:t>Initial management :</a:t>
            </a:r>
          </a:p>
          <a:p>
            <a:pPr lvl="1"/>
            <a:r>
              <a:rPr lang="en-US" dirty="0"/>
              <a:t>A</a:t>
            </a:r>
            <a:r>
              <a:rPr lang="en-US" dirty="0" smtClean="0"/>
              <a:t>dministration of IV fluids, typically beginning with </a:t>
            </a:r>
            <a:r>
              <a:rPr lang="en-US" b="1" dirty="0" smtClean="0"/>
              <a:t>1–2 L of normal saline over 1–2 </a:t>
            </a:r>
            <a:r>
              <a:rPr lang="en-US" dirty="0" smtClean="0"/>
              <a:t>h.</a:t>
            </a:r>
          </a:p>
          <a:p>
            <a:pPr lvl="1"/>
            <a:r>
              <a:rPr lang="en-US" dirty="0"/>
              <a:t>T</a:t>
            </a:r>
            <a:r>
              <a:rPr lang="en-US" dirty="0" smtClean="0"/>
              <a:t>he central venous pressure should be maintained at </a:t>
            </a:r>
            <a:r>
              <a:rPr lang="en-US" b="1" dirty="0" smtClean="0"/>
              <a:t>8–12 cmH2O</a:t>
            </a:r>
            <a:r>
              <a:rPr lang="en-US" dirty="0" smtClean="0"/>
              <a:t>.</a:t>
            </a:r>
          </a:p>
          <a:p>
            <a:pPr lvl="1"/>
            <a:r>
              <a:rPr lang="en-US" dirty="0" smtClean="0"/>
              <a:t>The urine output rate should be kept at </a:t>
            </a:r>
            <a:r>
              <a:rPr lang="en-US" b="1" dirty="0" smtClean="0"/>
              <a:t>&gt;0.5 </a:t>
            </a:r>
            <a:r>
              <a:rPr lang="en-US" b="1" dirty="0" err="1" smtClean="0"/>
              <a:t>mL</a:t>
            </a:r>
            <a:r>
              <a:rPr lang="en-US" b="1" dirty="0" smtClean="0"/>
              <a:t>/kg per hour </a:t>
            </a:r>
            <a:r>
              <a:rPr lang="en-US" dirty="0" smtClean="0"/>
              <a:t>, </a:t>
            </a:r>
          </a:p>
          <a:p>
            <a:pPr lvl="1"/>
            <a:r>
              <a:rPr lang="en-US" dirty="0"/>
              <a:t>F</a:t>
            </a:r>
            <a:r>
              <a:rPr lang="en-US" dirty="0" smtClean="0"/>
              <a:t>urosemide may be used if needed.</a:t>
            </a:r>
          </a:p>
          <a:p>
            <a:pPr>
              <a:buNone/>
            </a:pPr>
            <a:endParaRPr lang="en-US" dirty="0" smtClean="0"/>
          </a:p>
          <a:p>
            <a:pPr>
              <a:buNone/>
            </a:pPr>
            <a:r>
              <a:rPr lang="en-US" dirty="0" smtClean="0"/>
              <a:t>                                       if hypotension  persist </a:t>
            </a:r>
          </a:p>
          <a:p>
            <a:pPr>
              <a:buNone/>
            </a:pPr>
            <a:endParaRPr lang="en-US" dirty="0" smtClean="0"/>
          </a:p>
          <a:p>
            <a:pPr>
              <a:buNone/>
            </a:pPr>
            <a:r>
              <a:rPr lang="en-US" dirty="0" smtClean="0"/>
              <a:t>     </a:t>
            </a:r>
            <a:r>
              <a:rPr lang="en-US" dirty="0"/>
              <a:t>V</a:t>
            </a:r>
            <a:r>
              <a:rPr lang="en-US" dirty="0" smtClean="0"/>
              <a:t>asopressor therapy is indicated                     CIRCI Should be suspected</a:t>
            </a:r>
          </a:p>
          <a:p>
            <a:pPr>
              <a:buNone/>
            </a:pPr>
            <a:r>
              <a:rPr lang="en-US" dirty="0" smtClean="0"/>
              <a:t>    ( Nor epinephrine, </a:t>
            </a:r>
            <a:r>
              <a:rPr lang="en-US" dirty="0" err="1" smtClean="0"/>
              <a:t>dobutamine</a:t>
            </a:r>
            <a:r>
              <a:rPr lang="en-US" dirty="0" smtClean="0"/>
              <a:t> is used)         ( low dose </a:t>
            </a:r>
            <a:r>
              <a:rPr lang="en-US" dirty="0" err="1" smtClean="0"/>
              <a:t>steriod</a:t>
            </a:r>
            <a:r>
              <a:rPr lang="en-US" dirty="0" smtClean="0"/>
              <a:t> should be used)           </a:t>
            </a:r>
          </a:p>
          <a:p>
            <a:pPr>
              <a:buNone/>
            </a:pPr>
            <a:r>
              <a:rPr lang="en-US" dirty="0" smtClean="0"/>
              <a:t>                                                                        Hydrocortisone (50 mg IV </a:t>
            </a:r>
            <a:r>
              <a:rPr lang="en-US" dirty="0" err="1" smtClean="0"/>
              <a:t>eveRY</a:t>
            </a:r>
            <a:r>
              <a:rPr lang="en-US" dirty="0" smtClean="0"/>
              <a:t> 6h)</a:t>
            </a:r>
            <a:endParaRPr lang="en-US" dirty="0"/>
          </a:p>
        </p:txBody>
      </p:sp>
      <p:cxnSp>
        <p:nvCxnSpPr>
          <p:cNvPr id="7" name="Straight Arrow Connector 6"/>
          <p:cNvCxnSpPr/>
          <p:nvPr/>
        </p:nvCxnSpPr>
        <p:spPr>
          <a:xfrm rot="5400000">
            <a:off x="5396948" y="4025348"/>
            <a:ext cx="33793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677478" y="4502426"/>
            <a:ext cx="1576693" cy="526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660479" y="4502426"/>
            <a:ext cx="1510748" cy="536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MEASURES</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smtClean="0"/>
              <a:t>1. Mechanical ventilation is indicated for</a:t>
            </a:r>
            <a:r>
              <a:rPr lang="en-US" b="1" dirty="0" smtClean="0"/>
              <a:t> </a:t>
            </a:r>
          </a:p>
          <a:p>
            <a:pPr marL="662940" lvl="1" indent="-342900"/>
            <a:r>
              <a:rPr lang="en-US" dirty="0" smtClean="0"/>
              <a:t>progressive hypoxemia, </a:t>
            </a:r>
            <a:r>
              <a:rPr lang="en-US" dirty="0" err="1" smtClean="0"/>
              <a:t>hypercapnia</a:t>
            </a:r>
            <a:r>
              <a:rPr lang="en-US" dirty="0" smtClean="0"/>
              <a:t>, neurologic deterioration, or respiratory muscle failure.</a:t>
            </a:r>
          </a:p>
          <a:p>
            <a:pPr marL="662940" lvl="1" indent="-342900"/>
            <a:r>
              <a:rPr lang="en-US" dirty="0" smtClean="0"/>
              <a:t>Sustained tachypnea (respiratory rate, &gt;30 breaths/min). </a:t>
            </a:r>
          </a:p>
          <a:p>
            <a:pPr marL="320040" lvl="1" indent="0">
              <a:buNone/>
            </a:pPr>
            <a:endParaRPr lang="en-US" dirty="0" smtClean="0"/>
          </a:p>
          <a:p>
            <a:pPr marL="514350" indent="-514350">
              <a:buFont typeface="+mj-lt"/>
              <a:buAutoNum type="arabicPeriod"/>
            </a:pPr>
            <a:r>
              <a:rPr lang="en-US" sz="2400" dirty="0" smtClean="0"/>
              <a:t>  Erythrocyte transfusion is  recommended when the blood hemoglobin level     decreases to ≤7 g/</a:t>
            </a:r>
            <a:r>
              <a:rPr lang="en-US" sz="2400" dirty="0" err="1" smtClean="0"/>
              <a:t>dL</a:t>
            </a:r>
            <a:r>
              <a:rPr lang="en-US" sz="2400" dirty="0" smtClean="0"/>
              <a:t>, with a target level of 9 g/</a:t>
            </a:r>
            <a:r>
              <a:rPr lang="en-US" sz="2400" dirty="0" err="1" smtClean="0"/>
              <a:t>dL</a:t>
            </a:r>
            <a:r>
              <a:rPr lang="en-US" sz="2400" dirty="0" smtClean="0"/>
              <a:t> in adults.</a:t>
            </a:r>
          </a:p>
          <a:p>
            <a:pPr marL="0" indent="0">
              <a:buNone/>
            </a:pPr>
            <a:endParaRPr lang="en-US" sz="2400" dirty="0" smtClean="0"/>
          </a:p>
          <a:p>
            <a:pPr marL="0" indent="0">
              <a:buNone/>
            </a:pPr>
            <a:r>
              <a:rPr lang="en-US" sz="2400" dirty="0" smtClean="0"/>
              <a:t>3.       DIC, if complicated by major bleeding  should be treated with transfusion of</a:t>
            </a:r>
          </a:p>
          <a:p>
            <a:pPr marL="0" indent="0">
              <a:buNone/>
            </a:pPr>
            <a:r>
              <a:rPr lang="en-US" sz="2400" dirty="0" smtClean="0"/>
              <a:t>       fresh-frozen plasma.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PROPHYLAXIS</a:t>
            </a:r>
            <a:endParaRPr lang="en-US" dirty="0"/>
          </a:p>
        </p:txBody>
      </p:sp>
      <p:sp>
        <p:nvSpPr>
          <p:cNvPr id="5" name="Content Placeholder 4"/>
          <p:cNvSpPr>
            <a:spLocks noGrp="1"/>
          </p:cNvSpPr>
          <p:nvPr>
            <p:ph idx="1"/>
          </p:nvPr>
        </p:nvSpPr>
        <p:spPr/>
        <p:txBody>
          <a:bodyPr/>
          <a:lstStyle/>
          <a:p>
            <a:pPr marL="457200" indent="-457200">
              <a:buFont typeface="+mj-lt"/>
              <a:buAutoNum type="arabicPeriod"/>
            </a:pPr>
            <a:r>
              <a:rPr lang="en-US" sz="2400" dirty="0" smtClean="0"/>
              <a:t>Nutritional supplementation s</a:t>
            </a:r>
            <a:r>
              <a:rPr lang="en-US" sz="2400" dirty="0"/>
              <a:t>hould be </a:t>
            </a:r>
            <a:r>
              <a:rPr lang="en-US" sz="2400" dirty="0" smtClean="0"/>
              <a:t>given by  enteral </a:t>
            </a:r>
            <a:r>
              <a:rPr lang="en-US" sz="2400" dirty="0"/>
              <a:t>delivery </a:t>
            </a:r>
            <a:r>
              <a:rPr lang="en-US" sz="2400" dirty="0" smtClean="0"/>
              <a:t>route, as  it may reduce the impact of protein hyper catabolism</a:t>
            </a:r>
          </a:p>
          <a:p>
            <a:pPr marL="457200" indent="-457200">
              <a:buFont typeface="+mj-lt"/>
              <a:buAutoNum type="arabicPeriod"/>
            </a:pPr>
            <a:r>
              <a:rPr lang="en-US" sz="2400" dirty="0" smtClean="0"/>
              <a:t>Prophylactic </a:t>
            </a:r>
            <a:r>
              <a:rPr lang="en-US" sz="2400" dirty="0" err="1" smtClean="0"/>
              <a:t>heparinization</a:t>
            </a:r>
            <a:r>
              <a:rPr lang="en-US" sz="2400" dirty="0" smtClean="0"/>
              <a:t> to prevent deep venous thrombosis </a:t>
            </a:r>
          </a:p>
          <a:p>
            <a:pPr marL="457200" indent="-457200">
              <a:buFont typeface="+mj-lt"/>
              <a:buAutoNum type="arabicPeriod"/>
            </a:pPr>
            <a:r>
              <a:rPr lang="en-US" sz="2400" dirty="0"/>
              <a:t>W</a:t>
            </a:r>
            <a:r>
              <a:rPr lang="en-US" sz="2400" dirty="0" smtClean="0"/>
              <a:t>hen heparin is contraindicated, compression stockings or an intermittent compression device should be used. .</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ts val="0"/>
              </a:spcBef>
            </a:pPr>
            <a:r>
              <a:rPr lang="en-IN" sz="3600" b="1" i="1" dirty="0" smtClean="0">
                <a:solidFill>
                  <a:prstClr val="black"/>
                </a:solidFill>
                <a:latin typeface="Calibri" panose="020F0502020204030204"/>
              </a:rPr>
              <a:t>                            HYPOADRENAL </a:t>
            </a:r>
            <a:r>
              <a:rPr lang="en-IN" sz="3600" b="1" i="1" dirty="0">
                <a:solidFill>
                  <a:prstClr val="black"/>
                </a:solidFill>
                <a:latin typeface="Calibri" panose="020F0502020204030204"/>
              </a:rPr>
              <a:t>SHOCK</a:t>
            </a:r>
            <a:br>
              <a:rPr lang="en-IN" sz="3600" b="1" i="1" dirty="0">
                <a:solidFill>
                  <a:prstClr val="black"/>
                </a:solidFill>
                <a:latin typeface="Calibri" panose="020F0502020204030204"/>
              </a:rPr>
            </a:br>
            <a:endParaRPr lang="en-IN" dirty="0"/>
          </a:p>
        </p:txBody>
      </p:sp>
      <p:sp>
        <p:nvSpPr>
          <p:cNvPr id="3" name="Content Placeholder 2"/>
          <p:cNvSpPr>
            <a:spLocks noGrp="1"/>
          </p:cNvSpPr>
          <p:nvPr>
            <p:ph idx="1"/>
          </p:nvPr>
        </p:nvSpPr>
        <p:spPr>
          <a:xfrm>
            <a:off x="725715" y="1568758"/>
            <a:ext cx="10700657" cy="5204506"/>
          </a:xfrm>
        </p:spPr>
        <p:txBody>
          <a:bodyPr>
            <a:normAutofit/>
          </a:bodyPr>
          <a:lstStyle/>
          <a:p>
            <a:r>
              <a:rPr lang="en-IN" sz="3300" dirty="0"/>
              <a:t>As we all know cortisol level secrete from adrenal cortex in response to stress of illness , trauma , and infection. </a:t>
            </a:r>
          </a:p>
          <a:p>
            <a:endParaRPr lang="en-IN" sz="3300" dirty="0"/>
          </a:p>
          <a:p>
            <a:pPr marL="0" indent="0">
              <a:buNone/>
            </a:pPr>
            <a:r>
              <a:rPr lang="en-IN" sz="3300" dirty="0"/>
              <a:t> </a:t>
            </a:r>
            <a:r>
              <a:rPr lang="en-IN" sz="3300" dirty="0" smtClean="0"/>
              <a:t>UNRECOGNIZED </a:t>
            </a:r>
            <a:r>
              <a:rPr lang="en-IN" sz="3300" dirty="0"/>
              <a:t>ADRENAL INSUFFICIENCY  IN RESPONSE TO </a:t>
            </a:r>
            <a:r>
              <a:rPr lang="en-IN" sz="3300" dirty="0" smtClean="0"/>
              <a:t>        					STRESS</a:t>
            </a:r>
            <a:r>
              <a:rPr lang="en-IN" sz="3300" dirty="0"/>
              <a:t>.</a:t>
            </a:r>
          </a:p>
          <a:p>
            <a:pPr marL="0" indent="0">
              <a:buNone/>
            </a:pPr>
            <a:r>
              <a:rPr lang="en-IN" sz="3300" dirty="0"/>
              <a:t>                                          </a:t>
            </a:r>
          </a:p>
          <a:p>
            <a:pPr marL="0" indent="0">
              <a:buNone/>
            </a:pPr>
            <a:r>
              <a:rPr lang="en-IN" sz="3300" dirty="0"/>
              <a:t>                            </a:t>
            </a:r>
            <a:r>
              <a:rPr lang="en-IN" sz="3300" dirty="0" smtClean="0"/>
              <a:t> </a:t>
            </a:r>
            <a:r>
              <a:rPr lang="en-IN" sz="3300" dirty="0"/>
              <a:t>HYPOADRENAL SHOCK OCCURS</a:t>
            </a:r>
          </a:p>
          <a:p>
            <a:endParaRPr lang="en-IN" sz="3300" dirty="0"/>
          </a:p>
          <a:p>
            <a:endParaRPr lang="en-IN" dirty="0"/>
          </a:p>
        </p:txBody>
      </p:sp>
      <p:cxnSp>
        <p:nvCxnSpPr>
          <p:cNvPr id="5" name="Straight Arrow Connector 4"/>
          <p:cNvCxnSpPr/>
          <p:nvPr/>
        </p:nvCxnSpPr>
        <p:spPr>
          <a:xfrm>
            <a:off x="5636525" y="2753577"/>
            <a:ext cx="0" cy="2320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636525" y="3939000"/>
            <a:ext cx="0" cy="232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636525" y="2985589"/>
            <a:ext cx="0" cy="193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1450099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r>
              <a:rPr lang="en-IN" sz="3600" b="1" u="sng" dirty="0" smtClean="0"/>
              <a:t>HYPOADRENAL CONT…</a:t>
            </a:r>
            <a:endParaRPr lang="en-IN" sz="3600" b="1" u="sng" dirty="0"/>
          </a:p>
        </p:txBody>
      </p:sp>
      <p:sp>
        <p:nvSpPr>
          <p:cNvPr id="3" name="Content Placeholder 2"/>
          <p:cNvSpPr>
            <a:spLocks noGrp="1"/>
          </p:cNvSpPr>
          <p:nvPr>
            <p:ph idx="1"/>
          </p:nvPr>
        </p:nvSpPr>
        <p:spPr/>
        <p:txBody>
          <a:bodyPr>
            <a:normAutofit fontScale="85000" lnSpcReduction="20000"/>
          </a:bodyPr>
          <a:lstStyle/>
          <a:p>
            <a:pPr marL="285750" indent="-285750">
              <a:lnSpc>
                <a:spcPct val="100000"/>
              </a:lnSpc>
              <a:buFont typeface="Wingdings" panose="05000000000000000000" pitchFamily="2" charset="2"/>
              <a:buChar char="§"/>
            </a:pPr>
            <a:r>
              <a:rPr lang="en-IN" sz="2600" b="1" dirty="0" smtClean="0"/>
              <a:t>CHARACTERIZED BY</a:t>
            </a:r>
            <a:r>
              <a:rPr lang="en-IN" sz="2600" dirty="0" smtClean="0"/>
              <a:t> </a:t>
            </a:r>
            <a:r>
              <a:rPr lang="en-IN" sz="2600" dirty="0"/>
              <a:t>:</a:t>
            </a:r>
          </a:p>
          <a:p>
            <a:pPr marL="742950" lvl="1" indent="-285750">
              <a:lnSpc>
                <a:spcPct val="100000"/>
              </a:lnSpc>
              <a:buFont typeface="Wingdings" panose="05000000000000000000" pitchFamily="2" charset="2"/>
              <a:buChar char="§"/>
            </a:pPr>
            <a:r>
              <a:rPr lang="en-IN" sz="2600" dirty="0"/>
              <a:t> LOSS OF HOMEOSTASIS WITH REDUCTION IN SYSTEMIC VASCULAR RESISTENCE </a:t>
            </a:r>
          </a:p>
          <a:p>
            <a:pPr marL="742950" lvl="1" indent="-285750">
              <a:lnSpc>
                <a:spcPct val="100000"/>
              </a:lnSpc>
              <a:buFont typeface="Wingdings" panose="05000000000000000000" pitchFamily="2" charset="2"/>
              <a:buChar char="§"/>
            </a:pPr>
            <a:r>
              <a:rPr lang="en-IN" sz="2600" dirty="0"/>
              <a:t> HYPOVOLEMIA</a:t>
            </a:r>
          </a:p>
          <a:p>
            <a:pPr marL="742950" lvl="1" indent="-285750">
              <a:lnSpc>
                <a:spcPct val="100000"/>
              </a:lnSpc>
              <a:buFont typeface="Wingdings" panose="05000000000000000000" pitchFamily="2" charset="2"/>
              <a:buChar char="§"/>
            </a:pPr>
            <a:r>
              <a:rPr lang="en-IN" sz="2600" dirty="0"/>
              <a:t> REDUCED CARDIAC OUTPUT</a:t>
            </a:r>
          </a:p>
          <a:p>
            <a:pPr>
              <a:lnSpc>
                <a:spcPct val="100000"/>
              </a:lnSpc>
            </a:pPr>
            <a:r>
              <a:rPr lang="en-IN" sz="2600" dirty="0"/>
              <a:t>ETIOLOGY</a:t>
            </a:r>
          </a:p>
          <a:p>
            <a:pPr marL="742950" lvl="1" indent="-285750">
              <a:lnSpc>
                <a:spcPct val="100000"/>
              </a:lnSpc>
              <a:buFont typeface="Wingdings" panose="05000000000000000000" pitchFamily="2" charset="2"/>
              <a:buChar char="§"/>
            </a:pPr>
            <a:r>
              <a:rPr lang="en-IN" sz="2200" dirty="0" smtClean="0"/>
              <a:t>CHRONIC </a:t>
            </a:r>
            <a:r>
              <a:rPr lang="en-IN" sz="2200" dirty="0"/>
              <a:t>ADMINISTRATION OF  EXOGENOUS GLUCOCORTICOIDS.</a:t>
            </a:r>
          </a:p>
          <a:p>
            <a:pPr marL="742950" lvl="1" indent="-285750">
              <a:lnSpc>
                <a:spcPct val="100000"/>
              </a:lnSpc>
              <a:buFont typeface="Wingdings" panose="05000000000000000000" pitchFamily="2" charset="2"/>
              <a:buChar char="§"/>
            </a:pPr>
            <a:r>
              <a:rPr lang="en-IN" sz="2200" dirty="0"/>
              <a:t>CRITICAL ILLNESS INCLUDING TRAUMA AND SEPSIS</a:t>
            </a:r>
          </a:p>
          <a:p>
            <a:pPr marL="742950" lvl="1" indent="-285750">
              <a:lnSpc>
                <a:spcPct val="100000"/>
              </a:lnSpc>
              <a:buFont typeface="Wingdings" panose="05000000000000000000" pitchFamily="2" charset="2"/>
              <a:buChar char="§"/>
            </a:pPr>
            <a:r>
              <a:rPr lang="en-IN" sz="2600" dirty="0" smtClean="0"/>
              <a:t>IDIOPATHIC </a:t>
            </a:r>
            <a:r>
              <a:rPr lang="en-IN" sz="2600" dirty="0"/>
              <a:t>ATROPHY </a:t>
            </a:r>
          </a:p>
          <a:p>
            <a:pPr marL="742950" lvl="1" indent="-285750">
              <a:lnSpc>
                <a:spcPct val="100000"/>
              </a:lnSpc>
              <a:buFont typeface="Wingdings" panose="05000000000000000000" pitchFamily="2" charset="2"/>
              <a:buChar char="§"/>
            </a:pPr>
            <a:r>
              <a:rPr lang="en-IN" sz="2600" dirty="0" smtClean="0"/>
              <a:t>DRUG INDUCED (ETOMIDATE)</a:t>
            </a:r>
          </a:p>
          <a:p>
            <a:pPr marL="742950" lvl="1" indent="-285750">
              <a:lnSpc>
                <a:spcPct val="100000"/>
              </a:lnSpc>
              <a:buFont typeface="Wingdings" panose="05000000000000000000" pitchFamily="2" charset="2"/>
              <a:buChar char="§"/>
            </a:pPr>
            <a:r>
              <a:rPr lang="en-IN" sz="2600" dirty="0" smtClean="0"/>
              <a:t>TUBERCULOSIS</a:t>
            </a:r>
            <a:endParaRPr lang="en-IN" sz="2600" dirty="0"/>
          </a:p>
          <a:p>
            <a:pPr marL="742950" lvl="1" indent="-285750">
              <a:lnSpc>
                <a:spcPct val="100000"/>
              </a:lnSpc>
              <a:buFont typeface="Wingdings" panose="05000000000000000000" pitchFamily="2" charset="2"/>
              <a:buChar char="§"/>
            </a:pPr>
            <a:r>
              <a:rPr lang="en-IN" sz="2600" dirty="0"/>
              <a:t> METASTATIC DISEASE</a:t>
            </a:r>
          </a:p>
          <a:p>
            <a:pPr marL="742950" lvl="1" indent="-285750">
              <a:lnSpc>
                <a:spcPct val="100000"/>
              </a:lnSpc>
              <a:buFont typeface="Wingdings" panose="05000000000000000000" pitchFamily="2" charset="2"/>
              <a:buChar char="§"/>
            </a:pPr>
            <a:r>
              <a:rPr lang="en-IN" sz="2600" dirty="0"/>
              <a:t> BILATERAL HEMORRHAGE</a:t>
            </a:r>
          </a:p>
          <a:p>
            <a:pPr marL="742950" lvl="1" indent="-285750">
              <a:lnSpc>
                <a:spcPct val="100000"/>
              </a:lnSpc>
              <a:buFont typeface="Wingdings" panose="05000000000000000000" pitchFamily="2" charset="2"/>
              <a:buChar char="§"/>
            </a:pPr>
            <a:r>
              <a:rPr lang="en-IN" sz="2600" dirty="0"/>
              <a:t> AMYLOIDOSIS</a:t>
            </a:r>
          </a:p>
          <a:p>
            <a:endParaRPr lang="en-IN" dirty="0"/>
          </a:p>
        </p:txBody>
      </p:sp>
    </p:spTree>
    <p:extLst>
      <p:ext uri="{BB962C8B-B14F-4D97-AF65-F5344CB8AC3E}">
        <p14:creationId xmlns:p14="http://schemas.microsoft.com/office/powerpoint/2010/main" xmlns="" val="3365097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0037" y="1195175"/>
            <a:ext cx="6096000" cy="1077218"/>
          </a:xfrm>
          <a:prstGeom prst="rect">
            <a:avLst/>
          </a:prstGeom>
        </p:spPr>
        <p:txBody>
          <a:bodyPr>
            <a:spAutoFit/>
          </a:bodyPr>
          <a:lstStyle/>
          <a:p>
            <a:pPr marL="285750" indent="-285750">
              <a:buFont typeface="Arial" panose="020B0604020202020204" pitchFamily="34" charset="0"/>
              <a:buChar char="•"/>
            </a:pPr>
            <a:r>
              <a:rPr lang="en-IN" sz="1600" dirty="0" smtClean="0"/>
              <a:t>WHEN CARDIAC OUTPUT FALLS</a:t>
            </a:r>
            <a:r>
              <a:rPr lang="en-IN" sz="1600" dirty="0" smtClean="0">
                <a:sym typeface="Wingdings" panose="05000000000000000000" pitchFamily="2" charset="2"/>
              </a:rPr>
              <a:t></a:t>
            </a:r>
            <a:r>
              <a:rPr lang="en-IN" sz="1600" dirty="0" smtClean="0"/>
              <a:t> SYMPATHETIC STIMULATION</a:t>
            </a:r>
            <a:r>
              <a:rPr lang="en-IN" sz="1600" dirty="0" smtClean="0">
                <a:sym typeface="Wingdings" panose="05000000000000000000" pitchFamily="2" charset="2"/>
              </a:rPr>
              <a:t></a:t>
            </a:r>
            <a:r>
              <a:rPr lang="en-IN" sz="1600" dirty="0" smtClean="0"/>
              <a:t> VASOCONSTRICTION</a:t>
            </a:r>
            <a:endParaRPr lang="en-IN" sz="1600" dirty="0"/>
          </a:p>
          <a:p>
            <a:pPr marL="285750" indent="-285750">
              <a:buFont typeface="Arial" panose="020B0604020202020204" pitchFamily="34" charset="0"/>
              <a:buChar char="•"/>
            </a:pPr>
            <a:endParaRPr lang="en-IN" sz="1600" dirty="0" smtClean="0"/>
          </a:p>
          <a:p>
            <a:pPr marL="285750" indent="-285750">
              <a:buFont typeface="Arial" panose="020B0604020202020204" pitchFamily="34" charset="0"/>
              <a:buChar char="•"/>
            </a:pPr>
            <a:endParaRPr lang="en-IN" sz="1600" dirty="0" smtClean="0"/>
          </a:p>
        </p:txBody>
      </p:sp>
      <p:sp>
        <p:nvSpPr>
          <p:cNvPr id="3" name="Rectangle 2"/>
          <p:cNvSpPr/>
          <p:nvPr/>
        </p:nvSpPr>
        <p:spPr>
          <a:xfrm>
            <a:off x="2800037" y="1683970"/>
            <a:ext cx="6096000" cy="584775"/>
          </a:xfrm>
          <a:prstGeom prst="rect">
            <a:avLst/>
          </a:prstGeom>
        </p:spPr>
        <p:txBody>
          <a:bodyPr>
            <a:spAutoFit/>
          </a:bodyPr>
          <a:lstStyle/>
          <a:p>
            <a:pPr marL="285750" indent="-285750">
              <a:buFont typeface="Arial" panose="020B0604020202020204" pitchFamily="34" charset="0"/>
              <a:buChar char="•"/>
            </a:pPr>
            <a:r>
              <a:rPr lang="en-IN" sz="1600" b="1" dirty="0" smtClean="0"/>
              <a:t>NEUROHORMONAL RESPONSE </a:t>
            </a:r>
            <a:r>
              <a:rPr lang="en-IN" sz="1600" dirty="0" smtClean="0">
                <a:sym typeface="Wingdings" panose="05000000000000000000" pitchFamily="2" charset="2"/>
              </a:rPr>
              <a:t></a:t>
            </a:r>
            <a:r>
              <a:rPr lang="en-IN" sz="1600" dirty="0" smtClean="0"/>
              <a:t> BARORECEPTORS</a:t>
            </a:r>
            <a:r>
              <a:rPr lang="en-IN" sz="1600" dirty="0" smtClean="0">
                <a:sym typeface="Wingdings" panose="05000000000000000000" pitchFamily="2" charset="2"/>
              </a:rPr>
              <a:t>       </a:t>
            </a:r>
            <a:r>
              <a:rPr lang="en-IN" sz="1600" dirty="0" smtClean="0"/>
              <a:t>IN HEART RATE &amp; CONTRACTILITY</a:t>
            </a:r>
            <a:endParaRPr lang="en-IN" sz="1600" dirty="0"/>
          </a:p>
        </p:txBody>
      </p:sp>
      <p:sp>
        <p:nvSpPr>
          <p:cNvPr id="4" name="Rectangle 3"/>
          <p:cNvSpPr/>
          <p:nvPr/>
        </p:nvSpPr>
        <p:spPr>
          <a:xfrm>
            <a:off x="2745445" y="2410054"/>
            <a:ext cx="6096000" cy="338554"/>
          </a:xfrm>
          <a:prstGeom prst="rect">
            <a:avLst/>
          </a:prstGeom>
        </p:spPr>
        <p:txBody>
          <a:bodyPr>
            <a:spAutoFit/>
          </a:bodyPr>
          <a:lstStyle/>
          <a:p>
            <a:r>
              <a:rPr lang="en-IN" sz="1400" dirty="0" smtClean="0"/>
              <a:t>            </a:t>
            </a:r>
            <a:r>
              <a:rPr lang="en-IN" sz="1600" dirty="0"/>
              <a:t>S</a:t>
            </a:r>
            <a:r>
              <a:rPr lang="en-IN" sz="1600" dirty="0" smtClean="0"/>
              <a:t>TROKE VOLUME &amp;  BLOOD PRESSURE</a:t>
            </a:r>
            <a:endParaRPr lang="en-IN" sz="1600" dirty="0"/>
          </a:p>
        </p:txBody>
      </p:sp>
      <p:sp>
        <p:nvSpPr>
          <p:cNvPr id="5" name="Rectangle 4"/>
          <p:cNvSpPr/>
          <p:nvPr/>
        </p:nvSpPr>
        <p:spPr>
          <a:xfrm>
            <a:off x="2745445" y="3059834"/>
            <a:ext cx="6096000" cy="338554"/>
          </a:xfrm>
          <a:prstGeom prst="rect">
            <a:avLst/>
          </a:prstGeom>
        </p:spPr>
        <p:txBody>
          <a:bodyPr>
            <a:spAutoFit/>
          </a:bodyPr>
          <a:lstStyle/>
          <a:p>
            <a:r>
              <a:rPr lang="en-IN" sz="1400" dirty="0"/>
              <a:t> </a:t>
            </a:r>
            <a:r>
              <a:rPr lang="en-IN" sz="1400" dirty="0" smtClean="0"/>
              <a:t>          </a:t>
            </a:r>
            <a:r>
              <a:rPr lang="en-IN" sz="1600" dirty="0" smtClean="0"/>
              <a:t>PERFUSION TO THE TISSUES IN MILD TO MODERATE SHOCK</a:t>
            </a:r>
            <a:endParaRPr lang="en-IN" sz="1600" dirty="0"/>
          </a:p>
        </p:txBody>
      </p:sp>
      <p:sp>
        <p:nvSpPr>
          <p:cNvPr id="6" name="Rectangle 5"/>
          <p:cNvSpPr/>
          <p:nvPr/>
        </p:nvSpPr>
        <p:spPr>
          <a:xfrm>
            <a:off x="2745445" y="3704118"/>
            <a:ext cx="6096000" cy="584775"/>
          </a:xfrm>
          <a:prstGeom prst="rect">
            <a:avLst/>
          </a:prstGeom>
        </p:spPr>
        <p:txBody>
          <a:bodyPr>
            <a:spAutoFit/>
          </a:bodyPr>
          <a:lstStyle/>
          <a:p>
            <a:pPr marL="285750" indent="-285750">
              <a:buFont typeface="Arial" panose="020B0604020202020204" pitchFamily="34" charset="0"/>
              <a:buChar char="•"/>
            </a:pPr>
            <a:r>
              <a:rPr lang="en-IN" sz="1600" dirty="0" smtClean="0"/>
              <a:t>IN  SHOCK </a:t>
            </a:r>
            <a:r>
              <a:rPr lang="en-IN" sz="1600" dirty="0" smtClean="0">
                <a:sym typeface="Wingdings" panose="05000000000000000000" pitchFamily="2" charset="2"/>
              </a:rPr>
              <a:t>NOREPINEPHRINE ,</a:t>
            </a:r>
            <a:r>
              <a:rPr lang="en-IN" sz="1600" dirty="0" smtClean="0"/>
              <a:t>EPINEPHRINE, ANGIOTENSIN II, VASOPRESSIN,THROMBOXANE A2</a:t>
            </a:r>
            <a:endParaRPr lang="en-IN" sz="1600" dirty="0"/>
          </a:p>
        </p:txBody>
      </p:sp>
      <p:sp>
        <p:nvSpPr>
          <p:cNvPr id="7" name="Rectangle 6"/>
          <p:cNvSpPr/>
          <p:nvPr/>
        </p:nvSpPr>
        <p:spPr>
          <a:xfrm>
            <a:off x="2745444" y="4304267"/>
            <a:ext cx="8422657" cy="2431435"/>
          </a:xfrm>
          <a:prstGeom prst="rect">
            <a:avLst/>
          </a:prstGeom>
        </p:spPr>
        <p:txBody>
          <a:bodyPr wrap="square">
            <a:spAutoFit/>
          </a:bodyPr>
          <a:lstStyle/>
          <a:p>
            <a:pPr marL="285750" indent="-285750">
              <a:buFont typeface="Arial" panose="020B0604020202020204" pitchFamily="34" charset="0"/>
              <a:buChar char="•"/>
            </a:pPr>
            <a:r>
              <a:rPr lang="en-IN" sz="1600" dirty="0" smtClean="0"/>
              <a:t>CIRCULATING VASODILATORS IN SHOCK </a:t>
            </a:r>
            <a:r>
              <a:rPr lang="en-IN" sz="1600" dirty="0" smtClean="0">
                <a:sym typeface="Wingdings" panose="05000000000000000000" pitchFamily="2" charset="2"/>
              </a:rPr>
              <a:t></a:t>
            </a:r>
            <a:r>
              <a:rPr lang="en-IN" sz="1600" dirty="0" smtClean="0"/>
              <a:t> PROSTACYCLINS,NITRIC OXIDE, AND PRODUCTS OF METABOLISM SUCH AS ADENOSINE </a:t>
            </a:r>
          </a:p>
          <a:p>
            <a:pPr marL="285750" indent="-285750">
              <a:buFont typeface="Arial" panose="020B0604020202020204" pitchFamily="34" charset="0"/>
              <a:buChar char="•"/>
            </a:pPr>
            <a:endParaRPr lang="en-IN" sz="1400" dirty="0" smtClean="0"/>
          </a:p>
          <a:p>
            <a:pPr marL="285750" indent="-285750">
              <a:buFont typeface="Arial" panose="020B0604020202020204" pitchFamily="34" charset="0"/>
              <a:buChar char="•"/>
            </a:pPr>
            <a:r>
              <a:rPr lang="en-IN" sz="1600" dirty="0" smtClean="0"/>
              <a:t> B</a:t>
            </a:r>
            <a:r>
              <a:rPr lang="en-IN" sz="1600" b="1" dirty="0" smtClean="0"/>
              <a:t>ALANCE BETWEEN VASOCONSTRICTORS AND VASODILATORS DETERMINE LOCAL PERFUSION</a:t>
            </a:r>
          </a:p>
          <a:p>
            <a:pPr marL="285750" indent="-285750">
              <a:buFont typeface="Arial" panose="020B0604020202020204" pitchFamily="34" charset="0"/>
              <a:buChar char="•"/>
            </a:pPr>
            <a:endParaRPr lang="en-IN" sz="1400" b="1" dirty="0" smtClean="0"/>
          </a:p>
          <a:p>
            <a:pPr marL="285750" indent="-285750">
              <a:buFont typeface="Arial" panose="020B0604020202020204" pitchFamily="34" charset="0"/>
              <a:buChar char="•"/>
            </a:pPr>
            <a:endParaRPr lang="en-IN" sz="1400" dirty="0" smtClean="0"/>
          </a:p>
          <a:p>
            <a:pPr marL="285750" indent="-285750">
              <a:buFont typeface="Arial" panose="020B0604020202020204" pitchFamily="34" charset="0"/>
              <a:buChar char="•"/>
            </a:pPr>
            <a:r>
              <a:rPr lang="en-IN" sz="1600" b="1" dirty="0"/>
              <a:t> </a:t>
            </a:r>
            <a:r>
              <a:rPr lang="en-IN" sz="1600" b="1" dirty="0" smtClean="0"/>
              <a:t>                                         IMPAIRMENT OF MICROCIRCULATION </a:t>
            </a:r>
          </a:p>
          <a:p>
            <a:pPr marL="285750" indent="-285750">
              <a:buFont typeface="Arial" panose="020B0604020202020204" pitchFamily="34" charset="0"/>
              <a:buChar char="•"/>
            </a:pPr>
            <a:endParaRPr lang="en-IN" sz="1400" dirty="0"/>
          </a:p>
          <a:p>
            <a:pPr marL="285750" indent="-285750">
              <a:buFont typeface="Arial" panose="020B0604020202020204" pitchFamily="34" charset="0"/>
              <a:buChar char="•"/>
            </a:pPr>
            <a:endParaRPr lang="en-IN" sz="1400" dirty="0" smtClean="0"/>
          </a:p>
          <a:p>
            <a:pPr marL="285750" indent="-285750">
              <a:buFont typeface="Arial" panose="020B0604020202020204" pitchFamily="34" charset="0"/>
              <a:buChar char="•"/>
            </a:pPr>
            <a:r>
              <a:rPr lang="en-IN" dirty="0" smtClean="0"/>
              <a:t> DERANGED CELLULR METABOLISM</a:t>
            </a:r>
            <a:r>
              <a:rPr lang="en-IN" dirty="0" smtClean="0">
                <a:sym typeface="Wingdings" panose="05000000000000000000" pitchFamily="2" charset="2"/>
              </a:rPr>
              <a:t></a:t>
            </a:r>
            <a:r>
              <a:rPr lang="en-IN" dirty="0" smtClean="0"/>
              <a:t> CELL DEATH </a:t>
            </a:r>
            <a:r>
              <a:rPr lang="en-IN" dirty="0" smtClean="0">
                <a:sym typeface="Wingdings" panose="05000000000000000000" pitchFamily="2" charset="2"/>
              </a:rPr>
              <a:t></a:t>
            </a:r>
            <a:r>
              <a:rPr lang="en-IN" dirty="0" smtClean="0"/>
              <a:t> ORGAN FAILURE  </a:t>
            </a:r>
            <a:endParaRPr lang="en-IN" dirty="0"/>
          </a:p>
        </p:txBody>
      </p:sp>
      <p:cxnSp>
        <p:nvCxnSpPr>
          <p:cNvPr id="10" name="Straight Arrow Connector 9"/>
          <p:cNvCxnSpPr/>
          <p:nvPr/>
        </p:nvCxnSpPr>
        <p:spPr>
          <a:xfrm>
            <a:off x="5329737" y="2174684"/>
            <a:ext cx="0" cy="2857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329737" y="2774084"/>
            <a:ext cx="0" cy="2857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011813" y="5417830"/>
            <a:ext cx="0" cy="1752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7880721" y="1779504"/>
            <a:ext cx="0" cy="1616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3252330" y="2413702"/>
            <a:ext cx="2149" cy="294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3250181" y="3068214"/>
            <a:ext cx="2149" cy="294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3028780" y="3704118"/>
            <a:ext cx="2149" cy="2944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757465" y="6165207"/>
            <a:ext cx="0" cy="2857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87798" y="150127"/>
            <a:ext cx="7392923" cy="461665"/>
          </a:xfrm>
          <a:prstGeom prst="rect">
            <a:avLst/>
          </a:prstGeom>
          <a:noFill/>
        </p:spPr>
        <p:txBody>
          <a:bodyPr wrap="square" rtlCol="0">
            <a:spAutoFit/>
          </a:bodyPr>
          <a:lstStyle/>
          <a:p>
            <a:r>
              <a:rPr lang="en-IN" sz="2400" b="1" i="1" dirty="0" smtClean="0"/>
              <a:t>COMPENSATORY MECHANISM &amp; ORGAN RESPONSE</a:t>
            </a:r>
            <a:endParaRPr lang="en-IN" sz="2400" b="1" i="1" dirty="0"/>
          </a:p>
        </p:txBody>
      </p:sp>
      <p:sp>
        <p:nvSpPr>
          <p:cNvPr id="27" name="TextBox 26"/>
          <p:cNvSpPr txBox="1"/>
          <p:nvPr/>
        </p:nvSpPr>
        <p:spPr>
          <a:xfrm flipH="1">
            <a:off x="3562065" y="671317"/>
            <a:ext cx="2620370" cy="369332"/>
          </a:xfrm>
          <a:prstGeom prst="rect">
            <a:avLst/>
          </a:prstGeom>
          <a:noFill/>
        </p:spPr>
        <p:txBody>
          <a:bodyPr wrap="square" rtlCol="0">
            <a:spAutoFit/>
          </a:bodyPr>
          <a:lstStyle/>
          <a:p>
            <a:r>
              <a:rPr lang="en-IN" b="1" u="sng" dirty="0" smtClean="0"/>
              <a:t>MICROCIRCULATION</a:t>
            </a:r>
            <a:endParaRPr lang="en-IN" b="1" u="sng" dirty="0"/>
          </a:p>
        </p:txBody>
      </p:sp>
    </p:spTree>
    <p:extLst>
      <p:ext uri="{BB962C8B-B14F-4D97-AF65-F5344CB8AC3E}">
        <p14:creationId xmlns:p14="http://schemas.microsoft.com/office/powerpoint/2010/main" xmlns="" val="199881177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DIAGNOSIS &amp; MANAGEMENT</a:t>
            </a:r>
            <a:endParaRPr lang="en-IN" dirty="0"/>
          </a:p>
        </p:txBody>
      </p:sp>
      <p:sp>
        <p:nvSpPr>
          <p:cNvPr id="3" name="Content Placeholder 2"/>
          <p:cNvSpPr>
            <a:spLocks noGrp="1"/>
          </p:cNvSpPr>
          <p:nvPr>
            <p:ph idx="1"/>
          </p:nvPr>
        </p:nvSpPr>
        <p:spPr/>
        <p:txBody>
          <a:bodyPr/>
          <a:lstStyle/>
          <a:p>
            <a:r>
              <a:rPr lang="en-IN" sz="2400" b="1" dirty="0"/>
              <a:t>DIAGNOSIS</a:t>
            </a:r>
          </a:p>
          <a:p>
            <a:r>
              <a:rPr lang="en-IN" sz="2400" dirty="0"/>
              <a:t> MADE BY SPECIFIC ACTH STIMULATION TEST.</a:t>
            </a:r>
          </a:p>
          <a:p>
            <a:endParaRPr lang="en-IN" sz="2400" dirty="0"/>
          </a:p>
          <a:p>
            <a:r>
              <a:rPr lang="en-IN" sz="2400" b="1" dirty="0"/>
              <a:t>TREATMENT</a:t>
            </a:r>
          </a:p>
          <a:p>
            <a:pPr marL="285750" indent="-285750">
              <a:buFont typeface="Wingdings" panose="05000000000000000000" pitchFamily="2" charset="2"/>
              <a:buChar char="§"/>
            </a:pPr>
            <a:r>
              <a:rPr lang="en-IN" sz="2400" dirty="0"/>
              <a:t> DEXAMETHASONE 4mg SHOULD BE GIVEN INTRAVENOUSLY.</a:t>
            </a:r>
          </a:p>
          <a:p>
            <a:pPr marL="285750" indent="-285750">
              <a:buFont typeface="Wingdings" panose="05000000000000000000" pitchFamily="2" charset="2"/>
              <a:buChar char="§"/>
            </a:pPr>
            <a:r>
              <a:rPr lang="en-IN" sz="2400" dirty="0"/>
              <a:t> HYDROCORTIOSONE , 100 mg EVERY 6-8 HOURLY  REDUCES RISK OF DEATH.</a:t>
            </a:r>
          </a:p>
          <a:p>
            <a:pPr marL="285750" indent="-285750">
              <a:buFont typeface="Wingdings" panose="05000000000000000000" pitchFamily="2" charset="2"/>
              <a:buChar char="§"/>
            </a:pPr>
            <a:r>
              <a:rPr lang="en-IN" sz="2400" dirty="0"/>
              <a:t> SIMULTANEOUS VOLUME RESUSCITATION AND PRESSOR SUPPORT ARE REQUIRED</a:t>
            </a:r>
          </a:p>
          <a:p>
            <a:endParaRPr lang="en-IN" dirty="0"/>
          </a:p>
        </p:txBody>
      </p:sp>
    </p:spTree>
    <p:extLst>
      <p:ext uri="{BB962C8B-B14F-4D97-AF65-F5344CB8AC3E}">
        <p14:creationId xmlns:p14="http://schemas.microsoft.com/office/powerpoint/2010/main" xmlns="" val="272391305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381751" y="1390650"/>
            <a:ext cx="4591049" cy="5221164"/>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pitchFamily="2" charset="2"/>
              <a:buChar char="Ø"/>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Rectangle 1"/>
          <p:cNvSpPr/>
          <p:nvPr/>
        </p:nvSpPr>
        <p:spPr>
          <a:xfrm>
            <a:off x="1144361" y="1143907"/>
            <a:ext cx="9768114" cy="4770537"/>
          </a:xfrm>
          <a:prstGeom prst="rect">
            <a:avLst/>
          </a:prstGeom>
        </p:spPr>
        <p:txBody>
          <a:bodyPr wrap="square">
            <a:spAutoFit/>
          </a:bodyPr>
          <a:lstStyle/>
          <a:p>
            <a:r>
              <a:rPr lang="en-IN" b="1" dirty="0" smtClean="0"/>
              <a:t>                                                       </a:t>
            </a:r>
            <a:r>
              <a:rPr lang="en-IN" sz="3200" b="1" dirty="0" smtClean="0"/>
              <a:t>NEUROGENIC SHOCK</a:t>
            </a:r>
          </a:p>
          <a:p>
            <a:endParaRPr lang="en-IN" b="1" dirty="0"/>
          </a:p>
          <a:p>
            <a:r>
              <a:rPr lang="en-IN" sz="2400" dirty="0"/>
              <a:t>Neurogenic shock occurs when an acute spinal cord injury above the level of</a:t>
            </a:r>
          </a:p>
          <a:p>
            <a:r>
              <a:rPr lang="en-IN" sz="2400" dirty="0"/>
              <a:t>T6 disrupts the autonomic system, preventing tachycardia and peripheral</a:t>
            </a:r>
          </a:p>
          <a:p>
            <a:r>
              <a:rPr lang="en-IN" sz="2400" dirty="0"/>
              <a:t>vasoconstriction</a:t>
            </a:r>
            <a:r>
              <a:rPr lang="en-IN" sz="1600" dirty="0" smtClean="0"/>
              <a:t>.</a:t>
            </a:r>
          </a:p>
          <a:p>
            <a:endParaRPr lang="en-IN" dirty="0"/>
          </a:p>
          <a:p>
            <a:r>
              <a:rPr lang="en-IN" sz="2400" b="1" i="1" dirty="0" smtClean="0"/>
              <a:t>SYMPTOMS/HISTORY/EXAM</a:t>
            </a:r>
          </a:p>
          <a:p>
            <a:endParaRPr lang="en-IN" sz="2400" b="1" i="1" dirty="0"/>
          </a:p>
          <a:p>
            <a:pPr marL="342900" indent="-342900">
              <a:buFont typeface="Wingdings" pitchFamily="2" charset="2"/>
              <a:buChar char="§"/>
            </a:pPr>
            <a:r>
              <a:rPr lang="en-IN" sz="2400" dirty="0" smtClean="0"/>
              <a:t>Acute </a:t>
            </a:r>
            <a:r>
              <a:rPr lang="en-IN" sz="2400" dirty="0"/>
              <a:t>traumatic injury</a:t>
            </a:r>
          </a:p>
          <a:p>
            <a:pPr marL="342900" indent="-342900">
              <a:buFont typeface="Wingdings" pitchFamily="2" charset="2"/>
              <a:buChar char="§"/>
            </a:pPr>
            <a:r>
              <a:rPr lang="en-IN" sz="2400" dirty="0" smtClean="0"/>
              <a:t>Neurological </a:t>
            </a:r>
            <a:r>
              <a:rPr lang="en-IN" sz="2400" dirty="0"/>
              <a:t>deficits correlating to a spinal cord level above T6</a:t>
            </a:r>
          </a:p>
          <a:p>
            <a:pPr marL="342900" indent="-342900">
              <a:buFont typeface="Wingdings" pitchFamily="2" charset="2"/>
              <a:buChar char="§"/>
            </a:pPr>
            <a:r>
              <a:rPr lang="en-IN" sz="2400" dirty="0" smtClean="0"/>
              <a:t>No </a:t>
            </a:r>
            <a:r>
              <a:rPr lang="en-IN" sz="2400" dirty="0"/>
              <a:t>evidence of </a:t>
            </a:r>
            <a:r>
              <a:rPr lang="en-IN" sz="2400" dirty="0" err="1"/>
              <a:t>hemorrhage</a:t>
            </a:r>
            <a:endParaRPr lang="en-IN" sz="2400" dirty="0"/>
          </a:p>
          <a:p>
            <a:pPr marL="342900" indent="-342900">
              <a:buFont typeface="Wingdings" pitchFamily="2" charset="2"/>
              <a:buChar char="§"/>
            </a:pPr>
            <a:r>
              <a:rPr lang="en-IN" sz="2400" b="1" dirty="0" smtClean="0"/>
              <a:t>Hypotension </a:t>
            </a:r>
            <a:r>
              <a:rPr lang="en-IN" sz="2400" b="1" dirty="0"/>
              <a:t>with relative </a:t>
            </a:r>
            <a:r>
              <a:rPr lang="en-IN" sz="2400" b="1" dirty="0" err="1" smtClean="0"/>
              <a:t>bradycardia</a:t>
            </a:r>
            <a:r>
              <a:rPr lang="en-IN" sz="2400" b="1" i="1" dirty="0"/>
              <a:t> </a:t>
            </a:r>
            <a:endParaRPr lang="en-IN" sz="2400" b="1" i="1" dirty="0" smtClean="0"/>
          </a:p>
          <a:p>
            <a:endParaRPr lang="en-IN" sz="2000" b="1" i="1"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1"/>
            <a:ext cx="10250714" cy="1451430"/>
          </a:xfrm>
        </p:spPr>
        <p:txBody>
          <a:bodyPr/>
          <a:lstStyle/>
          <a:p>
            <a:r>
              <a:rPr lang="en-IN" dirty="0" smtClean="0"/>
              <a:t>                                </a:t>
            </a:r>
            <a:r>
              <a:rPr lang="en-IN" u="sng" dirty="0" smtClean="0"/>
              <a:t>CONT….</a:t>
            </a:r>
            <a:endParaRPr lang="en-IN" u="sng" dirty="0"/>
          </a:p>
        </p:txBody>
      </p:sp>
      <p:sp>
        <p:nvSpPr>
          <p:cNvPr id="3" name="Content Placeholder 2"/>
          <p:cNvSpPr>
            <a:spLocks noGrp="1"/>
          </p:cNvSpPr>
          <p:nvPr>
            <p:ph idx="1"/>
          </p:nvPr>
        </p:nvSpPr>
        <p:spPr>
          <a:xfrm>
            <a:off x="899886" y="1001486"/>
            <a:ext cx="10453914" cy="5718628"/>
          </a:xfrm>
        </p:spPr>
        <p:txBody>
          <a:bodyPr>
            <a:normAutofit fontScale="92500" lnSpcReduction="10000"/>
          </a:bodyPr>
          <a:lstStyle/>
          <a:p>
            <a:pPr marL="0" indent="0">
              <a:buNone/>
            </a:pPr>
            <a:endParaRPr lang="en-IN" b="1" i="1" dirty="0"/>
          </a:p>
          <a:p>
            <a:r>
              <a:rPr lang="en-IN" b="1" i="1" dirty="0" smtClean="0"/>
              <a:t>DIAGNOSIS</a:t>
            </a:r>
            <a:endParaRPr lang="en-IN" b="1" i="1" dirty="0"/>
          </a:p>
          <a:p>
            <a:r>
              <a:rPr lang="en-IN" dirty="0"/>
              <a:t>Best diagnosed with a careful exam</a:t>
            </a:r>
          </a:p>
          <a:p>
            <a:r>
              <a:rPr lang="en-IN" dirty="0" smtClean="0"/>
              <a:t>Radiographic </a:t>
            </a:r>
            <a:r>
              <a:rPr lang="en-IN" dirty="0"/>
              <a:t>studies (X-ray, CT, MRI) may also help in establishing the </a:t>
            </a:r>
            <a:r>
              <a:rPr lang="en-IN" dirty="0" smtClean="0"/>
              <a:t>diagnosis</a:t>
            </a:r>
          </a:p>
          <a:p>
            <a:r>
              <a:rPr lang="en-IN" b="1" i="1" dirty="0"/>
              <a:t>TREATMENT</a:t>
            </a:r>
          </a:p>
          <a:p>
            <a:r>
              <a:rPr lang="en-IN" dirty="0"/>
              <a:t> Crystalloid bolus</a:t>
            </a:r>
          </a:p>
          <a:p>
            <a:r>
              <a:rPr lang="en-IN" dirty="0"/>
              <a:t> Atropine</a:t>
            </a:r>
          </a:p>
          <a:p>
            <a:r>
              <a:rPr lang="en-IN" dirty="0"/>
              <a:t>Vasopressor agents to maintain SBP &gt; 90–100 mmHg</a:t>
            </a:r>
          </a:p>
          <a:p>
            <a:r>
              <a:rPr lang="en-IN" dirty="0"/>
              <a:t>Norepinephrine</a:t>
            </a:r>
          </a:p>
          <a:p>
            <a:r>
              <a:rPr lang="en-IN" dirty="0"/>
              <a:t> Phenylephrine</a:t>
            </a:r>
          </a:p>
          <a:p>
            <a:r>
              <a:rPr lang="en-IN" dirty="0"/>
              <a:t> Dopamine</a:t>
            </a:r>
          </a:p>
          <a:p>
            <a:r>
              <a:rPr lang="en-IN" dirty="0"/>
              <a:t> Monitor urine output as a measure of adequate perfusion</a:t>
            </a:r>
          </a:p>
          <a:p>
            <a:pPr marL="285750" indent="-285750">
              <a:buFont typeface="Wingdings" pitchFamily="2" charset="2"/>
              <a:buChar char="§"/>
            </a:pPr>
            <a:endParaRPr lang="en-IN" b="1" dirty="0"/>
          </a:p>
          <a:p>
            <a:endParaRPr lang="en-IN" dirty="0"/>
          </a:p>
        </p:txBody>
      </p:sp>
    </p:spTree>
    <p:extLst>
      <p:ext uri="{BB962C8B-B14F-4D97-AF65-F5344CB8AC3E}">
        <p14:creationId xmlns:p14="http://schemas.microsoft.com/office/powerpoint/2010/main" xmlns="" val="423953376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474" y="0"/>
            <a:ext cx="11887200" cy="6858000"/>
          </a:xfrm>
        </p:spPr>
        <p:txBody>
          <a:bodyPr>
            <a:normAutofit/>
          </a:bodyPr>
          <a:lstStyle/>
          <a:p>
            <a:pPr marL="0" indent="0">
              <a:buNone/>
            </a:pPr>
            <a:r>
              <a:rPr lang="en-IN" sz="3600" dirty="0" smtClean="0"/>
              <a:t>                        Common </a:t>
            </a:r>
            <a:r>
              <a:rPr lang="en-IN" sz="3600" dirty="0"/>
              <a:t>conditions needing lifesaving </a:t>
            </a:r>
            <a:r>
              <a:rPr lang="en-IN" sz="3600" dirty="0" smtClean="0"/>
              <a:t>							interventions</a:t>
            </a:r>
            <a:r>
              <a:rPr lang="en-IN" sz="3600" dirty="0"/>
              <a:t> </a:t>
            </a:r>
            <a:endParaRPr lang="en-IN" dirty="0"/>
          </a:p>
          <a:p>
            <a:pPr marL="0" indent="0">
              <a:buNone/>
            </a:pPr>
            <a:endParaRPr lang="en-IN" b="1" dirty="0" smtClean="0"/>
          </a:p>
          <a:p>
            <a:pPr>
              <a:buFont typeface="Wingdings" panose="05000000000000000000" pitchFamily="2" charset="2"/>
              <a:buChar char="q"/>
            </a:pPr>
            <a:r>
              <a:rPr lang="en-IN" b="1" dirty="0" smtClean="0"/>
              <a:t>Anaphylactic </a:t>
            </a:r>
            <a:r>
              <a:rPr lang="en-IN" b="1" dirty="0"/>
              <a:t>shock — </a:t>
            </a:r>
            <a:endParaRPr lang="en-IN" b="1" dirty="0" smtClean="0"/>
          </a:p>
          <a:p>
            <a:pPr lvl="1">
              <a:lnSpc>
                <a:spcPct val="110000"/>
              </a:lnSpc>
            </a:pPr>
            <a:r>
              <a:rPr lang="en-IN" dirty="0" smtClean="0"/>
              <a:t>Suspected in those with  </a:t>
            </a:r>
            <a:r>
              <a:rPr lang="en-IN" dirty="0"/>
              <a:t>hypotension, inspiratory stridor, oral and facial edema, </a:t>
            </a:r>
            <a:r>
              <a:rPr lang="en-IN" dirty="0" smtClean="0"/>
              <a:t>and </a:t>
            </a:r>
            <a:r>
              <a:rPr lang="en-IN" dirty="0"/>
              <a:t>history of recent exposure to common allergens [</a:t>
            </a:r>
            <a:r>
              <a:rPr lang="en-IN" dirty="0" err="1"/>
              <a:t>eg</a:t>
            </a:r>
            <a:r>
              <a:rPr lang="en-IN" dirty="0"/>
              <a:t>, bee </a:t>
            </a:r>
            <a:r>
              <a:rPr lang="en-IN" dirty="0" smtClean="0"/>
              <a:t>stings]</a:t>
            </a:r>
            <a:endParaRPr lang="en-IN" dirty="0"/>
          </a:p>
          <a:p>
            <a:pPr lvl="1">
              <a:lnSpc>
                <a:spcPct val="110000"/>
              </a:lnSpc>
            </a:pPr>
            <a:r>
              <a:rPr lang="en-IN" dirty="0" smtClean="0"/>
              <a:t>The </a:t>
            </a:r>
            <a:r>
              <a:rPr lang="en-IN" dirty="0"/>
              <a:t>typical adult dose is </a:t>
            </a:r>
            <a:r>
              <a:rPr lang="en-IN" b="1" dirty="0"/>
              <a:t>0.3 mg of 1:1000 epinephrine </a:t>
            </a:r>
            <a:r>
              <a:rPr lang="en-IN" dirty="0"/>
              <a:t>injected into the mid-outer thigh and repeated every 5 to 15 </a:t>
            </a:r>
            <a:r>
              <a:rPr lang="en-IN" dirty="0" smtClean="0"/>
              <a:t>minutes</a:t>
            </a:r>
          </a:p>
          <a:p>
            <a:pPr lvl="1">
              <a:lnSpc>
                <a:spcPct val="110000"/>
              </a:lnSpc>
            </a:pPr>
            <a:r>
              <a:rPr lang="en-IN" dirty="0" smtClean="0"/>
              <a:t>Other drugs are </a:t>
            </a:r>
            <a:r>
              <a:rPr lang="en-IN" b="1" dirty="0"/>
              <a:t>antihistamines</a:t>
            </a:r>
            <a:r>
              <a:rPr lang="en-IN" dirty="0"/>
              <a:t> (</a:t>
            </a:r>
            <a:r>
              <a:rPr lang="en-IN" dirty="0" err="1"/>
              <a:t>eg</a:t>
            </a:r>
            <a:r>
              <a:rPr lang="en-IN" dirty="0"/>
              <a:t>, diphenhydramine 25 to 50 mg and ranitidine 50 mg intravenously), </a:t>
            </a:r>
            <a:endParaRPr lang="en-IN" dirty="0" smtClean="0"/>
          </a:p>
          <a:p>
            <a:pPr lvl="1">
              <a:lnSpc>
                <a:spcPct val="110000"/>
              </a:lnSpc>
            </a:pPr>
            <a:r>
              <a:rPr lang="en-IN" dirty="0"/>
              <a:t>N</a:t>
            </a:r>
            <a:r>
              <a:rPr lang="en-IN" dirty="0" smtClean="0"/>
              <a:t>ebulized </a:t>
            </a:r>
            <a:r>
              <a:rPr lang="en-IN" dirty="0" err="1"/>
              <a:t>albuterol</a:t>
            </a:r>
            <a:r>
              <a:rPr lang="en-IN" dirty="0"/>
              <a:t> (2.5 mg in 3 mL of normal saline), and </a:t>
            </a:r>
            <a:r>
              <a:rPr lang="en-IN" b="1" dirty="0"/>
              <a:t>methylprednisolone </a:t>
            </a:r>
            <a:r>
              <a:rPr lang="en-IN" dirty="0"/>
              <a:t>(1 to 2 mg/kg intravenously). </a:t>
            </a:r>
            <a:r>
              <a:rPr lang="en-IN" dirty="0" smtClean="0"/>
              <a:t>. </a:t>
            </a:r>
            <a:endParaRPr lang="en-IN" dirty="0"/>
          </a:p>
          <a:p>
            <a:pPr marL="0" indent="0">
              <a:buNone/>
            </a:pPr>
            <a:endParaRPr lang="en-IN" dirty="0" smtClean="0"/>
          </a:p>
          <a:p>
            <a:pPr lvl="1">
              <a:lnSpc>
                <a:spcPct val="110000"/>
              </a:lnSpc>
            </a:pPr>
            <a:endParaRPr lang="en-IN" dirty="0"/>
          </a:p>
        </p:txBody>
      </p:sp>
    </p:spTree>
    <p:extLst>
      <p:ext uri="{BB962C8B-B14F-4D97-AF65-F5344CB8AC3E}">
        <p14:creationId xmlns:p14="http://schemas.microsoft.com/office/powerpoint/2010/main" xmlns="" val="12354013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a:t>
            </a:r>
            <a:r>
              <a:rPr lang="en-IN" dirty="0" smtClean="0"/>
              <a:t>…</a:t>
            </a:r>
            <a:endParaRPr lang="en-IN"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IN" b="1" dirty="0"/>
              <a:t>Tension pneumothorax</a:t>
            </a:r>
            <a:r>
              <a:rPr lang="en-IN" dirty="0"/>
              <a:t> — </a:t>
            </a:r>
          </a:p>
          <a:p>
            <a:pPr lvl="1">
              <a:lnSpc>
                <a:spcPct val="110000"/>
              </a:lnSpc>
            </a:pPr>
            <a:r>
              <a:rPr lang="en-IN" dirty="0" err="1"/>
              <a:t>Tachypnea</a:t>
            </a:r>
            <a:r>
              <a:rPr lang="en-IN" dirty="0"/>
              <a:t>, unilateral </a:t>
            </a:r>
            <a:r>
              <a:rPr lang="en-IN" dirty="0" err="1"/>
              <a:t>pleuritic</a:t>
            </a:r>
            <a:r>
              <a:rPr lang="en-IN" dirty="0"/>
              <a:t> chest pain and diminished breath sounds, distended neck veins, tracheal deviation away from the affected side. </a:t>
            </a:r>
          </a:p>
          <a:p>
            <a:pPr lvl="1">
              <a:lnSpc>
                <a:spcPct val="110000"/>
              </a:lnSpc>
            </a:pPr>
            <a:r>
              <a:rPr lang="en-IN" dirty="0"/>
              <a:t>Risk factors </a:t>
            </a:r>
            <a:r>
              <a:rPr lang="en-IN" dirty="0" smtClean="0"/>
              <a:t>--  </a:t>
            </a:r>
            <a:r>
              <a:rPr lang="en-IN" dirty="0"/>
              <a:t>trauma, recent procedure, mechanical ventilation, underlying cystic lung disease). </a:t>
            </a:r>
            <a:r>
              <a:rPr lang="en-IN" b="1" dirty="0"/>
              <a:t>Patients strongly suspected to have a tension pneumothorax do not require a chest radiograph</a:t>
            </a:r>
          </a:p>
          <a:p>
            <a:pPr lvl="1">
              <a:lnSpc>
                <a:spcPct val="110000"/>
              </a:lnSpc>
            </a:pPr>
            <a:r>
              <a:rPr lang="en-IN" dirty="0"/>
              <a:t> Rx :</a:t>
            </a:r>
          </a:p>
          <a:p>
            <a:pPr lvl="1">
              <a:lnSpc>
                <a:spcPct val="110000"/>
              </a:lnSpc>
            </a:pPr>
            <a:r>
              <a:rPr lang="en-IN" dirty="0"/>
              <a:t>Needle decompression followed by immediate tube </a:t>
            </a:r>
            <a:r>
              <a:rPr lang="en-IN" dirty="0" err="1"/>
              <a:t>thoracostomy</a:t>
            </a:r>
            <a:endParaRPr lang="en-IN" dirty="0"/>
          </a:p>
        </p:txBody>
      </p:sp>
    </p:spTree>
    <p:extLst>
      <p:ext uri="{BB962C8B-B14F-4D97-AF65-F5344CB8AC3E}">
        <p14:creationId xmlns:p14="http://schemas.microsoft.com/office/powerpoint/2010/main" xmlns="" val="22470871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–I have not told yet</a:t>
            </a:r>
            <a:endParaRPr lang="en-US" dirty="0"/>
          </a:p>
        </p:txBody>
      </p:sp>
      <p:sp>
        <p:nvSpPr>
          <p:cNvPr id="3" name="Content Placeholder 2"/>
          <p:cNvSpPr>
            <a:spLocks noGrp="1"/>
          </p:cNvSpPr>
          <p:nvPr>
            <p:ph idx="1"/>
          </p:nvPr>
        </p:nvSpPr>
        <p:spPr>
          <a:xfrm>
            <a:off x="838200" y="1825625"/>
            <a:ext cx="10515600" cy="4351338"/>
          </a:xfrm>
        </p:spPr>
        <p:txBody>
          <a:bodyPr>
            <a:normAutofit fontScale="92500" lnSpcReduction="10000"/>
          </a:bodyPr>
          <a:lstStyle/>
          <a:p>
            <a:pPr>
              <a:buFont typeface="Wingdings" pitchFamily="2" charset="2"/>
              <a:buChar char="§"/>
            </a:pPr>
            <a:r>
              <a:rPr lang="en-IN" b="1" dirty="0" smtClean="0">
                <a:latin typeface="Calibri" pitchFamily="34" charset="0"/>
                <a:cs typeface="Calibri" pitchFamily="34" charset="0"/>
              </a:rPr>
              <a:t>There is no proven benefit of colloids over </a:t>
            </a:r>
            <a:r>
              <a:rPr lang="en-IN" b="1" dirty="0" err="1" smtClean="0">
                <a:latin typeface="Calibri" pitchFamily="34" charset="0"/>
                <a:cs typeface="Calibri" pitchFamily="34" charset="0"/>
              </a:rPr>
              <a:t>crytalloids</a:t>
            </a:r>
            <a:r>
              <a:rPr lang="en-IN" b="1" dirty="0" smtClean="0">
                <a:latin typeface="Calibri" pitchFamily="34" charset="0"/>
                <a:cs typeface="Calibri" pitchFamily="34" charset="0"/>
              </a:rPr>
              <a:t> resuscitation</a:t>
            </a:r>
          </a:p>
          <a:p>
            <a:pPr>
              <a:buFont typeface="Wingdings" pitchFamily="2" charset="2"/>
              <a:buChar char="§"/>
            </a:pPr>
            <a:endParaRPr lang="en-US" b="1" dirty="0" smtClean="0">
              <a:latin typeface="Calibri" pitchFamily="34" charset="0"/>
              <a:cs typeface="Calibri" pitchFamily="34" charset="0"/>
            </a:endParaRPr>
          </a:p>
          <a:p>
            <a:pPr>
              <a:buFont typeface="Wingdings" pitchFamily="2" charset="2"/>
              <a:buChar char="§"/>
            </a:pPr>
            <a:r>
              <a:rPr lang="en-IN" b="1" dirty="0" smtClean="0">
                <a:latin typeface="Calibri" pitchFamily="34" charset="0"/>
                <a:cs typeface="Calibri" pitchFamily="34" charset="0"/>
              </a:rPr>
              <a:t>Indication of blood transfusion after giving 2 bolus of fluids.</a:t>
            </a:r>
          </a:p>
          <a:p>
            <a:pPr>
              <a:buFont typeface="Wingdings" pitchFamily="2" charset="2"/>
              <a:buChar char="§"/>
            </a:pPr>
            <a:endParaRPr lang="en-US" b="1" dirty="0" smtClean="0">
              <a:latin typeface="Calibri" pitchFamily="34" charset="0"/>
              <a:cs typeface="Calibri" pitchFamily="34" charset="0"/>
            </a:endParaRPr>
          </a:p>
          <a:p>
            <a:pPr>
              <a:buFont typeface="Wingdings" pitchFamily="2" charset="2"/>
              <a:buChar char="§"/>
            </a:pPr>
            <a:r>
              <a:rPr lang="en-IN" b="1" dirty="0" smtClean="0">
                <a:latin typeface="Calibri" pitchFamily="34" charset="0"/>
                <a:cs typeface="Calibri" pitchFamily="34" charset="0"/>
              </a:rPr>
              <a:t>Normal blood pressure doesn’t rule out shock.</a:t>
            </a:r>
          </a:p>
          <a:p>
            <a:pPr>
              <a:buFont typeface="Wingdings" pitchFamily="2" charset="2"/>
              <a:buChar char="§"/>
            </a:pPr>
            <a:endParaRPr lang="en-IN" b="1" dirty="0" smtClean="0">
              <a:latin typeface="Calibri" pitchFamily="34" charset="0"/>
              <a:cs typeface="Calibri" pitchFamily="34" charset="0"/>
            </a:endParaRPr>
          </a:p>
          <a:p>
            <a:pPr>
              <a:buFont typeface="Wingdings" pitchFamily="2" charset="2"/>
              <a:buChar char="§"/>
            </a:pPr>
            <a:r>
              <a:rPr lang="en-IN" b="1" dirty="0" smtClean="0">
                <a:latin typeface="Calibri" pitchFamily="34" charset="0"/>
                <a:cs typeface="Calibri" pitchFamily="34" charset="0"/>
              </a:rPr>
              <a:t> In acute hemorrhagic shock  the initial </a:t>
            </a:r>
            <a:r>
              <a:rPr lang="en-IN" b="1" dirty="0" err="1" smtClean="0">
                <a:latin typeface="Calibri" pitchFamily="34" charset="0"/>
                <a:cs typeface="Calibri" pitchFamily="34" charset="0"/>
              </a:rPr>
              <a:t>hemoglobin</a:t>
            </a:r>
            <a:r>
              <a:rPr lang="en-IN" b="1" dirty="0" smtClean="0">
                <a:latin typeface="Calibri" pitchFamily="34" charset="0"/>
                <a:cs typeface="Calibri" pitchFamily="34" charset="0"/>
              </a:rPr>
              <a:t> may be deceptively normal</a:t>
            </a:r>
            <a:endParaRPr lang="en-US" b="1" dirty="0" smtClean="0">
              <a:latin typeface="Calibri" pitchFamily="34" charset="0"/>
              <a:cs typeface="Calibri" pitchFamily="34" charset="0"/>
            </a:endParaRPr>
          </a:p>
          <a:p>
            <a:pPr>
              <a:buFont typeface="Wingdings" pitchFamily="2" charset="2"/>
              <a:buChar char="§"/>
            </a:pPr>
            <a:r>
              <a:rPr lang="en-IN" b="1" dirty="0" smtClean="0">
                <a:latin typeface="Calibri" pitchFamily="34" charset="0"/>
                <a:cs typeface="Calibri" pitchFamily="34" charset="0"/>
              </a:rPr>
              <a:t>Low-dose corticosteroids are used to treat relative adrenal insufficiency in refractory sepsis</a:t>
            </a:r>
            <a:endParaRPr lang="en-US" b="1" dirty="0" smtClean="0">
              <a:latin typeface="Calibri" pitchFamily="34" charset="0"/>
              <a:cs typeface="Calibri" pitchFamily="34" charset="0"/>
            </a:endParaRP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REFRENCES</a:t>
            </a: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Harrison 19</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Edition</a:t>
            </a:r>
          </a:p>
          <a:p>
            <a:r>
              <a:rPr lang="en-US" dirty="0" smtClean="0">
                <a:latin typeface="Arial" pitchFamily="34" charset="0"/>
                <a:cs typeface="Arial" pitchFamily="34" charset="0"/>
              </a:rPr>
              <a:t>Uptodate.com</a:t>
            </a:r>
          </a:p>
          <a:p>
            <a:pPr lvl="0"/>
            <a:r>
              <a:rPr lang="en-US" dirty="0" smtClean="0">
                <a:latin typeface="Arial" pitchFamily="34" charset="0"/>
                <a:cs typeface="Arial" pitchFamily="34" charset="0"/>
              </a:rPr>
              <a:t>Circulation.</a:t>
            </a:r>
            <a:r>
              <a:rPr lang="en-US" b="1" dirty="0" smtClean="0">
                <a:solidFill>
                  <a:srgbClr val="333300"/>
                </a:solidFill>
                <a:latin typeface="Lucida Sans Unicode" pitchFamily="34" charset="0"/>
                <a:cs typeface="Lucida Sans Unicode" pitchFamily="34" charset="0"/>
              </a:rPr>
              <a:t>2004; 110: 588-636</a:t>
            </a:r>
            <a:r>
              <a:rPr lang="en-US" dirty="0" smtClean="0">
                <a:latin typeface="Arial" pitchFamily="34" charset="0"/>
                <a:cs typeface="Arial" pitchFamily="34" charset="0"/>
              </a:rPr>
              <a:t>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605047887"/>
              </p:ext>
            </p:extLst>
          </p:nvPr>
        </p:nvGraphicFramePr>
        <p:xfrm>
          <a:off x="609600" y="285728"/>
          <a:ext cx="10972800" cy="6357982"/>
        </p:xfrm>
        <a:graphic>
          <a:graphicData uri="http://schemas.openxmlformats.org/drawingml/2006/table">
            <a:tbl>
              <a:tblPr firstRow="1" bandRow="1">
                <a:tableStyleId>{5C22544A-7EE6-4342-B048-85BDC9FD1C3A}</a:tableStyleId>
              </a:tblPr>
              <a:tblGrid>
                <a:gridCol w="2194560"/>
                <a:gridCol w="2194560"/>
                <a:gridCol w="2194560"/>
                <a:gridCol w="2194560"/>
                <a:gridCol w="2194560"/>
              </a:tblGrid>
              <a:tr h="842532">
                <a:tc>
                  <a:txBody>
                    <a:bodyPr/>
                    <a:lstStyle/>
                    <a:p>
                      <a:r>
                        <a:rPr lang="en-US" dirty="0" smtClean="0"/>
                        <a:t>EVIDENCE</a:t>
                      </a:r>
                      <a:endParaRPr lang="en-US" dirty="0"/>
                    </a:p>
                  </a:txBody>
                  <a:tcPr marL="121920" marR="121920"/>
                </a:tc>
                <a:tc>
                  <a:txBody>
                    <a:bodyPr/>
                    <a:lstStyle/>
                    <a:p>
                      <a:r>
                        <a:rPr lang="en-US" dirty="0" smtClean="0"/>
                        <a:t>AIM</a:t>
                      </a:r>
                      <a:endParaRPr lang="en-US" dirty="0"/>
                    </a:p>
                  </a:txBody>
                  <a:tcPr marL="121920" marR="121920"/>
                </a:tc>
                <a:tc>
                  <a:txBody>
                    <a:bodyPr/>
                    <a:lstStyle/>
                    <a:p>
                      <a:r>
                        <a:rPr lang="en-US" smtClean="0"/>
                        <a:t>OBJECTIVE</a:t>
                      </a:r>
                      <a:endParaRPr lang="en-US" dirty="0"/>
                    </a:p>
                  </a:txBody>
                  <a:tcPr marL="121920" marR="121920"/>
                </a:tc>
                <a:tc>
                  <a:txBody>
                    <a:bodyPr/>
                    <a:lstStyle/>
                    <a:p>
                      <a:r>
                        <a:rPr lang="en-US" dirty="0" smtClean="0"/>
                        <a:t>RESULT </a:t>
                      </a:r>
                      <a:endParaRPr lang="en-US" dirty="0"/>
                    </a:p>
                  </a:txBody>
                  <a:tcPr marL="121920" marR="121920"/>
                </a:tc>
                <a:tc>
                  <a:txBody>
                    <a:bodyPr/>
                    <a:lstStyle/>
                    <a:p>
                      <a:r>
                        <a:rPr lang="en-US" dirty="0" smtClean="0"/>
                        <a:t>CONCLUSION</a:t>
                      </a:r>
                      <a:endParaRPr lang="en-US" dirty="0"/>
                    </a:p>
                  </a:txBody>
                  <a:tcPr marL="121920" marR="121920"/>
                </a:tc>
              </a:tr>
              <a:tr h="5515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 2013 Dec;15(4):301-10.</a:t>
                      </a:r>
                      <a:r>
                        <a:rPr lang="en-US" sz="1800" dirty="0" smtClean="0"/>
                        <a:t> .(2)</a:t>
                      </a:r>
                      <a:endParaRPr lang="en-IN" dirty="0" smtClean="0"/>
                    </a:p>
                    <a:p>
                      <a:endParaRPr lang="en-US" dirty="0" smtClean="0"/>
                    </a:p>
                    <a:p>
                      <a:r>
                        <a:rPr lang="en-US" dirty="0" smtClean="0"/>
                        <a:t>LEVEL 2</a:t>
                      </a:r>
                      <a:endParaRPr lang="en-US" dirty="0"/>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kern="1200" dirty="0" err="1" smtClean="0">
                          <a:solidFill>
                            <a:schemeClr val="dk1"/>
                          </a:solidFill>
                          <a:latin typeface="+mn-lt"/>
                          <a:ea typeface="+mn-ea"/>
                          <a:cs typeface="+mn-cs"/>
                        </a:rPr>
                        <a:t>Protocolized</a:t>
                      </a:r>
                      <a:r>
                        <a:rPr lang="en-US" sz="1800" b="1" i="0" kern="1200" dirty="0" smtClean="0">
                          <a:solidFill>
                            <a:schemeClr val="dk1"/>
                          </a:solidFill>
                          <a:latin typeface="+mn-lt"/>
                          <a:ea typeface="+mn-ea"/>
                          <a:cs typeface="+mn-cs"/>
                        </a:rPr>
                        <a:t> Care for Early Septic Shock (</a:t>
                      </a:r>
                      <a:r>
                        <a:rPr lang="en-US" sz="1800" b="1" i="0" kern="1200" dirty="0" err="1" smtClean="0">
                          <a:solidFill>
                            <a:schemeClr val="dk1"/>
                          </a:solidFill>
                          <a:latin typeface="+mn-lt"/>
                          <a:ea typeface="+mn-ea"/>
                          <a:cs typeface="+mn-cs"/>
                        </a:rPr>
                        <a:t>ProCESS</a:t>
                      </a:r>
                      <a:r>
                        <a:rPr lang="en-US" sz="1800" b="1" i="0" kern="1200" dirty="0" smtClean="0">
                          <a:solidFill>
                            <a:schemeClr val="dk1"/>
                          </a:solidFill>
                          <a:latin typeface="+mn-lt"/>
                          <a:ea typeface="+mn-ea"/>
                          <a:cs typeface="+mn-cs"/>
                        </a:rPr>
                        <a:t>) statistical analysis plan.</a:t>
                      </a:r>
                    </a:p>
                    <a:p>
                      <a:endParaRPr lang="en-US" dirty="0"/>
                    </a:p>
                  </a:txBody>
                  <a:tcPr marL="121920" marR="121920"/>
                </a:tc>
                <a:tc>
                  <a:txBody>
                    <a:bodyPr/>
                    <a:lstStyle/>
                    <a:p>
                      <a:r>
                        <a:rPr lang="en-US" sz="1800" b="0" i="0" kern="1200" dirty="0" smtClean="0">
                          <a:solidFill>
                            <a:schemeClr val="dk1"/>
                          </a:solidFill>
                          <a:latin typeface="+mn-lt"/>
                          <a:ea typeface="+mn-ea"/>
                          <a:cs typeface="+mn-cs"/>
                        </a:rPr>
                        <a:t>The </a:t>
                      </a:r>
                      <a:r>
                        <a:rPr lang="en-US" sz="1800" b="0" i="0" kern="1200" dirty="0" err="1" smtClean="0">
                          <a:solidFill>
                            <a:schemeClr val="dk1"/>
                          </a:solidFill>
                          <a:latin typeface="+mn-lt"/>
                          <a:ea typeface="+mn-ea"/>
                          <a:cs typeface="+mn-cs"/>
                        </a:rPr>
                        <a:t>Protocolized</a:t>
                      </a:r>
                      <a:r>
                        <a:rPr lang="en-US" sz="1800" b="0" i="0" kern="1200" dirty="0" smtClean="0">
                          <a:solidFill>
                            <a:schemeClr val="dk1"/>
                          </a:solidFill>
                          <a:latin typeface="+mn-lt"/>
                          <a:ea typeface="+mn-ea"/>
                          <a:cs typeface="+mn-cs"/>
                        </a:rPr>
                        <a:t> Care for Early Septic Shock study is a </a:t>
                      </a:r>
                      <a:r>
                        <a:rPr lang="en-US" sz="1800" b="0" i="0" kern="1200" dirty="0" err="1" smtClean="0">
                          <a:solidFill>
                            <a:schemeClr val="dk1"/>
                          </a:solidFill>
                          <a:latin typeface="+mn-lt"/>
                          <a:ea typeface="+mn-ea"/>
                          <a:cs typeface="+mn-cs"/>
                        </a:rPr>
                        <a:t>randomised</a:t>
                      </a:r>
                      <a:r>
                        <a:rPr lang="en-US" sz="1800" b="0" i="0" kern="1200" dirty="0" smtClean="0">
                          <a:solidFill>
                            <a:schemeClr val="dk1"/>
                          </a:solidFill>
                          <a:latin typeface="+mn-lt"/>
                          <a:ea typeface="+mn-ea"/>
                          <a:cs typeface="+mn-cs"/>
                        </a:rPr>
                        <a:t>, multicentre, prospective, three-arm, parallel-group trial of alternative resuscitation strategies for early septic shock.</a:t>
                      </a:r>
                      <a:endParaRPr lang="en-US" dirty="0"/>
                    </a:p>
                  </a:txBody>
                  <a:tcPr marL="121920" marR="121920"/>
                </a:tc>
                <a:tc>
                  <a:txBody>
                    <a:bodyPr/>
                    <a:lstStyle/>
                    <a:p>
                      <a:r>
                        <a:rPr lang="en-US" sz="1800" b="0" i="0" kern="1200" dirty="0" smtClean="0">
                          <a:solidFill>
                            <a:schemeClr val="dk1"/>
                          </a:solidFill>
                          <a:latin typeface="+mn-lt"/>
                          <a:ea typeface="+mn-ea"/>
                          <a:cs typeface="+mn-cs"/>
                        </a:rPr>
                        <a:t>Our plan is to address three aims (clinical efficacy, biology of illness and recovery, and costs and cost-effectiveness) and four hypotheses, and we specify rules for handling data and determining outcomes.</a:t>
                      </a:r>
                      <a:endParaRPr lang="en-US" dirty="0"/>
                    </a:p>
                  </a:txBody>
                  <a:tcPr marL="121920" marR="121920"/>
                </a:tc>
                <a:tc>
                  <a:txBody>
                    <a:bodyPr/>
                    <a:lstStyle/>
                    <a:p>
                      <a:r>
                        <a:rPr lang="en-US" sz="1800" b="0" i="0" kern="1200" dirty="0" smtClean="0">
                          <a:solidFill>
                            <a:schemeClr val="dk1"/>
                          </a:solidFill>
                          <a:latin typeface="+mn-lt"/>
                          <a:ea typeface="+mn-ea"/>
                          <a:cs typeface="+mn-cs"/>
                        </a:rPr>
                        <a:t>By using measures to maintain study conduct and analysis </a:t>
                      </a:r>
                      <a:r>
                        <a:rPr lang="en-US" sz="1800" b="0" i="0" kern="1200" dirty="0" err="1" smtClean="0">
                          <a:solidFill>
                            <a:schemeClr val="dk1"/>
                          </a:solidFill>
                          <a:latin typeface="+mn-lt"/>
                          <a:ea typeface="+mn-ea"/>
                          <a:cs typeface="+mn-cs"/>
                        </a:rPr>
                        <a:t>rigour</a:t>
                      </a:r>
                      <a:r>
                        <a:rPr lang="en-US" sz="1800" b="0" i="0" kern="1200" dirty="0" smtClean="0">
                          <a:solidFill>
                            <a:schemeClr val="dk1"/>
                          </a:solidFill>
                          <a:latin typeface="+mn-lt"/>
                          <a:ea typeface="+mn-ea"/>
                          <a:cs typeface="+mn-cs"/>
                        </a:rPr>
                        <a:t>, we hope to improve understanding of early septic </a:t>
                      </a:r>
                      <a:r>
                        <a:rPr lang="en-US" sz="1800" b="0" i="0" kern="1200" dirty="0" err="1" smtClean="0">
                          <a:solidFill>
                            <a:schemeClr val="dk1"/>
                          </a:solidFill>
                          <a:latin typeface="+mn-lt"/>
                          <a:ea typeface="+mn-ea"/>
                          <a:cs typeface="+mn-cs"/>
                        </a:rPr>
                        <a:t>shockresuscitation</a:t>
                      </a:r>
                      <a:r>
                        <a:rPr lang="en-US" sz="1800" b="0" i="0" kern="1200" smtClean="0">
                          <a:solidFill>
                            <a:schemeClr val="dk1"/>
                          </a:solidFill>
                          <a:latin typeface="+mn-lt"/>
                          <a:ea typeface="+mn-ea"/>
                          <a:cs typeface="+mn-cs"/>
                        </a:rPr>
                        <a:t> and care of patients.</a:t>
                      </a:r>
                      <a:endParaRPr lang="en-US" dirty="0"/>
                    </a:p>
                  </a:txBody>
                  <a:tcPr marL="121920" marR="121920"/>
                </a:tc>
              </a:tr>
            </a:tbl>
          </a:graphicData>
        </a:graphic>
      </p:graphicFrame>
    </p:spTree>
    <p:extLst>
      <p:ext uri="{BB962C8B-B14F-4D97-AF65-F5344CB8AC3E}">
        <p14:creationId xmlns:p14="http://schemas.microsoft.com/office/powerpoint/2010/main" xmlns="" val="39639153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2600"/>
            <a:ext cx="10515600" cy="5694363"/>
          </a:xfrm>
        </p:spPr>
        <p:txBody>
          <a:bodyPr>
            <a:normAutofit/>
          </a:bodyPr>
          <a:lstStyle/>
          <a:p>
            <a:pPr marL="0" indent="0">
              <a:buNone/>
            </a:pPr>
            <a:endParaRPr lang="en-IN" sz="11500" dirty="0" smtClean="0"/>
          </a:p>
          <a:p>
            <a:pPr marL="0" indent="0">
              <a:buNone/>
            </a:pPr>
            <a:r>
              <a:rPr lang="en-IN" sz="11500"/>
              <a:t> </a:t>
            </a:r>
            <a:r>
              <a:rPr lang="en-IN" sz="11500" smtClean="0"/>
              <a:t>  Thank </a:t>
            </a:r>
            <a:r>
              <a:rPr lang="en-IN" sz="11500" dirty="0" smtClean="0"/>
              <a:t>you…</a:t>
            </a:r>
            <a:endParaRPr lang="en-IN" sz="11500" dirty="0"/>
          </a:p>
        </p:txBody>
      </p:sp>
    </p:spTree>
    <p:extLst>
      <p:ext uri="{BB962C8B-B14F-4D97-AF65-F5344CB8AC3E}">
        <p14:creationId xmlns:p14="http://schemas.microsoft.com/office/powerpoint/2010/main" xmlns="" val="1185424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2" y="9435"/>
            <a:ext cx="4895850" cy="848127"/>
          </a:xfrm>
        </p:spPr>
        <p:txBody>
          <a:bodyPr>
            <a:normAutofit/>
          </a:bodyPr>
          <a:lstStyle/>
          <a:p>
            <a:r>
              <a:rPr lang="en-IN" sz="2800" b="1" dirty="0" smtClean="0"/>
              <a:t>NEUROENDOCRINE REPONSE</a:t>
            </a:r>
            <a:endParaRPr lang="en-IN" sz="2800" b="1" dirty="0"/>
          </a:p>
        </p:txBody>
      </p:sp>
      <p:sp>
        <p:nvSpPr>
          <p:cNvPr id="3" name="Content Placeholder 2"/>
          <p:cNvSpPr>
            <a:spLocks noGrp="1"/>
          </p:cNvSpPr>
          <p:nvPr>
            <p:ph idx="1"/>
          </p:nvPr>
        </p:nvSpPr>
        <p:spPr>
          <a:xfrm>
            <a:off x="1459208" y="857562"/>
            <a:ext cx="10515600" cy="5794375"/>
          </a:xfrm>
        </p:spPr>
        <p:txBody>
          <a:bodyPr>
            <a:normAutofit fontScale="92500" lnSpcReduction="10000"/>
          </a:bodyPr>
          <a:lstStyle/>
          <a:p>
            <a:r>
              <a:rPr lang="en-IN" sz="1600" dirty="0" smtClean="0"/>
              <a:t>HYPOVOLEMIA,HYPOTENSION AND HYPOXIA </a:t>
            </a:r>
            <a:r>
              <a:rPr lang="en-IN" sz="1600" dirty="0" smtClean="0">
                <a:sym typeface="Wingdings" panose="05000000000000000000" pitchFamily="2" charset="2"/>
              </a:rPr>
              <a:t></a:t>
            </a:r>
            <a:r>
              <a:rPr lang="en-IN" sz="1600" dirty="0" smtClean="0"/>
              <a:t>AUTONOMIC RESPONSE</a:t>
            </a:r>
          </a:p>
          <a:p>
            <a:endParaRPr lang="en-IN" sz="1600" dirty="0" smtClean="0"/>
          </a:p>
          <a:p>
            <a:pPr marL="0" indent="0">
              <a:buNone/>
            </a:pPr>
            <a:r>
              <a:rPr lang="en-IN" sz="1600" dirty="0" smtClean="0"/>
              <a:t>      HYPOTENSION ACTIVATES VASOMOTORR CENTRE</a:t>
            </a:r>
            <a:r>
              <a:rPr lang="en-IN" sz="1600" dirty="0" smtClean="0">
                <a:sym typeface="Wingdings" panose="05000000000000000000" pitchFamily="2" charset="2"/>
              </a:rPr>
              <a:t>    </a:t>
            </a:r>
            <a:r>
              <a:rPr lang="en-IN" sz="1600" dirty="0" smtClean="0"/>
              <a:t> ADRENERGIC OUTPUT ,    VAGAL ACTIVITY</a:t>
            </a:r>
          </a:p>
          <a:p>
            <a:endParaRPr lang="en-IN" sz="1600" dirty="0"/>
          </a:p>
          <a:p>
            <a:r>
              <a:rPr lang="en-IN" sz="1600" dirty="0" smtClean="0"/>
              <a:t>RELEASE OF NOREPINEPHRINE FROM ADRENERGIC NEURONS</a:t>
            </a:r>
            <a:r>
              <a:rPr lang="en-IN" sz="1600" dirty="0" smtClean="0">
                <a:sym typeface="Wingdings" panose="05000000000000000000" pitchFamily="2" charset="2"/>
              </a:rPr>
              <a:t></a:t>
            </a:r>
            <a:r>
              <a:rPr lang="en-IN" sz="1600" dirty="0" smtClean="0"/>
              <a:t>PERIPHERAL ,SPLANCHNIC VASOCONSTRICTION</a:t>
            </a:r>
          </a:p>
          <a:p>
            <a:endParaRPr lang="en-IN" sz="1600" dirty="0"/>
          </a:p>
          <a:p>
            <a:r>
              <a:rPr lang="en-IN" sz="1600" dirty="0"/>
              <a:t> </a:t>
            </a:r>
            <a:r>
              <a:rPr lang="en-IN" sz="1600" dirty="0" smtClean="0"/>
              <a:t> VAGAL ACTIVITY</a:t>
            </a:r>
            <a:r>
              <a:rPr lang="en-IN" sz="1600" dirty="0" smtClean="0">
                <a:sym typeface="Wingdings" panose="05000000000000000000" pitchFamily="2" charset="2"/>
              </a:rPr>
              <a:t>  </a:t>
            </a:r>
            <a:r>
              <a:rPr lang="en-IN" sz="1600" dirty="0" smtClean="0"/>
              <a:t> HEART RATE &amp; CARDIAC OUTPUT</a:t>
            </a:r>
          </a:p>
          <a:p>
            <a:endParaRPr lang="en-IN" sz="1600" dirty="0"/>
          </a:p>
          <a:p>
            <a:r>
              <a:rPr lang="en-IN" sz="1600" dirty="0" smtClean="0"/>
              <a:t>SEVERE PAIN OR STRESS </a:t>
            </a:r>
            <a:r>
              <a:rPr lang="en-IN" sz="1600" dirty="0" smtClean="0">
                <a:sym typeface="Wingdings" panose="05000000000000000000" pitchFamily="2" charset="2"/>
              </a:rPr>
              <a:t>   </a:t>
            </a:r>
            <a:r>
              <a:rPr lang="en-IN" sz="1600" dirty="0" smtClean="0"/>
              <a:t>CORTISOL SECRETION</a:t>
            </a:r>
            <a:r>
              <a:rPr lang="en-IN" sz="1600" dirty="0" smtClean="0">
                <a:sym typeface="Wingdings" panose="05000000000000000000" pitchFamily="2" charset="2"/>
              </a:rPr>
              <a:t></a:t>
            </a:r>
            <a:r>
              <a:rPr lang="en-IN" sz="1600" dirty="0">
                <a:sym typeface="Wingdings" panose="05000000000000000000" pitchFamily="2" charset="2"/>
              </a:rPr>
              <a:t> </a:t>
            </a:r>
            <a:r>
              <a:rPr lang="en-IN" sz="1600" dirty="0" smtClean="0">
                <a:sym typeface="Wingdings" panose="05000000000000000000" pitchFamily="2" charset="2"/>
              </a:rPr>
              <a:t> </a:t>
            </a:r>
            <a:r>
              <a:rPr lang="en-IN" sz="1600" dirty="0" smtClean="0"/>
              <a:t> PERIPHERAL UPTAKE OF GLUCOSE&amp; AMINO ACIDS,   LIPOLYSIS &amp;   GLUCONEOGENEIS</a:t>
            </a:r>
          </a:p>
          <a:p>
            <a:endParaRPr lang="en-IN" sz="1600" dirty="0"/>
          </a:p>
          <a:p>
            <a:r>
              <a:rPr lang="en-IN" sz="1600" dirty="0" smtClean="0"/>
              <a:t> PANCREATIC SECRETION OF GLUCAGON </a:t>
            </a:r>
            <a:r>
              <a:rPr lang="en-IN" sz="1600" dirty="0" smtClean="0">
                <a:sym typeface="Wingdings" panose="05000000000000000000" pitchFamily="2" charset="2"/>
              </a:rPr>
              <a:t></a:t>
            </a:r>
            <a:r>
              <a:rPr lang="en-IN" sz="1600" dirty="0" smtClean="0"/>
              <a:t> </a:t>
            </a:r>
            <a:r>
              <a:rPr lang="en-IN" sz="1600" b="1" dirty="0" smtClean="0"/>
              <a:t>HEPATIC GLUCONEOGENESIS(INCREASE IN PLASMA GLUCOSE)</a:t>
            </a:r>
          </a:p>
          <a:p>
            <a:endParaRPr lang="en-IN" sz="1600" dirty="0"/>
          </a:p>
          <a:p>
            <a:r>
              <a:rPr lang="en-IN" sz="1600" dirty="0" smtClean="0"/>
              <a:t>   </a:t>
            </a:r>
            <a:r>
              <a:rPr lang="en-IN" sz="1600" b="1" dirty="0" smtClean="0"/>
              <a:t>BLOOD GLUCOSE </a:t>
            </a:r>
            <a:r>
              <a:rPr lang="en-IN" sz="1600" dirty="0" smtClean="0"/>
              <a:t>FOR BOTH SELECTIVE TISSUE METABOLISM AND MAITENANCE OF BLOOD VOLUME</a:t>
            </a:r>
          </a:p>
          <a:p>
            <a:r>
              <a:rPr lang="en-IN" sz="1600" b="1" dirty="0" smtClean="0"/>
              <a:t>RAS SYSTEM ACTIVATION AND VASOPRESSION RELEASE</a:t>
            </a:r>
          </a:p>
          <a:p>
            <a:pPr marL="0" indent="0">
              <a:buNone/>
            </a:pPr>
            <a:endParaRPr lang="en-IN" sz="1600" dirty="0" smtClean="0"/>
          </a:p>
          <a:p>
            <a:pPr marL="0" indent="0">
              <a:buNone/>
            </a:pPr>
            <a:endParaRPr lang="en-IN" sz="1600" dirty="0" smtClean="0"/>
          </a:p>
          <a:p>
            <a:pPr marL="0" indent="0">
              <a:buNone/>
            </a:pPr>
            <a:r>
              <a:rPr lang="en-IN" sz="1600" dirty="0" smtClean="0"/>
              <a:t>VASOPRESSIN HAS DIRECT VASOCONSTRICTOR ACTION ON VASCULAR SMOOTH MUSCLE AND ACTS ON DISTAL TUBULES TO   </a:t>
            </a:r>
            <a:r>
              <a:rPr lang="en-IN" sz="1600" b="1" dirty="0" smtClean="0"/>
              <a:t>WATER AND SODIUM ABSORPTION</a:t>
            </a:r>
          </a:p>
          <a:p>
            <a:endParaRPr lang="en-IN" sz="1600" dirty="0" smtClean="0"/>
          </a:p>
          <a:p>
            <a:endParaRPr lang="en-IN" sz="1600" dirty="0"/>
          </a:p>
        </p:txBody>
      </p:sp>
      <p:cxnSp>
        <p:nvCxnSpPr>
          <p:cNvPr id="11" name="Straight Arrow Connector 10"/>
          <p:cNvCxnSpPr/>
          <p:nvPr/>
        </p:nvCxnSpPr>
        <p:spPr>
          <a:xfrm flipV="1">
            <a:off x="5881612" y="1466233"/>
            <a:ext cx="0" cy="2793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789010" y="2657820"/>
            <a:ext cx="0" cy="283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3896703" y="3309872"/>
            <a:ext cx="0" cy="283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745762" y="4135656"/>
            <a:ext cx="0" cy="2189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756716" y="4674262"/>
            <a:ext cx="0" cy="2704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353059" y="5370490"/>
            <a:ext cx="0" cy="2796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884107" y="3348509"/>
            <a:ext cx="0" cy="24469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11056417" y="5953884"/>
            <a:ext cx="0" cy="3090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3325769" y="2678353"/>
            <a:ext cx="0" cy="283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905243" y="1397814"/>
            <a:ext cx="0" cy="3477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60166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0186" y="136525"/>
            <a:ext cx="3543300" cy="606425"/>
          </a:xfrm>
        </p:spPr>
        <p:txBody>
          <a:bodyPr>
            <a:normAutofit/>
          </a:bodyPr>
          <a:lstStyle/>
          <a:p>
            <a:r>
              <a:rPr lang="en-IN" sz="2800" b="1" dirty="0" smtClean="0"/>
              <a:t>CELLULAR RESPONSES</a:t>
            </a:r>
            <a:endParaRPr lang="en-IN" sz="2800" b="1" dirty="0"/>
          </a:p>
        </p:txBody>
      </p:sp>
      <p:sp>
        <p:nvSpPr>
          <p:cNvPr id="3" name="Content Placeholder 2"/>
          <p:cNvSpPr>
            <a:spLocks noGrp="1"/>
          </p:cNvSpPr>
          <p:nvPr>
            <p:ph idx="1"/>
          </p:nvPr>
        </p:nvSpPr>
        <p:spPr>
          <a:xfrm>
            <a:off x="1651385" y="1002261"/>
            <a:ext cx="10515600" cy="5410200"/>
          </a:xfrm>
        </p:spPr>
        <p:txBody>
          <a:bodyPr>
            <a:normAutofit/>
          </a:bodyPr>
          <a:lstStyle/>
          <a:p>
            <a:pPr>
              <a:buFont typeface="Wingdings" panose="05000000000000000000" pitchFamily="2" charset="2"/>
              <a:buChar char="§"/>
            </a:pPr>
            <a:r>
              <a:rPr lang="en-IN" sz="1600" dirty="0" smtClean="0"/>
              <a:t>INTERSTITIAL TRANSPORT IS IMPAIRED</a:t>
            </a:r>
          </a:p>
          <a:p>
            <a:pPr marL="0" indent="0">
              <a:buNone/>
            </a:pPr>
            <a:r>
              <a:rPr lang="en-IN" sz="1600" dirty="0" smtClean="0"/>
              <a:t> </a:t>
            </a:r>
          </a:p>
          <a:p>
            <a:pPr>
              <a:buFont typeface="Wingdings" panose="05000000000000000000" pitchFamily="2" charset="2"/>
              <a:buChar char="§"/>
            </a:pPr>
            <a:r>
              <a:rPr lang="en-IN" sz="1600" b="1" dirty="0" smtClean="0"/>
              <a:t>DECLINE IN INTRA CELLULAR HIGH ENERGY PHOSPHATE STORES</a:t>
            </a:r>
          </a:p>
          <a:p>
            <a:pPr marL="0" indent="0">
              <a:buNone/>
            </a:pPr>
            <a:r>
              <a:rPr lang="en-IN" sz="1600" dirty="0" smtClean="0"/>
              <a:t>     MITOCHONDRIAL DYSFUNCTION &amp; UNCOUPLING OF OXIDATIVE PHOSPHORYLATION     ATPs</a:t>
            </a:r>
          </a:p>
          <a:p>
            <a:pPr>
              <a:buFont typeface="Wingdings" panose="05000000000000000000" pitchFamily="2" charset="2"/>
              <a:buChar char="§"/>
            </a:pPr>
            <a:endParaRPr lang="en-IN" sz="1600" dirty="0"/>
          </a:p>
          <a:p>
            <a:pPr>
              <a:buFont typeface="Wingdings" panose="05000000000000000000" pitchFamily="2" charset="2"/>
              <a:buChar char="§"/>
            </a:pPr>
            <a:r>
              <a:rPr lang="en-IN" sz="1600" dirty="0" smtClean="0"/>
              <a:t> </a:t>
            </a:r>
            <a:r>
              <a:rPr lang="en-IN" sz="1600" b="1" dirty="0" smtClean="0"/>
              <a:t>LACTATE </a:t>
            </a:r>
            <a:r>
              <a:rPr lang="en-IN" sz="1600" dirty="0" smtClean="0"/>
              <a:t>AND OTHER PRODUCTS OF ANAEROBIC METABOLISM</a:t>
            </a:r>
          </a:p>
          <a:p>
            <a:pPr>
              <a:buFont typeface="Wingdings" panose="05000000000000000000" pitchFamily="2" charset="2"/>
              <a:buChar char="§"/>
            </a:pPr>
            <a:endParaRPr lang="en-IN" sz="1600" dirty="0"/>
          </a:p>
          <a:p>
            <a:pPr>
              <a:buFont typeface="Wingdings" panose="05000000000000000000" pitchFamily="2" charset="2"/>
              <a:buChar char="§"/>
            </a:pPr>
            <a:r>
              <a:rPr lang="en-IN" sz="1600" dirty="0"/>
              <a:t> </a:t>
            </a:r>
            <a:r>
              <a:rPr lang="en-IN" sz="1600" dirty="0" smtClean="0"/>
              <a:t> VASODILATOR METABOLITES OVERDRIVE THE VASOMOTOR TONE, </a:t>
            </a:r>
          </a:p>
          <a:p>
            <a:pPr marL="0" indent="0">
              <a:buNone/>
            </a:pPr>
            <a:r>
              <a:rPr lang="en-IN" sz="1600" dirty="0"/>
              <a:t> </a:t>
            </a:r>
            <a:r>
              <a:rPr lang="en-IN" sz="1600" dirty="0" smtClean="0"/>
              <a:t>       CAUSING  HYPOTENSION AND HYPOPERFUSION</a:t>
            </a:r>
            <a:r>
              <a:rPr lang="en-IN" sz="1600" dirty="0" smtClean="0">
                <a:sym typeface="Wingdings" panose="05000000000000000000" pitchFamily="2" charset="2"/>
              </a:rPr>
              <a:t></a:t>
            </a:r>
            <a:r>
              <a:rPr lang="en-IN" sz="1600" dirty="0" smtClean="0"/>
              <a:t> DYSFUNCTION OF CELL MEMBRANES </a:t>
            </a:r>
          </a:p>
          <a:p>
            <a:pPr>
              <a:buFont typeface="Wingdings" panose="05000000000000000000" pitchFamily="2" charset="2"/>
              <a:buChar char="§"/>
            </a:pPr>
            <a:endParaRPr lang="en-IN" sz="1600" dirty="0" smtClean="0"/>
          </a:p>
          <a:p>
            <a:pPr>
              <a:buFont typeface="Wingdings" panose="05000000000000000000" pitchFamily="2" charset="2"/>
              <a:buChar char="§"/>
            </a:pPr>
            <a:r>
              <a:rPr lang="en-IN" sz="1600" dirty="0" smtClean="0"/>
              <a:t> NORMAL CELLULAR TRANSMEMBRANE POTNTIAL FALLS</a:t>
            </a:r>
          </a:p>
          <a:p>
            <a:pPr marL="0" indent="0">
              <a:buNone/>
            </a:pPr>
            <a:r>
              <a:rPr lang="en-IN" sz="1600" dirty="0" smtClean="0"/>
              <a:t> </a:t>
            </a:r>
          </a:p>
          <a:p>
            <a:pPr>
              <a:buFont typeface="Wingdings" panose="05000000000000000000" pitchFamily="2" charset="2"/>
              <a:buChar char="§"/>
            </a:pPr>
            <a:r>
              <a:rPr lang="en-IN" sz="1600" dirty="0"/>
              <a:t> </a:t>
            </a:r>
            <a:r>
              <a:rPr lang="en-IN" sz="1600" dirty="0" smtClean="0"/>
              <a:t>  </a:t>
            </a:r>
            <a:r>
              <a:rPr lang="en-IN" sz="1600" b="1" dirty="0" smtClean="0"/>
              <a:t>IN INTRACELLULAR SODIUM AND WATER </a:t>
            </a:r>
            <a:r>
              <a:rPr lang="en-IN" sz="1600" dirty="0" smtClean="0"/>
              <a:t>LEADING TO CELLULAR SWELLING</a:t>
            </a:r>
            <a:r>
              <a:rPr lang="en-IN" sz="1600" dirty="0" smtClean="0">
                <a:sym typeface="Wingdings" panose="05000000000000000000" pitchFamily="2" charset="2"/>
              </a:rPr>
              <a:t></a:t>
            </a:r>
            <a:r>
              <a:rPr lang="en-IN" sz="1600" dirty="0" smtClean="0"/>
              <a:t> INTERFERE FURTHER WITH MICROVASCULATURE</a:t>
            </a:r>
          </a:p>
          <a:p>
            <a:pPr>
              <a:buFont typeface="Wingdings" panose="05000000000000000000" pitchFamily="2" charset="2"/>
              <a:buChar char="§"/>
            </a:pPr>
            <a:endParaRPr lang="en-IN" sz="1600" dirty="0"/>
          </a:p>
          <a:p>
            <a:pPr>
              <a:buFont typeface="Wingdings" panose="05000000000000000000" pitchFamily="2" charset="2"/>
              <a:buChar char="§"/>
            </a:pPr>
            <a:r>
              <a:rPr lang="en-IN" sz="1600" dirty="0" smtClean="0"/>
              <a:t> CELL DEATH </a:t>
            </a:r>
            <a:r>
              <a:rPr lang="en-IN" sz="1600" dirty="0" smtClean="0">
                <a:sym typeface="Wingdings" panose="05000000000000000000" pitchFamily="2" charset="2"/>
              </a:rPr>
              <a:t></a:t>
            </a:r>
            <a:r>
              <a:rPr lang="en-IN" sz="1600" dirty="0" smtClean="0"/>
              <a:t> ORGAN FAILURE</a:t>
            </a:r>
            <a:endParaRPr lang="en-IN" sz="1600" dirty="0"/>
          </a:p>
        </p:txBody>
      </p:sp>
      <p:cxnSp>
        <p:nvCxnSpPr>
          <p:cNvPr id="12" name="Straight Arrow Connector 11"/>
          <p:cNvCxnSpPr/>
          <p:nvPr/>
        </p:nvCxnSpPr>
        <p:spPr>
          <a:xfrm>
            <a:off x="9016912" y="2002288"/>
            <a:ext cx="0" cy="2857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1918761" y="2849495"/>
            <a:ext cx="0" cy="1803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1959704" y="3480563"/>
            <a:ext cx="0" cy="2031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1959704" y="5181147"/>
            <a:ext cx="0" cy="1674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36588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 y="60325"/>
            <a:ext cx="10515600" cy="1325563"/>
          </a:xfrm>
        </p:spPr>
        <p:txBody>
          <a:bodyPr>
            <a:normAutofit/>
          </a:bodyPr>
          <a:lstStyle/>
          <a:p>
            <a:r>
              <a:rPr lang="en-IN" sz="2400" b="1" dirty="0" smtClean="0"/>
              <a:t>CARDIOVASCULAR RESPONSE</a:t>
            </a:r>
            <a:endParaRPr lang="en-IN" sz="2400" b="1" dirty="0"/>
          </a:p>
        </p:txBody>
      </p:sp>
      <p:sp>
        <p:nvSpPr>
          <p:cNvPr id="3" name="Content Placeholder 2"/>
          <p:cNvSpPr>
            <a:spLocks noGrp="1"/>
          </p:cNvSpPr>
          <p:nvPr>
            <p:ph idx="1"/>
          </p:nvPr>
        </p:nvSpPr>
        <p:spPr>
          <a:xfrm>
            <a:off x="0" y="1025524"/>
            <a:ext cx="10515600" cy="5832475"/>
          </a:xfrm>
        </p:spPr>
        <p:txBody>
          <a:bodyPr>
            <a:normAutofit/>
          </a:bodyPr>
          <a:lstStyle/>
          <a:p>
            <a:r>
              <a:rPr lang="en-IN" sz="1600" b="1" dirty="0" smtClean="0"/>
              <a:t>CO=HR*SV</a:t>
            </a:r>
          </a:p>
          <a:p>
            <a:endParaRPr lang="en-IN" sz="1800" dirty="0" smtClean="0"/>
          </a:p>
          <a:p>
            <a:r>
              <a:rPr lang="en-IN" sz="1600" dirty="0" smtClean="0"/>
              <a:t>STROKE VOLUME ITSELF IS DETERMINED BY INTERRELATION OF PRELOAD , AFTER LOAD AND CONTRCTILITY.</a:t>
            </a:r>
          </a:p>
          <a:p>
            <a:r>
              <a:rPr lang="en-IN" sz="1600" dirty="0" smtClean="0"/>
              <a:t>PROBLEMS IN ANY OF THE DETERMINATS </a:t>
            </a:r>
            <a:r>
              <a:rPr lang="en-IN" sz="1600" dirty="0" smtClean="0">
                <a:sym typeface="Wingdings" panose="05000000000000000000" pitchFamily="2" charset="2"/>
              </a:rPr>
              <a:t></a:t>
            </a:r>
            <a:r>
              <a:rPr lang="en-IN" sz="1600" dirty="0" smtClean="0"/>
              <a:t> SHOCK</a:t>
            </a:r>
          </a:p>
          <a:p>
            <a:pPr marL="0" indent="0">
              <a:buNone/>
            </a:pPr>
            <a:endParaRPr lang="en-IN" sz="1800" dirty="0" smtClean="0"/>
          </a:p>
          <a:p>
            <a:pPr marL="0" indent="0">
              <a:buNone/>
            </a:pPr>
            <a:endParaRPr lang="en-IN" sz="1800" dirty="0"/>
          </a:p>
        </p:txBody>
      </p:sp>
    </p:spTree>
    <p:extLst>
      <p:ext uri="{BB962C8B-B14F-4D97-AF65-F5344CB8AC3E}">
        <p14:creationId xmlns:p14="http://schemas.microsoft.com/office/powerpoint/2010/main" xmlns="" val="881114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2693</TotalTime>
  <Words>3762</Words>
  <Application>Microsoft Office PowerPoint</Application>
  <PresentationFormat>Custom</PresentationFormat>
  <Paragraphs>737</Paragraphs>
  <Slides>68</Slides>
  <Notes>4</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APPROACH AND MANAGEMENT OF SHOCK</vt:lpstr>
      <vt:lpstr>INTRODUCTION</vt:lpstr>
      <vt:lpstr>CLASSIFICATION OF SHOCK</vt:lpstr>
      <vt:lpstr>Slide 4</vt:lpstr>
      <vt:lpstr>Slide 5</vt:lpstr>
      <vt:lpstr>Slide 6</vt:lpstr>
      <vt:lpstr>NEUROENDOCRINE REPONSE</vt:lpstr>
      <vt:lpstr>CELLULAR RESPONSES</vt:lpstr>
      <vt:lpstr>CARDIOVASCULAR RESPONSE</vt:lpstr>
      <vt:lpstr>RENAL RESPONSE</vt:lpstr>
      <vt:lpstr>PULMONARY RESPONSE</vt:lpstr>
      <vt:lpstr>METABOLIC RESPONSE</vt:lpstr>
      <vt:lpstr>   INFLAMMATORY RESPONSE</vt:lpstr>
      <vt:lpstr>FAILURE OF COMPENSATRY RESPONSE</vt:lpstr>
      <vt:lpstr>TO SUMMERIZE MY PART</vt:lpstr>
      <vt:lpstr>APPROACH TO PATIENT PRESENTED WITH SHOCK </vt:lpstr>
      <vt:lpstr>WHEN TO SUSPECT SHOCK</vt:lpstr>
      <vt:lpstr>Slide 18</vt:lpstr>
      <vt:lpstr>Slide 19</vt:lpstr>
      <vt:lpstr>CLASSIFICATION OF SHOCK</vt:lpstr>
      <vt:lpstr>HYPOVOLEMIC SHOCK</vt:lpstr>
      <vt:lpstr>                       ETIOLOGY OF HYPOVOLEMIA</vt:lpstr>
      <vt:lpstr>                      PATHOPHYSIOLOGY</vt:lpstr>
      <vt:lpstr>       STAGES OF HYPOVOLEMIC SHOCK</vt:lpstr>
      <vt:lpstr>Slide 25</vt:lpstr>
      <vt:lpstr> DIAGNOSIS</vt:lpstr>
      <vt:lpstr>          TREATMENT HYPOVOLEMIC SHOCK </vt:lpstr>
      <vt:lpstr>TRAUMATIC SHOCK</vt:lpstr>
      <vt:lpstr>PATHOPHYSIOLOGY</vt:lpstr>
      <vt:lpstr>ETIOLOGY </vt:lpstr>
      <vt:lpstr>TREATMENT</vt:lpstr>
      <vt:lpstr>CARDIOGENIC SHOCK</vt:lpstr>
      <vt:lpstr>Slide 33</vt:lpstr>
      <vt:lpstr>FACTORS INCREASING RISK CARDIOGENIC SHOCK</vt:lpstr>
      <vt:lpstr>                      PATHOPHYSIOLOGY</vt:lpstr>
      <vt:lpstr>CLINICAL PRESENTATION</vt:lpstr>
      <vt:lpstr>DIAGNOSIS OF CARDIOGENIC SHOCK</vt:lpstr>
      <vt:lpstr>MANGEMENT OF CARDIOGENIC SHOCK</vt:lpstr>
      <vt:lpstr>SEPTIC SHOCK</vt:lpstr>
      <vt:lpstr>Slide 40</vt:lpstr>
      <vt:lpstr>ETIOLOGY OF SEPTIC SHOCK</vt:lpstr>
      <vt:lpstr>Slide 42</vt:lpstr>
      <vt:lpstr>RISK FACTORS</vt:lpstr>
      <vt:lpstr>                           PATHOPHYSIOLOGY</vt:lpstr>
      <vt:lpstr>Slide 45</vt:lpstr>
      <vt:lpstr>Slide 46</vt:lpstr>
      <vt:lpstr>Slide 47</vt:lpstr>
      <vt:lpstr>Slide 48</vt:lpstr>
      <vt:lpstr>                 DIAGNOSIS CONTINUED…..</vt:lpstr>
      <vt:lpstr>TREATMENT</vt:lpstr>
      <vt:lpstr>ANTIMICROBIAL THERAPY</vt:lpstr>
      <vt:lpstr>Slide 52</vt:lpstr>
      <vt:lpstr>Slide 53</vt:lpstr>
      <vt:lpstr>Slide 54</vt:lpstr>
      <vt:lpstr>                              FLUID THERAPY</vt:lpstr>
      <vt:lpstr>SUPPORTIVE MEASURES</vt:lpstr>
      <vt:lpstr>PROPHYLAXIS</vt:lpstr>
      <vt:lpstr>                            HYPOADRENAL SHOCK </vt:lpstr>
      <vt:lpstr>                       HYPOADRENAL CONT…</vt:lpstr>
      <vt:lpstr>DIAGNOSIS &amp; MANAGEMENT</vt:lpstr>
      <vt:lpstr>Slide 61</vt:lpstr>
      <vt:lpstr>                                CONT….</vt:lpstr>
      <vt:lpstr>Slide 63</vt:lpstr>
      <vt:lpstr>Cont…</vt:lpstr>
      <vt:lpstr>KEY POINTS –I have not told yet</vt:lpstr>
      <vt:lpstr>REFRENCES</vt:lpstr>
      <vt:lpstr>Slide 67</vt:lpstr>
      <vt:lpstr>Slide 68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TO PATIENT PRESENTED WITH SHOCK</dc:title>
  <dc:creator>Dexter</dc:creator>
  <cp:lastModifiedBy>Jeevana</cp:lastModifiedBy>
  <cp:revision>209</cp:revision>
  <dcterms:created xsi:type="dcterms:W3CDTF">2015-08-17T12:27:00Z</dcterms:created>
  <dcterms:modified xsi:type="dcterms:W3CDTF">2020-08-19T12:01:42Z</dcterms:modified>
</cp:coreProperties>
</file>