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2" r:id="rId3"/>
    <p:sldId id="315" r:id="rId4"/>
    <p:sldId id="316" r:id="rId5"/>
    <p:sldId id="317" r:id="rId6"/>
    <p:sldId id="293" r:id="rId7"/>
    <p:sldId id="295" r:id="rId8"/>
    <p:sldId id="299" r:id="rId9"/>
    <p:sldId id="300" r:id="rId10"/>
    <p:sldId id="301" r:id="rId11"/>
    <p:sldId id="302" r:id="rId12"/>
    <p:sldId id="308" r:id="rId13"/>
    <p:sldId id="309" r:id="rId14"/>
    <p:sldId id="257" r:id="rId15"/>
    <p:sldId id="258" r:id="rId16"/>
    <p:sldId id="259" r:id="rId17"/>
    <p:sldId id="260" r:id="rId18"/>
    <p:sldId id="261" r:id="rId19"/>
    <p:sldId id="263" r:id="rId20"/>
    <p:sldId id="264" r:id="rId21"/>
    <p:sldId id="265"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1" r:id="rId36"/>
    <p:sldId id="283" r:id="rId37"/>
    <p:sldId id="311" r:id="rId38"/>
    <p:sldId id="312" r:id="rId39"/>
    <p:sldId id="304" r:id="rId40"/>
    <p:sldId id="313" r:id="rId41"/>
    <p:sldId id="305" r:id="rId42"/>
    <p:sldId id="31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73" d="100"/>
        <a:sy n="73"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224C06-DB75-4445-95A9-879271A5CA68}"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224C06-DB75-4445-95A9-879271A5CA68}"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224C06-DB75-4445-95A9-879271A5CA68}"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224C06-DB75-4445-95A9-879271A5CA68}"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224C06-DB75-4445-95A9-879271A5CA68}"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224C06-DB75-4445-95A9-879271A5CA68}"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224C06-DB75-4445-95A9-879271A5CA68}"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224C06-DB75-4445-95A9-879271A5CA68}"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24C06-DB75-4445-95A9-879271A5CA68}"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224C06-DB75-4445-95A9-879271A5CA68}"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224C06-DB75-4445-95A9-879271A5CA68}"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971CA6-12F7-481C-8F6B-4703C9DD98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24C06-DB75-4445-95A9-879271A5CA68}" type="datetimeFigureOut">
              <a:rPr lang="en-US" smtClean="0"/>
              <a:pPr/>
              <a:t>8/19/2020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971CA6-12F7-481C-8F6B-4703C9DD98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848600" cy="2133600"/>
          </a:xfrm>
        </p:spPr>
        <p:txBody>
          <a:bodyPr>
            <a:noAutofit/>
          </a:bodyPr>
          <a:lstStyle/>
          <a:p>
            <a:r>
              <a:rPr lang="en-US" sz="2800" b="1" dirty="0"/>
              <a:t>Cardiovascular Events in Systemic Lupus</a:t>
            </a:r>
            <a:br>
              <a:rPr lang="en-US" sz="2800" b="1" dirty="0"/>
            </a:br>
            <a:r>
              <a:rPr lang="en-US" sz="2800" b="1" dirty="0" err="1" smtClean="0"/>
              <a:t>Erythematosus</a:t>
            </a:r>
            <a:r>
              <a:rPr lang="en-US" sz="2800" b="1" dirty="0" smtClean="0"/>
              <a:t> </a:t>
            </a:r>
            <a:r>
              <a:rPr lang="en-US" sz="2800" b="1" dirty="0"/>
              <a:t>and Rheumatoid Arthritis : Emerging</a:t>
            </a:r>
            <a:br>
              <a:rPr lang="en-US" sz="2800" b="1" dirty="0"/>
            </a:br>
            <a:r>
              <a:rPr lang="en-US" sz="2800" b="1" dirty="0"/>
              <a:t>Concepts, Early Diagnosis and </a:t>
            </a:r>
            <a:r>
              <a:rPr lang="en-US" sz="2800" b="1" dirty="0" smtClean="0"/>
              <a:t>Management</a:t>
            </a:r>
            <a:r>
              <a:rPr lang="en-US" sz="2400" b="1" dirty="0" smtClean="0"/>
              <a:t/>
            </a:r>
            <a:br>
              <a:rPr lang="en-US" sz="2400" b="1" dirty="0" smtClean="0"/>
            </a:br>
            <a:endParaRPr lang="en-US" sz="2400" b="1" dirty="0"/>
          </a:p>
        </p:txBody>
      </p:sp>
      <p:sp>
        <p:nvSpPr>
          <p:cNvPr id="3" name="Subtitle 2"/>
          <p:cNvSpPr>
            <a:spLocks noGrp="1"/>
          </p:cNvSpPr>
          <p:nvPr>
            <p:ph type="subTitle" idx="1"/>
          </p:nvPr>
        </p:nvSpPr>
        <p:spPr>
          <a:xfrm>
            <a:off x="1371600" y="4343400"/>
            <a:ext cx="6400800" cy="1828800"/>
          </a:xfrm>
        </p:spPr>
        <p:txBody>
          <a:bodyPr>
            <a:normAutofit/>
          </a:bodyPr>
          <a:lstStyle/>
          <a:p>
            <a:endParaRPr lang="en-US" sz="2800" dirty="0" smtClean="0"/>
          </a:p>
          <a:p>
            <a:endParaRPr lang="en-US" sz="2800" dirty="0">
              <a:latin typeface="Times"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609600"/>
            <a:ext cx="7772400" cy="762000"/>
          </a:xfrm>
        </p:spPr>
        <p:txBody>
          <a:bodyPr>
            <a:normAutofit/>
          </a:bodyPr>
          <a:lstStyle/>
          <a:p>
            <a:r>
              <a:rPr lang="en-US" sz="2800" dirty="0" smtClean="0"/>
              <a:t>CORONARY ARTERY DISEASE</a:t>
            </a:r>
          </a:p>
        </p:txBody>
      </p:sp>
      <p:sp>
        <p:nvSpPr>
          <p:cNvPr id="36867" name="Rectangle 3"/>
          <p:cNvSpPr>
            <a:spLocks noGrp="1" noChangeArrowheads="1"/>
          </p:cNvSpPr>
          <p:nvPr>
            <p:ph idx="1"/>
          </p:nvPr>
        </p:nvSpPr>
        <p:spPr>
          <a:xfrm>
            <a:off x="609600" y="1524000"/>
            <a:ext cx="7772400" cy="4572000"/>
          </a:xfrm>
        </p:spPr>
        <p:txBody>
          <a:bodyPr>
            <a:normAutofit/>
          </a:bodyPr>
          <a:lstStyle/>
          <a:p>
            <a:r>
              <a:rPr lang="en-US" sz="2000" dirty="0" smtClean="0"/>
              <a:t>Seen in </a:t>
            </a:r>
            <a:r>
              <a:rPr lang="en-US" sz="2000" dirty="0" err="1" smtClean="0"/>
              <a:t>upto</a:t>
            </a:r>
            <a:r>
              <a:rPr lang="en-US" sz="2000" dirty="0" smtClean="0"/>
              <a:t> </a:t>
            </a:r>
            <a:r>
              <a:rPr lang="en-US" sz="2000" i="1" dirty="0" smtClean="0">
                <a:solidFill>
                  <a:srgbClr val="FF0000"/>
                </a:solidFill>
              </a:rPr>
              <a:t>2 to 16%</a:t>
            </a:r>
            <a:r>
              <a:rPr lang="en-US" sz="2000" dirty="0" smtClean="0"/>
              <a:t> of patients with SLE and can lead to </a:t>
            </a:r>
            <a:r>
              <a:rPr lang="en-US" sz="2000" i="1" dirty="0" smtClean="0">
                <a:solidFill>
                  <a:srgbClr val="FF0000"/>
                </a:solidFill>
              </a:rPr>
              <a:t>AMI in young women</a:t>
            </a:r>
            <a:r>
              <a:rPr lang="en-US" sz="2000" dirty="0" smtClean="0"/>
              <a:t>.</a:t>
            </a:r>
          </a:p>
          <a:p>
            <a:pPr>
              <a:buNone/>
            </a:pPr>
            <a:r>
              <a:rPr lang="en-US" sz="2000" dirty="0" smtClean="0"/>
              <a:t> </a:t>
            </a:r>
          </a:p>
          <a:p>
            <a:r>
              <a:rPr lang="en-US" sz="2000" dirty="0" smtClean="0"/>
              <a:t>Coronary disease, leading to angina, MI , CCF and death, is becoming an increasing problem, particularly in the young patient with </a:t>
            </a:r>
            <a:r>
              <a:rPr lang="en-US" sz="2000" i="1" dirty="0" smtClean="0">
                <a:solidFill>
                  <a:srgbClr val="FF0000"/>
                </a:solidFill>
              </a:rPr>
              <a:t>long-standing SLE maintained on corticosteroids .</a:t>
            </a:r>
          </a:p>
          <a:p>
            <a:pPr>
              <a:buNone/>
            </a:pPr>
            <a:endParaRPr lang="en-US" sz="2000" dirty="0" smtClean="0"/>
          </a:p>
          <a:p>
            <a:r>
              <a:rPr lang="en-US" sz="2000" dirty="0" smtClean="0"/>
              <a:t>In one report, coronary disease (defined as angina, myocardial infarction, or sudden death) occurred in </a:t>
            </a:r>
            <a:r>
              <a:rPr lang="en-US" sz="2000" dirty="0" smtClean="0">
                <a:solidFill>
                  <a:srgbClr val="FF0000"/>
                </a:solidFill>
              </a:rPr>
              <a:t>8.3 percent of 229 patients </a:t>
            </a:r>
            <a:r>
              <a:rPr lang="en-US" sz="2000" dirty="0" smtClean="0"/>
              <a:t>and was responsible for 3 of 10 deaths.</a:t>
            </a:r>
          </a:p>
          <a:p>
            <a:endParaRPr 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4"/>
          <p:cNvSpPr>
            <a:spLocks noGrp="1" noChangeArrowheads="1"/>
          </p:cNvSpPr>
          <p:nvPr>
            <p:ph type="title"/>
          </p:nvPr>
        </p:nvSpPr>
        <p:spPr>
          <a:xfrm>
            <a:off x="609600" y="609600"/>
            <a:ext cx="7772400" cy="990600"/>
          </a:xfrm>
          <a:noFill/>
        </p:spPr>
        <p:txBody>
          <a:bodyPr>
            <a:normAutofit/>
          </a:bodyPr>
          <a:lstStyle/>
          <a:p>
            <a:r>
              <a:rPr lang="en-US" sz="2800" dirty="0" smtClean="0"/>
              <a:t>CORONARY ARTERY DISEASE</a:t>
            </a:r>
          </a:p>
        </p:txBody>
      </p:sp>
      <p:sp>
        <p:nvSpPr>
          <p:cNvPr id="37890" name="Rectangle 3"/>
          <p:cNvSpPr>
            <a:spLocks noGrp="1" noChangeArrowheads="1"/>
          </p:cNvSpPr>
          <p:nvPr>
            <p:ph idx="1"/>
          </p:nvPr>
        </p:nvSpPr>
        <p:spPr>
          <a:xfrm>
            <a:off x="685800" y="1676400"/>
            <a:ext cx="7772400" cy="4343400"/>
          </a:xfrm>
        </p:spPr>
        <p:txBody>
          <a:bodyPr>
            <a:normAutofit/>
          </a:bodyPr>
          <a:lstStyle/>
          <a:p>
            <a:r>
              <a:rPr lang="en-US" sz="2000" dirty="0" smtClean="0"/>
              <a:t>Cessation of smoking, exercise, consider the use of hormone replacement therapy, and following </a:t>
            </a:r>
            <a:r>
              <a:rPr lang="en-US" sz="2000" i="1" dirty="0" smtClean="0">
                <a:solidFill>
                  <a:srgbClr val="FF0000"/>
                </a:solidFill>
              </a:rPr>
              <a:t>measures designed to improve lipid profiles.</a:t>
            </a:r>
          </a:p>
          <a:p>
            <a:pPr>
              <a:buNone/>
            </a:pPr>
            <a:endParaRPr lang="en-US" sz="2000" i="1" dirty="0" smtClean="0">
              <a:solidFill>
                <a:srgbClr val="FF0000"/>
              </a:solidFill>
            </a:endParaRPr>
          </a:p>
          <a:p>
            <a:r>
              <a:rPr lang="en-US" sz="2000" i="1" dirty="0" err="1" smtClean="0">
                <a:solidFill>
                  <a:srgbClr val="FF0000"/>
                </a:solidFill>
              </a:rPr>
              <a:t>Hydroxy-chloroquine</a:t>
            </a:r>
            <a:r>
              <a:rPr lang="en-US" sz="2000" i="1" dirty="0" smtClean="0">
                <a:solidFill>
                  <a:srgbClr val="FF0000"/>
                </a:solidFill>
              </a:rPr>
              <a:t> (HCQ) </a:t>
            </a:r>
            <a:r>
              <a:rPr lang="en-US" sz="2000" dirty="0" smtClean="0"/>
              <a:t>should be used in preference to </a:t>
            </a:r>
            <a:r>
              <a:rPr lang="en-US" sz="2000" i="1" dirty="0" smtClean="0">
                <a:solidFill>
                  <a:srgbClr val="FF0000"/>
                </a:solidFill>
              </a:rPr>
              <a:t>prednisone </a:t>
            </a:r>
            <a:r>
              <a:rPr lang="en-US" sz="2000" dirty="0" smtClean="0"/>
              <a:t>whenever possible and </a:t>
            </a:r>
            <a:r>
              <a:rPr lang="en-US" sz="2000" i="1" dirty="0" smtClean="0">
                <a:solidFill>
                  <a:srgbClr val="FF0000"/>
                </a:solidFill>
              </a:rPr>
              <a:t>aspirin</a:t>
            </a:r>
            <a:r>
              <a:rPr lang="en-US" sz="2000" dirty="0" smtClean="0"/>
              <a:t> should be prescribed for its </a:t>
            </a:r>
            <a:r>
              <a:rPr lang="en-US" sz="2000" dirty="0" err="1" smtClean="0"/>
              <a:t>antiplatelet</a:t>
            </a:r>
            <a:r>
              <a:rPr lang="en-US" sz="2000" dirty="0" smtClean="0"/>
              <a:t> properties.</a:t>
            </a:r>
          </a:p>
          <a:p>
            <a:pPr>
              <a:buNone/>
            </a:pPr>
            <a:endParaRPr lang="en-US" sz="2000" dirty="0" smtClean="0"/>
          </a:p>
          <a:p>
            <a:r>
              <a:rPr lang="en-US" sz="2000" dirty="0" smtClean="0"/>
              <a:t>Symptomatic coronary artery disease should be treated as in patients without lupus.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066800"/>
          </a:xfrm>
        </p:spPr>
        <p:txBody>
          <a:bodyPr>
            <a:normAutofit fontScale="90000"/>
          </a:bodyPr>
          <a:lstStyle/>
          <a:p>
            <a:r>
              <a:rPr lang="en-US" dirty="0" smtClean="0"/>
              <a:t/>
            </a:r>
            <a:br>
              <a:rPr lang="en-US" dirty="0" smtClean="0"/>
            </a:br>
            <a:r>
              <a:rPr lang="en-US" sz="3100" dirty="0" smtClean="0"/>
              <a:t>Cardiac manifestations of </a:t>
            </a:r>
            <a:br>
              <a:rPr lang="en-US" sz="3100" dirty="0" smtClean="0"/>
            </a:br>
            <a:r>
              <a:rPr lang="en-US" sz="3100" dirty="0" smtClean="0">
                <a:solidFill>
                  <a:srgbClr val="FF0000"/>
                </a:solidFill>
              </a:rPr>
              <a:t>Rheumatoid Arthritis</a:t>
            </a:r>
            <a:r>
              <a:rPr lang="en-US" b="1" dirty="0" smtClean="0"/>
              <a:t/>
            </a:r>
            <a:br>
              <a:rPr lang="en-US" b="1" dirty="0" smtClean="0"/>
            </a:br>
            <a:endParaRPr lang="en-US" dirty="0"/>
          </a:p>
        </p:txBody>
      </p:sp>
      <p:sp>
        <p:nvSpPr>
          <p:cNvPr id="5" name="Content Placeholder 4"/>
          <p:cNvSpPr>
            <a:spLocks noGrp="1"/>
          </p:cNvSpPr>
          <p:nvPr>
            <p:ph idx="1"/>
          </p:nvPr>
        </p:nvSpPr>
        <p:spPr>
          <a:xfrm>
            <a:off x="457200" y="1066801"/>
            <a:ext cx="8229600" cy="4419600"/>
          </a:xfrm>
        </p:spPr>
        <p:txBody>
          <a:bodyPr>
            <a:normAutofit/>
          </a:bodyPr>
          <a:lstStyle/>
          <a:p>
            <a:pPr>
              <a:buNone/>
            </a:pPr>
            <a:endParaRPr lang="en-US" sz="2000" dirty="0" smtClean="0"/>
          </a:p>
          <a:p>
            <a:pPr>
              <a:buNone/>
            </a:pPr>
            <a:endParaRPr lang="en-US" sz="2000" dirty="0" smtClean="0"/>
          </a:p>
          <a:p>
            <a:pPr>
              <a:buNone/>
            </a:pPr>
            <a:r>
              <a:rPr lang="en-US" sz="2000" dirty="0" smtClean="0">
                <a:solidFill>
                  <a:srgbClr val="FF0000"/>
                </a:solidFill>
              </a:rPr>
              <a:t>Three typical alterations</a:t>
            </a:r>
            <a:r>
              <a:rPr lang="en-US" sz="2000" dirty="0" smtClean="0"/>
              <a:t> of RA patients in the absence of any symptom of cardiac disease:</a:t>
            </a:r>
          </a:p>
          <a:p>
            <a:pPr>
              <a:buNone/>
            </a:pPr>
            <a:r>
              <a:rPr lang="en-US" sz="2000" dirty="0" smtClean="0"/>
              <a:t>(1) Posterior pericardial effusion, </a:t>
            </a:r>
          </a:p>
          <a:p>
            <a:pPr>
              <a:buNone/>
            </a:pPr>
            <a:r>
              <a:rPr lang="en-US" sz="2000" dirty="0" smtClean="0"/>
              <a:t>(2) Aortic root involvement,</a:t>
            </a:r>
          </a:p>
          <a:p>
            <a:pPr>
              <a:buNone/>
            </a:pPr>
            <a:r>
              <a:rPr lang="en-US" sz="2000" dirty="0" smtClean="0"/>
              <a:t>(3) </a:t>
            </a:r>
            <a:r>
              <a:rPr lang="en-US" sz="2000" dirty="0" err="1" smtClean="0"/>
              <a:t>Valvular</a:t>
            </a:r>
            <a:r>
              <a:rPr lang="en-US" sz="2000" dirty="0" smtClean="0"/>
              <a:t> thickening. </a:t>
            </a:r>
          </a:p>
          <a:p>
            <a:pPr>
              <a:buNone/>
            </a:pPr>
            <a:endParaRPr lang="en-US" sz="2000" dirty="0" smtClean="0"/>
          </a:p>
          <a:p>
            <a:pPr>
              <a:buNone/>
            </a:pPr>
            <a:r>
              <a:rPr lang="en-US" sz="2000" dirty="0" smtClean="0"/>
              <a:t>The prevalence of MVP is controversial and needs further investigation. These alterations are variously combined in each patient, and for this reason we think that it is possible to represent such a heart involvement as </a:t>
            </a:r>
            <a:r>
              <a:rPr lang="en-US" sz="2000" dirty="0" smtClean="0">
                <a:solidFill>
                  <a:srgbClr val="FF0000"/>
                </a:solidFill>
              </a:rPr>
              <a:t>‘silent rheumatoid heart disease’.</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524000"/>
            <a:ext cx="8229600" cy="4953000"/>
          </a:xfrm>
        </p:spPr>
        <p:txBody>
          <a:bodyPr>
            <a:noAutofit/>
          </a:bodyPr>
          <a:lstStyle/>
          <a:p>
            <a:r>
              <a:rPr lang="en-US" sz="2400" dirty="0" smtClean="0"/>
              <a:t>Moreover the knowledge of the presence of unrecognized cardiac abnormalities can be very important for the correct assessment and management of the RA patient.</a:t>
            </a:r>
          </a:p>
          <a:p>
            <a:endParaRPr lang="en-US" sz="2400" dirty="0" smtClean="0"/>
          </a:p>
          <a:p>
            <a:r>
              <a:rPr lang="en-US" sz="2400" dirty="0" smtClean="0"/>
              <a:t>Echo shows </a:t>
            </a:r>
            <a:r>
              <a:rPr lang="en-US" sz="2400" i="1" dirty="0" smtClean="0">
                <a:solidFill>
                  <a:srgbClr val="FF0000"/>
                </a:solidFill>
              </a:rPr>
              <a:t>diastolic dysfunction </a:t>
            </a:r>
            <a:r>
              <a:rPr lang="en-US" sz="2400" i="1" dirty="0" err="1" smtClean="0">
                <a:solidFill>
                  <a:srgbClr val="FF0000"/>
                </a:solidFill>
              </a:rPr>
              <a:t>characterised</a:t>
            </a:r>
            <a:r>
              <a:rPr lang="en-US" sz="2400" i="1" dirty="0" smtClean="0">
                <a:solidFill>
                  <a:srgbClr val="FF0000"/>
                </a:solidFill>
              </a:rPr>
              <a:t> by E/A ratio</a:t>
            </a:r>
            <a:r>
              <a:rPr lang="en-US" sz="2400" dirty="0" smtClean="0"/>
              <a:t>. </a:t>
            </a:r>
          </a:p>
          <a:p>
            <a:endParaRPr lang="en-US" sz="2400" dirty="0" smtClean="0"/>
          </a:p>
          <a:p>
            <a:r>
              <a:rPr lang="en-US" sz="2400" dirty="0" smtClean="0"/>
              <a:t>There is also evidence of </a:t>
            </a:r>
            <a:r>
              <a:rPr lang="en-US" sz="2400" i="1" dirty="0" smtClean="0">
                <a:solidFill>
                  <a:srgbClr val="FF0000"/>
                </a:solidFill>
              </a:rPr>
              <a:t>Raised pulmonary artery pressures</a:t>
            </a:r>
            <a:r>
              <a:rPr lang="en-US" sz="2400" dirty="0" smtClean="0"/>
              <a:t> measured with Doppler echocardiography in rheumatoid arthritis patients, probably explaining the increased incidence of cardio-pulmonary death in RA.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990600"/>
          </a:xfrm>
        </p:spPr>
        <p:txBody>
          <a:bodyPr>
            <a:normAutofit fontScale="90000"/>
          </a:bodyPr>
          <a:lstStyle/>
          <a:p>
            <a:r>
              <a:rPr lang="en-US" b="1" dirty="0" smtClean="0"/>
              <a:t/>
            </a:r>
            <a:br>
              <a:rPr lang="en-US" b="1" dirty="0" smtClean="0"/>
            </a:br>
            <a:r>
              <a:rPr lang="en-US" b="1" dirty="0" smtClean="0"/>
              <a:t>Abstract</a:t>
            </a:r>
            <a:br>
              <a:rPr lang="en-US" b="1" dirty="0" smtClean="0"/>
            </a:br>
            <a:endParaRPr lang="en-US" dirty="0"/>
          </a:p>
        </p:txBody>
      </p:sp>
      <p:sp>
        <p:nvSpPr>
          <p:cNvPr id="3" name="Content Placeholder 2"/>
          <p:cNvSpPr>
            <a:spLocks noGrp="1"/>
          </p:cNvSpPr>
          <p:nvPr>
            <p:ph idx="1"/>
          </p:nvPr>
        </p:nvSpPr>
        <p:spPr>
          <a:xfrm>
            <a:off x="457200" y="1493837"/>
            <a:ext cx="8229600" cy="4525963"/>
          </a:xfrm>
        </p:spPr>
        <p:txBody>
          <a:bodyPr>
            <a:normAutofit fontScale="70000" lnSpcReduction="20000"/>
          </a:bodyPr>
          <a:lstStyle/>
          <a:p>
            <a:pPr>
              <a:buNone/>
            </a:pPr>
            <a:r>
              <a:rPr lang="en-US" i="1" dirty="0" smtClean="0"/>
              <a:t>The </a:t>
            </a:r>
            <a:r>
              <a:rPr lang="en-US" i="1" dirty="0"/>
              <a:t>incidence of cardiovascular disease is significantly increased in the two common autoimmune </a:t>
            </a:r>
            <a:r>
              <a:rPr lang="en-US" i="1" dirty="0" smtClean="0"/>
              <a:t>disorders Systemic </a:t>
            </a:r>
            <a:r>
              <a:rPr lang="en-US" i="1" dirty="0"/>
              <a:t>Lupus </a:t>
            </a:r>
            <a:r>
              <a:rPr lang="en-US" i="1" dirty="0" err="1"/>
              <a:t>Erythematous</a:t>
            </a:r>
            <a:r>
              <a:rPr lang="en-US" i="1" dirty="0"/>
              <a:t> (SLE) and Rheumatoid Arthritis (RA). </a:t>
            </a:r>
            <a:r>
              <a:rPr lang="en-US" i="1" dirty="0" smtClean="0"/>
              <a:t> </a:t>
            </a:r>
          </a:p>
          <a:p>
            <a:pPr>
              <a:buNone/>
            </a:pPr>
            <a:endParaRPr lang="en-US" i="1" dirty="0" smtClean="0"/>
          </a:p>
          <a:p>
            <a:pPr>
              <a:buNone/>
            </a:pPr>
            <a:r>
              <a:rPr lang="en-US" i="1" dirty="0" smtClean="0"/>
              <a:t>Cardiovascular </a:t>
            </a:r>
            <a:r>
              <a:rPr lang="en-US" i="1" dirty="0"/>
              <a:t>mortality is a </a:t>
            </a:r>
            <a:r>
              <a:rPr lang="en-US" i="1" dirty="0" smtClean="0"/>
              <a:t>major cause </a:t>
            </a:r>
            <a:r>
              <a:rPr lang="en-US" i="1" dirty="0"/>
              <a:t>of death in these </a:t>
            </a:r>
            <a:r>
              <a:rPr lang="en-US" i="1" dirty="0" smtClean="0"/>
              <a:t>patients.  This </a:t>
            </a:r>
            <a:r>
              <a:rPr lang="en-US" i="1" dirty="0"/>
              <a:t>has been linked to acceleration of the atherosclerotic process in </a:t>
            </a:r>
            <a:r>
              <a:rPr lang="en-US" i="1" dirty="0" smtClean="0"/>
              <a:t>these disorders</a:t>
            </a:r>
            <a:r>
              <a:rPr lang="en-US" i="1" dirty="0"/>
              <a:t>. Traditional cardiovascular risk factors alone cannot fully explain the accelerated </a:t>
            </a:r>
            <a:r>
              <a:rPr lang="en-US" i="1" dirty="0" err="1"/>
              <a:t>atherogenesis</a:t>
            </a:r>
            <a:r>
              <a:rPr lang="en-US" i="1" dirty="0"/>
              <a:t> </a:t>
            </a:r>
            <a:r>
              <a:rPr lang="en-US" i="1" dirty="0" smtClean="0"/>
              <a:t>in these </a:t>
            </a:r>
            <a:r>
              <a:rPr lang="en-US" i="1" dirty="0"/>
              <a:t>disorders. </a:t>
            </a:r>
            <a:endParaRPr lang="en-US" i="1" dirty="0" smtClean="0"/>
          </a:p>
          <a:p>
            <a:pPr>
              <a:buNone/>
            </a:pPr>
            <a:endParaRPr lang="en-US" i="1" dirty="0" smtClean="0"/>
          </a:p>
          <a:p>
            <a:pPr>
              <a:buNone/>
            </a:pPr>
            <a:r>
              <a:rPr lang="en-US" i="1" dirty="0" smtClean="0"/>
              <a:t>In </a:t>
            </a:r>
            <a:r>
              <a:rPr lang="en-US" i="1" dirty="0"/>
              <a:t>addition to the systemic inflammation, additional mechanisms have been put </a:t>
            </a:r>
            <a:r>
              <a:rPr lang="en-US" i="1" dirty="0" smtClean="0"/>
              <a:t>forward that </a:t>
            </a:r>
            <a:r>
              <a:rPr lang="en-US" i="1" dirty="0"/>
              <a:t>are more specific for the </a:t>
            </a:r>
            <a:r>
              <a:rPr lang="en-US" i="1" dirty="0" err="1"/>
              <a:t>pathophysiology</a:t>
            </a:r>
            <a:r>
              <a:rPr lang="en-US" i="1" dirty="0"/>
              <a:t> of these autoimmune chronic inflammatory </a:t>
            </a:r>
            <a:r>
              <a:rPr lang="en-US" i="1" dirty="0" smtClean="0"/>
              <a:t>disorders.</a:t>
            </a:r>
          </a:p>
          <a:p>
            <a:pPr>
              <a:buNone/>
            </a:pPr>
            <a:endParaRPr lang="en-US" i="1" dirty="0" smtClean="0"/>
          </a:p>
          <a:p>
            <a:pPr>
              <a:buNone/>
            </a:pPr>
            <a:r>
              <a:rPr lang="en-US" i="1" dirty="0" smtClean="0"/>
              <a:t>Further, studies </a:t>
            </a:r>
            <a:r>
              <a:rPr lang="en-US" i="1" dirty="0"/>
              <a:t>are required to define optimal preventive strategies for cardiovascular </a:t>
            </a:r>
            <a:r>
              <a:rPr lang="en-US" i="1" dirty="0" err="1"/>
              <a:t>comorbidity</a:t>
            </a:r>
            <a:r>
              <a:rPr lang="en-US" i="1" dirty="0"/>
              <a:t> </a:t>
            </a:r>
            <a:r>
              <a:rPr lang="en-US" i="1" dirty="0" smtClean="0"/>
              <a:t>in SLE </a:t>
            </a:r>
            <a:r>
              <a:rPr lang="en-US" i="1" dirty="0"/>
              <a:t>and RA.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l"/>
            <a:r>
              <a:rPr lang="en-US" sz="3600" b="1" dirty="0"/>
              <a:t>INTRODUCTION</a:t>
            </a:r>
            <a:endParaRPr lang="en-US" sz="3600" dirty="0"/>
          </a:p>
        </p:txBody>
      </p:sp>
      <p:sp>
        <p:nvSpPr>
          <p:cNvPr id="3" name="Content Placeholder 2"/>
          <p:cNvSpPr>
            <a:spLocks noGrp="1"/>
          </p:cNvSpPr>
          <p:nvPr>
            <p:ph idx="1"/>
          </p:nvPr>
        </p:nvSpPr>
        <p:spPr>
          <a:xfrm>
            <a:off x="152400" y="1143000"/>
            <a:ext cx="8839200" cy="5562600"/>
          </a:xfrm>
        </p:spPr>
        <p:txBody>
          <a:bodyPr>
            <a:normAutofit/>
          </a:bodyPr>
          <a:lstStyle/>
          <a:p>
            <a:pPr>
              <a:buNone/>
            </a:pPr>
            <a:r>
              <a:rPr lang="en-US" sz="2400" i="1" dirty="0"/>
              <a:t>This article focuses on cardiac events seen in </a:t>
            </a:r>
            <a:r>
              <a:rPr lang="en-US" sz="2400" i="1" dirty="0" smtClean="0"/>
              <a:t>two common Acute Rheumatic Diseases</a:t>
            </a:r>
            <a:r>
              <a:rPr lang="en-US" sz="2400" i="1" dirty="0"/>
              <a:t>, </a:t>
            </a:r>
            <a:r>
              <a:rPr lang="en-US" sz="2400" i="1" dirty="0" smtClean="0"/>
              <a:t>namely </a:t>
            </a:r>
            <a:r>
              <a:rPr lang="en-US" sz="2400" i="1" dirty="0"/>
              <a:t>SLE and RA</a:t>
            </a:r>
            <a:r>
              <a:rPr lang="en-US" sz="2400" i="1" dirty="0" smtClean="0"/>
              <a:t>.</a:t>
            </a:r>
          </a:p>
          <a:p>
            <a:pPr>
              <a:buNone/>
            </a:pPr>
            <a:endParaRPr lang="en-US" sz="2400" i="1" dirty="0" smtClean="0"/>
          </a:p>
          <a:p>
            <a:pPr>
              <a:buNone/>
            </a:pPr>
            <a:r>
              <a:rPr lang="en-US" sz="2400" i="1" dirty="0" smtClean="0"/>
              <a:t>These two autoimmune diseases share a </a:t>
            </a:r>
          </a:p>
          <a:p>
            <a:pPr>
              <a:buNone/>
            </a:pPr>
            <a:r>
              <a:rPr lang="en-US" sz="2400" dirty="0" smtClean="0"/>
              <a:t>propensity</a:t>
            </a:r>
            <a:r>
              <a:rPr lang="en-US" sz="2400" i="1" dirty="0" smtClean="0"/>
              <a:t> </a:t>
            </a:r>
            <a:r>
              <a:rPr lang="en-US" sz="2400" i="1" dirty="0"/>
              <a:t>to </a:t>
            </a:r>
            <a:r>
              <a:rPr lang="en-US" sz="2400" i="1" dirty="0" smtClean="0"/>
              <a:t>target women </a:t>
            </a:r>
            <a:r>
              <a:rPr lang="en-US" sz="2400" i="1" dirty="0"/>
              <a:t>of childbearing age group and </a:t>
            </a:r>
            <a:r>
              <a:rPr lang="en-US" sz="2400" i="1" dirty="0" smtClean="0"/>
              <a:t>a </a:t>
            </a:r>
          </a:p>
          <a:p>
            <a:pPr>
              <a:buNone/>
            </a:pPr>
            <a:r>
              <a:rPr lang="en-US" sz="2400" i="1" dirty="0" smtClean="0"/>
              <a:t>treatment regimen </a:t>
            </a:r>
            <a:r>
              <a:rPr lang="en-US" sz="2400" i="1" dirty="0"/>
              <a:t>that includes corticosteroids and other</a:t>
            </a:r>
          </a:p>
          <a:p>
            <a:pPr>
              <a:buNone/>
            </a:pPr>
            <a:r>
              <a:rPr lang="en-US" sz="2400" i="1" dirty="0"/>
              <a:t>immunosuppressive agents</a:t>
            </a:r>
            <a:r>
              <a:rPr lang="en-US" sz="2400" i="1" dirty="0" smtClean="0"/>
              <a:t>.</a:t>
            </a:r>
          </a:p>
          <a:p>
            <a:pPr>
              <a:buNone/>
            </a:pPr>
            <a:endParaRPr lang="en-US" sz="2400" i="1" dirty="0" smtClean="0"/>
          </a:p>
          <a:p>
            <a:pPr>
              <a:buNone/>
            </a:pPr>
            <a:r>
              <a:rPr lang="en-US" sz="2400" i="1" dirty="0" smtClean="0"/>
              <a:t>The </a:t>
            </a:r>
            <a:r>
              <a:rPr lang="en-US" sz="2400" i="1" dirty="0"/>
              <a:t>immune dysfunction </a:t>
            </a:r>
            <a:r>
              <a:rPr lang="en-US" sz="2400" i="1" dirty="0" smtClean="0"/>
              <a:t>unique to </a:t>
            </a:r>
            <a:r>
              <a:rPr lang="en-US" sz="2400" i="1" dirty="0"/>
              <a:t>each disease </a:t>
            </a:r>
            <a:endParaRPr lang="en-US" sz="2400" i="1" dirty="0" smtClean="0"/>
          </a:p>
          <a:p>
            <a:pPr>
              <a:buNone/>
            </a:pPr>
            <a:r>
              <a:rPr lang="en-US" sz="2400" i="1" dirty="0" smtClean="0"/>
              <a:t>results </a:t>
            </a:r>
            <a:r>
              <a:rPr lang="en-US" sz="2400" i="1" dirty="0"/>
              <a:t>in a chronic inflammatory </a:t>
            </a:r>
            <a:r>
              <a:rPr lang="en-US" sz="2400" i="1" dirty="0" smtClean="0"/>
              <a:t>state, which </a:t>
            </a:r>
            <a:r>
              <a:rPr lang="en-US" sz="2400" i="1" dirty="0"/>
              <a:t>may have implications </a:t>
            </a:r>
            <a:endParaRPr lang="en-US" sz="2400" i="1" dirty="0" smtClean="0"/>
          </a:p>
          <a:p>
            <a:pPr>
              <a:buNone/>
            </a:pPr>
            <a:r>
              <a:rPr lang="en-US" sz="2400" i="1" dirty="0" smtClean="0"/>
              <a:t>on </a:t>
            </a:r>
            <a:r>
              <a:rPr lang="en-US" sz="2400" i="1" dirty="0"/>
              <a:t>the </a:t>
            </a:r>
            <a:r>
              <a:rPr lang="en-US" sz="2400" i="1" dirty="0" err="1"/>
              <a:t>atherogenesis</a:t>
            </a:r>
            <a:r>
              <a:rPr lang="en-US" sz="2400" i="1" dirty="0"/>
              <a:t> </a:t>
            </a:r>
            <a:r>
              <a:rPr lang="en-US" sz="2400" i="1" dirty="0" smtClean="0"/>
              <a:t>seen in </a:t>
            </a:r>
            <a:r>
              <a:rPr lang="en-US" sz="2400" i="1" dirty="0"/>
              <a:t>these young patients.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229600" cy="715962"/>
          </a:xfrm>
        </p:spPr>
        <p:txBody>
          <a:bodyPr>
            <a:normAutofit/>
          </a:bodyPr>
          <a:lstStyle/>
          <a:p>
            <a:r>
              <a:rPr lang="en-US" sz="2800" b="1" dirty="0"/>
              <a:t>Cardiovascular events in SLE</a:t>
            </a:r>
            <a:endParaRPr lang="en-US" sz="2800" dirty="0"/>
          </a:p>
        </p:txBody>
      </p:sp>
      <p:sp>
        <p:nvSpPr>
          <p:cNvPr id="3" name="Content Placeholder 2"/>
          <p:cNvSpPr>
            <a:spLocks noGrp="1"/>
          </p:cNvSpPr>
          <p:nvPr>
            <p:ph idx="1"/>
          </p:nvPr>
        </p:nvSpPr>
        <p:spPr>
          <a:xfrm>
            <a:off x="152400" y="990600"/>
            <a:ext cx="8839200" cy="5715000"/>
          </a:xfrm>
        </p:spPr>
        <p:txBody>
          <a:bodyPr>
            <a:normAutofit/>
          </a:bodyPr>
          <a:lstStyle/>
          <a:p>
            <a:pPr>
              <a:buNone/>
            </a:pPr>
            <a:r>
              <a:rPr lang="en-US" sz="1600" i="1" dirty="0" smtClean="0">
                <a:solidFill>
                  <a:srgbClr val="FF0000"/>
                </a:solidFill>
              </a:rPr>
              <a:t>SLE women </a:t>
            </a:r>
            <a:r>
              <a:rPr lang="en-US" sz="1600" i="1" dirty="0">
                <a:solidFill>
                  <a:srgbClr val="FF0000"/>
                </a:solidFill>
              </a:rPr>
              <a:t>aged 35-44 </a:t>
            </a:r>
            <a:r>
              <a:rPr lang="en-US" sz="1600" i="1" dirty="0" smtClean="0">
                <a:solidFill>
                  <a:srgbClr val="FF0000"/>
                </a:solidFill>
              </a:rPr>
              <a:t>years  </a:t>
            </a:r>
            <a:r>
              <a:rPr lang="en-US" sz="1600" dirty="0" smtClean="0"/>
              <a:t>were </a:t>
            </a:r>
            <a:r>
              <a:rPr lang="en-US" sz="1600" i="1" dirty="0" smtClean="0">
                <a:solidFill>
                  <a:srgbClr val="FF0000"/>
                </a:solidFill>
              </a:rPr>
              <a:t>over 50 times </a:t>
            </a:r>
            <a:r>
              <a:rPr lang="en-US" sz="1600" i="1" dirty="0">
                <a:solidFill>
                  <a:srgbClr val="FF0000"/>
                </a:solidFill>
              </a:rPr>
              <a:t>more </a:t>
            </a:r>
            <a:r>
              <a:rPr lang="en-US" sz="1600" dirty="0"/>
              <a:t>likely </a:t>
            </a:r>
            <a:r>
              <a:rPr lang="en-US" sz="1600" dirty="0" smtClean="0"/>
              <a:t>to </a:t>
            </a:r>
            <a:r>
              <a:rPr lang="en-US" sz="1600" dirty="0"/>
              <a:t>have </a:t>
            </a:r>
            <a:r>
              <a:rPr lang="en-US" sz="1600" i="1" dirty="0">
                <a:solidFill>
                  <a:srgbClr val="FF0000"/>
                </a:solidFill>
              </a:rPr>
              <a:t>myocardial </a:t>
            </a:r>
            <a:r>
              <a:rPr lang="en-US" sz="1600" i="1" dirty="0" smtClean="0">
                <a:solidFill>
                  <a:srgbClr val="FF0000"/>
                </a:solidFill>
              </a:rPr>
              <a:t>infarction </a:t>
            </a:r>
            <a:r>
              <a:rPr lang="en-US" sz="1600" dirty="0" smtClean="0"/>
              <a:t>than  women </a:t>
            </a:r>
            <a:r>
              <a:rPr lang="en-US" sz="1600" dirty="0"/>
              <a:t>of similar age from </a:t>
            </a:r>
            <a:r>
              <a:rPr lang="en-US" sz="1600" dirty="0" smtClean="0"/>
              <a:t>a  population based  study.3 </a:t>
            </a:r>
          </a:p>
          <a:p>
            <a:pPr>
              <a:buNone/>
            </a:pPr>
            <a:endParaRPr lang="en-US" sz="1600" dirty="0" smtClean="0"/>
          </a:p>
          <a:p>
            <a:pPr>
              <a:buNone/>
            </a:pPr>
            <a:r>
              <a:rPr lang="en-US" sz="1600" dirty="0" smtClean="0"/>
              <a:t>On </a:t>
            </a:r>
            <a:r>
              <a:rPr lang="en-US" sz="1600" dirty="0"/>
              <a:t>the other hand, SLE women </a:t>
            </a:r>
            <a:r>
              <a:rPr lang="en-US" sz="1600" dirty="0" smtClean="0"/>
              <a:t>aged  45-64 years</a:t>
            </a:r>
            <a:r>
              <a:rPr lang="en-US" sz="1600" dirty="0"/>
              <a:t>, are only 2-4 times more </a:t>
            </a:r>
            <a:r>
              <a:rPr lang="en-US" sz="1600" dirty="0" smtClean="0"/>
              <a:t> likely </a:t>
            </a:r>
            <a:r>
              <a:rPr lang="en-US" sz="1600" dirty="0"/>
              <a:t>to have </a:t>
            </a:r>
            <a:r>
              <a:rPr lang="en-US" sz="1600" dirty="0" smtClean="0"/>
              <a:t>myocardial </a:t>
            </a:r>
          </a:p>
          <a:p>
            <a:pPr>
              <a:buNone/>
            </a:pPr>
            <a:r>
              <a:rPr lang="en-US" sz="1600" dirty="0" smtClean="0"/>
              <a:t>infarction </a:t>
            </a:r>
            <a:r>
              <a:rPr lang="en-US" sz="1600" dirty="0"/>
              <a:t>than </a:t>
            </a:r>
            <a:r>
              <a:rPr lang="en-US" sz="1600" dirty="0" smtClean="0"/>
              <a:t>women  without </a:t>
            </a:r>
            <a:r>
              <a:rPr lang="en-US" sz="1600" dirty="0"/>
              <a:t>SLE of the same </a:t>
            </a:r>
            <a:r>
              <a:rPr lang="en-US" sz="1600" dirty="0" smtClean="0"/>
              <a:t>age.2 </a:t>
            </a:r>
          </a:p>
          <a:p>
            <a:pPr>
              <a:buNone/>
            </a:pPr>
            <a:endParaRPr lang="en-US" sz="1600" dirty="0" smtClean="0"/>
          </a:p>
          <a:p>
            <a:pPr>
              <a:buNone/>
            </a:pPr>
            <a:r>
              <a:rPr lang="en-US" sz="1600" dirty="0" smtClean="0"/>
              <a:t>One </a:t>
            </a:r>
            <a:r>
              <a:rPr lang="en-US" sz="1600" dirty="0"/>
              <a:t>recent study </a:t>
            </a:r>
            <a:r>
              <a:rPr lang="en-US" sz="1600" dirty="0" smtClean="0"/>
              <a:t>showed Indian </a:t>
            </a:r>
            <a:r>
              <a:rPr lang="en-US" sz="1600" dirty="0"/>
              <a:t>lupus </a:t>
            </a:r>
            <a:r>
              <a:rPr lang="en-US" sz="1600" dirty="0" smtClean="0"/>
              <a:t>patients, despite  being </a:t>
            </a:r>
            <a:r>
              <a:rPr lang="en-US" sz="1600" dirty="0"/>
              <a:t>relatively young and with shorter </a:t>
            </a:r>
            <a:endParaRPr lang="en-US" sz="1600" dirty="0" smtClean="0"/>
          </a:p>
          <a:p>
            <a:pPr>
              <a:buNone/>
            </a:pPr>
            <a:r>
              <a:rPr lang="en-US" sz="1600" dirty="0" smtClean="0"/>
              <a:t>disease duration</a:t>
            </a:r>
            <a:r>
              <a:rPr lang="en-US" sz="1600" dirty="0"/>
              <a:t>, </a:t>
            </a:r>
            <a:r>
              <a:rPr lang="en-US" sz="1600" dirty="0" smtClean="0"/>
              <a:t> exhibited  </a:t>
            </a:r>
            <a:r>
              <a:rPr lang="en-US" sz="1600" i="1" dirty="0" smtClean="0">
                <a:solidFill>
                  <a:srgbClr val="FF0000"/>
                </a:solidFill>
              </a:rPr>
              <a:t>premature  atherosclerosis </a:t>
            </a:r>
            <a:r>
              <a:rPr lang="en-US" sz="1600" dirty="0"/>
              <a:t>in </a:t>
            </a:r>
            <a:r>
              <a:rPr lang="en-US" sz="1600" dirty="0" smtClean="0"/>
              <a:t>the form </a:t>
            </a:r>
            <a:r>
              <a:rPr lang="en-US" sz="1600" dirty="0"/>
              <a:t>of significantly thicker carotid </a:t>
            </a:r>
            <a:r>
              <a:rPr lang="en-US" sz="1600" dirty="0" smtClean="0"/>
              <a:t>artery </a:t>
            </a:r>
          </a:p>
          <a:p>
            <a:pPr>
              <a:buNone/>
            </a:pPr>
            <a:r>
              <a:rPr lang="en-US" sz="1600" dirty="0" err="1" smtClean="0"/>
              <a:t>intima</a:t>
            </a:r>
            <a:r>
              <a:rPr lang="en-US" sz="1600" dirty="0" smtClean="0"/>
              <a:t> media  thickness </a:t>
            </a:r>
            <a:r>
              <a:rPr lang="en-US" sz="1600" i="1" dirty="0" smtClean="0">
                <a:solidFill>
                  <a:srgbClr val="FF0000"/>
                </a:solidFill>
              </a:rPr>
              <a:t>(IMT</a:t>
            </a:r>
            <a:r>
              <a:rPr lang="en-US" sz="1600" i="1" dirty="0">
                <a:solidFill>
                  <a:srgbClr val="FF0000"/>
                </a:solidFill>
              </a:rPr>
              <a:t>)  </a:t>
            </a:r>
            <a:r>
              <a:rPr lang="en-US" sz="1600" dirty="0" smtClean="0"/>
              <a:t>and  </a:t>
            </a:r>
            <a:r>
              <a:rPr lang="en-US" sz="1600" i="1" dirty="0" smtClean="0">
                <a:solidFill>
                  <a:srgbClr val="FF0000"/>
                </a:solidFill>
              </a:rPr>
              <a:t>plaque</a:t>
            </a:r>
            <a:r>
              <a:rPr lang="en-US" sz="1600" dirty="0" smtClean="0"/>
              <a:t>.4</a:t>
            </a:r>
          </a:p>
          <a:p>
            <a:pPr>
              <a:buNone/>
            </a:pPr>
            <a:endParaRPr lang="en-US" sz="1600" dirty="0" smtClean="0"/>
          </a:p>
          <a:p>
            <a:pPr>
              <a:buNone/>
            </a:pPr>
            <a:r>
              <a:rPr lang="en-US" sz="1600" dirty="0" smtClean="0"/>
              <a:t>It is important to distinguishes between</a:t>
            </a:r>
            <a:r>
              <a:rPr lang="en-US" sz="1600" i="1" dirty="0" smtClean="0">
                <a:solidFill>
                  <a:srgbClr val="FF0000"/>
                </a:solidFill>
              </a:rPr>
              <a:t> atherosclerosis and </a:t>
            </a:r>
            <a:r>
              <a:rPr lang="en-US" sz="1600" i="1" dirty="0">
                <a:solidFill>
                  <a:srgbClr val="FF0000"/>
                </a:solidFill>
              </a:rPr>
              <a:t>coronary </a:t>
            </a:r>
            <a:r>
              <a:rPr lang="en-US" sz="1600" i="1" dirty="0" err="1">
                <a:solidFill>
                  <a:srgbClr val="FF0000"/>
                </a:solidFill>
              </a:rPr>
              <a:t>vasculitis</a:t>
            </a:r>
            <a:r>
              <a:rPr lang="en-US" sz="1600" dirty="0"/>
              <a:t> </a:t>
            </a:r>
            <a:r>
              <a:rPr lang="en-US" sz="1600" dirty="0" smtClean="0"/>
              <a:t> for </a:t>
            </a:r>
            <a:r>
              <a:rPr lang="en-US" sz="1600" dirty="0" err="1" smtClean="0"/>
              <a:t>theryapeutic</a:t>
            </a:r>
            <a:r>
              <a:rPr lang="en-US" sz="1600" dirty="0" smtClean="0"/>
              <a:t> purposes.</a:t>
            </a:r>
          </a:p>
          <a:p>
            <a:pPr>
              <a:buNone/>
            </a:pPr>
            <a:r>
              <a:rPr lang="en-US" sz="1600" i="1" dirty="0" smtClean="0">
                <a:solidFill>
                  <a:srgbClr val="FF0000"/>
                </a:solidFill>
              </a:rPr>
              <a:t>	</a:t>
            </a:r>
            <a:r>
              <a:rPr lang="en-US" sz="1600" i="1" dirty="0" err="1" smtClean="0">
                <a:solidFill>
                  <a:srgbClr val="FF0000"/>
                </a:solidFill>
              </a:rPr>
              <a:t>Ischaemia</a:t>
            </a:r>
            <a:r>
              <a:rPr lang="en-US" sz="1600" i="1" dirty="0" smtClean="0">
                <a:solidFill>
                  <a:srgbClr val="FF0000"/>
                </a:solidFill>
              </a:rPr>
              <a:t> </a:t>
            </a:r>
            <a:r>
              <a:rPr lang="en-US" sz="1600" i="1" dirty="0">
                <a:solidFill>
                  <a:srgbClr val="FF0000"/>
                </a:solidFill>
              </a:rPr>
              <a:t>due to </a:t>
            </a:r>
            <a:r>
              <a:rPr lang="en-US" sz="1600" i="1" dirty="0" err="1" smtClean="0">
                <a:solidFill>
                  <a:srgbClr val="FF0000"/>
                </a:solidFill>
              </a:rPr>
              <a:t>vasculitis</a:t>
            </a:r>
            <a:r>
              <a:rPr lang="en-US" sz="1600" i="1" dirty="0" smtClean="0">
                <a:solidFill>
                  <a:srgbClr val="FF0000"/>
                </a:solidFill>
              </a:rPr>
              <a:t> </a:t>
            </a:r>
            <a:r>
              <a:rPr lang="en-US" sz="1600" dirty="0" smtClean="0"/>
              <a:t>is </a:t>
            </a:r>
            <a:r>
              <a:rPr lang="en-US" sz="1600" dirty="0"/>
              <a:t>more frequent in </a:t>
            </a:r>
            <a:r>
              <a:rPr lang="en-US" sz="1600" i="1" dirty="0">
                <a:solidFill>
                  <a:srgbClr val="FF0000"/>
                </a:solidFill>
              </a:rPr>
              <a:t>young </a:t>
            </a:r>
            <a:r>
              <a:rPr lang="en-US" sz="1600" i="1" dirty="0" smtClean="0">
                <a:solidFill>
                  <a:srgbClr val="FF0000"/>
                </a:solidFill>
              </a:rPr>
              <a:t>people  </a:t>
            </a:r>
            <a:r>
              <a:rPr lang="en-US" sz="1600" dirty="0" smtClean="0"/>
              <a:t>with </a:t>
            </a:r>
            <a:r>
              <a:rPr lang="en-US" sz="1600" i="1" dirty="0">
                <a:solidFill>
                  <a:srgbClr val="FF0000"/>
                </a:solidFill>
              </a:rPr>
              <a:t>active </a:t>
            </a:r>
            <a:r>
              <a:rPr lang="en-US" sz="1600" i="1" dirty="0" smtClean="0">
                <a:solidFill>
                  <a:srgbClr val="FF0000"/>
                </a:solidFill>
              </a:rPr>
              <a:t>disease</a:t>
            </a:r>
            <a:r>
              <a:rPr lang="en-US" sz="1600" dirty="0" smtClean="0"/>
              <a:t>, often </a:t>
            </a:r>
            <a:r>
              <a:rPr lang="en-US" sz="1600" dirty="0"/>
              <a:t>of </a:t>
            </a:r>
            <a:r>
              <a:rPr lang="en-US" sz="1600" i="1" dirty="0">
                <a:solidFill>
                  <a:srgbClr val="FF0000"/>
                </a:solidFill>
              </a:rPr>
              <a:t>short </a:t>
            </a:r>
            <a:endParaRPr lang="en-US" sz="1600" i="1" dirty="0" smtClean="0">
              <a:solidFill>
                <a:srgbClr val="FF0000"/>
              </a:solidFill>
            </a:endParaRPr>
          </a:p>
          <a:p>
            <a:pPr>
              <a:buNone/>
            </a:pPr>
            <a:r>
              <a:rPr lang="en-US" sz="1600" i="1" dirty="0" smtClean="0">
                <a:solidFill>
                  <a:srgbClr val="FF0000"/>
                </a:solidFill>
              </a:rPr>
              <a:t>	duration</a:t>
            </a:r>
            <a:r>
              <a:rPr lang="en-US" sz="1600" dirty="0"/>
              <a:t>. </a:t>
            </a:r>
            <a:endParaRPr lang="en-US" sz="1600" dirty="0" smtClean="0"/>
          </a:p>
          <a:p>
            <a:pPr>
              <a:buNone/>
            </a:pPr>
            <a:r>
              <a:rPr lang="en-US" sz="1600" i="1" dirty="0" smtClean="0">
                <a:solidFill>
                  <a:srgbClr val="FF0000"/>
                </a:solidFill>
              </a:rPr>
              <a:t>	</a:t>
            </a:r>
            <a:r>
              <a:rPr lang="en-US" sz="1600" i="1" dirty="0" err="1" smtClean="0">
                <a:solidFill>
                  <a:srgbClr val="FF0000"/>
                </a:solidFill>
              </a:rPr>
              <a:t>Ischaemia</a:t>
            </a:r>
            <a:r>
              <a:rPr lang="en-US" sz="1600" i="1" dirty="0" smtClean="0">
                <a:solidFill>
                  <a:srgbClr val="FF0000"/>
                </a:solidFill>
              </a:rPr>
              <a:t> </a:t>
            </a:r>
            <a:r>
              <a:rPr lang="en-US" sz="1600" i="1" dirty="0">
                <a:solidFill>
                  <a:srgbClr val="FF0000"/>
                </a:solidFill>
              </a:rPr>
              <a:t>due to </a:t>
            </a:r>
            <a:r>
              <a:rPr lang="en-US" sz="1600" i="1" dirty="0" smtClean="0">
                <a:solidFill>
                  <a:srgbClr val="FF0000"/>
                </a:solidFill>
              </a:rPr>
              <a:t>atherosclerosis</a:t>
            </a:r>
            <a:r>
              <a:rPr lang="en-US" sz="1600" dirty="0" smtClean="0"/>
              <a:t>, although </a:t>
            </a:r>
            <a:r>
              <a:rPr lang="en-US" sz="1600" dirty="0"/>
              <a:t>occurring earlier </a:t>
            </a:r>
            <a:r>
              <a:rPr lang="en-US" sz="1600" dirty="0" smtClean="0"/>
              <a:t>in </a:t>
            </a:r>
            <a:r>
              <a:rPr lang="en-US" sz="1600" dirty="0"/>
              <a:t>SLE patients than </a:t>
            </a:r>
            <a:r>
              <a:rPr lang="en-US" sz="1600" dirty="0" smtClean="0"/>
              <a:t>in normal </a:t>
            </a:r>
            <a:r>
              <a:rPr lang="en-US" sz="1600" dirty="0"/>
              <a:t>population, </a:t>
            </a:r>
            <a:r>
              <a:rPr lang="en-US" sz="1600" dirty="0" smtClean="0"/>
              <a:t>Affects </a:t>
            </a:r>
            <a:r>
              <a:rPr lang="en-US" sz="1600" dirty="0"/>
              <a:t>more frequently </a:t>
            </a:r>
            <a:r>
              <a:rPr lang="en-US" sz="1600" i="1" dirty="0">
                <a:solidFill>
                  <a:srgbClr val="FF0000"/>
                </a:solidFill>
              </a:rPr>
              <a:t>older </a:t>
            </a:r>
            <a:r>
              <a:rPr lang="en-US" sz="1600" i="1" dirty="0" smtClean="0">
                <a:solidFill>
                  <a:srgbClr val="FF0000"/>
                </a:solidFill>
              </a:rPr>
              <a:t>SLE patient</a:t>
            </a:r>
            <a:r>
              <a:rPr lang="en-US" sz="1600" dirty="0"/>
              <a:t>, with </a:t>
            </a:r>
            <a:r>
              <a:rPr lang="en-US" sz="1600" i="1" dirty="0">
                <a:solidFill>
                  <a:srgbClr val="FF0000"/>
                </a:solidFill>
              </a:rPr>
              <a:t>long-standing </a:t>
            </a:r>
            <a:r>
              <a:rPr lang="en-US" sz="1600" i="1" dirty="0" smtClean="0">
                <a:solidFill>
                  <a:srgbClr val="FF0000"/>
                </a:solidFill>
              </a:rPr>
              <a:t>disease</a:t>
            </a:r>
            <a:r>
              <a:rPr lang="en-US" sz="1600" dirty="0" smtClean="0"/>
              <a:t> </a:t>
            </a:r>
            <a:r>
              <a:rPr lang="en-US" sz="1600" dirty="0"/>
              <a:t>and </a:t>
            </a:r>
            <a:r>
              <a:rPr lang="en-US" sz="1600" i="1" dirty="0">
                <a:solidFill>
                  <a:srgbClr val="FF0000"/>
                </a:solidFill>
              </a:rPr>
              <a:t>a longer </a:t>
            </a:r>
            <a:r>
              <a:rPr lang="en-US" sz="1600" i="1" dirty="0" smtClean="0">
                <a:solidFill>
                  <a:srgbClr val="FF0000"/>
                </a:solidFill>
              </a:rPr>
              <a:t>period of corticosteroid </a:t>
            </a:r>
            <a:r>
              <a:rPr lang="en-US" sz="1600" i="1" dirty="0">
                <a:solidFill>
                  <a:srgbClr val="FF0000"/>
                </a:solidFill>
              </a:rPr>
              <a:t>intake.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81000"/>
            <a:ext cx="8305800" cy="457200"/>
          </a:xfrm>
        </p:spPr>
        <p:txBody>
          <a:bodyPr>
            <a:noAutofit/>
          </a:bodyPr>
          <a:lstStyle/>
          <a:p>
            <a:r>
              <a:rPr lang="en-US" sz="2800" b="1" dirty="0" smtClean="0"/>
              <a:t>Potential risk factors for cardiovascular events in SLE</a:t>
            </a:r>
            <a:endParaRPr lang="en-US" sz="2800" dirty="0"/>
          </a:p>
        </p:txBody>
      </p:sp>
      <p:sp>
        <p:nvSpPr>
          <p:cNvPr id="6" name="Content Placeholder 5"/>
          <p:cNvSpPr>
            <a:spLocks noGrp="1"/>
          </p:cNvSpPr>
          <p:nvPr>
            <p:ph idx="1"/>
          </p:nvPr>
        </p:nvSpPr>
        <p:spPr>
          <a:xfrm>
            <a:off x="0" y="1143000"/>
            <a:ext cx="9144000" cy="5410200"/>
          </a:xfrm>
        </p:spPr>
        <p:txBody>
          <a:bodyPr>
            <a:normAutofit/>
          </a:bodyPr>
          <a:lstStyle/>
          <a:p>
            <a:pPr>
              <a:buNone/>
            </a:pPr>
            <a:r>
              <a:rPr lang="en-US" sz="2000" i="1" dirty="0" err="1" smtClean="0"/>
              <a:t>Dyslipidemia</a:t>
            </a:r>
            <a:r>
              <a:rPr lang="en-US" sz="2000" i="1" dirty="0"/>
              <a:t>, diabetes </a:t>
            </a:r>
            <a:r>
              <a:rPr lang="en-US" sz="2000" i="1" dirty="0" smtClean="0"/>
              <a:t>mellitus, smoking</a:t>
            </a:r>
            <a:r>
              <a:rPr lang="en-US" sz="2000" i="1" dirty="0"/>
              <a:t>, obesity, hypertension, and a sedentary</a:t>
            </a:r>
          </a:p>
          <a:p>
            <a:pPr>
              <a:buNone/>
            </a:pPr>
            <a:r>
              <a:rPr lang="en-US" sz="2000" i="1" dirty="0" smtClean="0"/>
              <a:t>Lifestyle are all imp risk factors as in normal population</a:t>
            </a:r>
            <a:r>
              <a:rPr lang="en-US" sz="2000" dirty="0" smtClean="0"/>
              <a:t>.2 </a:t>
            </a:r>
          </a:p>
          <a:p>
            <a:pPr>
              <a:buNone/>
            </a:pPr>
            <a:r>
              <a:rPr lang="en-US" sz="2000" dirty="0" smtClean="0"/>
              <a:t>Some </a:t>
            </a:r>
            <a:r>
              <a:rPr lang="en-US" sz="2000" i="1" dirty="0" smtClean="0">
                <a:solidFill>
                  <a:srgbClr val="FF0000"/>
                </a:solidFill>
              </a:rPr>
              <a:t>additional mechanisms </a:t>
            </a:r>
            <a:r>
              <a:rPr lang="en-US" sz="2000" dirty="0"/>
              <a:t>are </a:t>
            </a:r>
            <a:r>
              <a:rPr lang="en-US" sz="2000" dirty="0" smtClean="0"/>
              <a:t>responsible  in SLE patients independent of these traditional risk factors.6 </a:t>
            </a:r>
          </a:p>
          <a:p>
            <a:pPr>
              <a:buNone/>
            </a:pPr>
            <a:endParaRPr lang="en-US" sz="2000" dirty="0" smtClean="0"/>
          </a:p>
          <a:p>
            <a:pPr>
              <a:buNone/>
            </a:pPr>
            <a:r>
              <a:rPr lang="en-US" sz="2000" dirty="0" smtClean="0"/>
              <a:t>The </a:t>
            </a:r>
            <a:r>
              <a:rPr lang="en-US" sz="2000" i="1" dirty="0">
                <a:solidFill>
                  <a:srgbClr val="FF0000"/>
                </a:solidFill>
              </a:rPr>
              <a:t>risk factors </a:t>
            </a:r>
            <a:r>
              <a:rPr lang="en-US" sz="2000" dirty="0" smtClean="0"/>
              <a:t>related to SLE include7: </a:t>
            </a:r>
            <a:r>
              <a:rPr lang="en-US" sz="2000" i="1" dirty="0"/>
              <a:t>Systemic </a:t>
            </a:r>
            <a:r>
              <a:rPr lang="en-US" sz="2000" i="1" dirty="0" smtClean="0"/>
              <a:t>inflammation, </a:t>
            </a:r>
            <a:r>
              <a:rPr lang="en-US" sz="2000" i="1" dirty="0" err="1" smtClean="0"/>
              <a:t>autoantibodies</a:t>
            </a:r>
            <a:r>
              <a:rPr lang="en-US" sz="2000" i="1" dirty="0" smtClean="0"/>
              <a:t> to  endothelium , HDL, phospholipids , circulating immune complexes, activated </a:t>
            </a:r>
            <a:r>
              <a:rPr lang="en-US" sz="2000" i="1" dirty="0"/>
              <a:t>complement </a:t>
            </a:r>
            <a:r>
              <a:rPr lang="en-US" sz="2000" i="1" dirty="0" smtClean="0"/>
              <a:t>products, nephritis , </a:t>
            </a:r>
            <a:r>
              <a:rPr lang="en-US" sz="2000" i="1" dirty="0" err="1" smtClean="0"/>
              <a:t>dyslipidemia</a:t>
            </a:r>
            <a:r>
              <a:rPr lang="en-US" sz="2000" i="1" dirty="0" smtClean="0"/>
              <a:t>.</a:t>
            </a:r>
            <a:endParaRPr lang="en-US" sz="2000" dirty="0" smtClean="0"/>
          </a:p>
          <a:p>
            <a:pPr>
              <a:buNone/>
            </a:pPr>
            <a:endParaRPr lang="en-US" sz="2000" dirty="0" smtClean="0"/>
          </a:p>
          <a:p>
            <a:pPr>
              <a:buNone/>
            </a:pPr>
            <a:r>
              <a:rPr lang="en-US" sz="2000" dirty="0" smtClean="0"/>
              <a:t>Premature atherosclerosis </a:t>
            </a:r>
            <a:r>
              <a:rPr lang="en-US" sz="2000" dirty="0"/>
              <a:t>in SLE </a:t>
            </a:r>
            <a:r>
              <a:rPr lang="en-US" sz="2000" dirty="0" smtClean="0"/>
              <a:t>probably due to </a:t>
            </a:r>
            <a:r>
              <a:rPr lang="en-US" sz="2000" dirty="0"/>
              <a:t>clustering </a:t>
            </a:r>
            <a:r>
              <a:rPr lang="en-US" sz="2000" dirty="0" smtClean="0"/>
              <a:t>of </a:t>
            </a:r>
            <a:r>
              <a:rPr lang="en-US" sz="2000" i="1" dirty="0" smtClean="0"/>
              <a:t>traditional risk factors</a:t>
            </a:r>
            <a:r>
              <a:rPr lang="en-US" sz="2000" i="1" dirty="0"/>
              <a:t>, adverse effects of </a:t>
            </a:r>
            <a:r>
              <a:rPr lang="en-US" sz="2000" i="1" dirty="0" smtClean="0"/>
              <a:t>treatment</a:t>
            </a:r>
            <a:r>
              <a:rPr lang="en-US" sz="2000" dirty="0" smtClean="0"/>
              <a:t> (e.g</a:t>
            </a:r>
            <a:r>
              <a:rPr lang="en-US" sz="2000" dirty="0"/>
              <a:t>. corticosteroids, </a:t>
            </a:r>
            <a:r>
              <a:rPr lang="en-US" sz="2000" dirty="0" err="1"/>
              <a:t>cyclophosphamide</a:t>
            </a:r>
            <a:r>
              <a:rPr lang="en-US" sz="2000" dirty="0"/>
              <a:t> etc.) </a:t>
            </a:r>
            <a:r>
              <a:rPr lang="en-US" sz="2000" i="1" dirty="0" smtClean="0"/>
              <a:t>and  </a:t>
            </a:r>
            <a:r>
              <a:rPr lang="en-US" sz="2000" i="1" dirty="0" err="1" smtClean="0"/>
              <a:t>vasculopathy</a:t>
            </a:r>
            <a:r>
              <a:rPr lang="en-US" sz="2000" i="1" dirty="0" smtClean="0"/>
              <a:t> </a:t>
            </a:r>
            <a:r>
              <a:rPr lang="en-US" sz="2000" dirty="0" smtClean="0"/>
              <a:t>that accompanies </a:t>
            </a:r>
            <a:r>
              <a:rPr lang="en-US" sz="2000" dirty="0"/>
              <a:t>disease activity (</a:t>
            </a:r>
            <a:r>
              <a:rPr lang="en-US" sz="2000" dirty="0" smtClean="0"/>
              <a:t>e.g. </a:t>
            </a:r>
            <a:r>
              <a:rPr lang="en-US" sz="2000" dirty="0" err="1" smtClean="0"/>
              <a:t>hypercoaguable</a:t>
            </a:r>
            <a:r>
              <a:rPr lang="en-US" sz="2000" dirty="0" smtClean="0"/>
              <a:t> </a:t>
            </a:r>
            <a:r>
              <a:rPr lang="en-US" sz="2000" dirty="0"/>
              <a:t>state of secondary </a:t>
            </a:r>
            <a:r>
              <a:rPr lang="en-US" sz="2000" dirty="0" err="1" smtClean="0"/>
              <a:t>antiphospholipid</a:t>
            </a:r>
            <a:r>
              <a:rPr lang="en-US" sz="2000" dirty="0" smtClean="0"/>
              <a:t> syndrome and </a:t>
            </a:r>
            <a:r>
              <a:rPr lang="en-US" sz="2000" dirty="0" err="1" smtClean="0"/>
              <a:t>neutrophil</a:t>
            </a:r>
            <a:r>
              <a:rPr lang="en-US" sz="2000" dirty="0" smtClean="0"/>
              <a:t> </a:t>
            </a:r>
            <a:r>
              <a:rPr lang="en-US" sz="2000" dirty="0"/>
              <a:t>endothelial interactions</a:t>
            </a:r>
            <a:r>
              <a:rPr lang="en-US" sz="2000" dirty="0" smtClean="0"/>
              <a:t>).</a:t>
            </a:r>
          </a:p>
          <a:p>
            <a:pPr>
              <a:buNone/>
            </a:pPr>
            <a:endParaRPr lang="en-US" sz="2000" dirty="0"/>
          </a:p>
          <a:p>
            <a:pPr>
              <a:buNone/>
            </a:pPr>
            <a:endParaRPr lang="en-US"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7012"/>
            <a:ext cx="8305800" cy="3046988"/>
          </a:xfrm>
          <a:prstGeom prst="rect">
            <a:avLst/>
          </a:prstGeom>
        </p:spPr>
        <p:txBody>
          <a:bodyPr wrap="square">
            <a:spAutoFit/>
          </a:bodyPr>
          <a:lstStyle/>
          <a:p>
            <a:r>
              <a:rPr lang="en-US" sz="2400" i="1" dirty="0" smtClean="0">
                <a:solidFill>
                  <a:srgbClr val="FF0000"/>
                </a:solidFill>
              </a:rPr>
              <a:t>Flow mediated dilation </a:t>
            </a:r>
            <a:r>
              <a:rPr lang="en-US" sz="2400" i="1" dirty="0">
                <a:solidFill>
                  <a:srgbClr val="FF0000"/>
                </a:solidFill>
              </a:rPr>
              <a:t>(FMD) </a:t>
            </a:r>
            <a:r>
              <a:rPr lang="en-US" sz="2400" dirty="0" smtClean="0"/>
              <a:t> as demonstrated by post-occlusion vasodilatation,  is </a:t>
            </a:r>
            <a:r>
              <a:rPr lang="en-US" sz="2400" i="1" dirty="0">
                <a:solidFill>
                  <a:srgbClr val="FF0000"/>
                </a:solidFill>
              </a:rPr>
              <a:t>significantly </a:t>
            </a:r>
            <a:r>
              <a:rPr lang="en-US" sz="2400" i="1" dirty="0" smtClean="0">
                <a:solidFill>
                  <a:srgbClr val="FF0000"/>
                </a:solidFill>
              </a:rPr>
              <a:t>impaired </a:t>
            </a:r>
            <a:r>
              <a:rPr lang="en-US" sz="2400" dirty="0" smtClean="0"/>
              <a:t>in </a:t>
            </a:r>
            <a:r>
              <a:rPr lang="en-US" sz="2400" dirty="0"/>
              <a:t>patients with </a:t>
            </a:r>
            <a:r>
              <a:rPr lang="en-US" sz="2400" dirty="0" smtClean="0"/>
              <a:t>SLE suggesting role of defective NO  release and endothelial dysfunction.</a:t>
            </a:r>
          </a:p>
          <a:p>
            <a:endParaRPr lang="en-US" sz="2400" dirty="0" smtClean="0"/>
          </a:p>
          <a:p>
            <a:r>
              <a:rPr lang="en-US" sz="2000" dirty="0" smtClean="0"/>
              <a:t> </a:t>
            </a:r>
            <a:r>
              <a:rPr lang="en-US" sz="2400" i="1" dirty="0" err="1" smtClean="0">
                <a:solidFill>
                  <a:srgbClr val="FF0000"/>
                </a:solidFill>
              </a:rPr>
              <a:t>Autoantibodies</a:t>
            </a:r>
            <a:r>
              <a:rPr lang="en-US" sz="2400" dirty="0" smtClean="0"/>
              <a:t> in SLE patients can </a:t>
            </a:r>
            <a:r>
              <a:rPr lang="en-US" sz="2400" i="1" dirty="0" smtClean="0"/>
              <a:t>inhibit binding of the plasma protein </a:t>
            </a:r>
            <a:r>
              <a:rPr lang="en-US" sz="2400" i="1" dirty="0" err="1" smtClean="0"/>
              <a:t>annexin</a:t>
            </a:r>
            <a:r>
              <a:rPr lang="en-US" sz="2400" i="1" dirty="0" smtClean="0"/>
              <a:t> V (An anti thrombotic shield) to endothelial cells, producing pro-thrombotic state.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Serum lipids, </a:t>
            </a:r>
            <a:r>
              <a:rPr lang="en-US" sz="2400" b="1" dirty="0" err="1" smtClean="0"/>
              <a:t>antiphospholipid</a:t>
            </a:r>
            <a:r>
              <a:rPr lang="en-US" sz="2400" b="1" dirty="0" smtClean="0"/>
              <a:t> antibodies and </a:t>
            </a:r>
            <a:r>
              <a:rPr lang="en-US" sz="2400" b="1" dirty="0" err="1" smtClean="0"/>
              <a:t>hyperhomocysteinaemia</a:t>
            </a:r>
            <a:r>
              <a:rPr lang="en-US" sz="2400" b="1" dirty="0" smtClean="0"/>
              <a:t> in SLE</a:t>
            </a:r>
            <a:endParaRPr lang="en-US" sz="2400" dirty="0"/>
          </a:p>
        </p:txBody>
      </p:sp>
      <p:sp>
        <p:nvSpPr>
          <p:cNvPr id="3" name="Content Placeholder 2"/>
          <p:cNvSpPr>
            <a:spLocks noGrp="1"/>
          </p:cNvSpPr>
          <p:nvPr>
            <p:ph idx="1"/>
          </p:nvPr>
        </p:nvSpPr>
        <p:spPr>
          <a:xfrm>
            <a:off x="228600" y="1219200"/>
            <a:ext cx="8763000" cy="5410200"/>
          </a:xfrm>
        </p:spPr>
        <p:txBody>
          <a:bodyPr>
            <a:normAutofit/>
          </a:bodyPr>
          <a:lstStyle/>
          <a:p>
            <a:pPr>
              <a:buNone/>
            </a:pPr>
            <a:endParaRPr lang="en-US" sz="1600" dirty="0" smtClean="0"/>
          </a:p>
          <a:p>
            <a:pPr>
              <a:buNone/>
            </a:pPr>
            <a:r>
              <a:rPr lang="en-US" sz="2000" dirty="0" smtClean="0"/>
              <a:t> </a:t>
            </a:r>
            <a:r>
              <a:rPr lang="en-US" sz="2000" i="1" dirty="0" smtClean="0">
                <a:solidFill>
                  <a:srgbClr val="FF0000"/>
                </a:solidFill>
              </a:rPr>
              <a:t>Endogenous </a:t>
            </a:r>
            <a:r>
              <a:rPr lang="en-US" sz="2000" i="1" dirty="0" err="1" smtClean="0">
                <a:solidFill>
                  <a:srgbClr val="FF0000"/>
                </a:solidFill>
              </a:rPr>
              <a:t>dyslipidemia</a:t>
            </a:r>
            <a:r>
              <a:rPr lang="en-US" sz="2000" dirty="0" smtClean="0"/>
              <a:t>,  due to administration of steroids leads to significant increases in triglycerides,  cholesterol, </a:t>
            </a:r>
            <a:r>
              <a:rPr lang="en-US" sz="2000" dirty="0" err="1" smtClean="0"/>
              <a:t>apo</a:t>
            </a:r>
            <a:r>
              <a:rPr lang="en-US" sz="2000" dirty="0" smtClean="0"/>
              <a:t>-lipoprotein B and low density lipoprotein (LDL) cholesterol levels.11</a:t>
            </a:r>
          </a:p>
          <a:p>
            <a:pPr>
              <a:buNone/>
            </a:pPr>
            <a:endParaRPr lang="en-US" sz="2000" dirty="0" smtClean="0"/>
          </a:p>
          <a:p>
            <a:pPr>
              <a:buNone/>
            </a:pPr>
            <a:r>
              <a:rPr lang="en-US" sz="2000" dirty="0" smtClean="0"/>
              <a:t>Atherosclerotic lesions begin when low-density lipoproteins (LDLs) are trapped in the artery walls and are seeded with reactive oxygen species (ROS), resulting in oxidized LDL (ox-LDL) phospholipids. These Ox-LDL are responsible for</a:t>
            </a:r>
            <a:r>
              <a:rPr lang="en-US" sz="2000" i="1" dirty="0" smtClean="0">
                <a:solidFill>
                  <a:srgbClr val="FF0000"/>
                </a:solidFill>
              </a:rPr>
              <a:t> formation of foam cells, a hallmark of atherosclerotic lesions.</a:t>
            </a:r>
          </a:p>
          <a:p>
            <a:pPr>
              <a:buNone/>
            </a:pPr>
            <a:endParaRPr lang="en-US" sz="2000" dirty="0" smtClean="0"/>
          </a:p>
          <a:p>
            <a:pPr>
              <a:buNone/>
            </a:pPr>
            <a:r>
              <a:rPr lang="en-US" sz="2000" dirty="0" smtClean="0"/>
              <a:t>LDL undergoes oxidation, while pro-inflammatory HDL does not. The idea that </a:t>
            </a:r>
            <a:r>
              <a:rPr lang="en-US" sz="2000" i="1" dirty="0" smtClean="0">
                <a:solidFill>
                  <a:srgbClr val="FF0000"/>
                </a:solidFill>
              </a:rPr>
              <a:t>pro-inflammatory HDL is a risk factor for atherosclerosis</a:t>
            </a:r>
            <a:r>
              <a:rPr lang="en-US" sz="2000" dirty="0" smtClean="0"/>
              <a:t> in SLE is a novel hypothesis and is now considered as a new biomarker of  increased risk for atherosclerotic disease in SLE patients.12</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3400" y="609600"/>
            <a:ext cx="7772400" cy="914400"/>
          </a:xfrm>
        </p:spPr>
        <p:txBody>
          <a:bodyPr>
            <a:normAutofit/>
          </a:bodyPr>
          <a:lstStyle/>
          <a:p>
            <a:r>
              <a:rPr lang="en-US" sz="2800" i="0" dirty="0" smtClean="0"/>
              <a:t>Cardiac manifestations of SLE</a:t>
            </a:r>
            <a:r>
              <a:rPr lang="en-US" sz="2800" i="0" dirty="0" smtClean="0">
                <a:solidFill>
                  <a:schemeClr val="tx1"/>
                </a:solidFill>
              </a:rPr>
              <a:t> </a:t>
            </a:r>
          </a:p>
        </p:txBody>
      </p:sp>
      <p:sp>
        <p:nvSpPr>
          <p:cNvPr id="27651" name="Rectangle 3"/>
          <p:cNvSpPr>
            <a:spLocks noGrp="1" noChangeArrowheads="1"/>
          </p:cNvSpPr>
          <p:nvPr>
            <p:ph idx="1"/>
          </p:nvPr>
        </p:nvSpPr>
        <p:spPr>
          <a:xfrm>
            <a:off x="609600" y="1676400"/>
            <a:ext cx="7772400" cy="4419600"/>
          </a:xfrm>
        </p:spPr>
        <p:txBody>
          <a:bodyPr>
            <a:normAutofit/>
          </a:bodyPr>
          <a:lstStyle/>
          <a:p>
            <a:r>
              <a:rPr lang="en-US" sz="2000" dirty="0" smtClean="0"/>
              <a:t>Cardiac diseases are common among patients with SLE in form of pericardial, myocardial, </a:t>
            </a:r>
            <a:r>
              <a:rPr lang="en-US" sz="2000" dirty="0" err="1" smtClean="0"/>
              <a:t>valvular</a:t>
            </a:r>
            <a:r>
              <a:rPr lang="en-US" sz="2000" dirty="0" smtClean="0"/>
              <a:t>, and coronary artery involvement.</a:t>
            </a:r>
          </a:p>
          <a:p>
            <a:endParaRPr lang="en-US" sz="2000" dirty="0" smtClean="0"/>
          </a:p>
          <a:p>
            <a:r>
              <a:rPr lang="en-US" sz="2000" dirty="0" smtClean="0"/>
              <a:t>The incidence of these problems can be summarized as follows</a:t>
            </a:r>
          </a:p>
          <a:p>
            <a:pPr lvl="1"/>
            <a:r>
              <a:rPr lang="en-US" sz="2000" dirty="0" smtClean="0"/>
              <a:t>Pericardial disease, usually a clinically silent effusion – </a:t>
            </a:r>
            <a:r>
              <a:rPr lang="en-US" sz="2000" i="1" dirty="0" err="1" smtClean="0">
                <a:solidFill>
                  <a:srgbClr val="FF0000"/>
                </a:solidFill>
              </a:rPr>
              <a:t>upto</a:t>
            </a:r>
            <a:r>
              <a:rPr lang="en-US" sz="2000" dirty="0" smtClean="0"/>
              <a:t> </a:t>
            </a:r>
            <a:r>
              <a:rPr lang="en-US" sz="2000" i="1" dirty="0" smtClean="0">
                <a:solidFill>
                  <a:srgbClr val="FF0000"/>
                </a:solidFill>
              </a:rPr>
              <a:t>60%</a:t>
            </a:r>
            <a:endParaRPr lang="en-US" sz="2000" dirty="0" smtClean="0"/>
          </a:p>
          <a:p>
            <a:pPr lvl="1"/>
            <a:r>
              <a:rPr lang="en-US" sz="2000" dirty="0" err="1" smtClean="0"/>
              <a:t>Valvular</a:t>
            </a:r>
            <a:r>
              <a:rPr lang="en-US" sz="2000" dirty="0" smtClean="0"/>
              <a:t> disease – </a:t>
            </a:r>
            <a:r>
              <a:rPr lang="en-US" sz="2000" i="1" dirty="0" err="1" smtClean="0">
                <a:solidFill>
                  <a:srgbClr val="FF0000"/>
                </a:solidFill>
              </a:rPr>
              <a:t>upto</a:t>
            </a:r>
            <a:r>
              <a:rPr lang="en-US" sz="2000" i="1" dirty="0" smtClean="0">
                <a:solidFill>
                  <a:srgbClr val="FF0000"/>
                </a:solidFill>
              </a:rPr>
              <a:t> 50 % (</a:t>
            </a:r>
            <a:r>
              <a:rPr lang="en-US" sz="2000" i="1" dirty="0" err="1" smtClean="0">
                <a:solidFill>
                  <a:srgbClr val="FF0000"/>
                </a:solidFill>
              </a:rPr>
              <a:t>Endocarditis</a:t>
            </a:r>
            <a:r>
              <a:rPr lang="en-US" sz="2000" i="1" dirty="0" smtClean="0">
                <a:solidFill>
                  <a:srgbClr val="FF0000"/>
                </a:solidFill>
              </a:rPr>
              <a:t>)</a:t>
            </a:r>
          </a:p>
          <a:p>
            <a:pPr lvl="1">
              <a:buNone/>
            </a:pPr>
            <a:endParaRPr lang="en-US" sz="2000" i="1" dirty="0" smtClean="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685800"/>
            <a:ext cx="8686800" cy="6019800"/>
          </a:xfrm>
        </p:spPr>
        <p:txBody>
          <a:bodyPr>
            <a:normAutofit/>
          </a:bodyPr>
          <a:lstStyle/>
          <a:p>
            <a:pPr>
              <a:buNone/>
            </a:pPr>
            <a:endParaRPr lang="en-US" sz="1600" dirty="0" smtClean="0"/>
          </a:p>
          <a:p>
            <a:pPr>
              <a:buNone/>
            </a:pPr>
            <a:endParaRPr lang="en-US" sz="1600" dirty="0" smtClean="0"/>
          </a:p>
          <a:p>
            <a:pPr>
              <a:buNone/>
            </a:pPr>
            <a:endParaRPr lang="en-US" sz="2000" dirty="0" smtClean="0"/>
          </a:p>
          <a:p>
            <a:pPr>
              <a:buNone/>
            </a:pPr>
            <a:r>
              <a:rPr lang="en-US" sz="2000" dirty="0" smtClean="0"/>
              <a:t>There is </a:t>
            </a:r>
            <a:r>
              <a:rPr lang="en-US" sz="2000" i="1" dirty="0" smtClean="0"/>
              <a:t>cross-reactivity between antibodies to phospholipids and ox-LDL.</a:t>
            </a:r>
            <a:r>
              <a:rPr lang="en-US" sz="2000" dirty="0" smtClean="0"/>
              <a:t>13  indicates that  </a:t>
            </a:r>
            <a:r>
              <a:rPr lang="en-US" sz="2000" i="1" dirty="0" smtClean="0">
                <a:solidFill>
                  <a:srgbClr val="FF0000"/>
                </a:solidFill>
              </a:rPr>
              <a:t>anti ox-LDL antibodies may be cardioprotective</a:t>
            </a:r>
            <a:r>
              <a:rPr lang="en-US" sz="2000" dirty="0" smtClean="0"/>
              <a:t>.14 </a:t>
            </a:r>
          </a:p>
          <a:p>
            <a:pPr>
              <a:buNone/>
            </a:pPr>
            <a:endParaRPr lang="en-US" sz="2000" dirty="0" smtClean="0"/>
          </a:p>
          <a:p>
            <a:pPr>
              <a:buNone/>
            </a:pPr>
            <a:r>
              <a:rPr lang="en-US" sz="2000" dirty="0" smtClean="0"/>
              <a:t>Another risk factor for </a:t>
            </a:r>
            <a:r>
              <a:rPr lang="en-US" sz="2000" i="1" dirty="0" err="1" smtClean="0">
                <a:solidFill>
                  <a:srgbClr val="FF0000"/>
                </a:solidFill>
              </a:rPr>
              <a:t>atheroembolic</a:t>
            </a:r>
            <a:r>
              <a:rPr lang="en-US" sz="2000" i="1" dirty="0" smtClean="0">
                <a:solidFill>
                  <a:srgbClr val="FF0000"/>
                </a:solidFill>
              </a:rPr>
              <a:t> events </a:t>
            </a:r>
            <a:r>
              <a:rPr lang="en-US" sz="2000" dirty="0" smtClean="0"/>
              <a:t>in SLE is </a:t>
            </a:r>
            <a:r>
              <a:rPr lang="en-US" sz="2000" dirty="0" err="1" smtClean="0"/>
              <a:t>hyperhomocysteinemia</a:t>
            </a:r>
            <a:r>
              <a:rPr lang="en-US" sz="2000" dirty="0" smtClean="0"/>
              <a:t>. This induces Vascular-endothelial cell activation, vascular smooth muscle proliferation and decreased endothelial cell growth.15</a:t>
            </a:r>
          </a:p>
          <a:p>
            <a:pPr>
              <a:buNone/>
            </a:pP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01000" cy="1066800"/>
          </a:xfrm>
        </p:spPr>
        <p:txBody>
          <a:bodyPr>
            <a:normAutofit/>
          </a:bodyPr>
          <a:lstStyle/>
          <a:p>
            <a:r>
              <a:rPr lang="en-US" sz="2400" b="1" dirty="0" smtClean="0"/>
              <a:t>Hormonal factors and risk for atherosclerosis</a:t>
            </a:r>
            <a:endParaRPr lang="en-US" sz="2400" dirty="0"/>
          </a:p>
        </p:txBody>
      </p:sp>
      <p:sp>
        <p:nvSpPr>
          <p:cNvPr id="3" name="Content Placeholder 2"/>
          <p:cNvSpPr>
            <a:spLocks noGrp="1"/>
          </p:cNvSpPr>
          <p:nvPr>
            <p:ph idx="1"/>
          </p:nvPr>
        </p:nvSpPr>
        <p:spPr>
          <a:xfrm>
            <a:off x="228600" y="990600"/>
            <a:ext cx="8763000" cy="5715000"/>
          </a:xfrm>
        </p:spPr>
        <p:txBody>
          <a:bodyPr>
            <a:normAutofit/>
          </a:bodyPr>
          <a:lstStyle/>
          <a:p>
            <a:pPr>
              <a:buNone/>
            </a:pPr>
            <a:endParaRPr lang="en-US" sz="1800" dirty="0" smtClean="0"/>
          </a:p>
          <a:p>
            <a:pPr>
              <a:buNone/>
            </a:pPr>
            <a:endParaRPr lang="en-US" sz="1800" dirty="0" smtClean="0"/>
          </a:p>
          <a:p>
            <a:pPr>
              <a:buNone/>
            </a:pPr>
            <a:r>
              <a:rPr lang="en-US" sz="1800" dirty="0" smtClean="0"/>
              <a:t>In SLE there is higher </a:t>
            </a:r>
            <a:r>
              <a:rPr lang="en-US" sz="1800" dirty="0" err="1" smtClean="0"/>
              <a:t>oestrogen</a:t>
            </a:r>
            <a:r>
              <a:rPr lang="en-US" sz="1800" dirty="0" smtClean="0"/>
              <a:t> or lower androgen levels or both. In women with active lupus, reduced levels  of androgens , </a:t>
            </a:r>
            <a:r>
              <a:rPr lang="en-US" sz="1800" dirty="0" err="1" smtClean="0"/>
              <a:t>dehydroepiandrosterone</a:t>
            </a:r>
            <a:r>
              <a:rPr lang="en-US" sz="1800" dirty="0" smtClean="0"/>
              <a:t> </a:t>
            </a:r>
            <a:r>
              <a:rPr lang="en-US" sz="1800" dirty="0" err="1" smtClean="0"/>
              <a:t>sulphate</a:t>
            </a:r>
            <a:r>
              <a:rPr lang="en-US" sz="1800" dirty="0" smtClean="0"/>
              <a:t> (DHEAS), and testosterone have been found. </a:t>
            </a:r>
            <a:r>
              <a:rPr lang="en-US" sz="1800" i="1" dirty="0" smtClean="0"/>
              <a:t>In addition both male and female patients with SLE have  abnormalities in estrogen metabolism. </a:t>
            </a:r>
          </a:p>
          <a:p>
            <a:pPr>
              <a:buNone/>
            </a:pPr>
            <a:endParaRPr lang="en-US" sz="1800" i="1" dirty="0" smtClean="0"/>
          </a:p>
          <a:p>
            <a:pPr>
              <a:buNone/>
            </a:pPr>
            <a:r>
              <a:rPr lang="en-US" sz="1800" i="1" dirty="0" smtClean="0"/>
              <a:t>One might predict that such alterations would confer</a:t>
            </a:r>
            <a:r>
              <a:rPr lang="en-US" sz="1800" dirty="0" smtClean="0"/>
              <a:t> </a:t>
            </a:r>
            <a:r>
              <a:rPr lang="en-US" sz="1800" i="1" dirty="0" smtClean="0">
                <a:solidFill>
                  <a:srgbClr val="FF0000"/>
                </a:solidFill>
              </a:rPr>
              <a:t>protection against atherosclerosis  </a:t>
            </a:r>
            <a:r>
              <a:rPr lang="en-US" sz="1800" dirty="0" smtClean="0"/>
              <a:t>rather than increased susceptibility. However, this protective effect may be offset by the </a:t>
            </a:r>
            <a:r>
              <a:rPr lang="en-US" sz="1800" i="1" dirty="0" err="1" smtClean="0">
                <a:solidFill>
                  <a:srgbClr val="FF0000"/>
                </a:solidFill>
              </a:rPr>
              <a:t>prothrombotic</a:t>
            </a:r>
            <a:r>
              <a:rPr lang="en-US" sz="1800" i="1" dirty="0" smtClean="0">
                <a:solidFill>
                  <a:srgbClr val="FF0000"/>
                </a:solidFill>
              </a:rPr>
              <a:t> effects of </a:t>
            </a:r>
            <a:r>
              <a:rPr lang="en-US" sz="1800" i="1" dirty="0" err="1" smtClean="0">
                <a:solidFill>
                  <a:srgbClr val="FF0000"/>
                </a:solidFill>
              </a:rPr>
              <a:t>oestrogens</a:t>
            </a:r>
            <a:r>
              <a:rPr lang="en-US" sz="1800" i="1" dirty="0" smtClean="0">
                <a:solidFill>
                  <a:srgbClr val="FF0000"/>
                </a:solidFill>
              </a:rPr>
              <a:t>, particularly in the presence of </a:t>
            </a:r>
            <a:r>
              <a:rPr lang="en-US" sz="1800" i="1" dirty="0" err="1" smtClean="0">
                <a:solidFill>
                  <a:srgbClr val="FF0000"/>
                </a:solidFill>
              </a:rPr>
              <a:t>antiphospholipid</a:t>
            </a:r>
            <a:r>
              <a:rPr lang="en-US" sz="1800" i="1" dirty="0" smtClean="0">
                <a:solidFill>
                  <a:srgbClr val="FF0000"/>
                </a:solidFill>
              </a:rPr>
              <a:t> antibodies, which are common in SLE.</a:t>
            </a:r>
            <a:endParaRPr lang="en-US" sz="1800" i="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838200"/>
          </a:xfrm>
        </p:spPr>
        <p:txBody>
          <a:bodyPr>
            <a:normAutofit/>
          </a:bodyPr>
          <a:lstStyle/>
          <a:p>
            <a:r>
              <a:rPr lang="en-US" sz="2800" b="1" dirty="0" smtClean="0"/>
              <a:t>Insulin resistance in SLE patients</a:t>
            </a:r>
            <a:endParaRPr lang="en-US" sz="2800" dirty="0"/>
          </a:p>
        </p:txBody>
      </p:sp>
      <p:sp>
        <p:nvSpPr>
          <p:cNvPr id="3" name="Content Placeholder 2"/>
          <p:cNvSpPr>
            <a:spLocks noGrp="1"/>
          </p:cNvSpPr>
          <p:nvPr>
            <p:ph idx="1"/>
          </p:nvPr>
        </p:nvSpPr>
        <p:spPr>
          <a:xfrm>
            <a:off x="228600" y="1143000"/>
            <a:ext cx="8915400" cy="5486400"/>
          </a:xfrm>
        </p:spPr>
        <p:txBody>
          <a:bodyPr>
            <a:normAutofit/>
          </a:bodyPr>
          <a:lstStyle/>
          <a:p>
            <a:pPr>
              <a:buNone/>
            </a:pPr>
            <a:endParaRPr lang="en-US" sz="2000" dirty="0" smtClean="0"/>
          </a:p>
          <a:p>
            <a:pPr>
              <a:buNone/>
            </a:pPr>
            <a:endParaRPr lang="en-US" sz="2000" dirty="0" smtClean="0"/>
          </a:p>
          <a:p>
            <a:pPr>
              <a:buNone/>
            </a:pPr>
            <a:r>
              <a:rPr lang="en-US" sz="2000" dirty="0" smtClean="0"/>
              <a:t>The metabolic state of insulin resistance is characterized by increased waist hip ratio, raised triglycerides and reduced high density lipoprotein  cholesterol (HDL).16</a:t>
            </a:r>
          </a:p>
          <a:p>
            <a:pPr>
              <a:buNone/>
            </a:pPr>
            <a:r>
              <a:rPr lang="en-US" sz="2000" dirty="0" smtClean="0"/>
              <a:t> </a:t>
            </a:r>
          </a:p>
          <a:p>
            <a:pPr>
              <a:buNone/>
            </a:pPr>
            <a:endParaRPr lang="en-US" sz="2000" dirty="0" smtClean="0"/>
          </a:p>
          <a:p>
            <a:pPr>
              <a:buNone/>
            </a:pPr>
            <a:r>
              <a:rPr lang="en-US" sz="2000" dirty="0" smtClean="0"/>
              <a:t>Insulin resistance was not strongly related to current or recent steroid therapy. It was, however, associated with </a:t>
            </a:r>
            <a:r>
              <a:rPr lang="en-US" sz="2000" i="1" dirty="0" smtClean="0">
                <a:solidFill>
                  <a:srgbClr val="FF0000"/>
                </a:solidFill>
              </a:rPr>
              <a:t>higher levels of ox-LDL</a:t>
            </a:r>
            <a:r>
              <a:rPr lang="en-US" sz="2000" dirty="0" smtClean="0"/>
              <a:t>. The </a:t>
            </a:r>
            <a:r>
              <a:rPr lang="en-US" sz="2000" i="1" dirty="0" smtClean="0">
                <a:solidFill>
                  <a:srgbClr val="FF0000"/>
                </a:solidFill>
              </a:rPr>
              <a:t>decreased insulin sensitivity in SLE </a:t>
            </a:r>
            <a:r>
              <a:rPr lang="en-US" sz="2000" dirty="0" smtClean="0"/>
              <a:t>was recently found to be correlated with the </a:t>
            </a:r>
            <a:r>
              <a:rPr lang="en-US" sz="2000" i="1" dirty="0" smtClean="0">
                <a:solidFill>
                  <a:srgbClr val="FF0000"/>
                </a:solidFill>
              </a:rPr>
              <a:t>markers of inflammation but not with the disease activity or damage</a:t>
            </a:r>
            <a:r>
              <a:rPr lang="en-US" sz="2000" dirty="0" smtClean="0"/>
              <a:t>.19</a:t>
            </a:r>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r>
              <a:rPr lang="en-US" sz="2800" b="1" dirty="0" smtClean="0"/>
              <a:t>Early diagnosis and management of cardiovascular</a:t>
            </a:r>
            <a:br>
              <a:rPr lang="en-US" sz="2800" b="1" dirty="0" smtClean="0"/>
            </a:br>
            <a:r>
              <a:rPr lang="en-US" sz="2800" b="1" dirty="0" smtClean="0"/>
              <a:t>risks in SLE</a:t>
            </a:r>
            <a:endParaRPr lang="en-US" sz="2800" dirty="0"/>
          </a:p>
        </p:txBody>
      </p:sp>
      <p:sp>
        <p:nvSpPr>
          <p:cNvPr id="3" name="Content Placeholder 2"/>
          <p:cNvSpPr>
            <a:spLocks noGrp="1"/>
          </p:cNvSpPr>
          <p:nvPr>
            <p:ph idx="1"/>
          </p:nvPr>
        </p:nvSpPr>
        <p:spPr>
          <a:xfrm>
            <a:off x="152400" y="1219200"/>
            <a:ext cx="8763000" cy="5334000"/>
          </a:xfrm>
        </p:spPr>
        <p:txBody>
          <a:bodyPr>
            <a:noAutofit/>
          </a:bodyPr>
          <a:lstStyle/>
          <a:p>
            <a:pPr>
              <a:buNone/>
            </a:pPr>
            <a:r>
              <a:rPr lang="en-US" sz="2000" b="1" i="1" dirty="0" smtClean="0"/>
              <a:t>Adequate control of correctable risk factors.</a:t>
            </a:r>
            <a:endParaRPr lang="en-US" sz="2000" dirty="0" smtClean="0"/>
          </a:p>
          <a:p>
            <a:pPr>
              <a:buNone/>
            </a:pPr>
            <a:endParaRPr lang="en-US" sz="2000" b="1" i="1" dirty="0" smtClean="0"/>
          </a:p>
          <a:p>
            <a:pPr>
              <a:buNone/>
            </a:pPr>
            <a:r>
              <a:rPr lang="en-US" sz="2000" b="1" i="1" dirty="0" smtClean="0"/>
              <a:t>Treatment of hypertension:</a:t>
            </a:r>
            <a:endParaRPr lang="en-US" sz="2000" i="1" dirty="0" smtClean="0">
              <a:solidFill>
                <a:srgbClr val="FF0000"/>
              </a:solidFill>
            </a:endParaRPr>
          </a:p>
          <a:p>
            <a:pPr>
              <a:buNone/>
            </a:pPr>
            <a:r>
              <a:rPr lang="en-US" sz="2000" dirty="0" smtClean="0"/>
              <a:t>Use of NSAIDs and COX-2 inhibitors should be judicious.  The choice of anti-hypertensive agents may be problematic because of  their other </a:t>
            </a:r>
            <a:r>
              <a:rPr lang="en-US" sz="2000" dirty="0" err="1" smtClean="0"/>
              <a:t>comorbidities</a:t>
            </a:r>
            <a:r>
              <a:rPr lang="en-US" sz="2000" dirty="0" smtClean="0"/>
              <a:t>. </a:t>
            </a:r>
          </a:p>
          <a:p>
            <a:pPr>
              <a:buNone/>
            </a:pPr>
            <a:endParaRPr lang="en-US" sz="2000" dirty="0" smtClean="0"/>
          </a:p>
          <a:p>
            <a:pPr>
              <a:buNone/>
            </a:pPr>
            <a:r>
              <a:rPr lang="en-US" sz="2000" i="1" dirty="0" err="1" smtClean="0">
                <a:solidFill>
                  <a:srgbClr val="FF0000"/>
                </a:solidFill>
              </a:rPr>
              <a:t>Nifedipine</a:t>
            </a:r>
            <a:r>
              <a:rPr lang="en-US" sz="2000" i="1" dirty="0" smtClean="0"/>
              <a:t> is a safe and effective anti-hypertensive drug in SLE, </a:t>
            </a:r>
            <a:r>
              <a:rPr lang="en-US" sz="2000" i="1" dirty="0" smtClean="0">
                <a:solidFill>
                  <a:srgbClr val="FF0000"/>
                </a:solidFill>
              </a:rPr>
              <a:t>either alone or combined with beta-blockers and diuretics</a:t>
            </a:r>
            <a:r>
              <a:rPr lang="en-US" sz="2000" b="1" dirty="0" smtClean="0">
                <a:solidFill>
                  <a:srgbClr val="FF0000"/>
                </a:solidFill>
              </a:rPr>
              <a:t>.</a:t>
            </a:r>
            <a:endParaRPr lang="en-US" sz="2000" dirty="0" smtClean="0">
              <a:solidFill>
                <a:srgbClr val="FF0000"/>
              </a:solidFill>
            </a:endParaRPr>
          </a:p>
          <a:p>
            <a:pPr>
              <a:buNone/>
            </a:pPr>
            <a:endParaRPr lang="en-US" sz="2000" dirty="0" smtClean="0"/>
          </a:p>
          <a:p>
            <a:pPr>
              <a:buNone/>
            </a:pPr>
            <a:r>
              <a:rPr lang="en-US" sz="2000" dirty="0" smtClean="0"/>
              <a:t>The combination of NSAIDs and ACE inhibitors is </a:t>
            </a:r>
            <a:r>
              <a:rPr lang="en-US" sz="2000" dirty="0" err="1" smtClean="0"/>
              <a:t>nephrotoxic</a:t>
            </a:r>
            <a:r>
              <a:rPr lang="en-US" sz="2000" dirty="0" smtClean="0"/>
              <a:t>, particularly in the  elderly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04800" y="1066800"/>
            <a:ext cx="8610600" cy="3293209"/>
          </a:xfrm>
          <a:prstGeom prst="rect">
            <a:avLst/>
          </a:prstGeom>
        </p:spPr>
        <p:txBody>
          <a:bodyPr wrap="square">
            <a:spAutoFit/>
          </a:bodyPr>
          <a:lstStyle/>
          <a:p>
            <a:r>
              <a:rPr lang="en-US" sz="2800" b="1" i="1" dirty="0" smtClean="0"/>
              <a:t>Role of </a:t>
            </a:r>
            <a:r>
              <a:rPr lang="en-US" sz="2800" b="1" i="1" dirty="0" err="1" smtClean="0"/>
              <a:t>Chloroquin</a:t>
            </a:r>
            <a:r>
              <a:rPr lang="en-US" sz="2800" b="1" i="1" dirty="0" smtClean="0"/>
              <a:t>:</a:t>
            </a:r>
          </a:p>
          <a:p>
            <a:endParaRPr lang="en-US" sz="1600" b="1" i="1" dirty="0" smtClean="0">
              <a:solidFill>
                <a:srgbClr val="FF0000"/>
              </a:solidFill>
            </a:endParaRPr>
          </a:p>
          <a:p>
            <a:r>
              <a:rPr lang="en-US" sz="2000" b="1" dirty="0" smtClean="0"/>
              <a:t>Use in the Treatment of Lupus:</a:t>
            </a:r>
          </a:p>
          <a:p>
            <a:r>
              <a:rPr lang="en-US" sz="2000" dirty="0" smtClean="0"/>
              <a:t>                       muscle and joint pain</a:t>
            </a:r>
          </a:p>
          <a:p>
            <a:r>
              <a:rPr lang="en-US" sz="2000" dirty="0" smtClean="0"/>
              <a:t>                       </a:t>
            </a:r>
            <a:r>
              <a:rPr lang="en-US" sz="2000" dirty="0" err="1" smtClean="0"/>
              <a:t>pericarditis</a:t>
            </a:r>
            <a:endParaRPr lang="en-US" sz="2000" dirty="0" smtClean="0"/>
          </a:p>
          <a:p>
            <a:r>
              <a:rPr lang="en-US" sz="2000" dirty="0" smtClean="0"/>
              <a:t>                       </a:t>
            </a:r>
            <a:r>
              <a:rPr lang="en-US" sz="2000" dirty="0" err="1" smtClean="0"/>
              <a:t>pleuritis</a:t>
            </a:r>
            <a:endParaRPr lang="en-US" sz="2000" dirty="0" smtClean="0"/>
          </a:p>
          <a:p>
            <a:r>
              <a:rPr lang="en-US" sz="2000" dirty="0" smtClean="0"/>
              <a:t>                       other symptoms of lupus such as fatigue and  fever</a:t>
            </a:r>
            <a:endParaRPr lang="en-US" sz="2000" b="1" i="1" dirty="0" smtClean="0">
              <a:solidFill>
                <a:srgbClr val="FF0000"/>
              </a:solidFill>
            </a:endParaRPr>
          </a:p>
          <a:p>
            <a:endParaRPr lang="en-US" sz="1600" dirty="0" smtClean="0"/>
          </a:p>
          <a:p>
            <a:r>
              <a:rPr lang="en-US" sz="2400" i="1" dirty="0" err="1" smtClean="0">
                <a:solidFill>
                  <a:srgbClr val="FF0000"/>
                </a:solidFill>
              </a:rPr>
              <a:t>antimalarials</a:t>
            </a:r>
            <a:r>
              <a:rPr lang="en-US" sz="2400" i="1" dirty="0" smtClean="0">
                <a:solidFill>
                  <a:srgbClr val="FF0000"/>
                </a:solidFill>
              </a:rPr>
              <a:t> may reduce the level of both total and LDL cholesterol </a:t>
            </a:r>
            <a:r>
              <a:rPr lang="en-US" sz="2400" i="1" dirty="0" err="1" smtClean="0">
                <a:solidFill>
                  <a:srgbClr val="FF0000"/>
                </a:solidFill>
              </a:rPr>
              <a:t>andor</a:t>
            </a:r>
            <a:r>
              <a:rPr lang="en-US" sz="2400" i="1" dirty="0" smtClean="0">
                <a:solidFill>
                  <a:srgbClr val="FF0000"/>
                </a:solidFill>
              </a:rPr>
              <a:t> increase HDL resulting in an advantageous lipid profile.</a:t>
            </a:r>
            <a:endParaRPr lang="en-US"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2400" b="1" dirty="0" smtClean="0"/>
              <a:t>Screening for subclinical CAD in SLE</a:t>
            </a:r>
            <a:endParaRPr lang="en-US" sz="2400" dirty="0"/>
          </a:p>
        </p:txBody>
      </p:sp>
      <p:sp>
        <p:nvSpPr>
          <p:cNvPr id="3" name="Content Placeholder 2"/>
          <p:cNvSpPr>
            <a:spLocks noGrp="1"/>
          </p:cNvSpPr>
          <p:nvPr>
            <p:ph idx="1"/>
          </p:nvPr>
        </p:nvSpPr>
        <p:spPr>
          <a:xfrm>
            <a:off x="228600" y="1066800"/>
            <a:ext cx="8763000" cy="5181600"/>
          </a:xfrm>
        </p:spPr>
        <p:txBody>
          <a:bodyPr>
            <a:normAutofit/>
          </a:bodyPr>
          <a:lstStyle/>
          <a:p>
            <a:pPr>
              <a:buNone/>
            </a:pPr>
            <a:r>
              <a:rPr lang="en-US" sz="1600" b="1" i="1" dirty="0" smtClean="0"/>
              <a:t>Carotid  ultra-sound:</a:t>
            </a:r>
          </a:p>
          <a:p>
            <a:pPr>
              <a:buNone/>
            </a:pPr>
            <a:r>
              <a:rPr lang="en-US" sz="1600" dirty="0" smtClean="0"/>
              <a:t> </a:t>
            </a:r>
            <a:r>
              <a:rPr lang="en-US" sz="1600" i="1" dirty="0" smtClean="0">
                <a:solidFill>
                  <a:srgbClr val="FF0000"/>
                </a:solidFill>
              </a:rPr>
              <a:t>focal plaque formation</a:t>
            </a:r>
            <a:r>
              <a:rPr lang="en-US" sz="1600" dirty="0" smtClean="0">
                <a:solidFill>
                  <a:srgbClr val="FF0000"/>
                </a:solidFill>
              </a:rPr>
              <a:t> </a:t>
            </a:r>
            <a:endParaRPr lang="en-US" sz="1600" dirty="0" smtClean="0"/>
          </a:p>
          <a:p>
            <a:pPr>
              <a:buNone/>
            </a:pPr>
            <a:r>
              <a:rPr lang="en-US" sz="1600" i="1" dirty="0" smtClean="0">
                <a:solidFill>
                  <a:srgbClr val="FF0000"/>
                </a:solidFill>
              </a:rPr>
              <a:t>Increased carotid </a:t>
            </a:r>
            <a:r>
              <a:rPr lang="en-US" sz="1600" i="1" dirty="0" err="1" smtClean="0">
                <a:solidFill>
                  <a:srgbClr val="FF0000"/>
                </a:solidFill>
              </a:rPr>
              <a:t>intima</a:t>
            </a:r>
            <a:r>
              <a:rPr lang="en-US" sz="1600" i="1" dirty="0" smtClean="0">
                <a:solidFill>
                  <a:srgbClr val="FF0000"/>
                </a:solidFill>
              </a:rPr>
              <a:t> media thickness</a:t>
            </a:r>
            <a:r>
              <a:rPr lang="en-US" sz="1600" dirty="0" smtClean="0"/>
              <a:t> </a:t>
            </a:r>
          </a:p>
          <a:p>
            <a:pPr>
              <a:buNone/>
            </a:pPr>
            <a:endParaRPr lang="en-US" sz="1600" dirty="0" smtClean="0"/>
          </a:p>
          <a:p>
            <a:pPr>
              <a:buNone/>
            </a:pPr>
            <a:endParaRPr lang="en-US" sz="1600" dirty="0" smtClean="0"/>
          </a:p>
          <a:p>
            <a:pPr>
              <a:buNone/>
            </a:pPr>
            <a:r>
              <a:rPr lang="en-US" sz="1600" b="1" i="1" dirty="0" smtClean="0"/>
              <a:t>Noninvasive assessment method:</a:t>
            </a:r>
            <a:endParaRPr lang="en-US" sz="1600" b="1" dirty="0" smtClean="0"/>
          </a:p>
          <a:p>
            <a:pPr>
              <a:buNone/>
            </a:pPr>
            <a:r>
              <a:rPr lang="en-US" sz="1600" i="1" dirty="0" smtClean="0"/>
              <a:t>(1)Single Photon Emission Computed Tomography </a:t>
            </a:r>
            <a:r>
              <a:rPr lang="en-US" sz="1600" i="1" dirty="0" smtClean="0">
                <a:solidFill>
                  <a:srgbClr val="FF0000"/>
                </a:solidFill>
              </a:rPr>
              <a:t>(SPECT SCAN) </a:t>
            </a:r>
          </a:p>
          <a:p>
            <a:pPr>
              <a:buNone/>
            </a:pPr>
            <a:r>
              <a:rPr lang="en-US" sz="1600" i="1" dirty="0" smtClean="0"/>
              <a:t>(2)Dual Isotope Myocardial Perfusion Imaging </a:t>
            </a:r>
            <a:r>
              <a:rPr lang="en-US" sz="1600" i="1" dirty="0" smtClean="0">
                <a:solidFill>
                  <a:srgbClr val="FF0000"/>
                </a:solidFill>
              </a:rPr>
              <a:t>(DIMPI)</a:t>
            </a:r>
            <a:r>
              <a:rPr lang="en-US" sz="1600" i="1" dirty="0" smtClean="0"/>
              <a:t> </a:t>
            </a:r>
          </a:p>
          <a:p>
            <a:pPr>
              <a:buNone/>
            </a:pPr>
            <a:r>
              <a:rPr lang="en-US" sz="1600" dirty="0" smtClean="0"/>
              <a:t>In this techniques  2 isotopes, thallium 201 and technetium 99m </a:t>
            </a:r>
            <a:r>
              <a:rPr lang="en-US" sz="1600" dirty="0" err="1" smtClean="0"/>
              <a:t>sestambi</a:t>
            </a:r>
            <a:r>
              <a:rPr lang="en-US" sz="1600" dirty="0" smtClean="0"/>
              <a:t>  are used.</a:t>
            </a:r>
          </a:p>
          <a:p>
            <a:pPr>
              <a:buNone/>
            </a:pPr>
            <a:r>
              <a:rPr lang="en-US" sz="1600" i="1" dirty="0" smtClean="0"/>
              <a:t>These noninvasive assessment method s are useful in </a:t>
            </a:r>
            <a:r>
              <a:rPr lang="en-US" sz="1600" i="1" dirty="0" smtClean="0">
                <a:solidFill>
                  <a:srgbClr val="FF0000"/>
                </a:solidFill>
              </a:rPr>
              <a:t>detecting abnormalities for myocardial </a:t>
            </a:r>
          </a:p>
          <a:p>
            <a:pPr>
              <a:buNone/>
            </a:pPr>
            <a:r>
              <a:rPr lang="en-US" sz="1600" i="1" dirty="0" smtClean="0">
                <a:solidFill>
                  <a:srgbClr val="FF0000"/>
                </a:solidFill>
              </a:rPr>
              <a:t>perfusion </a:t>
            </a:r>
            <a:r>
              <a:rPr lang="en-US" sz="1600" dirty="0" smtClean="0"/>
              <a:t>in patients with suspected CAD.</a:t>
            </a:r>
          </a:p>
          <a:p>
            <a:pPr>
              <a:buNone/>
            </a:pPr>
            <a:endParaRPr lang="en-US" sz="1600" dirty="0" smtClean="0"/>
          </a:p>
          <a:p>
            <a:pPr>
              <a:buNone/>
            </a:pPr>
            <a:r>
              <a:rPr lang="en-US" sz="1600" i="1" dirty="0" smtClean="0"/>
              <a:t>Using SPECT, DIMPI</a:t>
            </a:r>
            <a:r>
              <a:rPr lang="en-US" sz="1600" dirty="0" smtClean="0"/>
              <a:t>, a study in 113 SLE patients showed that 40% of all women with SLE and 35% of </a:t>
            </a:r>
          </a:p>
          <a:p>
            <a:pPr>
              <a:buNone/>
            </a:pPr>
            <a:r>
              <a:rPr lang="en-US" sz="1600" dirty="0" smtClean="0"/>
              <a:t>women with SLE with no history of CAD had abnormalities of myocardial perfusion, suggesting</a:t>
            </a:r>
          </a:p>
          <a:p>
            <a:pPr>
              <a:buNone/>
            </a:pPr>
            <a:r>
              <a:rPr lang="en-US" sz="1600" dirty="0" smtClean="0"/>
              <a:t>a </a:t>
            </a:r>
            <a:r>
              <a:rPr lang="en-US" sz="1600" i="1" dirty="0" smtClean="0"/>
              <a:t>high prevalence of early CAD in SLE</a:t>
            </a:r>
            <a:r>
              <a:rPr lang="en-US" sz="1600" dirty="0" smtClean="0"/>
              <a:t>.</a:t>
            </a:r>
            <a:endParaRPr lang="en-US"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5943600"/>
          </a:xfrm>
        </p:spPr>
        <p:txBody>
          <a:bodyPr/>
          <a:lstStyle/>
          <a:p>
            <a:pPr>
              <a:buNone/>
            </a:pPr>
            <a:endParaRPr lang="en-US" sz="1600" dirty="0" smtClean="0"/>
          </a:p>
          <a:p>
            <a:pPr>
              <a:buNone/>
            </a:pPr>
            <a:r>
              <a:rPr lang="en-US" sz="1600" dirty="0" smtClean="0"/>
              <a:t>Future studies are now required </a:t>
            </a:r>
            <a:r>
              <a:rPr lang="en-US" sz="1600" i="1" dirty="0" smtClean="0">
                <a:solidFill>
                  <a:srgbClr val="FF0000"/>
                </a:solidFill>
              </a:rPr>
              <a:t>correlating coronary perfusion abnormalities</a:t>
            </a:r>
            <a:r>
              <a:rPr lang="en-US" sz="1600" i="1" dirty="0" smtClean="0"/>
              <a:t> </a:t>
            </a:r>
            <a:r>
              <a:rPr lang="en-US" sz="1600" dirty="0" smtClean="0"/>
              <a:t>detected by SPECT </a:t>
            </a:r>
          </a:p>
          <a:p>
            <a:pPr>
              <a:buNone/>
            </a:pPr>
            <a:r>
              <a:rPr lang="en-US" sz="1600" dirty="0" smtClean="0"/>
              <a:t>DIMPI and coronary angiography abnormalities as well as correlation between the coronary perfusion </a:t>
            </a:r>
          </a:p>
          <a:p>
            <a:pPr>
              <a:buNone/>
            </a:pPr>
            <a:r>
              <a:rPr lang="en-US" sz="1600" dirty="0" smtClean="0"/>
              <a:t>abnormalities and the markers of endothelial dysfunction in SLE.</a:t>
            </a:r>
          </a:p>
          <a:p>
            <a:pPr>
              <a:buNone/>
            </a:pPr>
            <a:endParaRPr lang="en-US" sz="1600" dirty="0" smtClean="0"/>
          </a:p>
          <a:p>
            <a:pPr>
              <a:buNone/>
            </a:pPr>
            <a:r>
              <a:rPr lang="en-US" sz="1600" dirty="0" smtClean="0"/>
              <a:t>(3)Electron-beam  Computed tomography (CT)</a:t>
            </a:r>
          </a:p>
          <a:p>
            <a:pPr>
              <a:buNone/>
            </a:pPr>
            <a:r>
              <a:rPr lang="en-US" sz="1600" i="1" dirty="0" smtClean="0"/>
              <a:t> Detect </a:t>
            </a:r>
            <a:r>
              <a:rPr lang="en-US" sz="1600" i="1" dirty="0" smtClean="0">
                <a:solidFill>
                  <a:srgbClr val="FF0000"/>
                </a:solidFill>
              </a:rPr>
              <a:t>coronary artery atherosclerosis  </a:t>
            </a:r>
            <a:r>
              <a:rPr lang="en-US" sz="1600" i="1" dirty="0" smtClean="0"/>
              <a:t>and</a:t>
            </a:r>
            <a:r>
              <a:rPr lang="en-US" sz="1600" i="1" dirty="0" smtClean="0">
                <a:solidFill>
                  <a:srgbClr val="FF0000"/>
                </a:solidFill>
              </a:rPr>
              <a:t> </a:t>
            </a:r>
            <a:r>
              <a:rPr lang="en-US" sz="1600" dirty="0" smtClean="0"/>
              <a:t> extent of </a:t>
            </a:r>
            <a:r>
              <a:rPr lang="en-US" sz="1600" i="1" dirty="0" smtClean="0">
                <a:solidFill>
                  <a:srgbClr val="FF0000"/>
                </a:solidFill>
              </a:rPr>
              <a:t>coronary artery calcification.</a:t>
            </a:r>
          </a:p>
          <a:p>
            <a:pPr>
              <a:buNone/>
            </a:pPr>
            <a:endParaRPr lang="en-US" sz="1600" dirty="0" smtClean="0"/>
          </a:p>
          <a:p>
            <a:pPr>
              <a:buNone/>
            </a:pPr>
            <a:r>
              <a:rPr lang="en-US" sz="1600" dirty="0" smtClean="0"/>
              <a:t> </a:t>
            </a:r>
            <a:r>
              <a:rPr lang="en-US" sz="1600" i="1" dirty="0" smtClean="0"/>
              <a:t>A recent study showed asymptomatic coronary artery atherosclerosis, as detected by </a:t>
            </a:r>
            <a:r>
              <a:rPr lang="en-US" sz="1600" i="1" dirty="0" err="1" smtClean="0"/>
              <a:t>electronbeam</a:t>
            </a:r>
            <a:r>
              <a:rPr lang="en-US" sz="1600" i="1" dirty="0" smtClean="0"/>
              <a:t> CT, </a:t>
            </a:r>
          </a:p>
          <a:p>
            <a:pPr>
              <a:buNone/>
            </a:pPr>
            <a:r>
              <a:rPr lang="en-US" sz="1600" i="1" dirty="0" smtClean="0"/>
              <a:t>is more common in patients with lupus than in the general population but is </a:t>
            </a:r>
            <a:r>
              <a:rPr lang="en-US" sz="1600" i="1" dirty="0" smtClean="0">
                <a:solidFill>
                  <a:srgbClr val="FF0000"/>
                </a:solidFill>
              </a:rPr>
              <a:t>not associated with </a:t>
            </a:r>
          </a:p>
          <a:p>
            <a:pPr>
              <a:buNone/>
            </a:pPr>
            <a:r>
              <a:rPr lang="en-US" sz="1600" i="1" dirty="0" smtClean="0">
                <a:solidFill>
                  <a:srgbClr val="FF0000"/>
                </a:solidFill>
              </a:rPr>
              <a:t>traditional coronary risk factors, lupus disease  activity, or corticosteroid therapy</a:t>
            </a:r>
            <a:r>
              <a:rPr lang="en-US" sz="1600" i="1" dirty="0" smtClean="0"/>
              <a:t>.</a:t>
            </a:r>
            <a:r>
              <a:rPr lang="en-US" sz="1600" dirty="0" smtClean="0"/>
              <a:t>25,26</a:t>
            </a:r>
            <a:endParaRPr lang="en-US"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2400" b="1" dirty="0" smtClean="0"/>
              <a:t>Accelerated cardiovascular mortality in rheumatoid</a:t>
            </a:r>
            <a:br>
              <a:rPr lang="en-US" sz="2400" b="1" dirty="0" smtClean="0"/>
            </a:br>
            <a:r>
              <a:rPr lang="en-US" sz="2400" b="1" dirty="0" smtClean="0"/>
              <a:t>arthritis</a:t>
            </a:r>
            <a:endParaRPr lang="en-US" sz="2400" dirty="0"/>
          </a:p>
        </p:txBody>
      </p:sp>
      <p:sp>
        <p:nvSpPr>
          <p:cNvPr id="3" name="Content Placeholder 2"/>
          <p:cNvSpPr>
            <a:spLocks noGrp="1"/>
          </p:cNvSpPr>
          <p:nvPr>
            <p:ph idx="1"/>
          </p:nvPr>
        </p:nvSpPr>
        <p:spPr>
          <a:xfrm>
            <a:off x="152400" y="838200"/>
            <a:ext cx="8763000" cy="5791200"/>
          </a:xfrm>
        </p:spPr>
        <p:txBody>
          <a:bodyPr>
            <a:normAutofit/>
          </a:bodyPr>
          <a:lstStyle/>
          <a:p>
            <a:pPr>
              <a:buNone/>
            </a:pPr>
            <a:endParaRPr lang="en-US" sz="1600" dirty="0" smtClean="0"/>
          </a:p>
          <a:p>
            <a:pPr>
              <a:buNone/>
            </a:pPr>
            <a:r>
              <a:rPr lang="en-US" sz="1600" dirty="0" smtClean="0"/>
              <a:t>Most epidemiological work suggests that the cardiovascular mortality is increased in RA, with</a:t>
            </a:r>
          </a:p>
          <a:p>
            <a:pPr>
              <a:buNone/>
            </a:pPr>
            <a:r>
              <a:rPr lang="en-US" sz="1600" i="1" dirty="0" smtClean="0">
                <a:solidFill>
                  <a:srgbClr val="FF0000"/>
                </a:solidFill>
              </a:rPr>
              <a:t>standardized mortality ratios of between 1.13 and 5.15.</a:t>
            </a:r>
          </a:p>
          <a:p>
            <a:pPr>
              <a:buNone/>
            </a:pPr>
            <a:endParaRPr lang="en-US" sz="1600" dirty="0" smtClean="0"/>
          </a:p>
          <a:p>
            <a:pPr>
              <a:buNone/>
            </a:pPr>
            <a:r>
              <a:rPr lang="en-US" sz="1600" dirty="0" smtClean="0"/>
              <a:t>Evidence is mounting that the main cause of cardiovascular death in RA is CAD. </a:t>
            </a:r>
          </a:p>
          <a:p>
            <a:pPr>
              <a:buNone/>
            </a:pPr>
            <a:endParaRPr lang="en-US" sz="1600" dirty="0" smtClean="0"/>
          </a:p>
          <a:p>
            <a:pPr>
              <a:buNone/>
            </a:pPr>
            <a:r>
              <a:rPr lang="en-US" sz="1600" dirty="0" smtClean="0"/>
              <a:t>Studies showing that the incidence and or prevalence of CAD, such as  </a:t>
            </a:r>
            <a:r>
              <a:rPr lang="en-US" sz="1600" i="1" dirty="0" smtClean="0">
                <a:solidFill>
                  <a:srgbClr val="FF0000"/>
                </a:solidFill>
              </a:rPr>
              <a:t>MI, CCF and Coronary deaths are increased in RA </a:t>
            </a:r>
            <a:r>
              <a:rPr lang="en-US" sz="1600" dirty="0" smtClean="0"/>
              <a:t>compared with controls.28</a:t>
            </a:r>
          </a:p>
          <a:p>
            <a:pPr>
              <a:buNone/>
            </a:pPr>
            <a:endParaRPr lang="en-US" sz="1600" dirty="0" smtClean="0"/>
          </a:p>
          <a:p>
            <a:pPr>
              <a:buNone/>
            </a:pPr>
            <a:r>
              <a:rPr lang="en-US" sz="1600" dirty="0" smtClean="0"/>
              <a:t> Additionally, </a:t>
            </a:r>
            <a:r>
              <a:rPr lang="en-US" sz="1600" i="1" dirty="0" smtClean="0"/>
              <a:t>RA patients were found to experience unrecognized  myocardial infarction and sudden death more often than the non-RA  subjects</a:t>
            </a:r>
            <a:r>
              <a:rPr lang="en-US" sz="1600" dirty="0" smtClean="0"/>
              <a:t>.29</a:t>
            </a:r>
          </a:p>
          <a:p>
            <a:pPr>
              <a:buNone/>
            </a:pPr>
            <a:endParaRPr lang="en-US" sz="1600" dirty="0" smtClean="0"/>
          </a:p>
          <a:p>
            <a:pPr>
              <a:buNone/>
            </a:pPr>
            <a:r>
              <a:rPr lang="en-US" sz="1600" dirty="0" smtClean="0"/>
              <a:t> A recent study reported subclinical atherosclerosis, as indicated by </a:t>
            </a:r>
            <a:r>
              <a:rPr lang="en-US" sz="1600" i="1" dirty="0" smtClean="0">
                <a:solidFill>
                  <a:srgbClr val="FF0000"/>
                </a:solidFill>
              </a:rPr>
              <a:t>increased Common Carotid Artery </a:t>
            </a:r>
          </a:p>
          <a:p>
            <a:pPr>
              <a:buNone/>
            </a:pPr>
            <a:r>
              <a:rPr lang="en-US" sz="1600" i="1" dirty="0" err="1" smtClean="0">
                <a:solidFill>
                  <a:srgbClr val="FF0000"/>
                </a:solidFill>
              </a:rPr>
              <a:t>Intima</a:t>
            </a:r>
            <a:r>
              <a:rPr lang="en-US" sz="1600" i="1" dirty="0" smtClean="0">
                <a:solidFill>
                  <a:srgbClr val="FF0000"/>
                </a:solidFill>
              </a:rPr>
              <a:t> media thickness (CCAIMT), </a:t>
            </a:r>
            <a:r>
              <a:rPr lang="en-US" sz="1600" dirty="0" smtClean="0"/>
              <a:t>in one third of the Indian patients with RA as compared to age and </a:t>
            </a:r>
          </a:p>
          <a:p>
            <a:pPr>
              <a:buNone/>
            </a:pPr>
            <a:r>
              <a:rPr lang="en-US" sz="1600" dirty="0" smtClean="0"/>
              <a:t>sex matched controls. </a:t>
            </a:r>
          </a:p>
          <a:p>
            <a:pPr>
              <a:buNone/>
            </a:pPr>
            <a:endParaRPr lang="en-US" sz="1600" dirty="0" smtClean="0"/>
          </a:p>
          <a:p>
            <a:pPr>
              <a:buNone/>
            </a:pPr>
            <a:r>
              <a:rPr lang="en-US" sz="1600" dirty="0" smtClean="0"/>
              <a:t>More importantly, it showed  subclinical atherosclerosis at a much younger age, which was independent </a:t>
            </a:r>
          </a:p>
          <a:p>
            <a:pPr>
              <a:buNone/>
            </a:pPr>
            <a:r>
              <a:rPr lang="en-US" sz="1600" dirty="0" smtClean="0"/>
              <a:t>of the duration of the disease and tender joint count.30</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2400" b="1" dirty="0" smtClean="0"/>
              <a:t>Traditional cardiovascular disease risk factors</a:t>
            </a:r>
            <a:endParaRPr lang="en-US" sz="2400" dirty="0"/>
          </a:p>
        </p:txBody>
      </p:sp>
      <p:sp>
        <p:nvSpPr>
          <p:cNvPr id="3" name="Content Placeholder 2"/>
          <p:cNvSpPr>
            <a:spLocks noGrp="1"/>
          </p:cNvSpPr>
          <p:nvPr>
            <p:ph idx="1"/>
          </p:nvPr>
        </p:nvSpPr>
        <p:spPr>
          <a:xfrm>
            <a:off x="228600" y="533400"/>
            <a:ext cx="8763000" cy="6096000"/>
          </a:xfrm>
        </p:spPr>
        <p:txBody>
          <a:bodyPr/>
          <a:lstStyle/>
          <a:p>
            <a:pPr>
              <a:buNone/>
            </a:pPr>
            <a:r>
              <a:rPr lang="en-US" sz="1600" dirty="0" smtClean="0"/>
              <a:t>The increased CAD risk in RA patients is </a:t>
            </a:r>
            <a:r>
              <a:rPr lang="en-US" sz="1600" dirty="0" err="1" smtClean="0"/>
              <a:t>atleast</a:t>
            </a:r>
            <a:r>
              <a:rPr lang="en-US" sz="1600" dirty="0" smtClean="0"/>
              <a:t> partly explained by the traditional CV risk factors and </a:t>
            </a:r>
          </a:p>
          <a:p>
            <a:pPr>
              <a:buNone/>
            </a:pPr>
            <a:r>
              <a:rPr lang="en-US" sz="1600" dirty="0" smtClean="0"/>
              <a:t>some of them are logical targets for modification in RA patients.</a:t>
            </a:r>
          </a:p>
          <a:p>
            <a:pPr>
              <a:buNone/>
            </a:pPr>
            <a:r>
              <a:rPr lang="en-US" sz="1600" dirty="0" smtClean="0"/>
              <a:t>These traditional risk factors are :</a:t>
            </a:r>
          </a:p>
          <a:p>
            <a:pPr>
              <a:buNone/>
            </a:pPr>
            <a:endParaRPr lang="en-US" sz="1600" dirty="0" smtClean="0"/>
          </a:p>
          <a:p>
            <a:pPr>
              <a:buNone/>
            </a:pPr>
            <a:r>
              <a:rPr lang="en-US" sz="1600" b="1" i="1" dirty="0" smtClean="0"/>
              <a:t>Non modifiable                                                   </a:t>
            </a:r>
            <a:r>
              <a:rPr lang="en-US" sz="1600" b="1" i="1" dirty="0" err="1" smtClean="0"/>
              <a:t>Modifiable</a:t>
            </a:r>
            <a:endParaRPr lang="en-US" sz="1600" b="1" i="1" dirty="0" smtClean="0"/>
          </a:p>
          <a:p>
            <a:pPr>
              <a:buNone/>
            </a:pPr>
            <a:r>
              <a:rPr lang="en-US" sz="1600" dirty="0" smtClean="0"/>
              <a:t>    Age                                                                       </a:t>
            </a:r>
            <a:r>
              <a:rPr lang="en-US" sz="1600" dirty="0" err="1" smtClean="0"/>
              <a:t>Dyslipidemia</a:t>
            </a:r>
            <a:endParaRPr lang="en-US" sz="1600" dirty="0" smtClean="0"/>
          </a:p>
          <a:p>
            <a:pPr>
              <a:buNone/>
            </a:pPr>
            <a:r>
              <a:rPr lang="en-US" sz="1600" dirty="0" smtClean="0"/>
              <a:t>    Gender                                                                 Smoking</a:t>
            </a:r>
          </a:p>
          <a:p>
            <a:pPr>
              <a:buNone/>
            </a:pPr>
            <a:r>
              <a:rPr lang="en-US" sz="1600" dirty="0" smtClean="0"/>
              <a:t>    Family history of CAD                                        Diabetes Mellitus</a:t>
            </a:r>
          </a:p>
          <a:p>
            <a:pPr>
              <a:buNone/>
            </a:pPr>
            <a:r>
              <a:rPr lang="en-US" sz="1600" dirty="0" smtClean="0"/>
              <a:t>                                                                                  Hypothyroidism</a:t>
            </a:r>
          </a:p>
          <a:p>
            <a:pPr>
              <a:buNone/>
            </a:pPr>
            <a:r>
              <a:rPr lang="en-US" sz="1600" dirty="0" smtClean="0"/>
              <a:t>                                                                                  Metabolic syndrome features</a:t>
            </a:r>
          </a:p>
          <a:p>
            <a:pPr>
              <a:buNone/>
            </a:pPr>
            <a:r>
              <a:rPr lang="en-US" sz="1600" dirty="0" smtClean="0"/>
              <a:t>                                                                                  Chronic kidney disease    </a:t>
            </a:r>
          </a:p>
          <a:p>
            <a:pPr>
              <a:buNone/>
            </a:pPr>
            <a:endParaRPr lang="en-US" sz="1600" dirty="0" smtClean="0"/>
          </a:p>
          <a:p>
            <a:pPr>
              <a:buNone/>
            </a:pPr>
            <a:endParaRPr lang="en-US" sz="1600" i="1" dirty="0" smtClean="0">
              <a:solidFill>
                <a:srgbClr val="FF0000"/>
              </a:solidFill>
            </a:endParaRPr>
          </a:p>
          <a:p>
            <a:pPr>
              <a:buNone/>
            </a:pPr>
            <a:r>
              <a:rPr lang="en-US" sz="1600" i="1" dirty="0" err="1" smtClean="0">
                <a:solidFill>
                  <a:srgbClr val="FF0000"/>
                </a:solidFill>
              </a:rPr>
              <a:t>Dyslipidemia</a:t>
            </a:r>
            <a:r>
              <a:rPr lang="en-US" sz="1600" dirty="0" smtClean="0"/>
              <a:t> has been well documented in RA and appears to be associated with the </a:t>
            </a:r>
            <a:r>
              <a:rPr lang="en-US" sz="1600" i="1" dirty="0" smtClean="0">
                <a:solidFill>
                  <a:srgbClr val="FF0000"/>
                </a:solidFill>
              </a:rPr>
              <a:t>acute-phase </a:t>
            </a:r>
          </a:p>
          <a:p>
            <a:pPr>
              <a:buNone/>
            </a:pPr>
            <a:r>
              <a:rPr lang="en-US" sz="1600" i="1" dirty="0" smtClean="0">
                <a:solidFill>
                  <a:srgbClr val="FF0000"/>
                </a:solidFill>
              </a:rPr>
              <a:t>response.</a:t>
            </a:r>
            <a:r>
              <a:rPr lang="en-US" sz="1600" dirty="0" smtClean="0"/>
              <a:t> </a:t>
            </a:r>
            <a:r>
              <a:rPr lang="en-US" sz="1600" i="1" dirty="0" smtClean="0">
                <a:solidFill>
                  <a:srgbClr val="FF0000"/>
                </a:solidFill>
              </a:rPr>
              <a:t>Serum lipoprotein A</a:t>
            </a:r>
            <a:r>
              <a:rPr lang="en-US" sz="1600" dirty="0" smtClean="0"/>
              <a:t> was found to be </a:t>
            </a:r>
            <a:r>
              <a:rPr lang="en-US" sz="1600" i="1" dirty="0" smtClean="0">
                <a:solidFill>
                  <a:srgbClr val="FF0000"/>
                </a:solidFill>
              </a:rPr>
              <a:t>significantly increased </a:t>
            </a:r>
            <a:r>
              <a:rPr lang="en-US" sz="1600" dirty="0" smtClean="0"/>
              <a:t>and </a:t>
            </a:r>
            <a:r>
              <a:rPr lang="en-US" sz="1600" i="1" dirty="0" smtClean="0">
                <a:solidFill>
                  <a:srgbClr val="FF0000"/>
                </a:solidFill>
              </a:rPr>
              <a:t>high-density lipoprotein </a:t>
            </a:r>
          </a:p>
          <a:p>
            <a:pPr>
              <a:buNone/>
            </a:pPr>
            <a:r>
              <a:rPr lang="en-US" sz="1600" i="1" dirty="0" smtClean="0">
                <a:solidFill>
                  <a:srgbClr val="FF0000"/>
                </a:solidFill>
              </a:rPr>
              <a:t>significantly decreased </a:t>
            </a:r>
            <a:r>
              <a:rPr lang="en-US" sz="1600" dirty="0" smtClean="0"/>
              <a:t>in women with rheumatoid arthritis versus healthy women. </a:t>
            </a:r>
          </a:p>
          <a:p>
            <a:pPr>
              <a:buNone/>
            </a:pPr>
            <a:endParaRPr lang="en-US" sz="1600" i="1" dirty="0" smtClean="0">
              <a:solidFill>
                <a:srgbClr val="FF0000"/>
              </a:solidFill>
            </a:endParaRPr>
          </a:p>
          <a:p>
            <a:pPr>
              <a:buNone/>
            </a:pPr>
            <a:r>
              <a:rPr lang="en-US" sz="1600" i="1" dirty="0" smtClean="0">
                <a:solidFill>
                  <a:srgbClr val="FF0000"/>
                </a:solidFill>
              </a:rPr>
              <a:t>In addition, high-density lipoprotein function appears to be abnormal in patients with rheumatoid </a:t>
            </a:r>
          </a:p>
          <a:p>
            <a:pPr>
              <a:buNone/>
            </a:pPr>
            <a:r>
              <a:rPr lang="en-US" sz="1600" i="1" dirty="0" smtClean="0">
                <a:solidFill>
                  <a:srgbClr val="FF0000"/>
                </a:solidFill>
              </a:rPr>
              <a:t>arthritis, because this  molecule is unable to protect low-density lipoprotein from oxidation.32</a:t>
            </a:r>
            <a:endParaRPr lang="en-US" sz="1600" i="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2400" b="1" dirty="0" smtClean="0"/>
              <a:t>Novel cardiovascular disease risk factors in</a:t>
            </a:r>
            <a:br>
              <a:rPr lang="en-US" sz="2400" b="1" dirty="0" smtClean="0"/>
            </a:br>
            <a:r>
              <a:rPr lang="en-US" sz="2400" b="1" dirty="0" smtClean="0"/>
              <a:t>rheumatoid arthritis</a:t>
            </a:r>
            <a:endParaRPr lang="en-US" sz="2400" dirty="0"/>
          </a:p>
        </p:txBody>
      </p:sp>
      <p:sp>
        <p:nvSpPr>
          <p:cNvPr id="3" name="Content Placeholder 2"/>
          <p:cNvSpPr>
            <a:spLocks noGrp="1"/>
          </p:cNvSpPr>
          <p:nvPr>
            <p:ph idx="1"/>
          </p:nvPr>
        </p:nvSpPr>
        <p:spPr>
          <a:xfrm>
            <a:off x="152400" y="762000"/>
            <a:ext cx="8839200" cy="5867400"/>
          </a:xfrm>
        </p:spPr>
        <p:txBody>
          <a:bodyPr>
            <a:normAutofit/>
          </a:bodyPr>
          <a:lstStyle/>
          <a:p>
            <a:pPr>
              <a:buNone/>
            </a:pPr>
            <a:endParaRPr lang="en-US" sz="2000" dirty="0" smtClean="0"/>
          </a:p>
          <a:p>
            <a:pPr>
              <a:buNone/>
            </a:pPr>
            <a:r>
              <a:rPr lang="en-US" sz="2000" dirty="0" smtClean="0"/>
              <a:t>There is  </a:t>
            </a:r>
            <a:r>
              <a:rPr lang="en-US" sz="2000" i="1" dirty="0" smtClean="0">
                <a:solidFill>
                  <a:srgbClr val="FF0000"/>
                </a:solidFill>
              </a:rPr>
              <a:t>inflammatory and immunological responses</a:t>
            </a:r>
            <a:r>
              <a:rPr lang="en-US" sz="2000" dirty="0" smtClean="0"/>
              <a:t> in atherosclerosis and RA.34 </a:t>
            </a:r>
          </a:p>
          <a:p>
            <a:pPr>
              <a:buNone/>
            </a:pPr>
            <a:r>
              <a:rPr lang="en-US" sz="2000" dirty="0" smtClean="0"/>
              <a:t>Reasons for dramatic increase in atherosclerotic CVD in RA are complex and are probably mediated by multiple pathways. </a:t>
            </a:r>
          </a:p>
          <a:p>
            <a:pPr>
              <a:buNone/>
            </a:pPr>
            <a:endParaRPr lang="en-US" sz="2000" dirty="0" smtClean="0"/>
          </a:p>
          <a:p>
            <a:pPr>
              <a:buNone/>
            </a:pPr>
            <a:r>
              <a:rPr lang="en-US" sz="2000" dirty="0" smtClean="0"/>
              <a:t>These include –</a:t>
            </a:r>
          </a:p>
          <a:p>
            <a:pPr>
              <a:buNone/>
            </a:pPr>
            <a:r>
              <a:rPr lang="fr-FR" sz="2000" dirty="0" smtClean="0"/>
              <a:t>1. </a:t>
            </a:r>
            <a:r>
              <a:rPr lang="fr-FR" sz="2000" dirty="0" err="1" smtClean="0"/>
              <a:t>Inflammatory</a:t>
            </a:r>
            <a:r>
              <a:rPr lang="fr-FR" sz="2000" dirty="0" smtClean="0"/>
              <a:t> cytokines </a:t>
            </a:r>
            <a:r>
              <a:rPr lang="fr-FR" sz="2000" dirty="0" err="1" smtClean="0"/>
              <a:t>e.g</a:t>
            </a:r>
            <a:r>
              <a:rPr lang="fr-FR" sz="2000" dirty="0" smtClean="0"/>
              <a:t>. </a:t>
            </a:r>
            <a:r>
              <a:rPr lang="fr-FR" sz="2000" dirty="0" err="1" smtClean="0"/>
              <a:t>TNFa</a:t>
            </a:r>
            <a:r>
              <a:rPr lang="fr-FR" sz="2000" dirty="0" smtClean="0"/>
              <a:t>, IL-1, IL-6, etc.</a:t>
            </a:r>
          </a:p>
          <a:p>
            <a:pPr>
              <a:buNone/>
            </a:pPr>
            <a:r>
              <a:rPr lang="fr-FR" sz="2000" dirty="0" smtClean="0"/>
              <a:t>2. CD4+ CD28  T </a:t>
            </a:r>
            <a:r>
              <a:rPr lang="fr-FR" sz="2000" dirty="0" err="1" smtClean="0"/>
              <a:t>cells</a:t>
            </a:r>
            <a:endParaRPr lang="fr-FR" sz="2000" dirty="0" smtClean="0"/>
          </a:p>
          <a:p>
            <a:pPr>
              <a:buNone/>
            </a:pPr>
            <a:r>
              <a:rPr lang="en-US" sz="2000" dirty="0" smtClean="0"/>
              <a:t>3. Adhesion molecules</a:t>
            </a:r>
          </a:p>
          <a:p>
            <a:pPr>
              <a:buNone/>
            </a:pPr>
            <a:r>
              <a:rPr lang="en-US" sz="2000" dirty="0" smtClean="0"/>
              <a:t>4. </a:t>
            </a:r>
            <a:r>
              <a:rPr lang="en-US" sz="2000" dirty="0" err="1" smtClean="0"/>
              <a:t>Prothrombotic</a:t>
            </a:r>
            <a:r>
              <a:rPr lang="en-US" sz="2000" dirty="0" smtClean="0"/>
              <a:t> effects of inflammation</a:t>
            </a:r>
          </a:p>
          <a:p>
            <a:pPr>
              <a:buNone/>
            </a:pPr>
            <a:r>
              <a:rPr lang="en-US" sz="2000" dirty="0" smtClean="0"/>
              <a:t>5. Insulin resistance</a:t>
            </a:r>
          </a:p>
          <a:p>
            <a:pPr>
              <a:buNone/>
            </a:pPr>
            <a:r>
              <a:rPr lang="en-US" sz="2000" dirty="0" smtClean="0"/>
              <a:t>6. </a:t>
            </a:r>
            <a:r>
              <a:rPr lang="en-US" sz="2000" dirty="0" err="1" smtClean="0"/>
              <a:t>Homocysteine</a:t>
            </a:r>
            <a:r>
              <a:rPr lang="en-US" sz="2000" dirty="0" smtClean="0"/>
              <a:t> levels</a:t>
            </a:r>
          </a:p>
          <a:p>
            <a:pPr>
              <a:buNone/>
            </a:pPr>
            <a:r>
              <a:rPr lang="en-US" sz="2000" dirty="0" smtClean="0"/>
              <a:t>7. Abnormal </a:t>
            </a:r>
            <a:r>
              <a:rPr lang="en-US" sz="2000" dirty="0" err="1" smtClean="0"/>
              <a:t>vasculogenesis</a:t>
            </a:r>
            <a:endParaRPr lang="en-US" sz="2000" dirty="0" smtClean="0"/>
          </a:p>
          <a:p>
            <a:pPr>
              <a:buNone/>
            </a:pPr>
            <a:endParaRPr lang="en-US"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609600"/>
            <a:ext cx="7772400" cy="838200"/>
          </a:xfrm>
        </p:spPr>
        <p:txBody>
          <a:bodyPr>
            <a:normAutofit/>
          </a:bodyPr>
          <a:lstStyle/>
          <a:p>
            <a:r>
              <a:rPr lang="en-US" sz="2800" dirty="0" smtClean="0"/>
              <a:t>PERICARDIAL DISEASE</a:t>
            </a:r>
          </a:p>
        </p:txBody>
      </p:sp>
      <p:sp>
        <p:nvSpPr>
          <p:cNvPr id="31747" name="Rectangle 3"/>
          <p:cNvSpPr>
            <a:spLocks noGrp="1" noChangeArrowheads="1"/>
          </p:cNvSpPr>
          <p:nvPr>
            <p:ph idx="1"/>
          </p:nvPr>
        </p:nvSpPr>
        <p:spPr>
          <a:xfrm>
            <a:off x="685800" y="1524000"/>
            <a:ext cx="7772400" cy="4572000"/>
          </a:xfrm>
        </p:spPr>
        <p:txBody>
          <a:bodyPr>
            <a:normAutofit/>
          </a:bodyPr>
          <a:lstStyle/>
          <a:p>
            <a:r>
              <a:rPr lang="en-US" sz="2000" dirty="0" smtClean="0"/>
              <a:t>Pericardial involvement is the most common </a:t>
            </a:r>
            <a:r>
              <a:rPr lang="en-US" sz="2000" dirty="0" err="1" smtClean="0"/>
              <a:t>echocardiographic</a:t>
            </a:r>
            <a:r>
              <a:rPr lang="en-US" sz="2000" dirty="0" smtClean="0"/>
              <a:t> lesion in SLE, and is the most frequent cause of </a:t>
            </a:r>
            <a:r>
              <a:rPr lang="en-US" sz="2000" i="1" dirty="0" smtClean="0">
                <a:solidFill>
                  <a:srgbClr val="FF0000"/>
                </a:solidFill>
              </a:rPr>
              <a:t>symptomatic cardiac disease.</a:t>
            </a:r>
          </a:p>
          <a:p>
            <a:pPr>
              <a:buNone/>
            </a:pPr>
            <a:endParaRPr lang="en-US" sz="2000" i="1" dirty="0" smtClean="0">
              <a:solidFill>
                <a:srgbClr val="FF0000"/>
              </a:solidFill>
            </a:endParaRPr>
          </a:p>
          <a:p>
            <a:r>
              <a:rPr lang="en-US" sz="2000" i="1" dirty="0" smtClean="0">
                <a:solidFill>
                  <a:srgbClr val="FF0000"/>
                </a:solidFill>
              </a:rPr>
              <a:t>Pericardial effusion </a:t>
            </a:r>
            <a:r>
              <a:rPr lang="en-US" sz="2000" dirty="0" smtClean="0"/>
              <a:t>occurs at some point in over one-half of patients, and a</a:t>
            </a:r>
            <a:r>
              <a:rPr lang="en-US" sz="2000" i="1" dirty="0" smtClean="0">
                <a:solidFill>
                  <a:srgbClr val="FF0000"/>
                </a:solidFill>
              </a:rPr>
              <a:t> benign </a:t>
            </a:r>
            <a:r>
              <a:rPr lang="en-US" sz="2000" i="1" dirty="0" err="1" smtClean="0">
                <a:solidFill>
                  <a:srgbClr val="FF0000"/>
                </a:solidFill>
              </a:rPr>
              <a:t>pericarditis</a:t>
            </a:r>
            <a:r>
              <a:rPr lang="en-US" sz="2000" dirty="0" smtClean="0"/>
              <a:t> may precede the clinical signs of lupus.</a:t>
            </a:r>
          </a:p>
          <a:p>
            <a:endParaRPr lang="en-US" sz="2000" dirty="0" smtClean="0"/>
          </a:p>
          <a:p>
            <a:pPr>
              <a:buNone/>
            </a:pPr>
            <a:endParaRPr lang="en-US" sz="2000" dirty="0" smtClean="0"/>
          </a:p>
          <a:p>
            <a:r>
              <a:rPr lang="en-US" sz="2000" dirty="0" smtClean="0"/>
              <a:t>Pericardial disease is usually asymptomatic, and is generally diagnosed by echocardiography performed for some other reason.</a:t>
            </a:r>
            <a:endParaRPr lang="en-US" sz="2000" dirty="0" smtClean="0">
              <a:latin typeface="Courier New" pitchFamily="49"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943600"/>
          </a:xfrm>
        </p:spPr>
        <p:txBody>
          <a:bodyPr>
            <a:normAutofit/>
          </a:bodyPr>
          <a:lstStyle/>
          <a:p>
            <a:pPr>
              <a:buNone/>
            </a:pPr>
            <a:r>
              <a:rPr lang="en-US" sz="2000" dirty="0" smtClean="0"/>
              <a:t>Rheumatoid arthritis (RA) is a </a:t>
            </a:r>
            <a:r>
              <a:rPr lang="en-US" sz="2000" i="1" dirty="0" smtClean="0">
                <a:solidFill>
                  <a:srgbClr val="FF0000"/>
                </a:solidFill>
              </a:rPr>
              <a:t>chronic inflammatory disease</a:t>
            </a:r>
            <a:r>
              <a:rPr lang="en-US" sz="2000" dirty="0" smtClean="0"/>
              <a:t> induced by several inflammatory </a:t>
            </a:r>
            <a:r>
              <a:rPr lang="en-US" sz="2000" dirty="0" err="1" smtClean="0"/>
              <a:t>cytokinesincluding</a:t>
            </a:r>
            <a:r>
              <a:rPr lang="en-US" sz="2000" dirty="0" smtClean="0"/>
              <a:t> TNF-alpha. </a:t>
            </a:r>
            <a:r>
              <a:rPr lang="en-US" sz="2000" i="1" dirty="0" smtClean="0">
                <a:solidFill>
                  <a:srgbClr val="FF0000"/>
                </a:solidFill>
              </a:rPr>
              <a:t>TNF-alpha</a:t>
            </a:r>
            <a:r>
              <a:rPr lang="en-US" sz="2000" dirty="0" smtClean="0"/>
              <a:t> is considered to be the most important cytokine in the </a:t>
            </a:r>
            <a:r>
              <a:rPr lang="en-US" sz="2000" i="1" dirty="0" smtClean="0">
                <a:solidFill>
                  <a:srgbClr val="FF0000"/>
                </a:solidFill>
              </a:rPr>
              <a:t>pathogenesis of RA</a:t>
            </a:r>
            <a:r>
              <a:rPr lang="en-US" sz="2000" dirty="0" smtClean="0"/>
              <a:t>.</a:t>
            </a:r>
          </a:p>
          <a:p>
            <a:pPr>
              <a:buNone/>
            </a:pPr>
            <a:r>
              <a:rPr lang="en-US" sz="2000" dirty="0" smtClean="0"/>
              <a:t> </a:t>
            </a:r>
          </a:p>
          <a:p>
            <a:pPr>
              <a:buNone/>
            </a:pPr>
            <a:r>
              <a:rPr lang="en-US" sz="2000" dirty="0" smtClean="0"/>
              <a:t>TNF-alpha  interferes with the </a:t>
            </a:r>
            <a:r>
              <a:rPr lang="en-US" sz="2000" dirty="0" err="1" smtClean="0"/>
              <a:t>phosphorylation</a:t>
            </a:r>
            <a:r>
              <a:rPr lang="en-US" sz="2000" dirty="0" smtClean="0"/>
              <a:t> of intra-cellular domain in the insulin receptor on the target organs, such as skeletal muscle and liver, which results in </a:t>
            </a:r>
            <a:r>
              <a:rPr lang="en-US" sz="2000" i="1" dirty="0" smtClean="0">
                <a:solidFill>
                  <a:srgbClr val="FF0000"/>
                </a:solidFill>
              </a:rPr>
              <a:t>enhancement of insulin resistance (IR)</a:t>
            </a:r>
            <a:r>
              <a:rPr lang="en-US" sz="2000" dirty="0" smtClean="0"/>
              <a:t>.  </a:t>
            </a:r>
          </a:p>
          <a:p>
            <a:pPr>
              <a:buNone/>
            </a:pPr>
            <a:endParaRPr lang="en-US" sz="2000" i="1" dirty="0" smtClean="0"/>
          </a:p>
          <a:p>
            <a:pPr>
              <a:buNone/>
            </a:pPr>
            <a:r>
              <a:rPr lang="en-US" sz="2000" i="1" dirty="0" smtClean="0"/>
              <a:t>The IR in RA is induced by corticosteroids treatment or TNF-alpha released from the arthritic joints</a:t>
            </a:r>
            <a:r>
              <a:rPr lang="en-US" sz="2000" dirty="0" smtClean="0"/>
              <a:t>.</a:t>
            </a:r>
          </a:p>
          <a:p>
            <a:pPr>
              <a:buNone/>
            </a:pPr>
            <a:endParaRPr lang="en-US" sz="2000" dirty="0" smtClean="0"/>
          </a:p>
          <a:p>
            <a:pPr>
              <a:buNone/>
            </a:pPr>
            <a:r>
              <a:rPr lang="en-US" sz="2000" dirty="0" smtClean="0"/>
              <a:t>The </a:t>
            </a:r>
            <a:r>
              <a:rPr lang="en-US" sz="2000" i="1" dirty="0" smtClean="0">
                <a:solidFill>
                  <a:srgbClr val="FF0000"/>
                </a:solidFill>
              </a:rPr>
              <a:t>role of CD4+ CD28- T cell clones</a:t>
            </a:r>
            <a:r>
              <a:rPr lang="en-US" sz="2000" dirty="0" smtClean="0"/>
              <a:t> in the </a:t>
            </a:r>
            <a:r>
              <a:rPr lang="en-US" sz="2000" i="1" dirty="0" smtClean="0">
                <a:solidFill>
                  <a:srgbClr val="FF0000"/>
                </a:solidFill>
              </a:rPr>
              <a:t>pathogenesis of premature atherosclerosis</a:t>
            </a:r>
            <a:r>
              <a:rPr lang="en-US" sz="2000" dirty="0" smtClean="0"/>
              <a:t> in RA</a:t>
            </a:r>
          </a:p>
          <a:p>
            <a:pPr>
              <a:buNone/>
            </a:pPr>
            <a:endParaRPr lang="en-US" sz="2000" dirty="0" smtClean="0"/>
          </a:p>
          <a:p>
            <a:pPr>
              <a:buNone/>
            </a:pPr>
            <a:endParaRPr lang="en-US"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pPr>
              <a:buNone/>
            </a:pPr>
            <a:r>
              <a:rPr lang="en-US" sz="1600" dirty="0" smtClean="0"/>
              <a:t> </a:t>
            </a:r>
            <a:r>
              <a:rPr lang="en-US" sz="1800" dirty="0" smtClean="0"/>
              <a:t>Presence of </a:t>
            </a:r>
            <a:r>
              <a:rPr lang="en-US" sz="1800" i="1" dirty="0" smtClean="0">
                <a:solidFill>
                  <a:srgbClr val="FF0000"/>
                </a:solidFill>
              </a:rPr>
              <a:t>atypical T cell</a:t>
            </a:r>
            <a:r>
              <a:rPr lang="en-US" sz="1800" dirty="0" smtClean="0">
                <a:solidFill>
                  <a:srgbClr val="FF0000"/>
                </a:solidFill>
              </a:rPr>
              <a:t> </a:t>
            </a:r>
            <a:r>
              <a:rPr lang="en-US" sz="1800" dirty="0" smtClean="0"/>
              <a:t>subset in the peripheral circulation  can injure endothelium and promote vascular damage causing </a:t>
            </a:r>
            <a:r>
              <a:rPr lang="en-US" sz="1800" i="1" dirty="0" smtClean="0">
                <a:solidFill>
                  <a:srgbClr val="FF0000"/>
                </a:solidFill>
              </a:rPr>
              <a:t>premature atherosclerosis</a:t>
            </a:r>
            <a:r>
              <a:rPr lang="en-US" sz="1800" dirty="0" smtClean="0"/>
              <a:t>.39</a:t>
            </a:r>
          </a:p>
          <a:p>
            <a:pPr>
              <a:buNone/>
            </a:pPr>
            <a:endParaRPr lang="en-US" sz="1800" dirty="0" smtClean="0"/>
          </a:p>
          <a:p>
            <a:pPr>
              <a:buNone/>
            </a:pPr>
            <a:r>
              <a:rPr lang="en-US" sz="1800" dirty="0" smtClean="0"/>
              <a:t>The inflammation in RA have significant </a:t>
            </a:r>
            <a:r>
              <a:rPr lang="en-US" sz="1800" i="1" dirty="0" smtClean="0">
                <a:solidFill>
                  <a:srgbClr val="FF0000"/>
                </a:solidFill>
              </a:rPr>
              <a:t>pro-thrombotic effects</a:t>
            </a:r>
            <a:r>
              <a:rPr lang="en-US" sz="1800" dirty="0" smtClean="0"/>
              <a:t>  contributing to the severity of </a:t>
            </a:r>
            <a:r>
              <a:rPr lang="en-US" sz="1800" i="1" dirty="0" err="1" smtClean="0">
                <a:solidFill>
                  <a:srgbClr val="FF0000"/>
                </a:solidFill>
              </a:rPr>
              <a:t>atherothrombotic</a:t>
            </a:r>
            <a:r>
              <a:rPr lang="en-US" sz="1800" i="1" dirty="0" smtClean="0">
                <a:solidFill>
                  <a:srgbClr val="FF0000"/>
                </a:solidFill>
              </a:rPr>
              <a:t> coronary disease.</a:t>
            </a:r>
            <a:r>
              <a:rPr lang="en-US" sz="1800" dirty="0" smtClean="0"/>
              <a:t> </a:t>
            </a:r>
          </a:p>
          <a:p>
            <a:pPr>
              <a:buNone/>
            </a:pPr>
            <a:endParaRPr lang="en-US" sz="1800" dirty="0" smtClean="0"/>
          </a:p>
          <a:p>
            <a:pPr>
              <a:buNone/>
            </a:pPr>
            <a:r>
              <a:rPr lang="en-US" sz="1800" i="1" dirty="0" err="1" smtClean="0">
                <a:solidFill>
                  <a:srgbClr val="FF0000"/>
                </a:solidFill>
              </a:rPr>
              <a:t>Antimalarial</a:t>
            </a:r>
            <a:r>
              <a:rPr lang="en-US" sz="1800" i="1" dirty="0" smtClean="0">
                <a:solidFill>
                  <a:srgbClr val="FF0000"/>
                </a:solidFill>
              </a:rPr>
              <a:t> drugs</a:t>
            </a:r>
            <a:r>
              <a:rPr lang="en-US" sz="1800" dirty="0" smtClean="0"/>
              <a:t> have beneficial </a:t>
            </a:r>
            <a:r>
              <a:rPr lang="en-US" sz="1800" i="1" dirty="0" smtClean="0">
                <a:solidFill>
                  <a:srgbClr val="FF0000"/>
                </a:solidFill>
              </a:rPr>
              <a:t>antithrombotic properties.</a:t>
            </a:r>
            <a:r>
              <a:rPr lang="en-US" sz="1800" dirty="0" smtClean="0"/>
              <a:t>41. Some NSAIDs like ibuprofen antagonize aspirin induced platelet inhibition and, hence, should be avoided in patients receiving aspirin.</a:t>
            </a:r>
          </a:p>
          <a:p>
            <a:pPr>
              <a:buNone/>
            </a:pPr>
            <a:endParaRPr lang="en-US" sz="1800" dirty="0" smtClean="0"/>
          </a:p>
          <a:p>
            <a:pPr>
              <a:buNone/>
            </a:pPr>
            <a:r>
              <a:rPr lang="en-US" sz="1800" dirty="0" smtClean="0"/>
              <a:t>Patients with RA have </a:t>
            </a:r>
            <a:r>
              <a:rPr lang="en-US" sz="1800" i="1" dirty="0" smtClean="0">
                <a:solidFill>
                  <a:srgbClr val="FF0000"/>
                </a:solidFill>
              </a:rPr>
              <a:t>abnormal </a:t>
            </a:r>
            <a:r>
              <a:rPr lang="en-US" sz="1800" i="1" dirty="0" err="1" smtClean="0">
                <a:solidFill>
                  <a:srgbClr val="FF0000"/>
                </a:solidFill>
              </a:rPr>
              <a:t>homocysteine</a:t>
            </a:r>
            <a:r>
              <a:rPr lang="en-US" sz="1800" i="1" dirty="0" smtClean="0">
                <a:solidFill>
                  <a:srgbClr val="FF0000"/>
                </a:solidFill>
              </a:rPr>
              <a:t> metabolism and treatment with </a:t>
            </a:r>
            <a:r>
              <a:rPr lang="en-US" sz="1800" i="1" dirty="0" err="1" smtClean="0">
                <a:solidFill>
                  <a:srgbClr val="FF0000"/>
                </a:solidFill>
              </a:rPr>
              <a:t>methotrexate</a:t>
            </a:r>
            <a:r>
              <a:rPr lang="en-US" sz="1800" i="1" dirty="0" smtClean="0">
                <a:solidFill>
                  <a:srgbClr val="FF0000"/>
                </a:solidFill>
              </a:rPr>
              <a:t>,</a:t>
            </a:r>
            <a:r>
              <a:rPr lang="en-US" sz="1800" dirty="0" smtClean="0"/>
              <a:t> the most commonly prescribed DMARD, raises plasma </a:t>
            </a:r>
            <a:r>
              <a:rPr lang="en-US" sz="1800" dirty="0" err="1" smtClean="0"/>
              <a:t>homocysteine</a:t>
            </a:r>
            <a:r>
              <a:rPr lang="en-US" sz="1800" dirty="0" smtClean="0"/>
              <a:t> levels in patients with RA through its </a:t>
            </a:r>
            <a:r>
              <a:rPr lang="en-US" sz="1800" dirty="0" err="1" smtClean="0"/>
              <a:t>antifolate</a:t>
            </a:r>
            <a:r>
              <a:rPr lang="en-US" sz="1800" dirty="0" smtClean="0"/>
              <a:t> effects. Concomitant folic acid administration reverses this affect.43 </a:t>
            </a:r>
          </a:p>
          <a:p>
            <a:pPr>
              <a:buNone/>
            </a:pPr>
            <a:endParaRPr lang="en-US" sz="1800" dirty="0" smtClean="0"/>
          </a:p>
          <a:p>
            <a:pPr>
              <a:buNone/>
            </a:pPr>
            <a:r>
              <a:rPr lang="en-US" sz="1800" dirty="0" smtClean="0"/>
              <a:t>A typical Asian Indian diet is often deficient in Vitamin B12 and </a:t>
            </a:r>
            <a:r>
              <a:rPr lang="en-US" sz="1800" dirty="0" err="1" smtClean="0"/>
              <a:t>folate</a:t>
            </a:r>
            <a:r>
              <a:rPr lang="en-US" sz="1800" dirty="0" smtClean="0"/>
              <a:t> levels, </a:t>
            </a:r>
          </a:p>
          <a:p>
            <a:pPr>
              <a:buNone/>
            </a:pPr>
            <a:r>
              <a:rPr lang="en-US" sz="1800" dirty="0" smtClean="0"/>
              <a:t> particularly in the vegetarians.46-47. This contributes to the risk of </a:t>
            </a:r>
            <a:r>
              <a:rPr lang="en-US" sz="1800" dirty="0" err="1" smtClean="0"/>
              <a:t>hyperhomocysteinaemia</a:t>
            </a:r>
            <a:r>
              <a:rPr lang="en-US" sz="1800" dirty="0" smtClean="0"/>
              <a:t>.</a:t>
            </a:r>
          </a:p>
          <a:p>
            <a:pPr>
              <a:buNone/>
            </a:pPr>
            <a:endParaRPr lang="en-US"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2400" b="1" dirty="0" smtClean="0"/>
              <a:t>Abnormal </a:t>
            </a:r>
            <a:r>
              <a:rPr lang="en-US" sz="2400" b="1" dirty="0" err="1" smtClean="0"/>
              <a:t>vasculogenesis</a:t>
            </a:r>
            <a:endParaRPr lang="en-US" sz="2400" dirty="0"/>
          </a:p>
        </p:txBody>
      </p:sp>
      <p:sp>
        <p:nvSpPr>
          <p:cNvPr id="3" name="Content Placeholder 2"/>
          <p:cNvSpPr>
            <a:spLocks noGrp="1"/>
          </p:cNvSpPr>
          <p:nvPr>
            <p:ph idx="1"/>
          </p:nvPr>
        </p:nvSpPr>
        <p:spPr>
          <a:xfrm>
            <a:off x="152400" y="1066800"/>
            <a:ext cx="8839200" cy="4800600"/>
          </a:xfrm>
        </p:spPr>
        <p:txBody>
          <a:bodyPr>
            <a:normAutofit/>
          </a:bodyPr>
          <a:lstStyle/>
          <a:p>
            <a:pPr>
              <a:buNone/>
            </a:pPr>
            <a:endParaRPr lang="en-US" sz="1600" dirty="0" smtClean="0"/>
          </a:p>
          <a:p>
            <a:pPr>
              <a:buNone/>
            </a:pPr>
            <a:endParaRPr lang="en-US" sz="1600" dirty="0" smtClean="0"/>
          </a:p>
          <a:p>
            <a:pPr>
              <a:buNone/>
            </a:pPr>
            <a:endParaRPr lang="en-US" sz="1600" dirty="0" smtClean="0"/>
          </a:p>
          <a:p>
            <a:pPr>
              <a:buNone/>
            </a:pPr>
            <a:r>
              <a:rPr lang="en-US" sz="1600" dirty="0" smtClean="0"/>
              <a:t>Endothelial progenitor cells </a:t>
            </a:r>
            <a:r>
              <a:rPr lang="en-US" sz="1600" i="1" dirty="0" smtClean="0">
                <a:solidFill>
                  <a:srgbClr val="FF0000"/>
                </a:solidFill>
              </a:rPr>
              <a:t>(EPCs) </a:t>
            </a:r>
            <a:r>
              <a:rPr lang="en-US" sz="1600" dirty="0" smtClean="0"/>
              <a:t> are released from the bone marrow during acute vascular </a:t>
            </a:r>
          </a:p>
          <a:p>
            <a:pPr>
              <a:buNone/>
            </a:pPr>
            <a:r>
              <a:rPr lang="en-US" sz="1600" dirty="0" smtClean="0"/>
              <a:t>injury.48 EPCs are now proposed to be the most important cells in </a:t>
            </a:r>
            <a:r>
              <a:rPr lang="en-US" sz="1600" i="1" dirty="0" smtClean="0">
                <a:solidFill>
                  <a:srgbClr val="FF0000"/>
                </a:solidFill>
              </a:rPr>
              <a:t>normal revascularization </a:t>
            </a:r>
            <a:r>
              <a:rPr lang="en-US" sz="1600" dirty="0" smtClean="0"/>
              <a:t>after </a:t>
            </a:r>
          </a:p>
          <a:p>
            <a:pPr>
              <a:buNone/>
            </a:pPr>
            <a:r>
              <a:rPr lang="en-US" sz="1600" dirty="0" smtClean="0"/>
              <a:t>endothelium damage occurs. </a:t>
            </a:r>
          </a:p>
          <a:p>
            <a:pPr>
              <a:buNone/>
            </a:pPr>
            <a:endParaRPr lang="en-US" sz="1600" dirty="0" smtClean="0"/>
          </a:p>
          <a:p>
            <a:pPr>
              <a:buNone/>
            </a:pPr>
            <a:r>
              <a:rPr lang="en-US" sz="1600" dirty="0" smtClean="0"/>
              <a:t> Reduced EPC numbers and abnormal EPC function  leads to increased incidence of atherosclerosis, </a:t>
            </a:r>
          </a:p>
          <a:p>
            <a:pPr>
              <a:buNone/>
            </a:pPr>
            <a:r>
              <a:rPr lang="en-US" sz="1600" dirty="0" smtClean="0"/>
              <a:t>impaired </a:t>
            </a:r>
            <a:r>
              <a:rPr lang="en-US" sz="1600" dirty="0" err="1" smtClean="0"/>
              <a:t>vasculogenesis</a:t>
            </a:r>
            <a:r>
              <a:rPr lang="en-US" sz="1600" dirty="0" smtClean="0"/>
              <a:t> after ischemia.</a:t>
            </a:r>
          </a:p>
          <a:p>
            <a:pPr>
              <a:buNone/>
            </a:pPr>
            <a:r>
              <a:rPr lang="en-US" sz="1600" dirty="0" smtClean="0"/>
              <a:t> </a:t>
            </a:r>
          </a:p>
          <a:p>
            <a:pPr>
              <a:buNone/>
            </a:pPr>
            <a:r>
              <a:rPr lang="en-US" sz="1600" i="1" dirty="0" smtClean="0"/>
              <a:t>A recent study has shown that individuals with </a:t>
            </a:r>
            <a:r>
              <a:rPr lang="en-US" sz="1600" i="1" dirty="0" smtClean="0">
                <a:solidFill>
                  <a:srgbClr val="FF0000"/>
                </a:solidFill>
              </a:rPr>
              <a:t>active rheumatoid arthritis have decreased numbers of </a:t>
            </a:r>
          </a:p>
          <a:p>
            <a:pPr>
              <a:buNone/>
            </a:pPr>
            <a:r>
              <a:rPr lang="en-US" sz="1600" i="1" dirty="0" smtClean="0">
                <a:solidFill>
                  <a:srgbClr val="FF0000"/>
                </a:solidFill>
              </a:rPr>
              <a:t>EPCs in the peripheral circulation and that the function  of these cells is also impaired</a:t>
            </a:r>
            <a:r>
              <a:rPr lang="en-US" sz="1600" i="1" dirty="0" smtClean="0"/>
              <a:t>, proposing an </a:t>
            </a:r>
          </a:p>
          <a:p>
            <a:pPr>
              <a:buNone/>
            </a:pPr>
            <a:r>
              <a:rPr lang="en-US" sz="1600" i="1" dirty="0" smtClean="0"/>
              <a:t>alternative mechanism for endothelial dysfunction in Rheumatoid arthritis.49</a:t>
            </a:r>
            <a:endParaRPr lang="en-US" sz="1600" i="1"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763000" cy="762000"/>
          </a:xfrm>
        </p:spPr>
        <p:txBody>
          <a:bodyPr>
            <a:normAutofit fontScale="90000"/>
          </a:bodyPr>
          <a:lstStyle/>
          <a:p>
            <a:r>
              <a:rPr lang="en-US" sz="2400" b="1" dirty="0" smtClean="0"/>
              <a:t>Treatment effects and cardiovascular events in</a:t>
            </a:r>
            <a:br>
              <a:rPr lang="en-US" sz="2400" b="1" dirty="0" smtClean="0"/>
            </a:br>
            <a:r>
              <a:rPr lang="en-US" sz="2400" b="1" dirty="0" smtClean="0"/>
              <a:t>rheumatoid arthritis</a:t>
            </a:r>
            <a:endParaRPr lang="en-US" sz="2400" dirty="0"/>
          </a:p>
        </p:txBody>
      </p:sp>
      <p:sp>
        <p:nvSpPr>
          <p:cNvPr id="3" name="Content Placeholder 2"/>
          <p:cNvSpPr>
            <a:spLocks noGrp="1"/>
          </p:cNvSpPr>
          <p:nvPr>
            <p:ph idx="1"/>
          </p:nvPr>
        </p:nvSpPr>
        <p:spPr>
          <a:xfrm>
            <a:off x="228600" y="990600"/>
            <a:ext cx="8686800" cy="5410200"/>
          </a:xfrm>
        </p:spPr>
        <p:txBody>
          <a:bodyPr>
            <a:normAutofit/>
          </a:bodyPr>
          <a:lstStyle/>
          <a:p>
            <a:pPr>
              <a:buNone/>
            </a:pPr>
            <a:r>
              <a:rPr lang="en-US" sz="1800" i="1" dirty="0" smtClean="0"/>
              <a:t>The role of corticosteroids in promoting atherosclerosis in RA is controversial. These drugs </a:t>
            </a:r>
          </a:p>
          <a:p>
            <a:pPr>
              <a:buNone/>
            </a:pPr>
            <a:r>
              <a:rPr lang="en-US" sz="1800" i="1" dirty="0" smtClean="0"/>
              <a:t>are known to increase blood pressure and cause hypercholesterolemia in the general </a:t>
            </a:r>
          </a:p>
          <a:p>
            <a:pPr>
              <a:buNone/>
            </a:pPr>
            <a:r>
              <a:rPr lang="en-US" sz="1800" i="1" dirty="0" smtClean="0"/>
              <a:t>Population.</a:t>
            </a:r>
            <a:endParaRPr lang="en-US" sz="1800" i="1" dirty="0" smtClean="0">
              <a:solidFill>
                <a:srgbClr val="FF0000"/>
              </a:solidFill>
            </a:endParaRPr>
          </a:p>
          <a:p>
            <a:pPr>
              <a:buNone/>
            </a:pPr>
            <a:endParaRPr lang="en-US" sz="1800" i="1" dirty="0" smtClean="0">
              <a:solidFill>
                <a:srgbClr val="FF0000"/>
              </a:solidFill>
            </a:endParaRPr>
          </a:p>
          <a:p>
            <a:pPr>
              <a:buNone/>
            </a:pPr>
            <a:r>
              <a:rPr lang="en-US" sz="1800" i="1" dirty="0" smtClean="0">
                <a:solidFill>
                  <a:srgbClr val="FF0000"/>
                </a:solidFill>
              </a:rPr>
              <a:t>NSAIDs</a:t>
            </a:r>
            <a:r>
              <a:rPr lang="en-US" sz="1800" dirty="0" smtClean="0"/>
              <a:t> and </a:t>
            </a:r>
            <a:r>
              <a:rPr lang="en-US" sz="1800" i="1" dirty="0" smtClean="0">
                <a:solidFill>
                  <a:srgbClr val="FF0000"/>
                </a:solidFill>
              </a:rPr>
              <a:t>COX-2 </a:t>
            </a:r>
            <a:r>
              <a:rPr lang="en-US" sz="1800" dirty="0" smtClean="0"/>
              <a:t>inhibitors can cause </a:t>
            </a:r>
            <a:r>
              <a:rPr lang="en-US" sz="1800" i="1" dirty="0" smtClean="0">
                <a:solidFill>
                  <a:srgbClr val="FF0000"/>
                </a:solidFill>
              </a:rPr>
              <a:t>increases in systolic blood pressure</a:t>
            </a:r>
            <a:r>
              <a:rPr lang="en-US" sz="1800" dirty="0" smtClean="0"/>
              <a:t>. Selective COX-2 inhibitors, in addition to the effects on blood pressure, may increase the risk of CAD .</a:t>
            </a:r>
          </a:p>
          <a:p>
            <a:pPr>
              <a:buNone/>
            </a:pPr>
            <a:endParaRPr lang="en-US" sz="1800" dirty="0" smtClean="0"/>
          </a:p>
          <a:p>
            <a:pPr>
              <a:buNone/>
            </a:pPr>
            <a:r>
              <a:rPr lang="en-US" sz="1800" dirty="0" smtClean="0"/>
              <a:t>Effective suppression of the disease activity using </a:t>
            </a:r>
            <a:r>
              <a:rPr lang="en-US" sz="1800" i="1" dirty="0" err="1" smtClean="0">
                <a:solidFill>
                  <a:srgbClr val="FF0000"/>
                </a:solidFill>
              </a:rPr>
              <a:t>methotrexate</a:t>
            </a:r>
            <a:r>
              <a:rPr lang="en-US" sz="1800" i="1" dirty="0" smtClean="0">
                <a:solidFill>
                  <a:srgbClr val="FF0000"/>
                </a:solidFill>
              </a:rPr>
              <a:t> </a:t>
            </a:r>
            <a:r>
              <a:rPr lang="en-US" sz="1800" dirty="0" smtClean="0"/>
              <a:t>may reduce CV </a:t>
            </a:r>
          </a:p>
          <a:p>
            <a:pPr>
              <a:buNone/>
            </a:pPr>
            <a:r>
              <a:rPr lang="en-US" sz="1800" dirty="0" smtClean="0"/>
              <a:t>disease mortality in RA. </a:t>
            </a:r>
          </a:p>
          <a:p>
            <a:pPr>
              <a:buNone/>
            </a:pPr>
            <a:endParaRPr lang="en-US" sz="1800" dirty="0" smtClean="0"/>
          </a:p>
          <a:p>
            <a:pPr>
              <a:buNone/>
            </a:pPr>
            <a:r>
              <a:rPr lang="en-US" sz="1800" dirty="0" smtClean="0"/>
              <a:t>Studies in RA patients have shown that TNF-α antagonists </a:t>
            </a:r>
            <a:r>
              <a:rPr lang="en-US" sz="1800" dirty="0" smtClean="0">
                <a:solidFill>
                  <a:srgbClr val="FF0000"/>
                </a:solidFill>
              </a:rPr>
              <a:t>(</a:t>
            </a:r>
            <a:r>
              <a:rPr lang="en-US" sz="1800" i="1" dirty="0" err="1" smtClean="0">
                <a:solidFill>
                  <a:srgbClr val="FF0000"/>
                </a:solidFill>
              </a:rPr>
              <a:t>infliximab</a:t>
            </a:r>
            <a:r>
              <a:rPr lang="en-US" sz="1800" i="1" dirty="0" smtClean="0">
                <a:solidFill>
                  <a:srgbClr val="FF0000"/>
                </a:solidFill>
              </a:rPr>
              <a:t>) </a:t>
            </a:r>
            <a:r>
              <a:rPr lang="en-US" sz="1800" dirty="0" smtClean="0"/>
              <a:t>improve endothelial </a:t>
            </a:r>
          </a:p>
          <a:p>
            <a:pPr>
              <a:buNone/>
            </a:pPr>
            <a:r>
              <a:rPr lang="en-US" sz="1800" dirty="0" smtClean="0"/>
              <a:t>function, modify the CV risk profile and possibly reduce CV disease </a:t>
            </a:r>
            <a:r>
              <a:rPr lang="en-US" sz="1800" dirty="0" err="1" smtClean="0"/>
              <a:t>comorbidity</a:t>
            </a:r>
            <a:r>
              <a:rPr lang="en-US" sz="1800" dirty="0" smtClean="0"/>
              <a:t> in RA.</a:t>
            </a:r>
          </a:p>
          <a:p>
            <a:pPr>
              <a:buNone/>
            </a:pPr>
            <a:r>
              <a:rPr lang="en-US" sz="1800" dirty="0" smtClean="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err="1" smtClean="0"/>
              <a:t>Statins</a:t>
            </a:r>
            <a:r>
              <a:rPr lang="en-US" sz="2800" b="1" dirty="0" smtClean="0"/>
              <a:t> as cardio-protective agents in rheumatic</a:t>
            </a:r>
            <a:br>
              <a:rPr lang="en-US" sz="2800" b="1" dirty="0" smtClean="0"/>
            </a:br>
            <a:r>
              <a:rPr lang="en-US" sz="2800" b="1" dirty="0" smtClean="0"/>
              <a:t>diseases</a:t>
            </a:r>
            <a:endParaRPr lang="en-US" sz="2800" dirty="0"/>
          </a:p>
        </p:txBody>
      </p:sp>
      <p:sp>
        <p:nvSpPr>
          <p:cNvPr id="3" name="Content Placeholder 2"/>
          <p:cNvSpPr>
            <a:spLocks noGrp="1"/>
          </p:cNvSpPr>
          <p:nvPr>
            <p:ph idx="4294967295"/>
          </p:nvPr>
        </p:nvSpPr>
        <p:spPr>
          <a:xfrm>
            <a:off x="228600" y="1676400"/>
            <a:ext cx="8534400" cy="3657600"/>
          </a:xfrm>
        </p:spPr>
        <p:txBody>
          <a:bodyPr>
            <a:noAutofit/>
          </a:bodyPr>
          <a:lstStyle/>
          <a:p>
            <a:pPr>
              <a:buNone/>
            </a:pPr>
            <a:r>
              <a:rPr lang="en-US" sz="2000" i="1" dirty="0" smtClean="0">
                <a:solidFill>
                  <a:srgbClr val="FF0000"/>
                </a:solidFill>
              </a:rPr>
              <a:t>HMG-</a:t>
            </a:r>
            <a:r>
              <a:rPr lang="en-US" sz="2000" i="1" dirty="0" err="1" smtClean="0">
                <a:solidFill>
                  <a:srgbClr val="FF0000"/>
                </a:solidFill>
              </a:rPr>
              <a:t>CoA</a:t>
            </a:r>
            <a:r>
              <a:rPr lang="en-US" sz="2000" i="1" dirty="0" smtClean="0">
                <a:solidFill>
                  <a:srgbClr val="FF0000"/>
                </a:solidFill>
              </a:rPr>
              <a:t> </a:t>
            </a:r>
            <a:r>
              <a:rPr lang="en-US" sz="2000" i="1" dirty="0" err="1" smtClean="0">
                <a:solidFill>
                  <a:srgbClr val="FF0000"/>
                </a:solidFill>
              </a:rPr>
              <a:t>reductase</a:t>
            </a:r>
            <a:r>
              <a:rPr lang="en-US" sz="2000" i="1" dirty="0" smtClean="0">
                <a:solidFill>
                  <a:srgbClr val="FF0000"/>
                </a:solidFill>
              </a:rPr>
              <a:t> inhibitors or </a:t>
            </a:r>
            <a:r>
              <a:rPr lang="en-US" sz="2000" i="1" dirty="0" err="1" smtClean="0">
                <a:solidFill>
                  <a:srgbClr val="FF0000"/>
                </a:solidFill>
              </a:rPr>
              <a:t>statins</a:t>
            </a:r>
            <a:r>
              <a:rPr lang="en-US" sz="2000" dirty="0" smtClean="0"/>
              <a:t> in addition to lipid-lowering effects, </a:t>
            </a:r>
            <a:r>
              <a:rPr lang="en-US" sz="2000" dirty="0" smtClean="0">
                <a:solidFill>
                  <a:srgbClr val="FF0000"/>
                </a:solidFill>
              </a:rPr>
              <a:t>reduce inflammation and endothelial dysfunction </a:t>
            </a:r>
            <a:r>
              <a:rPr lang="en-US" sz="2000" dirty="0" smtClean="0"/>
              <a:t>in non-RA patients as well as normal individuals. </a:t>
            </a:r>
          </a:p>
          <a:p>
            <a:pPr>
              <a:buNone/>
            </a:pPr>
            <a:endParaRPr lang="en-US" sz="2000" dirty="0" smtClean="0"/>
          </a:p>
          <a:p>
            <a:pPr>
              <a:buNone/>
            </a:pPr>
            <a:r>
              <a:rPr lang="en-US" sz="2000" dirty="0" smtClean="0"/>
              <a:t>   </a:t>
            </a:r>
          </a:p>
          <a:p>
            <a:pPr>
              <a:buNone/>
            </a:pPr>
            <a:r>
              <a:rPr lang="en-US" sz="2000" dirty="0" smtClean="0"/>
              <a:t>In a trial of </a:t>
            </a:r>
            <a:r>
              <a:rPr lang="en-US" sz="2000" i="1" dirty="0" err="1" smtClean="0">
                <a:solidFill>
                  <a:srgbClr val="FF0000"/>
                </a:solidFill>
              </a:rPr>
              <a:t>atorvastatin</a:t>
            </a:r>
            <a:r>
              <a:rPr lang="en-US" sz="2000" dirty="0" smtClean="0"/>
              <a:t> in patients with rheumatoid arthritis, noted that those in the treatment group had  significant reductions in inflammatory markers, disease activity, and total cholesterol and triglyceride  concentrations.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r>
              <a:rPr lang="en-US" sz="2400" b="1" dirty="0" smtClean="0"/>
              <a:t>Early diagnosis of cardiovascular involvement in</a:t>
            </a:r>
            <a:br>
              <a:rPr lang="en-US" sz="2400" b="1" dirty="0" smtClean="0"/>
            </a:br>
            <a:r>
              <a:rPr lang="en-US" sz="2400" b="1" dirty="0" smtClean="0"/>
              <a:t>rheumatoid arthritis</a:t>
            </a:r>
            <a:endParaRPr lang="en-US" sz="2400" b="1" dirty="0"/>
          </a:p>
        </p:txBody>
      </p:sp>
      <p:sp>
        <p:nvSpPr>
          <p:cNvPr id="3" name="Content Placeholder 2"/>
          <p:cNvSpPr>
            <a:spLocks noGrp="1"/>
          </p:cNvSpPr>
          <p:nvPr>
            <p:ph idx="1"/>
          </p:nvPr>
        </p:nvSpPr>
        <p:spPr>
          <a:xfrm>
            <a:off x="228600" y="1371600"/>
            <a:ext cx="8686800" cy="4648200"/>
          </a:xfrm>
        </p:spPr>
        <p:txBody>
          <a:bodyPr>
            <a:normAutofit/>
          </a:bodyPr>
          <a:lstStyle/>
          <a:p>
            <a:pPr>
              <a:buNone/>
            </a:pPr>
            <a:r>
              <a:rPr lang="en-US" sz="1600" dirty="0" smtClean="0"/>
              <a:t>Cardiac involvement in RA is </a:t>
            </a:r>
            <a:r>
              <a:rPr lang="en-US" sz="1600" i="1" dirty="0" smtClean="0">
                <a:solidFill>
                  <a:srgbClr val="FF0000"/>
                </a:solidFill>
              </a:rPr>
              <a:t>associated with poor prognosis</a:t>
            </a:r>
            <a:r>
              <a:rPr lang="en-US" sz="1600" i="1" dirty="0" smtClean="0"/>
              <a:t>, </a:t>
            </a:r>
            <a:r>
              <a:rPr lang="en-US" sz="1600" dirty="0" smtClean="0"/>
              <a:t>an early and accurate assessment of cardiac involvement is of paramount importance. </a:t>
            </a:r>
          </a:p>
          <a:p>
            <a:pPr>
              <a:buNone/>
            </a:pPr>
            <a:endParaRPr lang="en-US" sz="1600" b="1" dirty="0" smtClean="0"/>
          </a:p>
          <a:p>
            <a:pPr>
              <a:buNone/>
            </a:pPr>
            <a:r>
              <a:rPr lang="en-US" sz="1600" b="1" dirty="0" smtClean="0"/>
              <a:t>Cardiac imaging techniques can be divided into:</a:t>
            </a:r>
          </a:p>
          <a:p>
            <a:pPr>
              <a:buNone/>
            </a:pPr>
            <a:endParaRPr lang="en-US" sz="1600" b="1" dirty="0" smtClean="0"/>
          </a:p>
          <a:p>
            <a:pPr>
              <a:buNone/>
            </a:pPr>
            <a:r>
              <a:rPr lang="en-US" sz="1600" dirty="0" smtClean="0"/>
              <a:t>(</a:t>
            </a:r>
            <a:r>
              <a:rPr lang="en-US" sz="1600" dirty="0" err="1" smtClean="0"/>
              <a:t>i</a:t>
            </a:r>
            <a:r>
              <a:rPr lang="en-US" sz="1600" dirty="0" smtClean="0"/>
              <a:t>)  </a:t>
            </a:r>
            <a:r>
              <a:rPr lang="en-US" sz="1600" b="1" dirty="0" smtClean="0"/>
              <a:t>Noninvasive imaging techniques</a:t>
            </a:r>
            <a:r>
              <a:rPr lang="en-US" sz="1600" dirty="0" smtClean="0"/>
              <a:t>, including electrocardiography, echocardiography and radionuclide</a:t>
            </a:r>
          </a:p>
          <a:p>
            <a:pPr>
              <a:buNone/>
            </a:pPr>
            <a:r>
              <a:rPr lang="en-US" sz="1600" dirty="0" smtClean="0"/>
              <a:t>      perfusion imaging;</a:t>
            </a:r>
          </a:p>
          <a:p>
            <a:pPr>
              <a:buNone/>
            </a:pPr>
            <a:endParaRPr lang="en-US" sz="1600" dirty="0" smtClean="0"/>
          </a:p>
          <a:p>
            <a:pPr>
              <a:buNone/>
            </a:pPr>
            <a:r>
              <a:rPr lang="en-US" sz="1600" dirty="0" smtClean="0"/>
              <a:t> (ii) </a:t>
            </a:r>
            <a:r>
              <a:rPr lang="en-US" sz="1600" b="1" dirty="0" smtClean="0"/>
              <a:t>Semi-invasive techniques</a:t>
            </a:r>
            <a:r>
              <a:rPr lang="en-US" sz="1600" dirty="0" smtClean="0"/>
              <a:t> such as stress and </a:t>
            </a:r>
            <a:r>
              <a:rPr lang="en-US" sz="1600" dirty="0" err="1" smtClean="0"/>
              <a:t>transesophageal</a:t>
            </a:r>
            <a:r>
              <a:rPr lang="en-US" sz="1600" dirty="0" smtClean="0"/>
              <a:t> echocardiography; and </a:t>
            </a:r>
          </a:p>
          <a:p>
            <a:pPr>
              <a:buNone/>
            </a:pPr>
            <a:endParaRPr lang="en-US" sz="1600" dirty="0" smtClean="0"/>
          </a:p>
          <a:p>
            <a:pPr>
              <a:buNone/>
            </a:pPr>
            <a:r>
              <a:rPr lang="en-US" sz="1600" dirty="0" smtClean="0"/>
              <a:t>(iii) </a:t>
            </a:r>
            <a:r>
              <a:rPr lang="en-US" sz="1600" b="1" dirty="0" smtClean="0"/>
              <a:t>invasive techniques</a:t>
            </a:r>
            <a:r>
              <a:rPr lang="en-US" sz="1600" dirty="0" smtClean="0"/>
              <a:t>, such as angiography.</a:t>
            </a:r>
          </a:p>
          <a:p>
            <a:pPr>
              <a:buNone/>
            </a:pPr>
            <a:endParaRPr lang="en-US" sz="1600" dirty="0" smtClean="0"/>
          </a:p>
          <a:p>
            <a:pPr>
              <a:buNone/>
            </a:pPr>
            <a:r>
              <a:rPr lang="en-US" sz="1600" dirty="0" smtClean="0"/>
              <a:t>Coronary artery imaging allows confirmation of the presence, extent and position of </a:t>
            </a:r>
            <a:r>
              <a:rPr lang="en-US" sz="1600" dirty="0" err="1" smtClean="0"/>
              <a:t>atheromatous</a:t>
            </a:r>
            <a:r>
              <a:rPr lang="en-US" sz="1600" dirty="0" smtClean="0"/>
              <a:t> </a:t>
            </a:r>
          </a:p>
          <a:p>
            <a:pPr>
              <a:buNone/>
            </a:pPr>
            <a:r>
              <a:rPr lang="en-US" sz="1600" dirty="0" smtClean="0"/>
              <a:t>lesions.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Autofit/>
          </a:bodyPr>
          <a:lstStyle/>
          <a:p>
            <a:r>
              <a:rPr lang="en-US" sz="2400" b="1" dirty="0" smtClean="0"/>
              <a:t>Comparison between cardiovascular risk factors in</a:t>
            </a:r>
            <a:br>
              <a:rPr lang="en-US" sz="2400" b="1" dirty="0" smtClean="0"/>
            </a:br>
            <a:r>
              <a:rPr lang="en-US" sz="2400" b="1" dirty="0" smtClean="0"/>
              <a:t>SLE and RA</a:t>
            </a:r>
            <a:endParaRPr lang="en-US" sz="2400" dirty="0"/>
          </a:p>
        </p:txBody>
      </p:sp>
      <p:sp>
        <p:nvSpPr>
          <p:cNvPr id="3" name="Content Placeholder 2"/>
          <p:cNvSpPr>
            <a:spLocks noGrp="1"/>
          </p:cNvSpPr>
          <p:nvPr>
            <p:ph idx="1"/>
          </p:nvPr>
        </p:nvSpPr>
        <p:spPr>
          <a:xfrm>
            <a:off x="228600" y="1447800"/>
            <a:ext cx="8686800" cy="5181600"/>
          </a:xfrm>
        </p:spPr>
        <p:txBody>
          <a:bodyPr>
            <a:normAutofit/>
          </a:bodyPr>
          <a:lstStyle/>
          <a:p>
            <a:pPr>
              <a:buNone/>
            </a:pPr>
            <a:r>
              <a:rPr lang="en-US" sz="1600" dirty="0" smtClean="0"/>
              <a:t>Although SLE and Rheumatoid Arthritis are distinct in the </a:t>
            </a:r>
            <a:r>
              <a:rPr lang="en-US" sz="1600" dirty="0" err="1" smtClean="0"/>
              <a:t>pathophysiology</a:t>
            </a:r>
            <a:r>
              <a:rPr lang="en-US" sz="1600" dirty="0" smtClean="0"/>
              <a:t> and immune dysfunctions</a:t>
            </a:r>
          </a:p>
          <a:p>
            <a:pPr>
              <a:buNone/>
            </a:pPr>
            <a:r>
              <a:rPr lang="en-US" sz="1600" dirty="0" smtClean="0"/>
              <a:t>comparing and contrasting potential cardiovascular risk factors in these two autoimmune diseases may </a:t>
            </a:r>
          </a:p>
          <a:p>
            <a:pPr>
              <a:buNone/>
            </a:pPr>
            <a:r>
              <a:rPr lang="en-US" sz="1600" dirty="0" smtClean="0"/>
              <a:t>Help to understand why these patients are at high risk for premature atherosclerosis.2 </a:t>
            </a:r>
          </a:p>
          <a:p>
            <a:pPr>
              <a:buNone/>
            </a:pPr>
            <a:endParaRPr lang="en-US" sz="1600" dirty="0" smtClean="0"/>
          </a:p>
          <a:p>
            <a:pPr>
              <a:buNone/>
            </a:pPr>
            <a:r>
              <a:rPr lang="en-US" sz="1600" dirty="0" smtClean="0"/>
              <a:t>These features are outlined in Table 1.</a:t>
            </a:r>
            <a:endParaRPr lang="en-US" sz="1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7585" name="Picture 2"/>
          <p:cNvPicPr>
            <a:picLocks noChangeAspect="1" noChangeArrowheads="1"/>
          </p:cNvPicPr>
          <p:nvPr/>
        </p:nvPicPr>
        <p:blipFill>
          <a:blip r:embed="rId2" cstate="print"/>
          <a:srcRect/>
          <a:stretch>
            <a:fillRect/>
          </a:stretch>
        </p:blipFill>
        <p:spPr bwMode="auto">
          <a:xfrm>
            <a:off x="-1" y="228600"/>
            <a:ext cx="9468197" cy="51054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8609" name="Picture 3"/>
          <p:cNvPicPr>
            <a:picLocks noChangeAspect="1" noChangeArrowheads="1"/>
          </p:cNvPicPr>
          <p:nvPr/>
        </p:nvPicPr>
        <p:blipFill>
          <a:blip r:embed="rId2" cstate="print"/>
          <a:srcRect/>
          <a:stretch>
            <a:fillRect/>
          </a:stretch>
        </p:blipFill>
        <p:spPr bwMode="auto">
          <a:xfrm>
            <a:off x="457200" y="267056"/>
            <a:ext cx="8305800" cy="6209944"/>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lstStyle/>
          <a:p>
            <a:pPr>
              <a:buNone/>
            </a:pPr>
            <a:endParaRPr lang="en-US" sz="2400" dirty="0" smtClean="0"/>
          </a:p>
          <a:p>
            <a:pPr>
              <a:buNone/>
            </a:pPr>
            <a:endParaRPr lang="en-US" sz="2400" dirty="0"/>
          </a:p>
          <a:p>
            <a:pPr>
              <a:buNone/>
            </a:pPr>
            <a:r>
              <a:rPr lang="en-US" sz="2400" dirty="0" smtClean="0"/>
              <a:t>Table 2 outlines the preventive strategies for the individual risk factors in both the diseases.</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r>
              <a:rPr lang="en-US" sz="2800" dirty="0" smtClean="0"/>
              <a:t>PERICARDIAL DISEASE</a:t>
            </a:r>
          </a:p>
        </p:txBody>
      </p:sp>
      <p:sp>
        <p:nvSpPr>
          <p:cNvPr id="32771" name="Rectangle 3"/>
          <p:cNvSpPr>
            <a:spLocks noGrp="1" noChangeArrowheads="1"/>
          </p:cNvSpPr>
          <p:nvPr>
            <p:ph idx="1"/>
          </p:nvPr>
        </p:nvSpPr>
        <p:spPr/>
        <p:txBody>
          <a:bodyPr>
            <a:normAutofit/>
          </a:bodyPr>
          <a:lstStyle/>
          <a:p>
            <a:r>
              <a:rPr lang="en-US" sz="2000" dirty="0" smtClean="0"/>
              <a:t>Symptomatic </a:t>
            </a:r>
            <a:r>
              <a:rPr lang="en-US" sz="2000" dirty="0" err="1" smtClean="0"/>
              <a:t>pericarditis</a:t>
            </a:r>
            <a:r>
              <a:rPr lang="en-US" sz="2000" dirty="0" smtClean="0"/>
              <a:t> typically presents with positional </a:t>
            </a:r>
            <a:r>
              <a:rPr lang="en-US" sz="2000" i="1" dirty="0" smtClean="0">
                <a:solidFill>
                  <a:srgbClr val="FF0000"/>
                </a:solidFill>
              </a:rPr>
              <a:t>sub-</a:t>
            </a:r>
            <a:r>
              <a:rPr lang="en-US" sz="2000" i="1" dirty="0" err="1" smtClean="0">
                <a:solidFill>
                  <a:srgbClr val="FF0000"/>
                </a:solidFill>
              </a:rPr>
              <a:t>sternal</a:t>
            </a:r>
            <a:r>
              <a:rPr lang="en-US" sz="2000" i="1" dirty="0" smtClean="0">
                <a:solidFill>
                  <a:srgbClr val="FF0000"/>
                </a:solidFill>
              </a:rPr>
              <a:t> chest pain </a:t>
            </a:r>
            <a:r>
              <a:rPr lang="en-US" sz="2000" dirty="0" smtClean="0"/>
              <a:t>with an </a:t>
            </a:r>
            <a:r>
              <a:rPr lang="en-US" sz="2000" i="1" dirty="0" smtClean="0">
                <a:solidFill>
                  <a:srgbClr val="FF0000"/>
                </a:solidFill>
              </a:rPr>
              <a:t>audible rub</a:t>
            </a:r>
            <a:r>
              <a:rPr lang="en-US" sz="2000" dirty="0" smtClean="0"/>
              <a:t> on auscultation.</a:t>
            </a:r>
          </a:p>
          <a:p>
            <a:endParaRPr lang="en-US" sz="2000" dirty="0" smtClean="0"/>
          </a:p>
          <a:p>
            <a:r>
              <a:rPr lang="en-US" sz="2000" dirty="0" smtClean="0"/>
              <a:t>The</a:t>
            </a:r>
            <a:r>
              <a:rPr lang="en-US" sz="2000" i="1" dirty="0" smtClean="0">
                <a:solidFill>
                  <a:srgbClr val="FF0000"/>
                </a:solidFill>
              </a:rPr>
              <a:t> pericardial fluid</a:t>
            </a:r>
            <a:r>
              <a:rPr lang="en-US" sz="2000" dirty="0" smtClean="0"/>
              <a:t> is a </a:t>
            </a:r>
            <a:r>
              <a:rPr lang="en-US" sz="2000" i="1" dirty="0" err="1" smtClean="0">
                <a:solidFill>
                  <a:srgbClr val="FF0000"/>
                </a:solidFill>
              </a:rPr>
              <a:t>fibrinous</a:t>
            </a:r>
            <a:r>
              <a:rPr lang="en-US" sz="2000" i="1" dirty="0" smtClean="0">
                <a:solidFill>
                  <a:srgbClr val="FF0000"/>
                </a:solidFill>
              </a:rPr>
              <a:t> </a:t>
            </a:r>
            <a:r>
              <a:rPr lang="en-US" sz="2000" i="1" dirty="0" err="1" smtClean="0">
                <a:solidFill>
                  <a:srgbClr val="FF0000"/>
                </a:solidFill>
              </a:rPr>
              <a:t>exudate</a:t>
            </a:r>
            <a:r>
              <a:rPr lang="en-US" sz="2000" i="1" dirty="0" smtClean="0">
                <a:solidFill>
                  <a:srgbClr val="FF0000"/>
                </a:solidFill>
              </a:rPr>
              <a:t> or </a:t>
            </a:r>
            <a:r>
              <a:rPr lang="en-US" sz="2000" i="1" dirty="0" err="1" smtClean="0">
                <a:solidFill>
                  <a:srgbClr val="FF0000"/>
                </a:solidFill>
              </a:rPr>
              <a:t>transudate</a:t>
            </a:r>
            <a:r>
              <a:rPr lang="en-US" sz="2000" dirty="0" smtClean="0"/>
              <a:t> that may contain antinuclear antibodies, LE cells, low complement levels, and immune complexes .</a:t>
            </a:r>
          </a:p>
          <a:p>
            <a:endParaRPr lang="en-US" sz="2000" dirty="0" smtClean="0"/>
          </a:p>
          <a:p>
            <a:r>
              <a:rPr lang="en-US" sz="2000" dirty="0" smtClean="0"/>
              <a:t>The pericardium may reveal </a:t>
            </a:r>
            <a:r>
              <a:rPr lang="en-US" sz="2000" i="1" dirty="0" smtClean="0">
                <a:solidFill>
                  <a:srgbClr val="FF0000"/>
                </a:solidFill>
              </a:rPr>
              <a:t>foci of inflammatory lesions </a:t>
            </a:r>
            <a:r>
              <a:rPr lang="en-US" sz="2000" dirty="0" smtClean="0"/>
              <a:t>with immune complexes.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9633" name="Picture 4"/>
          <p:cNvPicPr>
            <a:picLocks noChangeAspect="1" noChangeArrowheads="1"/>
          </p:cNvPicPr>
          <p:nvPr/>
        </p:nvPicPr>
        <p:blipFill>
          <a:blip r:embed="rId2" cstate="print"/>
          <a:srcRect/>
          <a:stretch>
            <a:fillRect/>
          </a:stretch>
        </p:blipFill>
        <p:spPr bwMode="auto">
          <a:xfrm>
            <a:off x="304800" y="304800"/>
            <a:ext cx="8458200" cy="5638800"/>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7391400" cy="762000"/>
          </a:xfrm>
        </p:spPr>
        <p:txBody>
          <a:bodyPr>
            <a:normAutofit/>
          </a:bodyPr>
          <a:lstStyle/>
          <a:p>
            <a:r>
              <a:rPr lang="en-US" sz="2400" b="1" dirty="0" smtClean="0"/>
              <a:t>CONCLUSIONS</a:t>
            </a:r>
            <a:endParaRPr lang="en-US" sz="2400" dirty="0"/>
          </a:p>
        </p:txBody>
      </p:sp>
      <p:sp>
        <p:nvSpPr>
          <p:cNvPr id="6" name="Content Placeholder 5"/>
          <p:cNvSpPr>
            <a:spLocks noGrp="1"/>
          </p:cNvSpPr>
          <p:nvPr>
            <p:ph idx="1"/>
          </p:nvPr>
        </p:nvSpPr>
        <p:spPr>
          <a:xfrm>
            <a:off x="381000" y="990600"/>
            <a:ext cx="8763000" cy="5715000"/>
          </a:xfrm>
        </p:spPr>
        <p:txBody>
          <a:bodyPr>
            <a:normAutofit/>
          </a:bodyPr>
          <a:lstStyle/>
          <a:p>
            <a:pPr>
              <a:buNone/>
            </a:pPr>
            <a:endParaRPr lang="en-US" sz="1600" dirty="0" smtClean="0"/>
          </a:p>
          <a:p>
            <a:pPr>
              <a:buNone/>
            </a:pPr>
            <a:endParaRPr lang="en-US" sz="1600" dirty="0"/>
          </a:p>
          <a:p>
            <a:pPr>
              <a:buNone/>
            </a:pPr>
            <a:r>
              <a:rPr lang="en-US" sz="1600" dirty="0" smtClean="0"/>
              <a:t>Cardiovascular risk in the two autoimmune disorders SLE and RA have </a:t>
            </a:r>
            <a:r>
              <a:rPr lang="en-US" sz="1600" i="1" dirty="0" smtClean="0">
                <a:solidFill>
                  <a:srgbClr val="FF0000"/>
                </a:solidFill>
              </a:rPr>
              <a:t>complex pathogenesis</a:t>
            </a:r>
            <a:r>
              <a:rPr lang="en-US" sz="1600" dirty="0" smtClean="0"/>
              <a:t>. </a:t>
            </a:r>
          </a:p>
          <a:p>
            <a:pPr>
              <a:buNone/>
            </a:pPr>
            <a:endParaRPr lang="en-US" sz="1600" dirty="0" smtClean="0"/>
          </a:p>
          <a:p>
            <a:pPr>
              <a:buNone/>
            </a:pPr>
            <a:r>
              <a:rPr lang="en-US" sz="1600" dirty="0" smtClean="0"/>
              <a:t>Traditional risk factors and a range of non-traditional risk factors are both involved. Both risk factors are </a:t>
            </a:r>
          </a:p>
          <a:p>
            <a:pPr>
              <a:buNone/>
            </a:pPr>
            <a:r>
              <a:rPr lang="en-US" sz="1600" dirty="0" smtClean="0"/>
              <a:t>identified easily and some are modifiable.</a:t>
            </a:r>
          </a:p>
          <a:p>
            <a:pPr>
              <a:buNone/>
            </a:pPr>
            <a:endParaRPr lang="en-US" sz="1600" dirty="0" smtClean="0"/>
          </a:p>
          <a:p>
            <a:pPr>
              <a:buNone/>
            </a:pPr>
            <a:r>
              <a:rPr lang="en-US" sz="1600" dirty="0" smtClean="0"/>
              <a:t> Under-treatment of cardiovascular </a:t>
            </a:r>
            <a:r>
              <a:rPr lang="en-US" sz="1600" dirty="0" err="1" smtClean="0"/>
              <a:t>comorbidity</a:t>
            </a:r>
            <a:r>
              <a:rPr lang="en-US" sz="1600" dirty="0" smtClean="0"/>
              <a:t> of both SLE and RA may contribute to increase </a:t>
            </a:r>
          </a:p>
          <a:p>
            <a:pPr>
              <a:buNone/>
            </a:pPr>
            <a:r>
              <a:rPr lang="en-US" sz="1600" dirty="0" smtClean="0"/>
              <a:t>cardiovascular mortality in these two diseases. </a:t>
            </a:r>
          </a:p>
          <a:p>
            <a:pPr>
              <a:buNone/>
            </a:pPr>
            <a:endParaRPr lang="en-US" sz="1600" dirty="0" smtClean="0"/>
          </a:p>
          <a:p>
            <a:pPr>
              <a:buNone/>
            </a:pPr>
            <a:r>
              <a:rPr lang="en-US" sz="1600" dirty="0" smtClean="0"/>
              <a:t>Further, longitudinal studies are required to define optimal preventive strategies for  Cardiovascular </a:t>
            </a:r>
          </a:p>
          <a:p>
            <a:pPr>
              <a:buNone/>
            </a:pPr>
            <a:r>
              <a:rPr lang="en-US" sz="1600" dirty="0" err="1" smtClean="0"/>
              <a:t>comorbidity</a:t>
            </a:r>
            <a:r>
              <a:rPr lang="en-US" sz="1600" dirty="0" smtClean="0"/>
              <a:t> in RA and SLE.</a:t>
            </a:r>
            <a:endParaRPr lang="en-US" sz="16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flipH="1">
            <a:off x="457200" y="1600200"/>
            <a:ext cx="8229600" cy="4525963"/>
          </a:xfrm>
        </p:spPr>
        <p:txBody>
          <a:bodyPr>
            <a:normAutofit fontScale="92500" lnSpcReduction="20000"/>
          </a:bodyPr>
          <a:lstStyle/>
          <a:p>
            <a:pPr>
              <a:buNone/>
            </a:pPr>
            <a:r>
              <a:rPr lang="en-US" dirty="0" smtClean="0"/>
              <a:t>                       </a:t>
            </a:r>
          </a:p>
          <a:p>
            <a:pPr>
              <a:buNone/>
            </a:pPr>
            <a:endParaRPr lang="en-US" dirty="0"/>
          </a:p>
          <a:p>
            <a:pPr>
              <a:buNone/>
            </a:pPr>
            <a:endParaRPr lang="en-US" dirty="0" smtClean="0"/>
          </a:p>
          <a:p>
            <a:pPr>
              <a:buNone/>
              <a:tabLst>
                <a:tab pos="5721350" algn="l"/>
              </a:tabLst>
            </a:pPr>
            <a:r>
              <a:rPr lang="en-US" dirty="0"/>
              <a:t> </a:t>
            </a:r>
            <a:r>
              <a:rPr lang="en-US" dirty="0" smtClean="0"/>
              <a:t>                              </a:t>
            </a:r>
            <a:r>
              <a:rPr lang="en-US" dirty="0" smtClean="0">
                <a:latin typeface="Algerian" pitchFamily="82" charset="0"/>
              </a:rPr>
              <a:t>Thank you</a:t>
            </a:r>
          </a:p>
          <a:p>
            <a:pPr>
              <a:buNone/>
              <a:tabLst>
                <a:tab pos="5721350" algn="l"/>
              </a:tabLst>
            </a:pPr>
            <a:endParaRPr lang="en-US" dirty="0">
              <a:latin typeface="Bauhaus 93" pitchFamily="82" charset="0"/>
            </a:endParaRPr>
          </a:p>
          <a:p>
            <a:pPr>
              <a:buNone/>
              <a:tabLst>
                <a:tab pos="5721350" algn="l"/>
              </a:tabLst>
            </a:pPr>
            <a:endParaRPr lang="en-US" dirty="0" smtClean="0">
              <a:latin typeface="Bauhaus 93" pitchFamily="82" charset="0"/>
            </a:endParaRPr>
          </a:p>
          <a:p>
            <a:pPr>
              <a:buNone/>
              <a:tabLst>
                <a:tab pos="5721350" algn="l"/>
              </a:tabLst>
            </a:pPr>
            <a:endParaRPr lang="en-US" dirty="0">
              <a:latin typeface="Bauhaus 93" pitchFamily="82" charset="0"/>
            </a:endParaRPr>
          </a:p>
          <a:p>
            <a:pPr>
              <a:buNone/>
              <a:tabLst>
                <a:tab pos="5721350" algn="l"/>
              </a:tabLst>
            </a:pPr>
            <a:r>
              <a:rPr lang="en-US" smtClean="0">
                <a:latin typeface="Bauhaus 93" pitchFamily="82" charset="0"/>
              </a:rPr>
              <a:t>                                          </a:t>
            </a:r>
            <a:endParaRPr lang="en-US" dirty="0" smtClean="0">
              <a:latin typeface="Algerian" pitchFamily="82" charset="0"/>
            </a:endParaRPr>
          </a:p>
          <a:p>
            <a:pPr>
              <a:buNone/>
              <a:tabLst>
                <a:tab pos="5721350" algn="l"/>
              </a:tabLst>
            </a:pPr>
            <a:r>
              <a:rPr lang="en-US" dirty="0">
                <a:latin typeface="Algerian" pitchFamily="82" charset="0"/>
              </a:rPr>
              <a:t> </a:t>
            </a:r>
            <a:r>
              <a:rPr lang="en-US" dirty="0" smtClean="0">
                <a:latin typeface="Algerian" pitchFamily="82" charset="0"/>
              </a:rPr>
              <a:t>                             </a:t>
            </a:r>
            <a:r>
              <a:rPr lang="en-US" dirty="0" smtClean="0">
                <a:latin typeface="Algerian" pitchFamily="82" charset="0"/>
              </a:rPr>
              <a:t>     </a:t>
            </a:r>
            <a:endParaRPr lang="en-US" dirty="0">
              <a:latin typeface="Algerian" pitchFamily="82" charset="0"/>
            </a:endParaRPr>
          </a:p>
        </p:txBody>
      </p:sp>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3400" y="304800"/>
            <a:ext cx="7848600" cy="1143000"/>
          </a:xfrm>
        </p:spPr>
        <p:txBody>
          <a:bodyPr>
            <a:normAutofit/>
          </a:bodyPr>
          <a:lstStyle/>
          <a:p>
            <a:r>
              <a:rPr lang="en-US" sz="2800" dirty="0" smtClean="0"/>
              <a:t>PERICARDIAL DISEASE</a:t>
            </a:r>
          </a:p>
        </p:txBody>
      </p:sp>
      <p:sp>
        <p:nvSpPr>
          <p:cNvPr id="33795" name="Rectangle 3"/>
          <p:cNvSpPr>
            <a:spLocks noGrp="1" noChangeArrowheads="1"/>
          </p:cNvSpPr>
          <p:nvPr>
            <p:ph idx="1"/>
          </p:nvPr>
        </p:nvSpPr>
        <p:spPr>
          <a:xfrm>
            <a:off x="762000" y="1600200"/>
            <a:ext cx="7772400" cy="4495800"/>
          </a:xfrm>
        </p:spPr>
        <p:txBody>
          <a:bodyPr>
            <a:normAutofit lnSpcReduction="10000"/>
          </a:bodyPr>
          <a:lstStyle/>
          <a:p>
            <a:r>
              <a:rPr lang="en-US" sz="2000" dirty="0" smtClean="0"/>
              <a:t>The </a:t>
            </a:r>
            <a:r>
              <a:rPr lang="en-US" sz="2000" i="1" dirty="0" smtClean="0">
                <a:solidFill>
                  <a:srgbClr val="FF0000"/>
                </a:solidFill>
              </a:rPr>
              <a:t>course is benign</a:t>
            </a:r>
            <a:r>
              <a:rPr lang="en-US" sz="2000" dirty="0" smtClean="0"/>
              <a:t> in the large majority of patients with pericardial disease .</a:t>
            </a:r>
          </a:p>
          <a:p>
            <a:endParaRPr lang="en-US" sz="2000" dirty="0" smtClean="0"/>
          </a:p>
          <a:p>
            <a:r>
              <a:rPr lang="en-US" sz="2000" dirty="0" smtClean="0"/>
              <a:t>Symptomatic </a:t>
            </a:r>
            <a:r>
              <a:rPr lang="en-US" sz="2000" dirty="0" err="1" smtClean="0"/>
              <a:t>pericarditis</a:t>
            </a:r>
            <a:r>
              <a:rPr lang="en-US" sz="2000" dirty="0" smtClean="0"/>
              <a:t> often responds to an NSAID, especially </a:t>
            </a:r>
            <a:r>
              <a:rPr lang="en-US" sz="2000" i="1" dirty="0" err="1" smtClean="0">
                <a:solidFill>
                  <a:srgbClr val="FF0000"/>
                </a:solidFill>
              </a:rPr>
              <a:t>indomethacin</a:t>
            </a:r>
            <a:r>
              <a:rPr lang="en-US" sz="2000" dirty="0" smtClean="0"/>
              <a:t> .</a:t>
            </a:r>
          </a:p>
          <a:p>
            <a:pPr>
              <a:buNone/>
            </a:pPr>
            <a:endParaRPr lang="en-US" sz="2000" dirty="0" smtClean="0"/>
          </a:p>
          <a:p>
            <a:r>
              <a:rPr lang="en-US" sz="2000" dirty="0" smtClean="0"/>
              <a:t>Patients who do not tolerate or respond to an NSAID can be treated with </a:t>
            </a:r>
            <a:r>
              <a:rPr lang="en-US" sz="2000" i="1" dirty="0" smtClean="0">
                <a:solidFill>
                  <a:srgbClr val="FF0000"/>
                </a:solidFill>
              </a:rPr>
              <a:t>prednisone</a:t>
            </a:r>
            <a:r>
              <a:rPr lang="en-US" sz="2000" dirty="0" smtClean="0"/>
              <a:t>.</a:t>
            </a:r>
          </a:p>
          <a:p>
            <a:pPr>
              <a:buNone/>
            </a:pPr>
            <a:endParaRPr lang="en-US" sz="2000" dirty="0" smtClean="0"/>
          </a:p>
          <a:p>
            <a:r>
              <a:rPr lang="en-US" sz="2000" dirty="0" smtClean="0"/>
              <a:t>The most serious consequence is the development of </a:t>
            </a:r>
            <a:r>
              <a:rPr lang="en-US" sz="2000" i="1" dirty="0" smtClean="0">
                <a:solidFill>
                  <a:srgbClr val="FF0000"/>
                </a:solidFill>
              </a:rPr>
              <a:t>purulent </a:t>
            </a:r>
            <a:r>
              <a:rPr lang="en-US" sz="2000" i="1" dirty="0" err="1" smtClean="0">
                <a:solidFill>
                  <a:srgbClr val="FF0000"/>
                </a:solidFill>
              </a:rPr>
              <a:t>pericarditis</a:t>
            </a:r>
            <a:r>
              <a:rPr lang="en-US" sz="2000" dirty="0" smtClean="0"/>
              <a:t> in the </a:t>
            </a:r>
            <a:r>
              <a:rPr lang="en-US" sz="2000" dirty="0" err="1" smtClean="0"/>
              <a:t>immunosuppressed</a:t>
            </a:r>
            <a:r>
              <a:rPr lang="en-US" sz="2000" dirty="0" smtClean="0"/>
              <a:t>, debilitated patient </a:t>
            </a:r>
            <a:r>
              <a:rPr lang="en-US" sz="2000" i="1" dirty="0" smtClean="0">
                <a:solidFill>
                  <a:srgbClr val="FF0000"/>
                </a:solidFill>
              </a:rPr>
              <a:t>.</a:t>
            </a:r>
          </a:p>
          <a:p>
            <a:endParaRPr lang="en-US" sz="2000" i="1" dirty="0" smtClean="0">
              <a:solidFill>
                <a:srgbClr val="FF0000"/>
              </a:solidFill>
            </a:endParaRPr>
          </a:p>
          <a:p>
            <a:r>
              <a:rPr lang="en-US" sz="2000" i="1" dirty="0" smtClean="0">
                <a:solidFill>
                  <a:srgbClr val="FF0000"/>
                </a:solidFill>
              </a:rPr>
              <a:t>Large effusions</a:t>
            </a:r>
            <a:r>
              <a:rPr lang="en-US" sz="2000" dirty="0" smtClean="0"/>
              <a:t>, suggestive of </a:t>
            </a:r>
            <a:r>
              <a:rPr lang="en-US" sz="2000" dirty="0" err="1" smtClean="0"/>
              <a:t>tamponade</a:t>
            </a:r>
            <a:r>
              <a:rPr lang="en-US" sz="2000" dirty="0" smtClean="0"/>
              <a:t>, and constrictive </a:t>
            </a:r>
            <a:r>
              <a:rPr lang="en-US" sz="2000" dirty="0" err="1" smtClean="0"/>
              <a:t>pericarditis</a:t>
            </a:r>
            <a:r>
              <a:rPr lang="en-US" sz="2000" dirty="0" smtClean="0"/>
              <a:t> are</a:t>
            </a:r>
            <a:r>
              <a:rPr lang="en-US" sz="2000" i="1" dirty="0" smtClean="0">
                <a:solidFill>
                  <a:srgbClr val="FF0000"/>
                </a:solidFill>
              </a:rPr>
              <a:t> rare </a:t>
            </a:r>
            <a:r>
              <a:rPr lang="en-US" sz="2000" dirty="0" smtClean="0"/>
              <a:t>in SLE.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a:xfrm>
            <a:off x="838200" y="533400"/>
            <a:ext cx="7467600" cy="990600"/>
          </a:xfrm>
        </p:spPr>
        <p:txBody>
          <a:bodyPr>
            <a:normAutofit/>
          </a:bodyPr>
          <a:lstStyle/>
          <a:p>
            <a:r>
              <a:rPr lang="en-US" sz="2800" dirty="0" smtClean="0"/>
              <a:t>VALVULAR DISEASE</a:t>
            </a:r>
          </a:p>
        </p:txBody>
      </p:sp>
      <p:sp>
        <p:nvSpPr>
          <p:cNvPr id="28675" name="Rectangle 1027"/>
          <p:cNvSpPr>
            <a:spLocks noGrp="1" noChangeArrowheads="1"/>
          </p:cNvSpPr>
          <p:nvPr>
            <p:ph idx="1"/>
          </p:nvPr>
        </p:nvSpPr>
        <p:spPr>
          <a:xfrm>
            <a:off x="609600" y="1524000"/>
            <a:ext cx="7772400" cy="4572000"/>
          </a:xfrm>
        </p:spPr>
        <p:txBody>
          <a:bodyPr>
            <a:normAutofit fontScale="92500" lnSpcReduction="20000"/>
          </a:bodyPr>
          <a:lstStyle/>
          <a:p>
            <a:endParaRPr lang="en-US" sz="2000" dirty="0" smtClean="0"/>
          </a:p>
          <a:p>
            <a:r>
              <a:rPr lang="en-US" sz="2200" i="1" dirty="0" smtClean="0">
                <a:solidFill>
                  <a:srgbClr val="FF0000"/>
                </a:solidFill>
              </a:rPr>
              <a:t>Systolic murmurs</a:t>
            </a:r>
            <a:r>
              <a:rPr lang="en-US" sz="2200" dirty="0" smtClean="0"/>
              <a:t> in </a:t>
            </a:r>
            <a:r>
              <a:rPr lang="en-US" sz="2200" i="1" dirty="0" smtClean="0">
                <a:solidFill>
                  <a:srgbClr val="FF0000"/>
                </a:solidFill>
              </a:rPr>
              <a:t>16 to 44 %</a:t>
            </a:r>
            <a:r>
              <a:rPr lang="en-US" sz="2200" dirty="0" smtClean="0"/>
              <a:t> of patients - structural </a:t>
            </a:r>
            <a:r>
              <a:rPr lang="en-US" sz="2200" dirty="0" err="1" smtClean="0"/>
              <a:t>valvular</a:t>
            </a:r>
            <a:r>
              <a:rPr lang="en-US" sz="2200" dirty="0" smtClean="0"/>
              <a:t> disease; but anemia, fever, tachycardia, and </a:t>
            </a:r>
            <a:r>
              <a:rPr lang="en-US" sz="2200" dirty="0" err="1" smtClean="0"/>
              <a:t>cardiomegaly</a:t>
            </a:r>
            <a:r>
              <a:rPr lang="en-US" sz="2200" dirty="0" smtClean="0"/>
              <a:t> can also induce functional murmurs.</a:t>
            </a:r>
          </a:p>
          <a:p>
            <a:endParaRPr lang="en-US" sz="2200" dirty="0" smtClean="0"/>
          </a:p>
          <a:p>
            <a:r>
              <a:rPr lang="en-US" sz="2200" i="1" dirty="0" smtClean="0">
                <a:solidFill>
                  <a:srgbClr val="FF0000"/>
                </a:solidFill>
              </a:rPr>
              <a:t>Diastolic murmurs</a:t>
            </a:r>
            <a:r>
              <a:rPr lang="en-US" sz="2200" dirty="0" smtClean="0"/>
              <a:t> in </a:t>
            </a:r>
            <a:r>
              <a:rPr lang="en-US" sz="2200" i="1" dirty="0" smtClean="0">
                <a:solidFill>
                  <a:srgbClr val="FF0000"/>
                </a:solidFill>
              </a:rPr>
              <a:t>1 to 3%</a:t>
            </a:r>
            <a:r>
              <a:rPr lang="en-US" sz="2200" dirty="0" smtClean="0"/>
              <a:t> of </a:t>
            </a:r>
          </a:p>
          <a:p>
            <a:pPr>
              <a:buNone/>
            </a:pPr>
            <a:r>
              <a:rPr lang="en-US" sz="2200" dirty="0" smtClean="0"/>
              <a:t>	patients - often due to aortic </a:t>
            </a:r>
          </a:p>
          <a:p>
            <a:pPr>
              <a:buNone/>
            </a:pPr>
            <a:r>
              <a:rPr lang="en-US" sz="2200" dirty="0" smtClean="0"/>
              <a:t>	insufficiency, occasionally requiring </a:t>
            </a:r>
          </a:p>
          <a:p>
            <a:pPr>
              <a:buNone/>
            </a:pPr>
            <a:r>
              <a:rPr lang="en-US" sz="2200" dirty="0" smtClean="0"/>
              <a:t>	valve replacement.</a:t>
            </a:r>
          </a:p>
          <a:p>
            <a:pPr lvl="1">
              <a:buNone/>
            </a:pPr>
            <a:endParaRPr lang="en-US" sz="2200" dirty="0" smtClean="0"/>
          </a:p>
          <a:p>
            <a:r>
              <a:rPr lang="en-US" sz="2200" dirty="0" smtClean="0"/>
              <a:t>MV – commonly involved, a </a:t>
            </a:r>
            <a:r>
              <a:rPr lang="en-US" sz="2200" i="1" dirty="0" smtClean="0">
                <a:solidFill>
                  <a:srgbClr val="FF0000"/>
                </a:solidFill>
              </a:rPr>
              <a:t>MR </a:t>
            </a:r>
          </a:p>
          <a:p>
            <a:pPr>
              <a:buNone/>
            </a:pPr>
            <a:r>
              <a:rPr lang="en-US" sz="2200" i="1" dirty="0" smtClean="0">
                <a:solidFill>
                  <a:srgbClr val="FF0000"/>
                </a:solidFill>
              </a:rPr>
              <a:t>	murmur </a:t>
            </a:r>
            <a:r>
              <a:rPr lang="en-US" sz="2200" dirty="0" smtClean="0"/>
              <a:t>may be heard but most </a:t>
            </a:r>
          </a:p>
          <a:p>
            <a:pPr>
              <a:buNone/>
            </a:pPr>
            <a:r>
              <a:rPr lang="en-US" sz="2200" dirty="0" smtClean="0"/>
              <a:t>	patients remain </a:t>
            </a:r>
            <a:r>
              <a:rPr lang="en-US" sz="2200" i="1" dirty="0" smtClean="0">
                <a:solidFill>
                  <a:srgbClr val="FF0000"/>
                </a:solidFill>
              </a:rPr>
              <a:t>asymptomatic.</a:t>
            </a:r>
          </a:p>
          <a:p>
            <a:endParaRPr lang="en-US" sz="2200" i="1" dirty="0" smtClean="0">
              <a:solidFill>
                <a:srgbClr val="FF0000"/>
              </a:solidFill>
            </a:endParaRPr>
          </a:p>
          <a:p>
            <a:r>
              <a:rPr lang="en-US" sz="2200" i="1" dirty="0" smtClean="0">
                <a:solidFill>
                  <a:srgbClr val="FF0000"/>
                </a:solidFill>
              </a:rPr>
              <a:t>Mitral valve </a:t>
            </a:r>
            <a:r>
              <a:rPr lang="en-US" sz="2200" i="1" dirty="0" err="1" smtClean="0">
                <a:solidFill>
                  <a:srgbClr val="FF0000"/>
                </a:solidFill>
              </a:rPr>
              <a:t>prolapse</a:t>
            </a:r>
            <a:r>
              <a:rPr lang="en-US" sz="2200" i="1" dirty="0" smtClean="0">
                <a:solidFill>
                  <a:srgbClr val="FF0000"/>
                </a:solidFill>
              </a:rPr>
              <a:t>  in </a:t>
            </a:r>
            <a:r>
              <a:rPr lang="en-US" sz="2200" i="1" dirty="0" err="1" smtClean="0">
                <a:solidFill>
                  <a:srgbClr val="FF0000"/>
                </a:solidFill>
              </a:rPr>
              <a:t>upto</a:t>
            </a:r>
            <a:r>
              <a:rPr lang="en-US" sz="2200" i="1" dirty="0" smtClean="0">
                <a:solidFill>
                  <a:srgbClr val="FF0000"/>
                </a:solidFill>
              </a:rPr>
              <a:t> 25 % of cases</a:t>
            </a:r>
            <a:endParaRPr lang="en-US" sz="2200" i="1" dirty="0" smtClean="0">
              <a:solidFill>
                <a:srgbClr val="FF0000"/>
              </a:solidFill>
              <a:latin typeface="Courier New" pitchFamily="49" charset="0"/>
            </a:endParaRPr>
          </a:p>
          <a:p>
            <a:pPr>
              <a:buNone/>
            </a:pPr>
            <a:endParaRPr lang="en-US" sz="2000" dirty="0" smtClean="0"/>
          </a:p>
          <a:p>
            <a:pPr lvl="1">
              <a:buNone/>
            </a:pPr>
            <a:endParaRPr lang="en-US" sz="2000" dirty="0" smtClean="0"/>
          </a:p>
          <a:p>
            <a:pPr>
              <a:buFont typeface="Monotype Sorts" pitchFamily="2" charset="2"/>
              <a:buNone/>
            </a:pPr>
            <a:endParaRPr lang="en-US" dirty="0" smtClean="0"/>
          </a:p>
        </p:txBody>
      </p:sp>
      <p:pic>
        <p:nvPicPr>
          <p:cNvPr id="4" name="Picture 2" descr="C:\Users\HP\AppData\Roaming\PixelMetrics\CaptureWiz\LastCaptures\2011-10-13_10-33-34-433.png"/>
          <p:cNvPicPr>
            <a:picLocks noChangeAspect="1" noChangeArrowheads="1"/>
          </p:cNvPicPr>
          <p:nvPr/>
        </p:nvPicPr>
        <p:blipFill>
          <a:blip r:embed="rId2" cstate="print"/>
          <a:srcRect/>
          <a:stretch>
            <a:fillRect/>
          </a:stretch>
        </p:blipFill>
        <p:spPr bwMode="auto">
          <a:xfrm>
            <a:off x="4972050" y="2867025"/>
            <a:ext cx="3790950" cy="2314575"/>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609600"/>
            <a:ext cx="7772400" cy="762000"/>
          </a:xfrm>
        </p:spPr>
        <p:txBody>
          <a:bodyPr>
            <a:normAutofit/>
          </a:bodyPr>
          <a:lstStyle/>
          <a:p>
            <a:r>
              <a:rPr lang="en-US" sz="2800" dirty="0" err="1" smtClean="0"/>
              <a:t>Verrucous</a:t>
            </a:r>
            <a:r>
              <a:rPr lang="en-US" sz="2800" dirty="0" smtClean="0"/>
              <a:t> </a:t>
            </a:r>
            <a:r>
              <a:rPr lang="en-US" sz="2800" dirty="0" err="1" smtClean="0"/>
              <a:t>endocarditis</a:t>
            </a:r>
            <a:endParaRPr lang="en-US" sz="2800" dirty="0" smtClean="0"/>
          </a:p>
        </p:txBody>
      </p:sp>
      <p:sp>
        <p:nvSpPr>
          <p:cNvPr id="30723" name="Rectangle 3"/>
          <p:cNvSpPr>
            <a:spLocks noGrp="1" noChangeArrowheads="1"/>
          </p:cNvSpPr>
          <p:nvPr>
            <p:ph idx="1"/>
          </p:nvPr>
        </p:nvSpPr>
        <p:spPr>
          <a:xfrm>
            <a:off x="533400" y="1524000"/>
            <a:ext cx="7772400" cy="4572000"/>
          </a:xfrm>
        </p:spPr>
        <p:txBody>
          <a:bodyPr>
            <a:normAutofit lnSpcReduction="10000"/>
          </a:bodyPr>
          <a:lstStyle/>
          <a:p>
            <a:r>
              <a:rPr lang="en-US" sz="2000" dirty="0" err="1" smtClean="0">
                <a:solidFill>
                  <a:srgbClr val="FF0000"/>
                </a:solidFill>
              </a:rPr>
              <a:t>Libman</a:t>
            </a:r>
            <a:r>
              <a:rPr lang="en-US" sz="2000" dirty="0" smtClean="0">
                <a:solidFill>
                  <a:srgbClr val="FF0000"/>
                </a:solidFill>
              </a:rPr>
              <a:t>-Sacks </a:t>
            </a:r>
            <a:r>
              <a:rPr lang="en-US" sz="2000" dirty="0" err="1" smtClean="0">
                <a:solidFill>
                  <a:srgbClr val="FF0000"/>
                </a:solidFill>
              </a:rPr>
              <a:t>endocarditis</a:t>
            </a:r>
            <a:r>
              <a:rPr lang="en-US" sz="2000" dirty="0" smtClean="0">
                <a:solidFill>
                  <a:srgbClr val="FF0000"/>
                </a:solidFill>
              </a:rPr>
              <a:t> </a:t>
            </a:r>
            <a:r>
              <a:rPr lang="en-US" sz="2000" dirty="0" smtClean="0"/>
              <a:t>is a common cardiac complication of SLE.</a:t>
            </a:r>
          </a:p>
          <a:p>
            <a:endParaRPr lang="en-US" sz="2000" dirty="0" smtClean="0"/>
          </a:p>
          <a:p>
            <a:r>
              <a:rPr lang="en-US" sz="2000" dirty="0" smtClean="0"/>
              <a:t>In one report of 74 patients, seven had </a:t>
            </a:r>
            <a:r>
              <a:rPr lang="en-US" sz="2000" dirty="0" err="1" smtClean="0"/>
              <a:t>verrucous</a:t>
            </a:r>
            <a:r>
              <a:rPr lang="en-US" sz="2000" dirty="0" smtClean="0"/>
              <a:t> lesions detected by </a:t>
            </a:r>
            <a:r>
              <a:rPr lang="en-US" sz="2000" dirty="0" err="1" smtClean="0"/>
              <a:t>Transthoracic</a:t>
            </a:r>
            <a:r>
              <a:rPr lang="en-US" sz="2000" dirty="0" smtClean="0"/>
              <a:t> Echo.</a:t>
            </a:r>
          </a:p>
          <a:p>
            <a:endParaRPr lang="en-US" sz="2000" dirty="0" smtClean="0"/>
          </a:p>
          <a:p>
            <a:r>
              <a:rPr lang="en-US" sz="2000" dirty="0" smtClean="0"/>
              <a:t>However, a higher frequency (43 percent) has been noted when more sensitive </a:t>
            </a:r>
            <a:r>
              <a:rPr lang="en-US" sz="2000" dirty="0" err="1" smtClean="0"/>
              <a:t>Transesophageal</a:t>
            </a:r>
            <a:r>
              <a:rPr lang="en-US" sz="2000" dirty="0" smtClean="0"/>
              <a:t> Echo is performed .</a:t>
            </a:r>
          </a:p>
          <a:p>
            <a:endParaRPr lang="en-US" sz="2000" dirty="0" smtClean="0"/>
          </a:p>
          <a:p>
            <a:r>
              <a:rPr lang="en-US" sz="2000" dirty="0" smtClean="0"/>
              <a:t>Often associated with </a:t>
            </a:r>
            <a:r>
              <a:rPr lang="en-US" sz="2000" dirty="0" err="1" smtClean="0"/>
              <a:t>AntiPhosphoLipid</a:t>
            </a:r>
            <a:r>
              <a:rPr lang="en-US" sz="2000" dirty="0" smtClean="0"/>
              <a:t> Antibodies(APLA).</a:t>
            </a:r>
          </a:p>
          <a:p>
            <a:endParaRPr lang="en-US" sz="2000" dirty="0" smtClean="0"/>
          </a:p>
          <a:p>
            <a:r>
              <a:rPr lang="en-US" sz="2000" dirty="0" err="1" smtClean="0"/>
              <a:t>Verrucous</a:t>
            </a:r>
            <a:r>
              <a:rPr lang="en-US" sz="2000" dirty="0" smtClean="0"/>
              <a:t> </a:t>
            </a:r>
            <a:r>
              <a:rPr lang="en-US" sz="2000" dirty="0" err="1" smtClean="0"/>
              <a:t>endocarditis</a:t>
            </a:r>
            <a:r>
              <a:rPr lang="en-US" sz="2000" dirty="0" smtClean="0"/>
              <a:t> is typically asymptomatic.</a:t>
            </a:r>
          </a:p>
          <a:p>
            <a:endParaRPr lang="en-US" sz="2000" dirty="0" smtClean="0"/>
          </a:p>
          <a:p>
            <a:r>
              <a:rPr lang="en-US" sz="2000" dirty="0" smtClean="0"/>
              <a:t> However, the </a:t>
            </a:r>
            <a:r>
              <a:rPr lang="en-US" sz="2000" dirty="0" err="1" smtClean="0"/>
              <a:t>verrucae</a:t>
            </a:r>
            <a:r>
              <a:rPr lang="en-US" sz="2000" dirty="0" smtClean="0"/>
              <a:t> can fragment and produce systemic emboli.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3400" y="609600"/>
            <a:ext cx="7772400" cy="914400"/>
          </a:xfrm>
        </p:spPr>
        <p:txBody>
          <a:bodyPr>
            <a:normAutofit/>
          </a:bodyPr>
          <a:lstStyle/>
          <a:p>
            <a:r>
              <a:rPr lang="en-US" sz="2800" dirty="0" smtClean="0"/>
              <a:t>MYOCARDITIS</a:t>
            </a:r>
          </a:p>
        </p:txBody>
      </p:sp>
      <p:sp>
        <p:nvSpPr>
          <p:cNvPr id="34819" name="Rectangle 3"/>
          <p:cNvSpPr>
            <a:spLocks noGrp="1" noChangeArrowheads="1"/>
          </p:cNvSpPr>
          <p:nvPr>
            <p:ph idx="1"/>
          </p:nvPr>
        </p:nvSpPr>
        <p:spPr>
          <a:xfrm>
            <a:off x="609600" y="1524000"/>
            <a:ext cx="7772400" cy="4572000"/>
          </a:xfrm>
        </p:spPr>
        <p:txBody>
          <a:bodyPr>
            <a:normAutofit/>
          </a:bodyPr>
          <a:lstStyle/>
          <a:p>
            <a:r>
              <a:rPr lang="en-US" sz="2000" dirty="0" err="1" smtClean="0"/>
              <a:t>Myocarditis</a:t>
            </a:r>
            <a:r>
              <a:rPr lang="en-US" sz="2000" dirty="0" smtClean="0"/>
              <a:t> is an uncommon, often asymptomatic manifestation of SLE with a prevalence of 8 to 25% .</a:t>
            </a:r>
          </a:p>
          <a:p>
            <a:r>
              <a:rPr lang="en-US" sz="2000" dirty="0" smtClean="0"/>
              <a:t>It should be suspected if there is relative resting tachycardia, EKG abnormalities (</a:t>
            </a:r>
            <a:r>
              <a:rPr lang="en-US" sz="2000" dirty="0" err="1" smtClean="0"/>
              <a:t>diffuseT</a:t>
            </a:r>
            <a:r>
              <a:rPr lang="en-US" sz="2000" dirty="0" smtClean="0"/>
              <a:t> wave inversions; saddle-shaped ST-segment elevations) and unexplained </a:t>
            </a:r>
            <a:r>
              <a:rPr lang="en-US" sz="2000" dirty="0" err="1" smtClean="0"/>
              <a:t>cardiomegaly</a:t>
            </a:r>
            <a:r>
              <a:rPr lang="en-US" sz="2000" dirty="0" smtClean="0"/>
              <a:t>.</a:t>
            </a:r>
          </a:p>
          <a:p>
            <a:r>
              <a:rPr lang="en-US" sz="2000" dirty="0" smtClean="0"/>
              <a:t>Echocardiography - </a:t>
            </a:r>
            <a:r>
              <a:rPr lang="en-US" sz="2000" i="1" dirty="0" smtClean="0">
                <a:solidFill>
                  <a:srgbClr val="FF0000"/>
                </a:solidFill>
              </a:rPr>
              <a:t>systolic and diastolic LV dysfunction.</a:t>
            </a:r>
          </a:p>
          <a:p>
            <a:r>
              <a:rPr lang="en-US" sz="2000" dirty="0" smtClean="0"/>
              <a:t>Acute </a:t>
            </a:r>
            <a:r>
              <a:rPr lang="en-US" sz="2000" dirty="0" err="1" smtClean="0"/>
              <a:t>myocarditis</a:t>
            </a:r>
            <a:r>
              <a:rPr lang="en-US" sz="2000" dirty="0" smtClean="0"/>
              <a:t> may accompany other manifestations of acute SLE, particularly </a:t>
            </a:r>
            <a:r>
              <a:rPr lang="en-US" sz="2000" dirty="0" err="1" smtClean="0"/>
              <a:t>pericarditis</a:t>
            </a:r>
            <a:r>
              <a:rPr lang="en-US" sz="2000" dirty="0" smtClean="0"/>
              <a:t>.</a:t>
            </a:r>
          </a:p>
          <a:p>
            <a:r>
              <a:rPr lang="en-US" sz="2000" dirty="0" err="1" smtClean="0"/>
              <a:t>Myocarditis</a:t>
            </a:r>
            <a:r>
              <a:rPr lang="en-US" sz="2000" dirty="0" smtClean="0"/>
              <a:t> should be treated with </a:t>
            </a:r>
            <a:r>
              <a:rPr lang="en-US" sz="2000" i="1" dirty="0" smtClean="0">
                <a:solidFill>
                  <a:srgbClr val="FF0000"/>
                </a:solidFill>
              </a:rPr>
              <a:t>prednisone plus usual therapy for congestive heart failure if present.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81000"/>
            <a:ext cx="7772400" cy="1143000"/>
          </a:xfrm>
        </p:spPr>
        <p:txBody>
          <a:bodyPr>
            <a:normAutofit/>
          </a:bodyPr>
          <a:lstStyle/>
          <a:p>
            <a:r>
              <a:rPr lang="en-US" sz="2800" dirty="0" smtClean="0"/>
              <a:t>CONDUCTION ABNORMALITIES</a:t>
            </a:r>
          </a:p>
        </p:txBody>
      </p:sp>
      <p:sp>
        <p:nvSpPr>
          <p:cNvPr id="35843" name="Rectangle 3"/>
          <p:cNvSpPr>
            <a:spLocks noGrp="1" noChangeArrowheads="1"/>
          </p:cNvSpPr>
          <p:nvPr>
            <p:ph idx="1"/>
          </p:nvPr>
        </p:nvSpPr>
        <p:spPr>
          <a:xfrm>
            <a:off x="533400" y="1447800"/>
            <a:ext cx="7772400" cy="4648200"/>
          </a:xfrm>
        </p:spPr>
        <p:txBody>
          <a:bodyPr>
            <a:normAutofit/>
          </a:bodyPr>
          <a:lstStyle/>
          <a:p>
            <a:r>
              <a:rPr lang="en-US" sz="2000" dirty="0" smtClean="0"/>
              <a:t>Conduction defects </a:t>
            </a:r>
            <a:r>
              <a:rPr lang="en-US" sz="2000" i="1" dirty="0" smtClean="0">
                <a:solidFill>
                  <a:srgbClr val="FF0000"/>
                </a:solidFill>
              </a:rPr>
              <a:t>34 to 70 percent </a:t>
            </a:r>
            <a:r>
              <a:rPr lang="en-US" sz="2000" dirty="0" smtClean="0"/>
              <a:t>- usually a sequel of active or past </a:t>
            </a:r>
            <a:r>
              <a:rPr lang="en-US" sz="2000" dirty="0" err="1" smtClean="0"/>
              <a:t>pericarditis</a:t>
            </a:r>
            <a:r>
              <a:rPr lang="en-US" sz="2000" dirty="0" smtClean="0"/>
              <a:t> and/or </a:t>
            </a:r>
            <a:r>
              <a:rPr lang="en-US" sz="2000" dirty="0" err="1" smtClean="0"/>
              <a:t>myocarditis</a:t>
            </a:r>
            <a:r>
              <a:rPr lang="en-US" sz="2000" dirty="0" smtClean="0"/>
              <a:t>.</a:t>
            </a:r>
          </a:p>
          <a:p>
            <a:pPr>
              <a:buNone/>
            </a:pPr>
            <a:endParaRPr lang="en-US" sz="2000" i="1" dirty="0" smtClean="0"/>
          </a:p>
          <a:p>
            <a:r>
              <a:rPr lang="en-US" sz="2000" i="1" dirty="0" smtClean="0">
                <a:solidFill>
                  <a:srgbClr val="FF0000"/>
                </a:solidFill>
              </a:rPr>
              <a:t>Congenital heart blocks</a:t>
            </a:r>
            <a:r>
              <a:rPr lang="en-US" sz="2000" dirty="0" smtClean="0"/>
              <a:t> may be part of the neonatal lupus syndrome.</a:t>
            </a:r>
          </a:p>
          <a:p>
            <a:pPr>
              <a:buNone/>
            </a:pPr>
            <a:endParaRPr lang="en-US" sz="2000" dirty="0" smtClean="0"/>
          </a:p>
          <a:p>
            <a:r>
              <a:rPr lang="en-US" sz="2000" dirty="0" smtClean="0"/>
              <a:t>Many </a:t>
            </a:r>
            <a:r>
              <a:rPr lang="en-US" sz="2000" i="1" dirty="0" smtClean="0">
                <a:solidFill>
                  <a:srgbClr val="FF0000"/>
                </a:solidFill>
              </a:rPr>
              <a:t>mothers of these infants </a:t>
            </a:r>
            <a:r>
              <a:rPr lang="en-US" sz="2000" dirty="0" smtClean="0"/>
              <a:t>have either SLE or </a:t>
            </a:r>
            <a:r>
              <a:rPr lang="en-US" sz="2000" dirty="0" err="1" smtClean="0"/>
              <a:t>Sjögren's</a:t>
            </a:r>
            <a:r>
              <a:rPr lang="en-US" sz="2000" dirty="0" smtClean="0"/>
              <a:t> syndrome, antibodies to Ro (SS-A) and/or La (SS-B), and are HLA-DR3 positive.</a:t>
            </a:r>
          </a:p>
          <a:p>
            <a:pPr>
              <a:buNone/>
            </a:pPr>
            <a:r>
              <a:rPr lang="en-US" sz="2000" dirty="0" smtClean="0"/>
              <a:t> </a:t>
            </a:r>
          </a:p>
          <a:p>
            <a:r>
              <a:rPr lang="en-US" sz="2000" dirty="0" smtClean="0"/>
              <a:t>It is recommended that anti-Ro antibody titers be measured early in pregnancy in women with SLE.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1101</TotalTime>
  <Words>3134</Words>
  <Application>Microsoft Office PowerPoint</Application>
  <PresentationFormat>On-screen Show (4:3)</PresentationFormat>
  <Paragraphs>356</Paragraphs>
  <Slides>42</Slides>
  <Notes>0</Notes>
  <HiddenSlides>1</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Cardiovascular Events in Systemic Lupus Erythematosus and Rheumatoid Arthritis : Emerging Concepts, Early Diagnosis and Management </vt:lpstr>
      <vt:lpstr>Cardiac manifestations of SLE </vt:lpstr>
      <vt:lpstr>PERICARDIAL DISEASE</vt:lpstr>
      <vt:lpstr>PERICARDIAL DISEASE</vt:lpstr>
      <vt:lpstr>PERICARDIAL DISEASE</vt:lpstr>
      <vt:lpstr>VALVULAR DISEASE</vt:lpstr>
      <vt:lpstr>Verrucous endocarditis</vt:lpstr>
      <vt:lpstr>MYOCARDITIS</vt:lpstr>
      <vt:lpstr>CONDUCTION ABNORMALITIES</vt:lpstr>
      <vt:lpstr>CORONARY ARTERY DISEASE</vt:lpstr>
      <vt:lpstr>CORONARY ARTERY DISEASE</vt:lpstr>
      <vt:lpstr> Cardiac manifestations of  Rheumatoid Arthritis </vt:lpstr>
      <vt:lpstr>Slide 13</vt:lpstr>
      <vt:lpstr> Abstract </vt:lpstr>
      <vt:lpstr>INTRODUCTION</vt:lpstr>
      <vt:lpstr>Cardiovascular events in SLE</vt:lpstr>
      <vt:lpstr>Potential risk factors for cardiovascular events in SLE</vt:lpstr>
      <vt:lpstr>Slide 18</vt:lpstr>
      <vt:lpstr>Serum lipids, antiphospholipid antibodies and hyperhomocysteinaemia in SLE</vt:lpstr>
      <vt:lpstr>Slide 20</vt:lpstr>
      <vt:lpstr>Hormonal factors and risk for atherosclerosis</vt:lpstr>
      <vt:lpstr>Insulin resistance in SLE patients</vt:lpstr>
      <vt:lpstr>Early diagnosis and management of cardiovascular risks in SLE</vt:lpstr>
      <vt:lpstr>Slide 24</vt:lpstr>
      <vt:lpstr>Screening for subclinical CAD in SLE</vt:lpstr>
      <vt:lpstr>Slide 26</vt:lpstr>
      <vt:lpstr>Accelerated cardiovascular mortality in rheumatoid arthritis</vt:lpstr>
      <vt:lpstr>Traditional cardiovascular disease risk factors</vt:lpstr>
      <vt:lpstr>Novel cardiovascular disease risk factors in rheumatoid arthritis</vt:lpstr>
      <vt:lpstr>Slide 30</vt:lpstr>
      <vt:lpstr>Slide 31</vt:lpstr>
      <vt:lpstr>Abnormal vasculogenesis</vt:lpstr>
      <vt:lpstr>Treatment effects and cardiovascular events in rheumatoid arthritis</vt:lpstr>
      <vt:lpstr>Statins as cardio-protective agents in rheumatic diseases</vt:lpstr>
      <vt:lpstr>Early diagnosis of cardiovascular involvement in rheumatoid arthritis</vt:lpstr>
      <vt:lpstr>Comparison between cardiovascular risk factors in SLE and RA</vt:lpstr>
      <vt:lpstr>Slide 37</vt:lpstr>
      <vt:lpstr>Slide 38</vt:lpstr>
      <vt:lpstr>Slide 39</vt:lpstr>
      <vt:lpstr>Slide 40</vt:lpstr>
      <vt:lpstr>CONCLUSIONS</vt:lpstr>
      <vt:lpstr>Slide 42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Events in Systemic Lupus Erythematosus and Rheumatoid Arthritis : Emerging Concepts, Early Diagnosis and Management</dc:title>
  <dc:creator>icu</dc:creator>
  <cp:lastModifiedBy>Jeevana</cp:lastModifiedBy>
  <cp:revision>266</cp:revision>
  <dcterms:created xsi:type="dcterms:W3CDTF">2011-10-09T13:32:10Z</dcterms:created>
  <dcterms:modified xsi:type="dcterms:W3CDTF">2020-08-19T12:05:27Z</dcterms:modified>
</cp:coreProperties>
</file>