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41"/>
  </p:notesMasterIdLst>
  <p:sldIdLst>
    <p:sldId id="384" r:id="rId2"/>
    <p:sldId id="331" r:id="rId3"/>
    <p:sldId id="385" r:id="rId4"/>
    <p:sldId id="386" r:id="rId5"/>
    <p:sldId id="387" r:id="rId6"/>
    <p:sldId id="388" r:id="rId7"/>
    <p:sldId id="366" r:id="rId8"/>
    <p:sldId id="367" r:id="rId9"/>
    <p:sldId id="364" r:id="rId10"/>
    <p:sldId id="345" r:id="rId11"/>
    <p:sldId id="334" r:id="rId12"/>
    <p:sldId id="374" r:id="rId13"/>
    <p:sldId id="369" r:id="rId14"/>
    <p:sldId id="375" r:id="rId15"/>
    <p:sldId id="376" r:id="rId16"/>
    <p:sldId id="378" r:id="rId17"/>
    <p:sldId id="377" r:id="rId18"/>
    <p:sldId id="346" r:id="rId19"/>
    <p:sldId id="363" r:id="rId20"/>
    <p:sldId id="373" r:id="rId21"/>
    <p:sldId id="348" r:id="rId22"/>
    <p:sldId id="371" r:id="rId23"/>
    <p:sldId id="356" r:id="rId24"/>
    <p:sldId id="379" r:id="rId25"/>
    <p:sldId id="357" r:id="rId26"/>
    <p:sldId id="358" r:id="rId27"/>
    <p:sldId id="389" r:id="rId28"/>
    <p:sldId id="359" r:id="rId29"/>
    <p:sldId id="360" r:id="rId30"/>
    <p:sldId id="361" r:id="rId31"/>
    <p:sldId id="362" r:id="rId32"/>
    <p:sldId id="335" r:id="rId33"/>
    <p:sldId id="282" r:id="rId34"/>
    <p:sldId id="381" r:id="rId35"/>
    <p:sldId id="283" r:id="rId36"/>
    <p:sldId id="290" r:id="rId37"/>
    <p:sldId id="322" r:id="rId38"/>
    <p:sldId id="327" r:id="rId39"/>
    <p:sldId id="382" r:id="rId40"/>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CC00"/>
    <a:srgbClr val="FF0066"/>
    <a:srgbClr val="66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2612" autoAdjust="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IN"/>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IN"/>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IN"/>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8A8B7-A6B4-4BC1-843D-4960DEE03A19}" type="slidenum">
              <a:rPr lang="en-IN"/>
              <a:pPr/>
              <a:t>‹#›</a:t>
            </a:fld>
            <a:endParaRPr lang="en-I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3250" name="Group 2"/>
          <p:cNvGrpSpPr>
            <a:grpSpLocks/>
          </p:cNvGrpSpPr>
          <p:nvPr/>
        </p:nvGrpSpPr>
        <p:grpSpPr bwMode="auto">
          <a:xfrm>
            <a:off x="0" y="0"/>
            <a:ext cx="9144000" cy="6856413"/>
            <a:chOff x="0" y="0"/>
            <a:chExt cx="5760" cy="4319"/>
          </a:xfrm>
        </p:grpSpPr>
        <p:sp>
          <p:nvSpPr>
            <p:cNvPr id="5325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5325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325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5325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325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5325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5325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5325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325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5326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5326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5326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5326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326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5326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5326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5326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5326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5326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5327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5327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327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5327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5327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5327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5327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5327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5327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5327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328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328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5328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328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5328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5328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5328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53287" name="Group 39"/>
            <p:cNvGrpSpPr>
              <a:grpSpLocks/>
            </p:cNvGrpSpPr>
            <p:nvPr userDrawn="1"/>
          </p:nvGrpSpPr>
          <p:grpSpPr bwMode="auto">
            <a:xfrm>
              <a:off x="0" y="1632"/>
              <a:ext cx="5758" cy="1858"/>
              <a:chOff x="0" y="1632"/>
              <a:chExt cx="5758" cy="1858"/>
            </a:xfrm>
          </p:grpSpPr>
          <p:sp>
            <p:nvSpPr>
              <p:cNvPr id="5328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328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53290" name="Rectangle 42"/>
          <p:cNvSpPr>
            <a:spLocks noGrp="1" noChangeArrowheads="1"/>
          </p:cNvSpPr>
          <p:nvPr>
            <p:ph type="ctrTitle" sz="quarter"/>
          </p:nvPr>
        </p:nvSpPr>
        <p:spPr>
          <a:xfrm>
            <a:off x="457200" y="1600200"/>
            <a:ext cx="8229600" cy="1828800"/>
          </a:xfrm>
        </p:spPr>
        <p:txBody>
          <a:bodyPr/>
          <a:lstStyle>
            <a:lvl1pPr>
              <a:defRPr sz="4800"/>
            </a:lvl1pPr>
          </a:lstStyle>
          <a:p>
            <a:r>
              <a:rPr lang="en-IN"/>
              <a:t>Click to edit Master title style</a:t>
            </a:r>
          </a:p>
        </p:txBody>
      </p:sp>
      <p:sp>
        <p:nvSpPr>
          <p:cNvPr id="5329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IN"/>
              <a:t>Click to edit Master subtitle style</a:t>
            </a:r>
          </a:p>
        </p:txBody>
      </p:sp>
      <p:sp>
        <p:nvSpPr>
          <p:cNvPr id="53292" name="Rectangle 44"/>
          <p:cNvSpPr>
            <a:spLocks noGrp="1" noChangeArrowheads="1"/>
          </p:cNvSpPr>
          <p:nvPr>
            <p:ph type="dt" sz="quarter" idx="2"/>
          </p:nvPr>
        </p:nvSpPr>
        <p:spPr/>
        <p:txBody>
          <a:bodyPr/>
          <a:lstStyle>
            <a:lvl1pPr>
              <a:defRPr/>
            </a:lvl1pPr>
          </a:lstStyle>
          <a:p>
            <a:endParaRPr lang="en-IN"/>
          </a:p>
        </p:txBody>
      </p:sp>
      <p:sp>
        <p:nvSpPr>
          <p:cNvPr id="53293" name="Rectangle 45"/>
          <p:cNvSpPr>
            <a:spLocks noGrp="1" noChangeArrowheads="1"/>
          </p:cNvSpPr>
          <p:nvPr>
            <p:ph type="ftr" sz="quarter" idx="3"/>
          </p:nvPr>
        </p:nvSpPr>
        <p:spPr/>
        <p:txBody>
          <a:bodyPr/>
          <a:lstStyle>
            <a:lvl1pPr>
              <a:defRPr/>
            </a:lvl1pPr>
          </a:lstStyle>
          <a:p>
            <a:endParaRPr lang="en-IN"/>
          </a:p>
        </p:txBody>
      </p:sp>
      <p:sp>
        <p:nvSpPr>
          <p:cNvPr id="53294" name="Rectangle 46"/>
          <p:cNvSpPr>
            <a:spLocks noGrp="1" noChangeArrowheads="1"/>
          </p:cNvSpPr>
          <p:nvPr>
            <p:ph type="sldNum" sz="quarter" idx="4"/>
          </p:nvPr>
        </p:nvSpPr>
        <p:spPr/>
        <p:txBody>
          <a:bodyPr/>
          <a:lstStyle>
            <a:lvl1pPr>
              <a:defRPr/>
            </a:lvl1pPr>
          </a:lstStyle>
          <a:p>
            <a:fld id="{835F2052-D236-41EB-8146-B7F94E1C95F7}"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6E94D562-BAEB-4C51-8A72-32B6D1D5E232}"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E9EBF100-E9E0-407C-866B-C2502B4ECD33}"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I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IN"/>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04EA0C1-2A27-451C-B256-F76BB8C84750}"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I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IN"/>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039599A-FFD9-4BE9-9D49-B1525C13A148}"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IN"/>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IN"/>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94A8693F-6597-4592-B45A-718CC14ED5D8}"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B06215D5-D996-4002-A6A9-370454C107B6}"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EA60A342-5620-460A-8E91-AF428AC7D91A}"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14C280F0-3AF0-4F5A-A7CF-F055F3D0D4D8}"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0F043BE5-B86C-4618-B384-80C69A6B45D0}"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BE5D6A67-D178-442A-A37C-FB4F2CC4DBC6}"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2F3FF306-8733-4615-9D70-AACFAF6F254D}"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FC614D84-A063-4892-8509-76F29700866A}" type="slidenum">
              <a:rPr lang="en-IN"/>
              <a:pPr/>
              <a:t>‹#›</a:t>
            </a:fld>
            <a:endParaRPr lang="en-IN"/>
          </a:p>
        </p:txBody>
      </p:sp>
    </p:spTree>
  </p:cSld>
  <p:clrMapOvr>
    <a:masterClrMapping/>
  </p:clrMapOvr>
  <p:transition spd="med">
    <p:dissolve/>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C164EFC7-C81F-44A8-9A72-32F186314836}" type="slidenum">
              <a:rPr lang="en-IN"/>
              <a:pPr/>
              <a:t>‹#›</a:t>
            </a:fld>
            <a:endParaRPr lang="en-IN"/>
          </a:p>
        </p:txBody>
      </p:sp>
    </p:spTree>
  </p:cSld>
  <p:clrMapOvr>
    <a:masterClrMapping/>
  </p:clrMapOvr>
  <p:transition spd="med">
    <p:dissolve/>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0"/>
            <a:ext cx="9144000" cy="6856413"/>
            <a:chOff x="0" y="0"/>
            <a:chExt cx="5760" cy="4319"/>
          </a:xfrm>
        </p:grpSpPr>
        <p:sp>
          <p:nvSpPr>
            <p:cNvPr id="5222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5222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222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5223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223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5223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5223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5223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223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5223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5223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5223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5223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224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5224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5224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5224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5224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5224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5224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5224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224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5224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5225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5225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5225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5225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5225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5225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225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225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5225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225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5226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5226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5226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52263" name="Group 39"/>
            <p:cNvGrpSpPr>
              <a:grpSpLocks/>
            </p:cNvGrpSpPr>
            <p:nvPr userDrawn="1"/>
          </p:nvGrpSpPr>
          <p:grpSpPr bwMode="auto">
            <a:xfrm>
              <a:off x="0" y="1632"/>
              <a:ext cx="5758" cy="1858"/>
              <a:chOff x="0" y="1632"/>
              <a:chExt cx="5758" cy="1858"/>
            </a:xfrm>
          </p:grpSpPr>
          <p:sp>
            <p:nvSpPr>
              <p:cNvPr id="5226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226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5226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IN" smtClean="0"/>
              <a:t>Click to edit Master title style</a:t>
            </a:r>
          </a:p>
        </p:txBody>
      </p:sp>
      <p:sp>
        <p:nvSpPr>
          <p:cNvPr id="522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5226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IN"/>
          </a:p>
        </p:txBody>
      </p:sp>
      <p:sp>
        <p:nvSpPr>
          <p:cNvPr id="5226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IN"/>
          </a:p>
        </p:txBody>
      </p:sp>
      <p:sp>
        <p:nvSpPr>
          <p:cNvPr id="5227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24CB5865-4F34-4DDC-B814-88DFD0B64B17}" type="slidenum">
              <a:rPr lang="en-IN"/>
              <a:pPr/>
              <a:t>‹#›</a:t>
            </a:fld>
            <a:endParaRPr lang="en-IN"/>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dissolve/>
    <p:sndAc>
      <p:stSnd>
        <p:snd r:embed="rId16" name="arrow.wav"/>
      </p:stSnd>
    </p:sndAc>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ritannica.com/EBchecked/topic/643157/Fernand-Isidore-Widal" TargetMode="External"/><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Abigail_Adams" TargetMode="External"/><Relationship Id="rId13" Type="http://schemas.openxmlformats.org/officeDocument/2006/relationships/hyperlink" Target="http://en.wikipedia.org/wiki/Chile" TargetMode="External"/><Relationship Id="rId18" Type="http://schemas.openxmlformats.org/officeDocument/2006/relationships/hyperlink" Target="http://en.wikipedia.org/wiki/Abraham_Lincoln" TargetMode="External"/><Relationship Id="rId3" Type="http://schemas.openxmlformats.org/officeDocument/2006/relationships/hyperlink" Target="http://en.wikipedia.org/wiki/Hashimoto_Hakaru" TargetMode="External"/><Relationship Id="rId21" Type="http://schemas.openxmlformats.org/officeDocument/2006/relationships/hyperlink" Target="http://en.wikipedia.org/wiki/Wright_Brothers" TargetMode="External"/><Relationship Id="rId7" Type="http://schemas.openxmlformats.org/officeDocument/2006/relationships/hyperlink" Target="http://en.wikipedia.org/wiki/Typhoid_Mary" TargetMode="External"/><Relationship Id="rId12" Type="http://schemas.openxmlformats.org/officeDocument/2006/relationships/hyperlink" Target="http://en.wikipedia.org/wiki/Natural_history" TargetMode="External"/><Relationship Id="rId17" Type="http://schemas.openxmlformats.org/officeDocument/2006/relationships/hyperlink" Target="http://en.wikipedia.org/wiki/William_Wallace_Lincoln" TargetMode="External"/><Relationship Id="rId2" Type="http://schemas.openxmlformats.org/officeDocument/2006/relationships/audio" Target="../media/audio1.wav"/><Relationship Id="rId16" Type="http://schemas.openxmlformats.org/officeDocument/2006/relationships/hyperlink" Target="http://en.wikipedia.org/wiki/Stanford_University" TargetMode="External"/><Relationship Id="rId20" Type="http://schemas.openxmlformats.org/officeDocument/2006/relationships/hyperlink" Target="http://en.wikipedia.org/wiki/Wilbur_Wright" TargetMode="External"/><Relationship Id="rId1" Type="http://schemas.openxmlformats.org/officeDocument/2006/relationships/slideLayout" Target="../slideLayouts/slideLayout2.xml"/><Relationship Id="rId6" Type="http://schemas.openxmlformats.org/officeDocument/2006/relationships/hyperlink" Target="http://en.wikipedia.org/wiki/Mary_Mallon" TargetMode="External"/><Relationship Id="rId11" Type="http://schemas.openxmlformats.org/officeDocument/2006/relationships/hyperlink" Target="http://en.wikipedia.org/wiki/Charles_Darwin" TargetMode="External"/><Relationship Id="rId24" Type="http://schemas.openxmlformats.org/officeDocument/2006/relationships/hyperlink" Target="http://en.wikipedia.org/wiki/Typhoid_fever" TargetMode="External"/><Relationship Id="rId5" Type="http://schemas.openxmlformats.org/officeDocument/2006/relationships/hyperlink" Target="http://en.wikipedia.org/wiki/Hashimoto's_thyroiditis" TargetMode="External"/><Relationship Id="rId15" Type="http://schemas.openxmlformats.org/officeDocument/2006/relationships/hyperlink" Target="http://en.wikipedia.org/wiki/Leland_Stanford_Jr." TargetMode="External"/><Relationship Id="rId23" Type="http://schemas.openxmlformats.org/officeDocument/2006/relationships/hyperlink" Target="http://en.wikipedia.org/wiki/Tup_Scott" TargetMode="External"/><Relationship Id="rId10" Type="http://schemas.openxmlformats.org/officeDocument/2006/relationships/hyperlink" Target="http://en.wikipedia.org/wiki/John_Adams" TargetMode="External"/><Relationship Id="rId19" Type="http://schemas.openxmlformats.org/officeDocument/2006/relationships/hyperlink" Target="http://en.wikipedia.org/wiki/Mary_Todd_Lincoln" TargetMode="External"/><Relationship Id="rId4" Type="http://schemas.openxmlformats.org/officeDocument/2006/relationships/hyperlink" Target="http://en.wikipedia.org/wiki/M.D." TargetMode="External"/><Relationship Id="rId9" Type="http://schemas.openxmlformats.org/officeDocument/2006/relationships/hyperlink" Target="http://en.wikipedia.org/wiki/First_Lady_of_the_United_States" TargetMode="External"/><Relationship Id="rId14" Type="http://schemas.openxmlformats.org/officeDocument/2006/relationships/hyperlink" Target="http://en.wikipedia.org/wiki/HMS_Beagle" TargetMode="External"/><Relationship Id="rId22" Type="http://schemas.openxmlformats.org/officeDocument/2006/relationships/hyperlink" Target="http://en.wikipedia.org/wiki/Stephen_Douglas" TargetMode="Externa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642918"/>
            <a:ext cx="8229600" cy="1828800"/>
          </a:xfrm>
        </p:spPr>
        <p:txBody>
          <a:bodyPr/>
          <a:lstStyle/>
          <a:p>
            <a:r>
              <a:rPr lang="en-US" b="1" i="1" dirty="0">
                <a:solidFill>
                  <a:srgbClr val="FFFF00"/>
                </a:solidFill>
              </a:rPr>
              <a:t>Typhoid Fever</a:t>
            </a:r>
            <a:r>
              <a:rPr lang="en-US" dirty="0">
                <a:solidFill>
                  <a:srgbClr val="FFFF00"/>
                </a:solidFill>
              </a:rPr>
              <a:t/>
            </a:r>
            <a:br>
              <a:rPr lang="en-US" dirty="0">
                <a:solidFill>
                  <a:srgbClr val="FFFF00"/>
                </a:solidFill>
              </a:rPr>
            </a:br>
            <a:r>
              <a:rPr lang="en-US" sz="3200" dirty="0" smtClean="0">
                <a:solidFill>
                  <a:srgbClr val="FF0066"/>
                </a:solidFill>
              </a:rPr>
              <a:t>( </a:t>
            </a:r>
            <a:r>
              <a:rPr lang="en-US" sz="3200" i="1" dirty="0" smtClean="0">
                <a:solidFill>
                  <a:srgbClr val="FF0066"/>
                </a:solidFill>
              </a:rPr>
              <a:t>Enteric Fever</a:t>
            </a:r>
            <a:r>
              <a:rPr lang="en-US" sz="3200" dirty="0" smtClean="0">
                <a:solidFill>
                  <a:srgbClr val="FF0066"/>
                </a:solidFill>
              </a:rPr>
              <a:t> )</a:t>
            </a:r>
            <a:br>
              <a:rPr lang="en-US" sz="3200" dirty="0" smtClean="0">
                <a:solidFill>
                  <a:srgbClr val="FF0066"/>
                </a:solidFill>
              </a:rPr>
            </a:br>
            <a:r>
              <a:rPr lang="en-US" sz="3200" dirty="0" smtClean="0">
                <a:solidFill>
                  <a:srgbClr val="FFFF00"/>
                </a:solidFill>
              </a:rPr>
              <a:t>Investigations, Treatment, Complications </a:t>
            </a:r>
            <a:endParaRPr lang="en-IN" sz="3200" i="1" dirty="0">
              <a:solidFill>
                <a:srgbClr val="FFFF00"/>
              </a:solidFill>
            </a:endParaRPr>
          </a:p>
        </p:txBody>
      </p:sp>
      <p:sp>
        <p:nvSpPr>
          <p:cNvPr id="2051" name="Rectangle 3"/>
          <p:cNvSpPr>
            <a:spLocks noGrp="1" noChangeArrowheads="1"/>
          </p:cNvSpPr>
          <p:nvPr>
            <p:ph type="subTitle" idx="1"/>
          </p:nvPr>
        </p:nvSpPr>
        <p:spPr>
          <a:xfrm>
            <a:off x="2786063" y="4529145"/>
            <a:ext cx="6400800" cy="1752600"/>
          </a:xfrm>
        </p:spPr>
        <p:txBody>
          <a:bodyPr/>
          <a:lstStyle/>
          <a:p>
            <a:r>
              <a:rPr lang="en-US" sz="2800" i="1" dirty="0" smtClean="0"/>
              <a:t> </a:t>
            </a:r>
            <a:endParaRPr lang="en-US" sz="2800" i="1" dirty="0"/>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5400" b="1" i="1" dirty="0">
                <a:solidFill>
                  <a:srgbClr val="66FF66"/>
                </a:solidFill>
              </a:rPr>
              <a:t>Clot culture</a:t>
            </a:r>
            <a:endParaRPr lang="en-IN" sz="5400" b="1" i="1" dirty="0">
              <a:solidFill>
                <a:srgbClr val="66FF66"/>
              </a:solidFill>
            </a:endParaRPr>
          </a:p>
        </p:txBody>
      </p:sp>
      <p:sp>
        <p:nvSpPr>
          <p:cNvPr id="58371" name="Rectangle 3"/>
          <p:cNvSpPr>
            <a:spLocks noGrp="1" noChangeArrowheads="1"/>
          </p:cNvSpPr>
          <p:nvPr>
            <p:ph type="body" idx="1"/>
          </p:nvPr>
        </p:nvSpPr>
        <p:spPr>
          <a:xfrm>
            <a:off x="0" y="1671638"/>
            <a:ext cx="9144000" cy="5186362"/>
          </a:xfrm>
        </p:spPr>
        <p:txBody>
          <a:bodyPr/>
          <a:lstStyle/>
          <a:p>
            <a:pPr algn="just">
              <a:lnSpc>
                <a:spcPct val="150000"/>
              </a:lnSpc>
            </a:pPr>
            <a:r>
              <a:rPr lang="en-US" sz="3600" b="1" dirty="0">
                <a:latin typeface="Comic Sans MS" pitchFamily="66" charset="0"/>
              </a:rPr>
              <a:t>Clot cultures are more productive in yielding better results in isolation.</a:t>
            </a:r>
          </a:p>
          <a:p>
            <a:pPr algn="just">
              <a:lnSpc>
                <a:spcPct val="150000"/>
              </a:lnSpc>
            </a:pPr>
            <a:r>
              <a:rPr lang="en-US" sz="3600" b="1" dirty="0">
                <a:latin typeface="Comic Sans MS" pitchFamily="66" charset="0"/>
              </a:rPr>
              <a:t>A blood after clotting, the clot is </a:t>
            </a:r>
            <a:r>
              <a:rPr lang="en-US" sz="3600" b="1" dirty="0" err="1">
                <a:latin typeface="Comic Sans MS" pitchFamily="66" charset="0"/>
              </a:rPr>
              <a:t>lysed</a:t>
            </a:r>
            <a:r>
              <a:rPr lang="en-US" sz="3600" b="1" dirty="0">
                <a:latin typeface="Comic Sans MS" pitchFamily="66" charset="0"/>
              </a:rPr>
              <a:t> with </a:t>
            </a:r>
            <a:r>
              <a:rPr lang="en-US" sz="3600" b="1" dirty="0" smtClean="0">
                <a:latin typeface="Comic Sans MS" pitchFamily="66" charset="0"/>
              </a:rPr>
              <a:t>Streptokinase, but </a:t>
            </a:r>
            <a:r>
              <a:rPr lang="en-US" sz="3600" b="1" dirty="0">
                <a:latin typeface="Comic Sans MS" pitchFamily="66" charset="0"/>
              </a:rPr>
              <a:t>expensive to perform in developing countries.</a:t>
            </a:r>
            <a:endParaRPr lang="en-IN" sz="36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i="1" dirty="0" smtClean="0">
                <a:solidFill>
                  <a:srgbClr val="66FF66"/>
                </a:solidFill>
              </a:rPr>
              <a:t>HISTORY OF SERO DIAGNOSIS</a:t>
            </a:r>
            <a:br>
              <a:rPr lang="en-US" b="1" i="1" dirty="0" smtClean="0">
                <a:solidFill>
                  <a:srgbClr val="66FF66"/>
                </a:solidFill>
              </a:rPr>
            </a:br>
            <a:endParaRPr lang="en-IN" b="1" i="1" dirty="0">
              <a:solidFill>
                <a:srgbClr val="66FF66"/>
              </a:solidFill>
            </a:endParaRPr>
          </a:p>
        </p:txBody>
      </p:sp>
      <p:sp>
        <p:nvSpPr>
          <p:cNvPr id="17411" name="Rectangle 3"/>
          <p:cNvSpPr>
            <a:spLocks noGrp="1" noChangeArrowheads="1"/>
          </p:cNvSpPr>
          <p:nvPr>
            <p:ph type="body" idx="1"/>
          </p:nvPr>
        </p:nvSpPr>
        <p:spPr>
          <a:xfrm>
            <a:off x="742952" y="1285860"/>
            <a:ext cx="7758138" cy="3714776"/>
          </a:xfrm>
        </p:spPr>
        <p:txBody>
          <a:bodyPr/>
          <a:lstStyle/>
          <a:p>
            <a:pPr algn="just">
              <a:lnSpc>
                <a:spcPct val="150000"/>
              </a:lnSpc>
            </a:pPr>
            <a:r>
              <a:rPr lang="en-IN" sz="2200" b="1" kern="1200" dirty="0" smtClean="0">
                <a:latin typeface="Comic Sans MS" pitchFamily="66" charset="0"/>
                <a:cs typeface="Arial" charset="0"/>
              </a:rPr>
              <a:t>In 1896, it was demonstrated that the serum from an animal immunized with the typhoid bacillus agglutinated (clumped) the typhoid bacterial cells, and it was shown that the serum of patients afflicted with typhoid likewise agglutinated the typhoid bacillus. Serodiagnosis of typhoid was thus made possible by 1896</a:t>
            </a:r>
            <a:r>
              <a:rPr lang="en-IN" sz="2000" b="1" kern="1200" dirty="0" smtClean="0">
                <a:latin typeface="Comic Sans MS" pitchFamily="66" charset="0"/>
                <a:cs typeface="Arial" charset="0"/>
              </a:rPr>
              <a:t>. </a:t>
            </a:r>
          </a:p>
          <a:p>
            <a:pPr>
              <a:lnSpc>
                <a:spcPct val="90000"/>
              </a:lnSpc>
              <a:buFont typeface="Wingdings" pitchFamily="2" charset="2"/>
              <a:buNone/>
            </a:pPr>
            <a:r>
              <a:rPr lang="en-IN" dirty="0" smtClean="0"/>
              <a:t> </a:t>
            </a:r>
          </a:p>
          <a:p>
            <a:pPr>
              <a:lnSpc>
                <a:spcPct val="90000"/>
              </a:lnSpc>
              <a:buFont typeface="Wingdings" pitchFamily="2" charset="2"/>
              <a:buNone/>
            </a:pPr>
            <a:endParaRPr lang="en-IN" dirty="0"/>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b="1" i="1" dirty="0" err="1">
                <a:solidFill>
                  <a:srgbClr val="66FF66"/>
                </a:solidFill>
              </a:rPr>
              <a:t>Widal</a:t>
            </a:r>
            <a:r>
              <a:rPr lang="en-US" sz="4000" b="1" i="1" dirty="0">
                <a:solidFill>
                  <a:srgbClr val="66FF66"/>
                </a:solidFill>
              </a:rPr>
              <a:t> Test</a:t>
            </a:r>
            <a:endParaRPr lang="en-IN" sz="4000" b="1" i="1" dirty="0">
              <a:solidFill>
                <a:srgbClr val="66FF66"/>
              </a:solidFill>
            </a:endParaRPr>
          </a:p>
        </p:txBody>
      </p:sp>
      <p:sp>
        <p:nvSpPr>
          <p:cNvPr id="79876" name="Rectangle 4"/>
          <p:cNvSpPr>
            <a:spLocks noGrp="1" noChangeArrowheads="1"/>
          </p:cNvSpPr>
          <p:nvPr>
            <p:ph type="body" sz="half" idx="2"/>
          </p:nvPr>
        </p:nvSpPr>
        <p:spPr>
          <a:xfrm>
            <a:off x="4418928" y="1360360"/>
            <a:ext cx="4495800" cy="5257800"/>
          </a:xfrm>
        </p:spPr>
        <p:txBody>
          <a:bodyPr/>
          <a:lstStyle/>
          <a:p>
            <a:pPr algn="just">
              <a:lnSpc>
                <a:spcPct val="150000"/>
              </a:lnSpc>
            </a:pPr>
            <a:r>
              <a:rPr lang="en-IN" sz="2000" b="1" dirty="0">
                <a:latin typeface="Comic Sans MS" pitchFamily="66" charset="0"/>
              </a:rPr>
              <a:t>In 1896 </a:t>
            </a:r>
            <a:r>
              <a:rPr lang="en-IN" sz="2000" b="1" dirty="0" err="1">
                <a:latin typeface="Comic Sans MS" pitchFamily="66" charset="0"/>
              </a:rPr>
              <a:t>Widal</a:t>
            </a:r>
            <a:r>
              <a:rPr lang="en-IN" sz="2000" b="1" dirty="0">
                <a:latin typeface="Comic Sans MS" pitchFamily="66" charset="0"/>
              </a:rPr>
              <a:t> A professor of pathology and internal medicine at the University of Paris (1911–29), he developed a procedure for diagnosing typhoid fever based on the fact that </a:t>
            </a:r>
            <a:r>
              <a:rPr lang="en-IN" sz="2000" b="1" dirty="0">
                <a:latin typeface="Comic Sans MS" pitchFamily="66" charset="0"/>
                <a:hlinkClick r:id="rId3"/>
              </a:rPr>
              <a:t>antibodies</a:t>
            </a:r>
            <a:r>
              <a:rPr lang="en-IN" sz="2000" b="1" dirty="0">
                <a:latin typeface="Comic Sans MS" pitchFamily="66" charset="0"/>
              </a:rPr>
              <a:t> in the blood of an infected individual cause the bacteria to bind together into clumps (the </a:t>
            </a:r>
            <a:r>
              <a:rPr lang="en-IN" sz="2000" b="1" dirty="0" err="1">
                <a:latin typeface="Comic Sans MS" pitchFamily="66" charset="0"/>
              </a:rPr>
              <a:t>Widal</a:t>
            </a:r>
            <a:r>
              <a:rPr lang="en-IN" sz="2000" b="1" dirty="0">
                <a:latin typeface="Comic Sans MS" pitchFamily="66" charset="0"/>
              </a:rPr>
              <a:t> reaction). </a:t>
            </a:r>
          </a:p>
        </p:txBody>
      </p:sp>
      <p:pic>
        <p:nvPicPr>
          <p:cNvPr id="79879" name="Picture 7"/>
          <p:cNvPicPr>
            <a:picLocks noGrp="1" noChangeAspect="1" noChangeArrowheads="1"/>
          </p:cNvPicPr>
          <p:nvPr>
            <p:ph sz="half" idx="1"/>
          </p:nvPr>
        </p:nvPicPr>
        <p:blipFill>
          <a:blip r:embed="rId4" cstate="print"/>
          <a:srcRect/>
          <a:stretch>
            <a:fillRect/>
          </a:stretch>
        </p:blipFill>
        <p:spPr>
          <a:xfrm>
            <a:off x="56020" y="1428736"/>
            <a:ext cx="4444542" cy="5143512"/>
          </a:xfrm>
        </p:spPr>
      </p:pic>
      <p:sp>
        <p:nvSpPr>
          <p:cNvPr id="79880" name="Rectangle 8"/>
          <p:cNvSpPr>
            <a:spLocks noChangeArrowheads="1"/>
          </p:cNvSpPr>
          <p:nvPr/>
        </p:nvSpPr>
        <p:spPr bwMode="auto">
          <a:xfrm>
            <a:off x="0" y="0"/>
            <a:ext cx="8675688" cy="366713"/>
          </a:xfrm>
          <a:prstGeom prst="rect">
            <a:avLst/>
          </a:prstGeom>
          <a:noFill/>
          <a:ln w="9525">
            <a:noFill/>
            <a:miter lim="800000"/>
            <a:headEnd/>
            <a:tailEnd/>
          </a:ln>
          <a:effectLst/>
        </p:spPr>
        <p:txBody>
          <a:bodyPr>
            <a:spAutoFit/>
          </a:bodyPr>
          <a:lstStyle/>
          <a:p>
            <a:endParaRPr lang="en-US" b="1" i="1">
              <a:solidFill>
                <a:srgbClr val="66FF66"/>
              </a:solidFill>
              <a:effectLst>
                <a:outerShdw blurRad="38100" dist="38100" dir="2700000" algn="tl">
                  <a:srgbClr val="000000"/>
                </a:outerShdw>
              </a:effectLst>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4966"/>
            <a:ext cx="8229600" cy="1143000"/>
          </a:xfrm>
        </p:spPr>
        <p:txBody>
          <a:bodyPr/>
          <a:lstStyle/>
          <a:p>
            <a:r>
              <a:rPr lang="en-US" b="1" i="1" dirty="0">
                <a:solidFill>
                  <a:srgbClr val="66FF66"/>
                </a:solidFill>
              </a:rPr>
              <a:t>Slide agglutination tests</a:t>
            </a:r>
            <a:endParaRPr lang="en-IN" b="1" i="1" dirty="0">
              <a:solidFill>
                <a:srgbClr val="66FF66"/>
              </a:solidFill>
            </a:endParaRPr>
          </a:p>
        </p:txBody>
      </p:sp>
      <p:sp>
        <p:nvSpPr>
          <p:cNvPr id="66564" name="Rectangle 4"/>
          <p:cNvSpPr>
            <a:spLocks noGrp="1" noChangeArrowheads="1"/>
          </p:cNvSpPr>
          <p:nvPr>
            <p:ph type="body" sz="half" idx="1"/>
          </p:nvPr>
        </p:nvSpPr>
        <p:spPr>
          <a:xfrm>
            <a:off x="337280" y="1485184"/>
            <a:ext cx="4400552" cy="4301270"/>
          </a:xfrm>
        </p:spPr>
        <p:txBody>
          <a:bodyPr/>
          <a:lstStyle/>
          <a:p>
            <a:pPr marL="284163" indent="-284163" algn="just">
              <a:lnSpc>
                <a:spcPct val="150000"/>
              </a:lnSpc>
            </a:pPr>
            <a:r>
              <a:rPr lang="en-US" sz="2000" b="1" dirty="0">
                <a:latin typeface="Comic Sans MS" pitchFamily="66" charset="0"/>
              </a:rPr>
              <a:t>In slide agglutination tests a known serum and unknown culture isolate is mixed, clumping occurs within few minutes</a:t>
            </a:r>
          </a:p>
          <a:p>
            <a:pPr marL="284163" indent="-284163" algn="just">
              <a:lnSpc>
                <a:spcPct val="150000"/>
              </a:lnSpc>
            </a:pPr>
            <a:r>
              <a:rPr lang="en-US" sz="2000" b="1" dirty="0">
                <a:latin typeface="Comic Sans MS" pitchFamily="66" charset="0"/>
              </a:rPr>
              <a:t>Commercial sera are available for detection </a:t>
            </a:r>
            <a:r>
              <a:rPr lang="en-US" sz="2000" b="1" dirty="0" smtClean="0">
                <a:latin typeface="Comic Sans MS" pitchFamily="66" charset="0"/>
              </a:rPr>
              <a:t>of specific O-antigen </a:t>
            </a:r>
            <a:r>
              <a:rPr lang="en-US" sz="2000" b="1" dirty="0" err="1" smtClean="0">
                <a:latin typeface="Comic Sans MS" pitchFamily="66" charset="0"/>
              </a:rPr>
              <a:t>serogroups</a:t>
            </a:r>
            <a:r>
              <a:rPr lang="en-US" sz="2000" b="1" dirty="0" smtClean="0">
                <a:latin typeface="Comic Sans MS" pitchFamily="66" charset="0"/>
              </a:rPr>
              <a:t>, designated A</a:t>
            </a:r>
            <a:r>
              <a:rPr lang="en-US" sz="2000" b="1" dirty="0">
                <a:latin typeface="Comic Sans MS" pitchFamily="66" charset="0"/>
              </a:rPr>
              <a:t>, B,C</a:t>
            </a:r>
            <a:r>
              <a:rPr lang="en-US" sz="2000" b="1" baseline="-25000" dirty="0">
                <a:latin typeface="Comic Sans MS" pitchFamily="66" charset="0"/>
              </a:rPr>
              <a:t>1,</a:t>
            </a:r>
            <a:r>
              <a:rPr lang="en-US" sz="2000" b="1" dirty="0">
                <a:latin typeface="Comic Sans MS" pitchFamily="66" charset="0"/>
              </a:rPr>
              <a:t>C</a:t>
            </a:r>
            <a:r>
              <a:rPr lang="en-US" sz="2000" b="1" baseline="-25000" dirty="0">
                <a:latin typeface="Comic Sans MS" pitchFamily="66" charset="0"/>
              </a:rPr>
              <a:t>2,</a:t>
            </a:r>
            <a:r>
              <a:rPr lang="en-US" sz="2000" b="1" dirty="0">
                <a:latin typeface="Comic Sans MS" pitchFamily="66" charset="0"/>
              </a:rPr>
              <a:t>D, and E</a:t>
            </a:r>
            <a:r>
              <a:rPr lang="en-US" sz="2000" b="1" dirty="0" smtClean="0">
                <a:latin typeface="Comic Sans MS" pitchFamily="66" charset="0"/>
              </a:rPr>
              <a:t>.</a:t>
            </a:r>
          </a:p>
          <a:p>
            <a:pPr algn="just">
              <a:lnSpc>
                <a:spcPct val="150000"/>
              </a:lnSpc>
            </a:pPr>
            <a:endParaRPr lang="en-IN" sz="2000" b="1" dirty="0">
              <a:latin typeface="Comic Sans MS" pitchFamily="66" charset="0"/>
            </a:endParaRPr>
          </a:p>
        </p:txBody>
      </p:sp>
      <p:pic>
        <p:nvPicPr>
          <p:cNvPr id="66565" name="Picture 5"/>
          <p:cNvPicPr>
            <a:picLocks noGrp="1" noChangeAspect="1" noChangeArrowheads="1"/>
          </p:cNvPicPr>
          <p:nvPr>
            <p:ph sz="half" idx="2"/>
          </p:nvPr>
        </p:nvPicPr>
        <p:blipFill>
          <a:blip r:embed="rId3" cstate="print"/>
          <a:srcRect/>
          <a:stretch>
            <a:fillRect/>
          </a:stretch>
        </p:blipFill>
        <p:spPr>
          <a:xfrm>
            <a:off x="4967010" y="1412307"/>
            <a:ext cx="3962708" cy="4445585"/>
          </a:xfrm>
        </p:spPr>
      </p:pic>
      <p:sp>
        <p:nvSpPr>
          <p:cNvPr id="6" name="Rectangle 5"/>
          <p:cNvSpPr/>
          <p:nvPr/>
        </p:nvSpPr>
        <p:spPr>
          <a:xfrm>
            <a:off x="357158" y="5804956"/>
            <a:ext cx="8572560" cy="964623"/>
          </a:xfrm>
          <a:prstGeom prst="rect">
            <a:avLst/>
          </a:prstGeom>
        </p:spPr>
        <p:txBody>
          <a:bodyPr wrap="square">
            <a:spAutoFit/>
          </a:bodyPr>
          <a:lstStyle/>
          <a:p>
            <a:pPr marL="284163" indent="-284163" algn="just">
              <a:lnSpc>
                <a:spcPct val="150000"/>
              </a:lnSpc>
              <a:buBlip>
                <a:blip r:embed="rId4"/>
              </a:buBlip>
            </a:pPr>
            <a:r>
              <a:rPr lang="en-US" sz="2000" b="1" dirty="0" smtClean="0">
                <a:latin typeface="Comic Sans MS" pitchFamily="66" charset="0"/>
              </a:rPr>
              <a:t>Strains in these six </a:t>
            </a:r>
            <a:r>
              <a:rPr lang="en-US" sz="2000" b="1" dirty="0" err="1" smtClean="0">
                <a:latin typeface="Comic Sans MS" pitchFamily="66" charset="0"/>
              </a:rPr>
              <a:t>serogroups</a:t>
            </a:r>
            <a:r>
              <a:rPr lang="en-US" sz="2000" b="1" dirty="0" smtClean="0">
                <a:latin typeface="Comic Sans MS" pitchFamily="66" charset="0"/>
              </a:rPr>
              <a:t> cause ~99% of Salmonella infections in humans and warm-blooded animals. </a:t>
            </a: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42852"/>
            <a:ext cx="8229600" cy="793733"/>
          </a:xfrm>
        </p:spPr>
        <p:txBody>
          <a:bodyPr/>
          <a:lstStyle/>
          <a:p>
            <a:r>
              <a:rPr lang="en-US" sz="4000" b="1" i="1" dirty="0" err="1" smtClean="0">
                <a:solidFill>
                  <a:srgbClr val="66FF66"/>
                </a:solidFill>
              </a:rPr>
              <a:t>Widal</a:t>
            </a:r>
            <a:r>
              <a:rPr lang="en-US" sz="4000" b="1" i="1" dirty="0" smtClean="0">
                <a:solidFill>
                  <a:srgbClr val="66FF66"/>
                </a:solidFill>
              </a:rPr>
              <a:t> </a:t>
            </a:r>
            <a:r>
              <a:rPr lang="en-US" sz="4000" b="1" i="1" dirty="0">
                <a:solidFill>
                  <a:srgbClr val="66FF66"/>
                </a:solidFill>
              </a:rPr>
              <a:t>test </a:t>
            </a:r>
            <a:endParaRPr lang="en-IN" sz="4000" b="1" i="1" dirty="0">
              <a:solidFill>
                <a:srgbClr val="66FF66"/>
              </a:solidFill>
            </a:endParaRPr>
          </a:p>
        </p:txBody>
      </p:sp>
      <p:sp>
        <p:nvSpPr>
          <p:cNvPr id="40963" name="Rectangle 3"/>
          <p:cNvSpPr>
            <a:spLocks noGrp="1" noChangeArrowheads="1"/>
          </p:cNvSpPr>
          <p:nvPr>
            <p:ph type="body" idx="1"/>
          </p:nvPr>
        </p:nvSpPr>
        <p:spPr>
          <a:xfrm>
            <a:off x="528638" y="1142984"/>
            <a:ext cx="7972452" cy="5332750"/>
          </a:xfrm>
        </p:spPr>
        <p:txBody>
          <a:bodyPr/>
          <a:lstStyle/>
          <a:p>
            <a:pPr algn="just">
              <a:lnSpc>
                <a:spcPct val="150000"/>
              </a:lnSpc>
            </a:pPr>
            <a:r>
              <a:rPr lang="en-US" sz="2000" b="1" dirty="0">
                <a:latin typeface="Comic Sans MS" pitchFamily="66" charset="0"/>
              </a:rPr>
              <a:t>Serum agglutinins </a:t>
            </a:r>
            <a:r>
              <a:rPr lang="en-US" sz="2000" b="1" dirty="0" smtClean="0">
                <a:latin typeface="Comic Sans MS" pitchFamily="66" charset="0"/>
              </a:rPr>
              <a:t> </a:t>
            </a:r>
            <a:r>
              <a:rPr lang="en-US" sz="2000" b="1" dirty="0" err="1" smtClean="0">
                <a:latin typeface="Comic Sans MS" pitchFamily="66" charset="0"/>
              </a:rPr>
              <a:t>es</a:t>
            </a:r>
            <a:r>
              <a:rPr lang="en-US" sz="2000" b="1" dirty="0" smtClean="0">
                <a:latin typeface="Comic Sans MS" pitchFamily="66" charset="0"/>
              </a:rPr>
              <a:t> abruptly </a:t>
            </a:r>
            <a:r>
              <a:rPr lang="en-US" sz="2000" b="1" dirty="0">
                <a:latin typeface="Comic Sans MS" pitchFamily="66" charset="0"/>
              </a:rPr>
              <a:t>during the 2nd or 3rd week</a:t>
            </a:r>
          </a:p>
          <a:p>
            <a:pPr algn="just">
              <a:lnSpc>
                <a:spcPct val="150000"/>
              </a:lnSpc>
            </a:pPr>
            <a:r>
              <a:rPr lang="en-US" sz="2000" b="1" dirty="0">
                <a:latin typeface="Comic Sans MS" pitchFamily="66" charset="0"/>
              </a:rPr>
              <a:t>The </a:t>
            </a:r>
            <a:r>
              <a:rPr lang="en-US" sz="2000" b="1" dirty="0" err="1">
                <a:latin typeface="Comic Sans MS" pitchFamily="66" charset="0"/>
              </a:rPr>
              <a:t>widal</a:t>
            </a:r>
            <a:r>
              <a:rPr lang="en-US" sz="2000" b="1" dirty="0">
                <a:latin typeface="Comic Sans MS" pitchFamily="66" charset="0"/>
              </a:rPr>
              <a:t> test detects antibodies against  </a:t>
            </a:r>
            <a:r>
              <a:rPr lang="en-US" sz="2000" b="1" dirty="0" smtClean="0">
                <a:latin typeface="Comic Sans MS" pitchFamily="66" charset="0"/>
              </a:rPr>
              <a:t>O-somatic and H-</a:t>
            </a:r>
            <a:r>
              <a:rPr lang="en-US" sz="2000" b="1" dirty="0" err="1" smtClean="0">
                <a:latin typeface="Comic Sans MS" pitchFamily="66" charset="0"/>
              </a:rPr>
              <a:t>flagellar</a:t>
            </a:r>
            <a:r>
              <a:rPr lang="en-US" sz="2000" b="1" dirty="0" smtClean="0">
                <a:latin typeface="Comic Sans MS" pitchFamily="66" charset="0"/>
              </a:rPr>
              <a:t> </a:t>
            </a:r>
            <a:r>
              <a:rPr lang="en-US" sz="2000" b="1" dirty="0">
                <a:latin typeface="Comic Sans MS" pitchFamily="66" charset="0"/>
              </a:rPr>
              <a:t>antigens</a:t>
            </a:r>
          </a:p>
          <a:p>
            <a:pPr algn="just">
              <a:lnSpc>
                <a:spcPct val="150000"/>
              </a:lnSpc>
            </a:pPr>
            <a:r>
              <a:rPr lang="en-US" sz="2000" b="1" dirty="0">
                <a:latin typeface="Comic Sans MS" pitchFamily="66" charset="0"/>
              </a:rPr>
              <a:t>Two serum specimens obtained at intervals of 7 – 10 days to read the raise of antibodies.</a:t>
            </a:r>
          </a:p>
          <a:p>
            <a:pPr algn="just">
              <a:lnSpc>
                <a:spcPct val="150000"/>
              </a:lnSpc>
            </a:pPr>
            <a:r>
              <a:rPr lang="en-US" sz="2000" b="1" dirty="0">
                <a:latin typeface="Comic Sans MS" pitchFamily="66" charset="0"/>
              </a:rPr>
              <a:t>Serial dilutions on unknown sera are tested against the antigens for respective Salmonella</a:t>
            </a:r>
          </a:p>
          <a:p>
            <a:pPr algn="just">
              <a:lnSpc>
                <a:spcPct val="150000"/>
              </a:lnSpc>
            </a:pPr>
            <a:r>
              <a:rPr lang="en-US" sz="2000" b="1" dirty="0">
                <a:latin typeface="Comic Sans MS" pitchFamily="66" charset="0"/>
              </a:rPr>
              <a:t>False </a:t>
            </a:r>
            <a:r>
              <a:rPr lang="en-US" sz="2000" b="1" dirty="0" smtClean="0">
                <a:latin typeface="Comic Sans MS" pitchFamily="66" charset="0"/>
              </a:rPr>
              <a:t>+</a:t>
            </a:r>
            <a:r>
              <a:rPr lang="en-US" sz="2000" b="1" dirty="0" err="1" smtClean="0">
                <a:latin typeface="Comic Sans MS" pitchFamily="66" charset="0"/>
              </a:rPr>
              <a:t>Ve</a:t>
            </a:r>
            <a:r>
              <a:rPr lang="en-US" sz="2000" b="1" dirty="0" smtClean="0">
                <a:latin typeface="Comic Sans MS" pitchFamily="66" charset="0"/>
              </a:rPr>
              <a:t> &amp; </a:t>
            </a:r>
            <a:r>
              <a:rPr lang="en-US" sz="2000" b="1" dirty="0">
                <a:latin typeface="Comic Sans MS" pitchFamily="66" charset="0"/>
              </a:rPr>
              <a:t>False </a:t>
            </a:r>
            <a:r>
              <a:rPr lang="en-US" sz="2000" b="1" dirty="0" smtClean="0">
                <a:latin typeface="Comic Sans MS" pitchFamily="66" charset="0"/>
              </a:rPr>
              <a:t>-</a:t>
            </a:r>
            <a:r>
              <a:rPr lang="en-US" sz="2000" b="1" dirty="0" err="1" smtClean="0">
                <a:latin typeface="Comic Sans MS" pitchFamily="66" charset="0"/>
              </a:rPr>
              <a:t>Ve</a:t>
            </a:r>
            <a:r>
              <a:rPr lang="en-US" sz="2000" b="1" dirty="0" smtClean="0">
                <a:latin typeface="Comic Sans MS" pitchFamily="66" charset="0"/>
              </a:rPr>
              <a:t> </a:t>
            </a:r>
            <a:r>
              <a:rPr lang="en-US" sz="2000" b="1" dirty="0">
                <a:latin typeface="Comic Sans MS" pitchFamily="66" charset="0"/>
              </a:rPr>
              <a:t>limits the utility of the test</a:t>
            </a:r>
          </a:p>
          <a:p>
            <a:pPr algn="just">
              <a:lnSpc>
                <a:spcPct val="150000"/>
              </a:lnSpc>
            </a:pPr>
            <a:r>
              <a:rPr lang="en-US" sz="2000" b="1" dirty="0">
                <a:latin typeface="Comic Sans MS" pitchFamily="66" charset="0"/>
              </a:rPr>
              <a:t>The interpretative criteria when single serum specimens are tested vary</a:t>
            </a:r>
          </a:p>
          <a:p>
            <a:pPr algn="just">
              <a:lnSpc>
                <a:spcPct val="150000"/>
              </a:lnSpc>
            </a:pPr>
            <a:r>
              <a:rPr lang="en-US" sz="2000" b="1" dirty="0">
                <a:latin typeface="Comic Sans MS" pitchFamily="66" charset="0"/>
              </a:rPr>
              <a:t>Cross reactions limits the specificity</a:t>
            </a:r>
          </a:p>
          <a:p>
            <a:pPr algn="just">
              <a:lnSpc>
                <a:spcPct val="80000"/>
              </a:lnSpc>
            </a:pPr>
            <a:endParaRPr lang="en-IN" sz="2400" dirty="0"/>
          </a:p>
        </p:txBody>
      </p:sp>
      <p:cxnSp>
        <p:nvCxnSpPr>
          <p:cNvPr id="5" name="Straight Arrow Connector 4"/>
          <p:cNvCxnSpPr/>
          <p:nvPr/>
        </p:nvCxnSpPr>
        <p:spPr>
          <a:xfrm rot="5400000" flipH="1" flipV="1">
            <a:off x="3144034" y="1429334"/>
            <a:ext cx="2857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4000" b="1" i="1">
                <a:solidFill>
                  <a:srgbClr val="66FF66"/>
                </a:solidFill>
              </a:rPr>
              <a:t>Significant Titers helps in Diagnosis</a:t>
            </a:r>
            <a:endParaRPr lang="en-IN" sz="4000" b="1" i="1">
              <a:solidFill>
                <a:srgbClr val="66FF66"/>
              </a:solidFill>
            </a:endParaRPr>
          </a:p>
        </p:txBody>
      </p:sp>
      <p:sp>
        <p:nvSpPr>
          <p:cNvPr id="41989" name="Rectangle 5"/>
          <p:cNvSpPr>
            <a:spLocks noGrp="1" noChangeArrowheads="1"/>
          </p:cNvSpPr>
          <p:nvPr>
            <p:ph type="body" sz="half" idx="1"/>
          </p:nvPr>
        </p:nvSpPr>
        <p:spPr>
          <a:xfrm>
            <a:off x="457200" y="1600200"/>
            <a:ext cx="4038600" cy="5257800"/>
          </a:xfrm>
        </p:spPr>
        <p:txBody>
          <a:bodyPr/>
          <a:lstStyle/>
          <a:p>
            <a:pPr algn="just">
              <a:lnSpc>
                <a:spcPct val="150000"/>
              </a:lnSpc>
            </a:pPr>
            <a:r>
              <a:rPr lang="en-US" sz="2000" b="1" dirty="0" smtClean="0">
                <a:latin typeface="Comic Sans MS" pitchFamily="66" charset="0"/>
              </a:rPr>
              <a:t>Following </a:t>
            </a:r>
            <a:r>
              <a:rPr lang="en-US" sz="2000" b="1" dirty="0">
                <a:latin typeface="Comic Sans MS" pitchFamily="66" charset="0"/>
              </a:rPr>
              <a:t>Titers of antibodies against the antigens are significant when single sample is tested </a:t>
            </a:r>
          </a:p>
          <a:p>
            <a:pPr algn="just">
              <a:lnSpc>
                <a:spcPct val="150000"/>
              </a:lnSpc>
              <a:buNone/>
            </a:pPr>
            <a:r>
              <a:rPr lang="en-US" sz="2000" b="1" dirty="0">
                <a:latin typeface="Comic Sans MS" pitchFamily="66" charset="0"/>
              </a:rPr>
              <a:t>     O  &gt; 1 in 160</a:t>
            </a:r>
          </a:p>
          <a:p>
            <a:pPr algn="just">
              <a:lnSpc>
                <a:spcPct val="150000"/>
              </a:lnSpc>
              <a:buNone/>
            </a:pPr>
            <a:r>
              <a:rPr lang="en-US" sz="2000" b="1" dirty="0" smtClean="0">
                <a:latin typeface="Comic Sans MS" pitchFamily="66" charset="0"/>
              </a:rPr>
              <a:t>	  </a:t>
            </a:r>
            <a:r>
              <a:rPr lang="en-US" sz="2000" b="1" dirty="0">
                <a:latin typeface="Comic Sans MS" pitchFamily="66" charset="0"/>
              </a:rPr>
              <a:t>H  &gt; 1 in 320</a:t>
            </a:r>
          </a:p>
          <a:p>
            <a:pPr algn="just">
              <a:lnSpc>
                <a:spcPct val="150000"/>
              </a:lnSpc>
            </a:pPr>
            <a:r>
              <a:rPr lang="en-US" sz="2000" b="1" dirty="0" smtClean="0">
                <a:latin typeface="Comic Sans MS" pitchFamily="66" charset="0"/>
              </a:rPr>
              <a:t>Testing </a:t>
            </a:r>
            <a:r>
              <a:rPr lang="en-US" sz="2000" b="1" dirty="0">
                <a:latin typeface="Comic Sans MS" pitchFamily="66" charset="0"/>
              </a:rPr>
              <a:t>a paired sample for </a:t>
            </a:r>
            <a:r>
              <a:rPr lang="en-US" sz="2000" b="1" dirty="0" smtClean="0">
                <a:solidFill>
                  <a:srgbClr val="FFFF00"/>
                </a:solidFill>
                <a:latin typeface="Comic Sans MS" pitchFamily="66" charset="0"/>
              </a:rPr>
              <a:t>Rising  </a:t>
            </a:r>
            <a:r>
              <a:rPr lang="en-US" sz="2000" b="1" dirty="0">
                <a:solidFill>
                  <a:srgbClr val="FFFF00"/>
                </a:solidFill>
                <a:latin typeface="Comic Sans MS" pitchFamily="66" charset="0"/>
              </a:rPr>
              <a:t>of </a:t>
            </a:r>
            <a:r>
              <a:rPr lang="en-US" sz="2000" b="1" dirty="0" smtClean="0">
                <a:solidFill>
                  <a:srgbClr val="FFFF00"/>
                </a:solidFill>
                <a:latin typeface="Comic Sans MS" pitchFamily="66" charset="0"/>
              </a:rPr>
              <a:t>titers</a:t>
            </a:r>
            <a:r>
              <a:rPr lang="en-US" sz="2000" b="1" dirty="0" smtClean="0">
                <a:latin typeface="Comic Sans MS" pitchFamily="66" charset="0"/>
              </a:rPr>
              <a:t> </a:t>
            </a:r>
            <a:r>
              <a:rPr lang="en-US" sz="2000" b="1" dirty="0">
                <a:latin typeface="Comic Sans MS" pitchFamily="66" charset="0"/>
              </a:rPr>
              <a:t>carries a greater significance</a:t>
            </a:r>
            <a:endParaRPr lang="en-IN" sz="2000" b="1" dirty="0">
              <a:latin typeface="Comic Sans MS" pitchFamily="66" charset="0"/>
            </a:endParaRPr>
          </a:p>
        </p:txBody>
      </p:sp>
      <p:pic>
        <p:nvPicPr>
          <p:cNvPr id="41991" name="Picture 7"/>
          <p:cNvPicPr>
            <a:picLocks noGrp="1" noChangeAspect="1" noChangeArrowheads="1"/>
          </p:cNvPicPr>
          <p:nvPr>
            <p:ph sz="half" idx="2"/>
          </p:nvPr>
        </p:nvPicPr>
        <p:blipFill>
          <a:blip r:embed="rId3" cstate="print"/>
          <a:srcRect/>
          <a:stretch>
            <a:fillRect/>
          </a:stretch>
        </p:blipFill>
        <p:spPr>
          <a:xfrm>
            <a:off x="4648200" y="1412875"/>
            <a:ext cx="4495800" cy="5445125"/>
          </a:xfrm>
        </p:spPr>
      </p:pic>
    </p:spTree>
  </p:cSld>
  <p:clrMapOvr>
    <a:masterClrMapping/>
  </p:clrMapOvr>
  <p:transition spd="med">
    <p:dissolve/>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i="1">
                <a:solidFill>
                  <a:srgbClr val="66FF66"/>
                </a:solidFill>
              </a:rPr>
              <a:t>Limitations of Widal test</a:t>
            </a:r>
            <a:endParaRPr lang="en-IN" b="1" i="1">
              <a:solidFill>
                <a:srgbClr val="66FF66"/>
              </a:solidFill>
            </a:endParaRPr>
          </a:p>
        </p:txBody>
      </p:sp>
      <p:sp>
        <p:nvSpPr>
          <p:cNvPr id="13315" name="Rectangle 3"/>
          <p:cNvSpPr>
            <a:spLocks noGrp="1" noChangeArrowheads="1"/>
          </p:cNvSpPr>
          <p:nvPr>
            <p:ph type="body" idx="1"/>
          </p:nvPr>
        </p:nvSpPr>
        <p:spPr>
          <a:xfrm>
            <a:off x="857224" y="1600200"/>
            <a:ext cx="7543824" cy="4530725"/>
          </a:xfrm>
        </p:spPr>
        <p:txBody>
          <a:bodyPr/>
          <a:lstStyle/>
          <a:p>
            <a:pPr algn="just">
              <a:lnSpc>
                <a:spcPct val="150000"/>
              </a:lnSpc>
            </a:pPr>
            <a:r>
              <a:rPr lang="en-IN" sz="2000" b="1" dirty="0">
                <a:latin typeface="Comic Sans MS" pitchFamily="66" charset="0"/>
              </a:rPr>
              <a:t>Classically, a four-fold rise of antibody in paired sera </a:t>
            </a:r>
            <a:r>
              <a:rPr lang="en-IN" sz="2000" b="1" dirty="0" err="1">
                <a:latin typeface="Comic Sans MS" pitchFamily="66" charset="0"/>
              </a:rPr>
              <a:t>Widal</a:t>
            </a:r>
            <a:r>
              <a:rPr lang="en-IN" sz="2000" b="1" dirty="0">
                <a:latin typeface="Comic Sans MS" pitchFamily="66" charset="0"/>
              </a:rPr>
              <a:t> test is considered diagnostic of typhoid fever. However, paired sera are often difficult to obtain and specific chemotherapy has to be instituted on the basis of a single </a:t>
            </a:r>
            <a:r>
              <a:rPr lang="en-IN" sz="2000" b="1" dirty="0" err="1">
                <a:latin typeface="Comic Sans MS" pitchFamily="66" charset="0"/>
              </a:rPr>
              <a:t>Widal</a:t>
            </a:r>
            <a:r>
              <a:rPr lang="en-IN" sz="2000" b="1" dirty="0">
                <a:latin typeface="Comic Sans MS" pitchFamily="66" charset="0"/>
              </a:rPr>
              <a:t> test.  Furthermore, in areas where fever due to infectious causes is a common occurrence the possibility exists that false positive reactions may occur as a result of non-typhoid</a:t>
            </a:r>
          </a:p>
          <a:p>
            <a:endParaRPr lang="en-IN" sz="2800" dirty="0"/>
          </a:p>
          <a:p>
            <a:endParaRPr lang="en-IN" sz="2800" dirty="0"/>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b="1" i="1">
                <a:solidFill>
                  <a:srgbClr val="66FF66"/>
                </a:solidFill>
              </a:rPr>
              <a:t>Widal test – Still a popular test</a:t>
            </a:r>
            <a:endParaRPr lang="en-IN" sz="4000" b="1" i="1">
              <a:solidFill>
                <a:srgbClr val="66FF66"/>
              </a:solidFill>
            </a:endParaRPr>
          </a:p>
        </p:txBody>
      </p:sp>
      <p:sp>
        <p:nvSpPr>
          <p:cNvPr id="12291" name="Rectangle 3"/>
          <p:cNvSpPr>
            <a:spLocks noGrp="1" noChangeArrowheads="1"/>
          </p:cNvSpPr>
          <p:nvPr>
            <p:ph type="body" idx="1"/>
          </p:nvPr>
        </p:nvSpPr>
        <p:spPr>
          <a:xfrm>
            <a:off x="457200" y="1094510"/>
            <a:ext cx="8229600" cy="5036416"/>
          </a:xfrm>
        </p:spPr>
        <p:txBody>
          <a:bodyPr/>
          <a:lstStyle/>
          <a:p>
            <a:pPr algn="just">
              <a:lnSpc>
                <a:spcPct val="150000"/>
              </a:lnSpc>
            </a:pPr>
            <a:r>
              <a:rPr lang="en-IN" sz="2000" b="1" dirty="0">
                <a:latin typeface="Comic Sans MS" pitchFamily="66" charset="0"/>
              </a:rPr>
              <a:t>The </a:t>
            </a:r>
            <a:r>
              <a:rPr lang="en-IN" sz="2000" b="1" dirty="0" err="1">
                <a:latin typeface="Comic Sans MS" pitchFamily="66" charset="0"/>
              </a:rPr>
              <a:t>Widal</a:t>
            </a:r>
            <a:r>
              <a:rPr lang="en-IN" sz="2000" b="1" dirty="0">
                <a:latin typeface="Comic Sans MS" pitchFamily="66" charset="0"/>
              </a:rPr>
              <a:t> test (</a:t>
            </a:r>
            <a:r>
              <a:rPr lang="en-IN" sz="2000" b="1" dirty="0" err="1">
                <a:latin typeface="Comic Sans MS" pitchFamily="66" charset="0"/>
              </a:rPr>
              <a:t>Widal’s</a:t>
            </a:r>
            <a:r>
              <a:rPr lang="en-IN" sz="2000" b="1" dirty="0">
                <a:latin typeface="Comic Sans MS" pitchFamily="66" charset="0"/>
              </a:rPr>
              <a:t> agglutination reaction) is routinely practised for the </a:t>
            </a:r>
            <a:r>
              <a:rPr lang="en-IN" sz="2000" b="1" dirty="0" err="1">
                <a:latin typeface="Comic Sans MS" pitchFamily="66" charset="0"/>
              </a:rPr>
              <a:t>serodiagnosis</a:t>
            </a:r>
            <a:r>
              <a:rPr lang="en-IN" sz="2000" b="1" dirty="0">
                <a:latin typeface="Comic Sans MS" pitchFamily="66" charset="0"/>
              </a:rPr>
              <a:t> of typhoid fever by most of the laboratories. Several workers have expressed doubt regarding the reliability of the test. </a:t>
            </a:r>
            <a:endParaRPr lang="en-IN" sz="2000" b="1" dirty="0" smtClean="0">
              <a:latin typeface="Comic Sans MS" pitchFamily="66" charset="0"/>
            </a:endParaRPr>
          </a:p>
          <a:p>
            <a:pPr algn="just">
              <a:lnSpc>
                <a:spcPct val="150000"/>
              </a:lnSpc>
            </a:pPr>
            <a:r>
              <a:rPr lang="en-IN" sz="2000" b="1" dirty="0" smtClean="0">
                <a:latin typeface="Comic Sans MS" pitchFamily="66" charset="0"/>
              </a:rPr>
              <a:t> </a:t>
            </a:r>
            <a:r>
              <a:rPr lang="en-IN" sz="2000" b="1" dirty="0">
                <a:latin typeface="Comic Sans MS" pitchFamily="66" charset="0"/>
              </a:rPr>
              <a:t>Several factors have contributed to this uncertainty. These include poorly standardised antigens, the sharing of antigenic determinants with other Salmonellae and the effects of immunisation with TAB vaccine. </a:t>
            </a:r>
            <a:endParaRPr lang="en-IN" sz="2000" b="1" dirty="0" smtClean="0">
              <a:latin typeface="Comic Sans MS" pitchFamily="66" charset="0"/>
            </a:endParaRPr>
          </a:p>
          <a:p>
            <a:pPr algn="just">
              <a:lnSpc>
                <a:spcPct val="150000"/>
              </a:lnSpc>
            </a:pPr>
            <a:r>
              <a:rPr lang="en-IN" sz="2000" b="1" dirty="0" smtClean="0">
                <a:latin typeface="Comic Sans MS" pitchFamily="66" charset="0"/>
              </a:rPr>
              <a:t>Another </a:t>
            </a:r>
            <a:r>
              <a:rPr lang="en-IN" sz="2000" b="1" dirty="0">
                <a:latin typeface="Comic Sans MS" pitchFamily="66" charset="0"/>
              </a:rPr>
              <a:t>major problem relates to the difficulty of interpreting Widal test results in areas where Salmonella typhi is endemic and where the antibody titres of the normal population are often not known.</a:t>
            </a:r>
          </a:p>
          <a:p>
            <a:pPr>
              <a:lnSpc>
                <a:spcPct val="90000"/>
              </a:lnSpc>
            </a:pPr>
            <a:endParaRPr lang="en-IN" sz="2400" dirty="0"/>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b="1" i="1">
                <a:solidFill>
                  <a:srgbClr val="66FF66"/>
                </a:solidFill>
              </a:rPr>
              <a:t>Bactek and Radiometric based methods are in recent use</a:t>
            </a:r>
            <a:endParaRPr lang="en-IN" sz="4000" b="1" i="1">
              <a:solidFill>
                <a:srgbClr val="66FF66"/>
              </a:solidFill>
            </a:endParaRPr>
          </a:p>
        </p:txBody>
      </p:sp>
      <p:sp>
        <p:nvSpPr>
          <p:cNvPr id="102403" name="Rectangle 3"/>
          <p:cNvSpPr>
            <a:spLocks noGrp="1" noChangeArrowheads="1"/>
          </p:cNvSpPr>
          <p:nvPr>
            <p:ph type="body" sz="half" idx="1"/>
          </p:nvPr>
        </p:nvSpPr>
        <p:spPr>
          <a:xfrm>
            <a:off x="547140" y="1752283"/>
            <a:ext cx="3686172" cy="4816477"/>
          </a:xfrm>
        </p:spPr>
        <p:txBody>
          <a:bodyPr/>
          <a:lstStyle/>
          <a:p>
            <a:pPr algn="just">
              <a:lnSpc>
                <a:spcPct val="150000"/>
              </a:lnSpc>
            </a:pPr>
            <a:r>
              <a:rPr lang="en-US" sz="2000" b="1" dirty="0" err="1">
                <a:latin typeface="Comic Sans MS" pitchFamily="66" charset="0"/>
              </a:rPr>
              <a:t>Bactek</a:t>
            </a:r>
            <a:r>
              <a:rPr lang="en-US" sz="2000" b="1" dirty="0">
                <a:latin typeface="Comic Sans MS" pitchFamily="66" charset="0"/>
              </a:rPr>
              <a:t> methods in isolation of Salmonella is a rapid and sensitive method in early diagnosis of Enteric </a:t>
            </a:r>
            <a:r>
              <a:rPr lang="en-US" sz="2000" b="1" dirty="0" smtClean="0">
                <a:latin typeface="Comic Sans MS" pitchFamily="66" charset="0"/>
              </a:rPr>
              <a:t>fever.</a:t>
            </a:r>
          </a:p>
          <a:p>
            <a:pPr algn="just">
              <a:lnSpc>
                <a:spcPct val="150000"/>
              </a:lnSpc>
              <a:buNone/>
            </a:pPr>
            <a:endParaRPr lang="en-US" sz="2000" b="1" dirty="0">
              <a:latin typeface="Comic Sans MS" pitchFamily="66" charset="0"/>
            </a:endParaRPr>
          </a:p>
          <a:p>
            <a:pPr algn="just">
              <a:lnSpc>
                <a:spcPct val="150000"/>
              </a:lnSpc>
            </a:pPr>
            <a:r>
              <a:rPr lang="en-US" sz="2000" b="1" dirty="0">
                <a:latin typeface="Comic Sans MS" pitchFamily="66" charset="0"/>
              </a:rPr>
              <a:t>Many Microbiology Diagnostic Laboratories  are upgrading to </a:t>
            </a:r>
            <a:r>
              <a:rPr lang="en-US" sz="2000" b="1" dirty="0" err="1">
                <a:latin typeface="Comic Sans MS" pitchFamily="66" charset="0"/>
              </a:rPr>
              <a:t>Bactek</a:t>
            </a:r>
            <a:r>
              <a:rPr lang="en-US" sz="2000" b="1" dirty="0">
                <a:latin typeface="Comic Sans MS" pitchFamily="66" charset="0"/>
              </a:rPr>
              <a:t> methods</a:t>
            </a:r>
          </a:p>
          <a:p>
            <a:pPr algn="just">
              <a:lnSpc>
                <a:spcPct val="150000"/>
              </a:lnSpc>
            </a:pPr>
            <a:endParaRPr lang="en-IN" sz="2000" b="1" dirty="0">
              <a:latin typeface="Comic Sans MS" pitchFamily="66" charset="0"/>
            </a:endParaRPr>
          </a:p>
        </p:txBody>
      </p:sp>
      <p:pic>
        <p:nvPicPr>
          <p:cNvPr id="102404" name="Picture 4"/>
          <p:cNvPicPr>
            <a:picLocks noGrp="1" noChangeAspect="1" noChangeArrowheads="1"/>
          </p:cNvPicPr>
          <p:nvPr>
            <p:ph sz="quarter" idx="2"/>
          </p:nvPr>
        </p:nvPicPr>
        <p:blipFill>
          <a:blip r:embed="rId3" cstate="print"/>
          <a:srcRect/>
          <a:stretch>
            <a:fillRect/>
          </a:stretch>
        </p:blipFill>
        <p:spPr>
          <a:xfrm>
            <a:off x="4725237" y="1714488"/>
            <a:ext cx="4133043" cy="4857760"/>
          </a:xfrm>
        </p:spPr>
      </p:pic>
    </p:spTree>
  </p:cSld>
  <p:clrMapOvr>
    <a:masterClrMapping/>
  </p:clrMapOvr>
  <p:transition spd="med">
    <p:dissolve/>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785794"/>
            <a:ext cx="8143932" cy="5078313"/>
          </a:xfrm>
          <a:prstGeom prst="rect">
            <a:avLst/>
          </a:prstGeom>
          <a:noFill/>
        </p:spPr>
        <p:txBody>
          <a:bodyPr wrap="square" rtlCol="0">
            <a:spAutoFit/>
          </a:bodyPr>
          <a:lstStyle/>
          <a:p>
            <a:pPr marL="284163" indent="-284163" algn="just">
              <a:lnSpc>
                <a:spcPct val="150000"/>
              </a:lnSpc>
              <a:buBlip>
                <a:blip r:embed="rId3"/>
              </a:buBlip>
            </a:pPr>
            <a:r>
              <a:rPr lang="en-US" sz="2200" b="1" dirty="0" smtClean="0">
                <a:latin typeface="Comic Sans MS" pitchFamily="66" charset="0"/>
              </a:rPr>
              <a:t>In 15–25% of cases, </a:t>
            </a:r>
            <a:r>
              <a:rPr lang="en-US" sz="2200" b="1" dirty="0" err="1" smtClean="0">
                <a:latin typeface="Comic Sans MS" pitchFamily="66" charset="0"/>
              </a:rPr>
              <a:t>leukopenia</a:t>
            </a:r>
            <a:r>
              <a:rPr lang="en-US" sz="2200" b="1" dirty="0" smtClean="0">
                <a:latin typeface="Comic Sans MS" pitchFamily="66" charset="0"/>
              </a:rPr>
              <a:t> and </a:t>
            </a:r>
            <a:r>
              <a:rPr lang="en-US" sz="2200" b="1" dirty="0" err="1" smtClean="0">
                <a:latin typeface="Comic Sans MS" pitchFamily="66" charset="0"/>
              </a:rPr>
              <a:t>neutropenia</a:t>
            </a:r>
            <a:r>
              <a:rPr lang="en-US" sz="2200" b="1" dirty="0" smtClean="0">
                <a:latin typeface="Comic Sans MS" pitchFamily="66" charset="0"/>
              </a:rPr>
              <a:t> are detectable. </a:t>
            </a:r>
            <a:r>
              <a:rPr lang="en-US" sz="2200" b="1" dirty="0" err="1" smtClean="0">
                <a:latin typeface="Comic Sans MS" pitchFamily="66" charset="0"/>
              </a:rPr>
              <a:t>Leukocytosis</a:t>
            </a:r>
            <a:r>
              <a:rPr lang="en-US" sz="2200" b="1" dirty="0" smtClean="0">
                <a:latin typeface="Comic Sans MS" pitchFamily="66" charset="0"/>
              </a:rPr>
              <a:t> is more common among children, during the first 10 days of illness, and in cases complicated by intestinal perforation or secondary infection. Other nonspecific laboratory findings include moderately elevated liver function tests and muscle enzyme levels. </a:t>
            </a:r>
          </a:p>
          <a:p>
            <a:pPr marL="284163" indent="-284163" algn="just">
              <a:lnSpc>
                <a:spcPct val="150000"/>
              </a:lnSpc>
              <a:buBlip>
                <a:blip r:embed="rId3"/>
              </a:buBlip>
            </a:pPr>
            <a:endParaRPr lang="en-US" sz="2200" b="1" dirty="0" smtClean="0">
              <a:latin typeface="Comic Sans MS" pitchFamily="66" charset="0"/>
            </a:endParaRPr>
          </a:p>
          <a:p>
            <a:pPr marL="284163" indent="-284163" algn="just">
              <a:lnSpc>
                <a:spcPct val="150000"/>
              </a:lnSpc>
            </a:pPr>
            <a:endParaRPr lang="en-US" sz="2000" b="1" dirty="0" smtClean="0">
              <a:latin typeface="Comic Sans MS" pitchFamily="66" charset="0"/>
            </a:endParaRPr>
          </a:p>
          <a:p>
            <a:pPr algn="just">
              <a:lnSpc>
                <a:spcPct val="150000"/>
              </a:lnSpc>
              <a:buBlip>
                <a:blip r:embed="rId3"/>
              </a:buBlip>
            </a:pPr>
            <a:endParaRPr lang="en-US" sz="20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4480" y="2500306"/>
            <a:ext cx="5429288" cy="769441"/>
          </a:xfrm>
          <a:prstGeom prst="rect">
            <a:avLst/>
          </a:prstGeom>
        </p:spPr>
        <p:txBody>
          <a:bodyPr wrap="square">
            <a:spAutoFit/>
          </a:bodyPr>
          <a:lstStyle/>
          <a:p>
            <a:pPr algn="ctr"/>
            <a:r>
              <a:rPr lang="en-US" sz="4400" dirty="0" smtClean="0"/>
              <a:t>INVESTIGATIONS</a:t>
            </a:r>
            <a:endParaRPr lang="en-US" sz="4400" dirty="0"/>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i="1">
                <a:solidFill>
                  <a:srgbClr val="66FF66"/>
                </a:solidFill>
              </a:rPr>
              <a:t>Diagnosis of Carriers</a:t>
            </a:r>
            <a:endParaRPr lang="en-IN" b="1" i="1">
              <a:solidFill>
                <a:srgbClr val="66FF66"/>
              </a:solidFill>
            </a:endParaRPr>
          </a:p>
        </p:txBody>
      </p:sp>
      <p:sp>
        <p:nvSpPr>
          <p:cNvPr id="62467" name="Rectangle 3"/>
          <p:cNvSpPr>
            <a:spLocks noGrp="1" noChangeArrowheads="1"/>
          </p:cNvSpPr>
          <p:nvPr>
            <p:ph type="body" idx="1"/>
          </p:nvPr>
        </p:nvSpPr>
        <p:spPr>
          <a:xfrm>
            <a:off x="742952" y="1600200"/>
            <a:ext cx="7901014" cy="4530725"/>
          </a:xfrm>
        </p:spPr>
        <p:txBody>
          <a:bodyPr/>
          <a:lstStyle/>
          <a:p>
            <a:pPr algn="just">
              <a:lnSpc>
                <a:spcPct val="150000"/>
              </a:lnSpc>
            </a:pPr>
            <a:r>
              <a:rPr lang="en-US" sz="2000" b="1" dirty="0">
                <a:latin typeface="Comic Sans MS" pitchFamily="66" charset="0"/>
              </a:rPr>
              <a:t>Useful in public health purpose.</a:t>
            </a:r>
          </a:p>
          <a:p>
            <a:pPr algn="just">
              <a:lnSpc>
                <a:spcPct val="150000"/>
              </a:lnSpc>
            </a:pPr>
            <a:r>
              <a:rPr lang="en-US" sz="2000" b="1" dirty="0">
                <a:latin typeface="Comic Sans MS" pitchFamily="66" charset="0"/>
              </a:rPr>
              <a:t>Useful in screening food handlers, cooks, to detect carrier state</a:t>
            </a:r>
          </a:p>
          <a:p>
            <a:pPr algn="just">
              <a:lnSpc>
                <a:spcPct val="150000"/>
              </a:lnSpc>
            </a:pPr>
            <a:r>
              <a:rPr lang="en-US" sz="2000" b="1" dirty="0">
                <a:latin typeface="Comic Sans MS" pitchFamily="66" charset="0"/>
              </a:rPr>
              <a:t>Typhoid bacilli can be isolated from feces or from bile aspirates</a:t>
            </a:r>
          </a:p>
          <a:p>
            <a:pPr algn="just">
              <a:lnSpc>
                <a:spcPct val="150000"/>
              </a:lnSpc>
            </a:pPr>
            <a:r>
              <a:rPr lang="en-US" sz="2000" b="1" dirty="0">
                <a:latin typeface="Comic Sans MS" pitchFamily="66" charset="0"/>
              </a:rPr>
              <a:t>Detection of </a:t>
            </a:r>
            <a:r>
              <a:rPr lang="en-US" sz="2000" b="1" dirty="0">
                <a:solidFill>
                  <a:srgbClr val="FFFF00"/>
                </a:solidFill>
                <a:latin typeface="Comic Sans MS" pitchFamily="66" charset="0"/>
              </a:rPr>
              <a:t>Vi agglutinins</a:t>
            </a:r>
            <a:r>
              <a:rPr lang="en-US" sz="2000" b="1" dirty="0">
                <a:latin typeface="Comic Sans MS" pitchFamily="66" charset="0"/>
              </a:rPr>
              <a:t> in the Blood can be determinant of carrier state.</a:t>
            </a:r>
            <a:endParaRPr lang="en-IN" sz="20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200" b="1" kern="1200" dirty="0">
                <a:solidFill>
                  <a:srgbClr val="FF0000"/>
                </a:solidFill>
                <a:latin typeface="Comic Sans MS" pitchFamily="66" charset="0"/>
                <a:ea typeface="+mn-ea"/>
                <a:cs typeface="Arial" charset="0"/>
              </a:rPr>
              <a:t>Emerging Methods in Diagnosis of Enteric </a:t>
            </a:r>
            <a:r>
              <a:rPr lang="en-US" sz="3200" b="1" kern="1200" dirty="0" smtClean="0">
                <a:solidFill>
                  <a:srgbClr val="FF0000"/>
                </a:solidFill>
                <a:latin typeface="Comic Sans MS" pitchFamily="66" charset="0"/>
                <a:ea typeface="+mn-ea"/>
                <a:cs typeface="Arial" charset="0"/>
              </a:rPr>
              <a:t>fever</a:t>
            </a:r>
            <a:endParaRPr lang="en-IN" sz="3200" b="1" kern="1200" dirty="0">
              <a:solidFill>
                <a:srgbClr val="FF0000"/>
              </a:solidFill>
              <a:latin typeface="Comic Sans MS" pitchFamily="66" charset="0"/>
              <a:ea typeface="+mn-ea"/>
              <a:cs typeface="Arial" charset="0"/>
            </a:endParaRPr>
          </a:p>
        </p:txBody>
      </p:sp>
      <p:sp>
        <p:nvSpPr>
          <p:cNvPr id="60419" name="Rectangle 3"/>
          <p:cNvSpPr>
            <a:spLocks noGrp="1" noChangeArrowheads="1"/>
          </p:cNvSpPr>
          <p:nvPr>
            <p:ph type="body" sz="half" idx="1"/>
          </p:nvPr>
        </p:nvSpPr>
        <p:spPr>
          <a:xfrm>
            <a:off x="176210" y="1612919"/>
            <a:ext cx="4038600" cy="4530725"/>
          </a:xfrm>
        </p:spPr>
        <p:txBody>
          <a:bodyPr/>
          <a:lstStyle/>
          <a:p>
            <a:pPr algn="just">
              <a:lnSpc>
                <a:spcPct val="150000"/>
              </a:lnSpc>
            </a:pPr>
            <a:r>
              <a:rPr lang="en-US" sz="2000" b="1" dirty="0">
                <a:latin typeface="Comic Sans MS" pitchFamily="66" charset="0"/>
              </a:rPr>
              <a:t>Detection of circulating antigen by </a:t>
            </a:r>
            <a:r>
              <a:rPr lang="en-US" sz="2000" b="1" dirty="0">
                <a:solidFill>
                  <a:srgbClr val="66FF66"/>
                </a:solidFill>
                <a:latin typeface="Comic Sans MS" pitchFamily="66" charset="0"/>
              </a:rPr>
              <a:t>Co - agglutination</a:t>
            </a:r>
            <a:r>
              <a:rPr lang="en-US" sz="2000" b="1" dirty="0">
                <a:latin typeface="Comic Sans MS" pitchFamily="66" charset="0"/>
              </a:rPr>
              <a:t> methods with use of Cowan’s strain Staphylococcus coated with antibodies</a:t>
            </a:r>
          </a:p>
          <a:p>
            <a:pPr algn="just">
              <a:lnSpc>
                <a:spcPct val="150000"/>
              </a:lnSpc>
            </a:pPr>
            <a:r>
              <a:rPr lang="en-US" sz="2000" b="1" dirty="0">
                <a:solidFill>
                  <a:srgbClr val="FF9900"/>
                </a:solidFill>
                <a:latin typeface="Comic Sans MS" pitchFamily="66" charset="0"/>
              </a:rPr>
              <a:t>PCR. </a:t>
            </a:r>
            <a:r>
              <a:rPr lang="en-IN" sz="2000" b="1" dirty="0">
                <a:solidFill>
                  <a:srgbClr val="66FF66"/>
                </a:solidFill>
                <a:effectLst/>
                <a:latin typeface="Comic Sans MS" pitchFamily="66" charset="0"/>
              </a:rPr>
              <a:t>The advent of PCR technology has provided unparalleled sensitivity and specificity for the diagnosis of typhoid</a:t>
            </a:r>
          </a:p>
        </p:txBody>
      </p:sp>
      <p:pic>
        <p:nvPicPr>
          <p:cNvPr id="60420" name="Picture 4"/>
          <p:cNvPicPr>
            <a:picLocks noGrp="1" noChangeAspect="1" noChangeArrowheads="1"/>
          </p:cNvPicPr>
          <p:nvPr>
            <p:ph sz="half" idx="2"/>
          </p:nvPr>
        </p:nvPicPr>
        <p:blipFill>
          <a:blip r:embed="rId3" cstate="print"/>
          <a:srcRect/>
          <a:stretch>
            <a:fillRect/>
          </a:stretch>
        </p:blipFill>
        <p:spPr>
          <a:xfrm>
            <a:off x="4356100" y="1600200"/>
            <a:ext cx="4787900" cy="5257800"/>
          </a:xfrm>
        </p:spPr>
      </p:pic>
    </p:spTree>
  </p:cSld>
  <p:clrMapOvr>
    <a:masterClrMapping/>
  </p:clrMapOvr>
  <p:transition spd="med">
    <p:dissolve/>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582341"/>
            <a:ext cx="7715304" cy="3785652"/>
          </a:xfrm>
          <a:prstGeom prst="rect">
            <a:avLst/>
          </a:prstGeom>
        </p:spPr>
        <p:txBody>
          <a:bodyPr wrap="square">
            <a:spAutoFit/>
          </a:bodyPr>
          <a:lstStyle/>
          <a:p>
            <a:pPr marL="344488" indent="-344488" algn="just">
              <a:lnSpc>
                <a:spcPct val="150000"/>
              </a:lnSpc>
              <a:buBlip>
                <a:blip r:embed="rId3"/>
              </a:buBlip>
            </a:pPr>
            <a:r>
              <a:rPr lang="en-US" sz="2000" b="1" dirty="0" smtClean="0">
                <a:latin typeface="Comic Sans MS" pitchFamily="66" charset="0"/>
              </a:rPr>
              <a:t>Molecular typing methods, including </a:t>
            </a:r>
            <a:r>
              <a:rPr lang="en-US" sz="2000" b="1" dirty="0" smtClean="0">
                <a:solidFill>
                  <a:srgbClr val="FF0000"/>
                </a:solidFill>
                <a:latin typeface="Comic Sans MS" pitchFamily="66" charset="0"/>
              </a:rPr>
              <a:t>pulsed-field gel electrophoresis</a:t>
            </a:r>
            <a:r>
              <a:rPr lang="en-US" sz="2000" b="1" dirty="0" smtClean="0">
                <a:latin typeface="Comic Sans MS" pitchFamily="66" charset="0"/>
              </a:rPr>
              <a:t>, are used in epidemiologic investigations to differentiate </a:t>
            </a:r>
            <a:r>
              <a:rPr lang="en-US" sz="2000" b="1" i="1" dirty="0" smtClean="0">
                <a:latin typeface="Comic Sans MS" pitchFamily="66" charset="0"/>
              </a:rPr>
              <a:t>Salmonella</a:t>
            </a:r>
            <a:r>
              <a:rPr lang="en-US" sz="2000" b="1" dirty="0" smtClean="0">
                <a:latin typeface="Comic Sans MS" pitchFamily="66" charset="0"/>
              </a:rPr>
              <a:t> strains of a common serotype.</a:t>
            </a:r>
          </a:p>
          <a:p>
            <a:pPr marL="344488" indent="-344488" algn="just">
              <a:lnSpc>
                <a:spcPct val="150000"/>
              </a:lnSpc>
              <a:buBlip>
                <a:blip r:embed="rId3"/>
              </a:buBlip>
            </a:pPr>
            <a:endParaRPr lang="en-US" sz="2000" b="1" dirty="0" smtClean="0">
              <a:latin typeface="Comic Sans MS" pitchFamily="66" charset="0"/>
            </a:endParaRPr>
          </a:p>
          <a:p>
            <a:pPr marL="344488" indent="-344488" algn="just">
              <a:lnSpc>
                <a:spcPct val="150000"/>
              </a:lnSpc>
              <a:buBlip>
                <a:blip r:embed="rId3"/>
              </a:buBlip>
            </a:pPr>
            <a:r>
              <a:rPr lang="en-US" sz="2000" b="1" dirty="0" smtClean="0">
                <a:solidFill>
                  <a:srgbClr val="FF0000"/>
                </a:solidFill>
                <a:latin typeface="Comic Sans MS" pitchFamily="66" charset="0"/>
              </a:rPr>
              <a:t>Polymerase chain reaction (PCR) </a:t>
            </a:r>
            <a:r>
              <a:rPr lang="en-US" sz="2000" b="1" dirty="0" smtClean="0">
                <a:latin typeface="Comic Sans MS" pitchFamily="66" charset="0"/>
              </a:rPr>
              <a:t>and </a:t>
            </a:r>
            <a:r>
              <a:rPr lang="en-US" sz="2000" b="1" dirty="0" smtClean="0">
                <a:solidFill>
                  <a:srgbClr val="FF0000"/>
                </a:solidFill>
                <a:latin typeface="Comic Sans MS" pitchFamily="66" charset="0"/>
              </a:rPr>
              <a:t>DNA probe assays </a:t>
            </a:r>
            <a:r>
              <a:rPr lang="en-US" sz="2000" b="1" dirty="0" smtClean="0">
                <a:latin typeface="Comic Sans MS" pitchFamily="66" charset="0"/>
              </a:rPr>
              <a:t>to detect </a:t>
            </a:r>
            <a:r>
              <a:rPr lang="en-US" sz="2000" b="1" i="1" dirty="0" smtClean="0">
                <a:latin typeface="Comic Sans MS" pitchFamily="66" charset="0"/>
              </a:rPr>
              <a:t>S.</a:t>
            </a:r>
            <a:r>
              <a:rPr lang="en-US" sz="2000" b="1" dirty="0" smtClean="0">
                <a:latin typeface="Comic Sans MS" pitchFamily="66" charset="0"/>
              </a:rPr>
              <a:t> </a:t>
            </a:r>
            <a:r>
              <a:rPr lang="en-US" sz="2000" b="1" dirty="0" err="1" smtClean="0">
                <a:latin typeface="Comic Sans MS" pitchFamily="66" charset="0"/>
              </a:rPr>
              <a:t>Typhi</a:t>
            </a:r>
            <a:r>
              <a:rPr lang="en-US" sz="2000" b="1" dirty="0" smtClean="0">
                <a:latin typeface="Comic Sans MS" pitchFamily="66" charset="0"/>
              </a:rPr>
              <a:t> in blood are being developed.</a:t>
            </a:r>
          </a:p>
          <a:p>
            <a:pPr algn="just">
              <a:lnSpc>
                <a:spcPct val="150000"/>
              </a:lnSpc>
              <a:buBlip>
                <a:blip r:embed="rId3"/>
              </a:buBlip>
            </a:pPr>
            <a:endParaRPr lang="en-US" sz="2000" b="1" dirty="0" smtClean="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1500" dirty="0" smtClean="0">
                <a:solidFill>
                  <a:srgbClr val="FFFF00"/>
                </a:solidFill>
              </a:rPr>
              <a:t>Treatment</a:t>
            </a:r>
            <a:endParaRPr lang="en-US" dirty="0">
              <a:solidFill>
                <a:srgbClr val="FFFF00"/>
              </a:solidFill>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14348" y="214290"/>
          <a:ext cx="7786742" cy="547878"/>
        </p:xfrm>
        <a:graphic>
          <a:graphicData uri="http://schemas.openxmlformats.org/drawingml/2006/table">
            <a:tbl>
              <a:tblPr/>
              <a:tblGrid>
                <a:gridCol w="7786742"/>
              </a:tblGrid>
              <a:tr h="0">
                <a:tc>
                  <a:txBody>
                    <a:bodyPr/>
                    <a:lstStyle/>
                    <a:p>
                      <a:pPr marL="0" marR="0" algn="ctr">
                        <a:lnSpc>
                          <a:spcPct val="115000"/>
                        </a:lnSpc>
                        <a:spcBef>
                          <a:spcPts val="0"/>
                        </a:spcBef>
                        <a:spcAft>
                          <a:spcPts val="1000"/>
                        </a:spcAft>
                      </a:pPr>
                      <a:r>
                        <a:rPr lang="en-US" sz="2800" b="1" dirty="0" smtClean="0">
                          <a:latin typeface="Tahoma"/>
                          <a:ea typeface="Times New Roman"/>
                          <a:cs typeface="Times New Roman"/>
                        </a:rPr>
                        <a:t> </a:t>
                      </a:r>
                      <a:r>
                        <a:rPr lang="en-US" sz="2800" b="1" i="1" dirty="0">
                          <a:solidFill>
                            <a:srgbClr val="66FF66"/>
                          </a:solidFill>
                          <a:effectLst>
                            <a:outerShdw blurRad="38100" dist="38100" dir="2700000" algn="tl">
                              <a:srgbClr val="000000"/>
                            </a:outerShdw>
                          </a:effectLst>
                          <a:latin typeface="+mj-lt"/>
                          <a:ea typeface="+mj-ea"/>
                          <a:cs typeface="+mj-cs"/>
                        </a:rPr>
                        <a:t>Antibiotic Therapy for Enteric Fever </a:t>
                      </a:r>
                    </a:p>
                  </a:txBody>
                  <a:tcPr marL="28575" marR="28575" marT="28575" marB="28575" anchor="ctr">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500034" y="772788"/>
          <a:ext cx="6143668" cy="5870922"/>
        </p:xfrm>
        <a:graphic>
          <a:graphicData uri="http://schemas.openxmlformats.org/drawingml/2006/table">
            <a:tbl>
              <a:tblPr>
                <a:tableStyleId>{08FB837D-C827-4EFA-A057-4D05807E0F7C}</a:tableStyleId>
              </a:tblPr>
              <a:tblGrid>
                <a:gridCol w="913247"/>
                <a:gridCol w="1743474"/>
                <a:gridCol w="2092169"/>
                <a:gridCol w="1394778"/>
              </a:tblGrid>
              <a:tr h="245435">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Indication</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Agent</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Dosage (Route)</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Duration, Days</a:t>
                      </a:r>
                      <a:endParaRPr lang="en-US" sz="1200" b="1" dirty="0">
                        <a:solidFill>
                          <a:srgbClr val="002060"/>
                        </a:solidFill>
                        <a:latin typeface="Comic Sans MS" pitchFamily="66" charset="0"/>
                        <a:ea typeface="Calibri"/>
                        <a:cs typeface="Times New Roman"/>
                      </a:endParaRPr>
                    </a:p>
                  </a:txBody>
                  <a:tcPr marL="18033" marR="18033" marT="18033" marB="18033"/>
                </a:tc>
              </a:tr>
              <a:tr h="245435">
                <a:tc gridSpan="4">
                  <a:txBody>
                    <a:bodyPr/>
                    <a:lstStyle/>
                    <a:p>
                      <a:pPr marL="0" marR="0" algn="just">
                        <a:lnSpc>
                          <a:spcPct val="115000"/>
                        </a:lnSpc>
                        <a:spcBef>
                          <a:spcPts val="0"/>
                        </a:spcBef>
                        <a:spcAft>
                          <a:spcPts val="0"/>
                        </a:spcAft>
                      </a:pPr>
                      <a:r>
                        <a:rPr lang="en-US" sz="1200" b="1">
                          <a:solidFill>
                            <a:srgbClr val="002060"/>
                          </a:solidFill>
                          <a:latin typeface="Comic Sans MS" pitchFamily="66" charset="0"/>
                        </a:rPr>
                        <a:t>Empirical Treatment  </a:t>
                      </a:r>
                      <a:endParaRPr lang="en-US" sz="1200" b="1">
                        <a:solidFill>
                          <a:srgbClr val="002060"/>
                        </a:solidFill>
                        <a:latin typeface="Comic Sans MS" pitchFamily="66" charset="0"/>
                        <a:ea typeface="Calibri"/>
                        <a:cs typeface="Times New Roman"/>
                      </a:endParaRPr>
                    </a:p>
                  </a:txBody>
                  <a:tcPr marL="18033" marR="18033" marT="18033" marB="18033"/>
                </a:tc>
                <a:tc hMerge="1">
                  <a:txBody>
                    <a:bodyPr/>
                    <a:lstStyle/>
                    <a:p>
                      <a:endParaRPr lang="en-US"/>
                    </a:p>
                  </a:txBody>
                  <a:tcPr/>
                </a:tc>
                <a:tc hMerge="1">
                  <a:txBody>
                    <a:bodyPr/>
                    <a:lstStyle/>
                    <a:p>
                      <a:endParaRPr lang="en-US"/>
                    </a:p>
                  </a:txBody>
                  <a:tcPr/>
                </a:tc>
                <a:tc hMerge="1">
                  <a:txBody>
                    <a:bodyPr/>
                    <a:lstStyle/>
                    <a:p>
                      <a:endParaRPr lang="en-US"/>
                    </a:p>
                  </a:txBody>
                  <a:tcPr/>
                </a:tc>
              </a:tr>
              <a:tr h="306068">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 </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l">
                        <a:lnSpc>
                          <a:spcPct val="115000"/>
                        </a:lnSpc>
                        <a:spcBef>
                          <a:spcPts val="0"/>
                        </a:spcBef>
                        <a:spcAft>
                          <a:spcPts val="0"/>
                        </a:spcAft>
                      </a:pPr>
                      <a:r>
                        <a:rPr lang="en-US" sz="1200" b="1" dirty="0" err="1">
                          <a:solidFill>
                            <a:srgbClr val="002060"/>
                          </a:solidFill>
                          <a:latin typeface="Comic Sans MS" pitchFamily="66" charset="0"/>
                        </a:rPr>
                        <a:t>Ceftriaxone</a:t>
                      </a:r>
                      <a:r>
                        <a:rPr lang="en-US" sz="1200" b="1" baseline="30000" dirty="0" err="1">
                          <a:solidFill>
                            <a:srgbClr val="002060"/>
                          </a:solidFill>
                          <a:latin typeface="Comic Sans MS" pitchFamily="66" charset="0"/>
                        </a:rPr>
                        <a:t>a</a:t>
                      </a:r>
                      <a:r>
                        <a:rPr lang="en-US" sz="1200" b="1" dirty="0">
                          <a:solidFill>
                            <a:srgbClr val="002060"/>
                          </a:solidFill>
                          <a:latin typeface="Comic Sans MS" pitchFamily="66" charset="0"/>
                        </a:rPr>
                        <a:t/>
                      </a:r>
                      <a:br>
                        <a:rPr lang="en-US" sz="1200" b="1" dirty="0">
                          <a:solidFill>
                            <a:srgbClr val="002060"/>
                          </a:solidFill>
                          <a:latin typeface="Comic Sans MS" pitchFamily="66" charset="0"/>
                        </a:rPr>
                      </a:b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1–2 g/d (IV)</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7–14</a:t>
                      </a:r>
                      <a:endParaRPr lang="en-US" sz="1200" b="1" dirty="0">
                        <a:solidFill>
                          <a:srgbClr val="002060"/>
                        </a:solidFill>
                        <a:latin typeface="Comic Sans MS" pitchFamily="66" charset="0"/>
                        <a:ea typeface="Calibri"/>
                        <a:cs typeface="Times New Roman"/>
                      </a:endParaRPr>
                    </a:p>
                  </a:txBody>
                  <a:tcPr marL="18033" marR="18033" marT="18033" marB="18033"/>
                </a:tc>
              </a:tr>
              <a:tr h="245435">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 </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err="1">
                          <a:solidFill>
                            <a:srgbClr val="002060"/>
                          </a:solidFill>
                          <a:latin typeface="Comic Sans MS" pitchFamily="66" charset="0"/>
                        </a:rPr>
                        <a:t>Azithromycin</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1 g/d (PO)</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5</a:t>
                      </a:r>
                      <a:endParaRPr lang="en-US" sz="1200" b="1" dirty="0">
                        <a:solidFill>
                          <a:srgbClr val="002060"/>
                        </a:solidFill>
                        <a:latin typeface="Comic Sans MS" pitchFamily="66" charset="0"/>
                        <a:ea typeface="Calibri"/>
                        <a:cs typeface="Times New Roman"/>
                      </a:endParaRPr>
                    </a:p>
                  </a:txBody>
                  <a:tcPr marL="18033" marR="18033" marT="18033" marB="18033"/>
                </a:tc>
              </a:tr>
              <a:tr h="245435">
                <a:tc gridSpan="4">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Fully Susceptible </a:t>
                      </a:r>
                      <a:endParaRPr lang="en-US" sz="1200" b="1" dirty="0">
                        <a:solidFill>
                          <a:srgbClr val="002060"/>
                        </a:solidFill>
                        <a:latin typeface="Comic Sans MS" pitchFamily="66" charset="0"/>
                        <a:ea typeface="Calibri"/>
                        <a:cs typeface="Times New Roman"/>
                      </a:endParaRPr>
                    </a:p>
                  </a:txBody>
                  <a:tcPr marL="18033" marR="18033" marT="18033" marB="18033"/>
                </a:tc>
                <a:tc hMerge="1">
                  <a:txBody>
                    <a:bodyPr/>
                    <a:lstStyle/>
                    <a:p>
                      <a:endParaRPr lang="en-US"/>
                    </a:p>
                  </a:txBody>
                  <a:tcPr/>
                </a:tc>
                <a:tc hMerge="1">
                  <a:txBody>
                    <a:bodyPr/>
                    <a:lstStyle/>
                    <a:p>
                      <a:endParaRPr lang="en-US"/>
                    </a:p>
                  </a:txBody>
                  <a:tcPr/>
                </a:tc>
                <a:tc hMerge="1">
                  <a:txBody>
                    <a:bodyPr/>
                    <a:lstStyle/>
                    <a:p>
                      <a:endParaRPr lang="en-US"/>
                    </a:p>
                  </a:txBody>
                  <a:tcPr/>
                </a:tc>
              </a:tr>
              <a:tr h="371041">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err="1">
                          <a:solidFill>
                            <a:srgbClr val="002060"/>
                          </a:solidFill>
                          <a:latin typeface="Comic Sans MS" pitchFamily="66" charset="0"/>
                        </a:rPr>
                        <a:t>Ciprofloxacin</a:t>
                      </a:r>
                      <a:r>
                        <a:rPr lang="en-US" sz="1200" b="1" baseline="30000" dirty="0" err="1">
                          <a:solidFill>
                            <a:srgbClr val="002060"/>
                          </a:solidFill>
                          <a:latin typeface="Comic Sans MS" pitchFamily="66" charset="0"/>
                        </a:rPr>
                        <a:t>b</a:t>
                      </a:r>
                      <a:r>
                        <a:rPr lang="en-US" sz="1200" b="1" dirty="0">
                          <a:solidFill>
                            <a:srgbClr val="002060"/>
                          </a:solidFill>
                          <a:latin typeface="Comic Sans MS" pitchFamily="66" charset="0"/>
                        </a:rPr>
                        <a:t> </a:t>
                      </a:r>
                      <a:endParaRPr lang="en-US" sz="1200" b="1" dirty="0" smtClean="0">
                        <a:solidFill>
                          <a:srgbClr val="002060"/>
                        </a:solidFill>
                        <a:latin typeface="Comic Sans MS" pitchFamily="66" charset="0"/>
                      </a:endParaRPr>
                    </a:p>
                    <a:p>
                      <a:pPr marL="0" marR="0" algn="l">
                        <a:lnSpc>
                          <a:spcPct val="115000"/>
                        </a:lnSpc>
                        <a:spcBef>
                          <a:spcPts val="0"/>
                        </a:spcBef>
                        <a:spcAft>
                          <a:spcPts val="0"/>
                        </a:spcAft>
                      </a:pPr>
                      <a:r>
                        <a:rPr lang="en-US" sz="1200" b="1" dirty="0" smtClean="0">
                          <a:solidFill>
                            <a:srgbClr val="002060"/>
                          </a:solidFill>
                          <a:latin typeface="Comic Sans MS" pitchFamily="66" charset="0"/>
                        </a:rPr>
                        <a:t>(first line</a:t>
                      </a:r>
                      <a:r>
                        <a:rPr lang="en-US" sz="1200" b="1" dirty="0">
                          <a:solidFill>
                            <a:srgbClr val="002060"/>
                          </a:solidFill>
                          <a:latin typeface="Comic Sans MS" pitchFamily="66" charset="0"/>
                        </a:rPr>
                        <a:t>) </a:t>
                      </a:r>
                      <a:br>
                        <a:rPr lang="en-US" sz="1200" b="1" dirty="0">
                          <a:solidFill>
                            <a:srgbClr val="002060"/>
                          </a:solidFill>
                          <a:latin typeface="Comic Sans MS" pitchFamily="66" charset="0"/>
                        </a:rPr>
                      </a:b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500 mg bid (PO) or 400 mg q12h (IV)</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5–7</a:t>
                      </a:r>
                      <a:endParaRPr lang="en-US" sz="1200" b="1" dirty="0">
                        <a:solidFill>
                          <a:srgbClr val="002060"/>
                        </a:solidFill>
                        <a:latin typeface="Comic Sans MS" pitchFamily="66" charset="0"/>
                        <a:ea typeface="Calibri"/>
                        <a:cs typeface="Times New Roman"/>
                      </a:endParaRPr>
                    </a:p>
                  </a:txBody>
                  <a:tcPr marL="18033" marR="18033" marT="18033" marB="18033"/>
                </a:tc>
              </a:tr>
              <a:tr h="440653">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Amoxicillin </a:t>
                      </a:r>
                      <a:endParaRPr lang="en-US" sz="1200" b="1" dirty="0" smtClean="0">
                        <a:solidFill>
                          <a:srgbClr val="002060"/>
                        </a:solidFill>
                        <a:latin typeface="Comic Sans MS" pitchFamily="66" charset="0"/>
                      </a:endParaRPr>
                    </a:p>
                    <a:p>
                      <a:pPr marL="0" marR="0" algn="just">
                        <a:lnSpc>
                          <a:spcPct val="115000"/>
                        </a:lnSpc>
                        <a:spcBef>
                          <a:spcPts val="0"/>
                        </a:spcBef>
                        <a:spcAft>
                          <a:spcPts val="0"/>
                        </a:spcAft>
                      </a:pPr>
                      <a:r>
                        <a:rPr lang="en-US" sz="1200" b="1" dirty="0" smtClean="0">
                          <a:solidFill>
                            <a:srgbClr val="002060"/>
                          </a:solidFill>
                          <a:latin typeface="Comic Sans MS" pitchFamily="66" charset="0"/>
                        </a:rPr>
                        <a:t>(</a:t>
                      </a:r>
                      <a:r>
                        <a:rPr lang="en-US" sz="1200" b="1" dirty="0">
                          <a:solidFill>
                            <a:srgbClr val="002060"/>
                          </a:solidFill>
                          <a:latin typeface="Comic Sans MS" pitchFamily="66" charset="0"/>
                        </a:rPr>
                        <a:t>second line)</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1 g </a:t>
                      </a:r>
                      <a:r>
                        <a:rPr lang="en-US" sz="1200" b="1" dirty="0" err="1">
                          <a:solidFill>
                            <a:srgbClr val="002060"/>
                          </a:solidFill>
                          <a:latin typeface="Comic Sans MS" pitchFamily="66" charset="0"/>
                        </a:rPr>
                        <a:t>tid</a:t>
                      </a:r>
                      <a:r>
                        <a:rPr lang="en-US" sz="1200" b="1" dirty="0">
                          <a:solidFill>
                            <a:srgbClr val="002060"/>
                          </a:solidFill>
                          <a:latin typeface="Comic Sans MS" pitchFamily="66" charset="0"/>
                        </a:rPr>
                        <a:t> (PO) or 2 g q6h (IV)</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14</a:t>
                      </a:r>
                      <a:endParaRPr lang="en-US" sz="1200" b="1">
                        <a:solidFill>
                          <a:srgbClr val="002060"/>
                        </a:solidFill>
                        <a:latin typeface="Comic Sans MS" pitchFamily="66" charset="0"/>
                        <a:ea typeface="Calibri"/>
                        <a:cs typeface="Times New Roman"/>
                      </a:endParaRPr>
                    </a:p>
                  </a:txBody>
                  <a:tcPr marL="18033" marR="18033" marT="18033" marB="18033"/>
                </a:tc>
              </a:tr>
              <a:tr h="101954">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err="1">
                          <a:solidFill>
                            <a:srgbClr val="002060"/>
                          </a:solidFill>
                          <a:latin typeface="Comic Sans MS" pitchFamily="66" charset="0"/>
                        </a:rPr>
                        <a:t>Chloramphenicol</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25 mg/kg </a:t>
                      </a:r>
                      <a:r>
                        <a:rPr lang="en-US" sz="1200" b="1" dirty="0" err="1">
                          <a:solidFill>
                            <a:srgbClr val="002060"/>
                          </a:solidFill>
                          <a:latin typeface="Comic Sans MS" pitchFamily="66" charset="0"/>
                        </a:rPr>
                        <a:t>tid</a:t>
                      </a:r>
                      <a:r>
                        <a:rPr lang="en-US" sz="1200" b="1" dirty="0">
                          <a:solidFill>
                            <a:srgbClr val="002060"/>
                          </a:solidFill>
                          <a:latin typeface="Comic Sans MS" pitchFamily="66" charset="0"/>
                        </a:rPr>
                        <a:t> (PO or IV) </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14–21</a:t>
                      </a:r>
                      <a:endParaRPr lang="en-US" sz="1200" b="1" dirty="0">
                        <a:solidFill>
                          <a:srgbClr val="002060"/>
                        </a:solidFill>
                        <a:latin typeface="Comic Sans MS" pitchFamily="66" charset="0"/>
                        <a:ea typeface="Calibri"/>
                        <a:cs typeface="Times New Roman"/>
                      </a:endParaRPr>
                    </a:p>
                  </a:txBody>
                  <a:tcPr marL="18033" marR="18033" marT="18033" marB="18033"/>
                </a:tc>
              </a:tr>
              <a:tr h="440653">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Trimethoprim-sulfamethoxazole</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160/800 mg bid (PO)</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14</a:t>
                      </a:r>
                      <a:endParaRPr lang="en-US" sz="1200" b="1">
                        <a:solidFill>
                          <a:srgbClr val="002060"/>
                        </a:solidFill>
                        <a:latin typeface="Comic Sans MS" pitchFamily="66" charset="0"/>
                        <a:ea typeface="Calibri"/>
                        <a:cs typeface="Times New Roman"/>
                      </a:endParaRPr>
                    </a:p>
                  </a:txBody>
                  <a:tcPr marL="18033" marR="18033" marT="18033" marB="18033"/>
                </a:tc>
              </a:tr>
              <a:tr h="245435">
                <a:tc gridSpan="4">
                  <a:txBody>
                    <a:bodyPr/>
                    <a:lstStyle/>
                    <a:p>
                      <a:pPr marL="0" marR="0" algn="just">
                        <a:lnSpc>
                          <a:spcPct val="115000"/>
                        </a:lnSpc>
                        <a:spcBef>
                          <a:spcPts val="0"/>
                        </a:spcBef>
                        <a:spcAft>
                          <a:spcPts val="0"/>
                        </a:spcAft>
                      </a:pPr>
                      <a:r>
                        <a:rPr lang="en-US" sz="1200" b="1">
                          <a:solidFill>
                            <a:srgbClr val="002060"/>
                          </a:solidFill>
                          <a:latin typeface="Comic Sans MS" pitchFamily="66" charset="0"/>
                        </a:rPr>
                        <a:t>Multidrug-Resistant </a:t>
                      </a:r>
                      <a:endParaRPr lang="en-US" sz="1200" b="1">
                        <a:solidFill>
                          <a:srgbClr val="002060"/>
                        </a:solidFill>
                        <a:latin typeface="Comic Sans MS" pitchFamily="66" charset="0"/>
                        <a:ea typeface="Calibri"/>
                        <a:cs typeface="Times New Roman"/>
                      </a:endParaRPr>
                    </a:p>
                  </a:txBody>
                  <a:tcPr marL="18033" marR="18033" marT="18033" marB="18033"/>
                </a:tc>
                <a:tc hMerge="1">
                  <a:txBody>
                    <a:bodyPr/>
                    <a:lstStyle/>
                    <a:p>
                      <a:endParaRPr lang="en-US"/>
                    </a:p>
                  </a:txBody>
                  <a:tcPr/>
                </a:tc>
                <a:tc hMerge="1">
                  <a:txBody>
                    <a:bodyPr/>
                    <a:lstStyle/>
                    <a:p>
                      <a:endParaRPr lang="en-US"/>
                    </a:p>
                  </a:txBody>
                  <a:tcPr/>
                </a:tc>
                <a:tc hMerge="1">
                  <a:txBody>
                    <a:bodyPr/>
                    <a:lstStyle/>
                    <a:p>
                      <a:endParaRPr lang="en-US"/>
                    </a:p>
                  </a:txBody>
                  <a:tcPr/>
                </a:tc>
              </a:tr>
              <a:tr h="440653">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Ciprofloxacin</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500 mg bid (PO) or 400 mg q12h (IV)</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5–7</a:t>
                      </a:r>
                      <a:endParaRPr lang="en-US" sz="1200" b="1" dirty="0">
                        <a:solidFill>
                          <a:srgbClr val="002060"/>
                        </a:solidFill>
                        <a:latin typeface="Comic Sans MS" pitchFamily="66" charset="0"/>
                        <a:ea typeface="Calibri"/>
                        <a:cs typeface="Times New Roman"/>
                      </a:endParaRPr>
                    </a:p>
                  </a:txBody>
                  <a:tcPr marL="18033" marR="18033" marT="18033" marB="18033"/>
                </a:tc>
              </a:tr>
              <a:tr h="245435">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Ceftriaxone</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2–3 g/d (IV)</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7–14</a:t>
                      </a:r>
                      <a:endParaRPr lang="en-US" sz="1200" b="1">
                        <a:solidFill>
                          <a:srgbClr val="002060"/>
                        </a:solidFill>
                        <a:latin typeface="Comic Sans MS" pitchFamily="66" charset="0"/>
                        <a:ea typeface="Calibri"/>
                        <a:cs typeface="Times New Roman"/>
                      </a:endParaRPr>
                    </a:p>
                  </a:txBody>
                  <a:tcPr marL="18033" marR="18033" marT="18033" marB="18033"/>
                </a:tc>
              </a:tr>
              <a:tr h="323766">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err="1">
                          <a:solidFill>
                            <a:srgbClr val="002060"/>
                          </a:solidFill>
                          <a:latin typeface="Comic Sans MS" pitchFamily="66" charset="0"/>
                        </a:rPr>
                        <a:t>Azithromycin</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1 g/d (PO)</a:t>
                      </a:r>
                      <a:r>
                        <a:rPr lang="en-US" sz="1200" b="1" baseline="30000">
                          <a:solidFill>
                            <a:srgbClr val="002060"/>
                          </a:solidFill>
                          <a:latin typeface="Comic Sans MS" pitchFamily="66" charset="0"/>
                        </a:rPr>
                        <a:t>c</a:t>
                      </a:r>
                      <a:r>
                        <a:rPr lang="en-US" sz="1200" b="1">
                          <a:solidFill>
                            <a:srgbClr val="002060"/>
                          </a:solidFill>
                          <a:latin typeface="Comic Sans MS" pitchFamily="66" charset="0"/>
                        </a:rPr>
                        <a:t/>
                      </a:r>
                      <a:br>
                        <a:rPr lang="en-US" sz="1200" b="1">
                          <a:solidFill>
                            <a:srgbClr val="002060"/>
                          </a:solidFill>
                          <a:latin typeface="Comic Sans MS" pitchFamily="66" charset="0"/>
                        </a:rPr>
                      </a:b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5</a:t>
                      </a:r>
                      <a:endParaRPr lang="en-US" sz="1200" b="1">
                        <a:solidFill>
                          <a:srgbClr val="002060"/>
                        </a:solidFill>
                        <a:latin typeface="Comic Sans MS" pitchFamily="66" charset="0"/>
                        <a:ea typeface="Calibri"/>
                        <a:cs typeface="Times New Roman"/>
                      </a:endParaRPr>
                    </a:p>
                  </a:txBody>
                  <a:tcPr marL="18033" marR="18033" marT="18033" marB="18033"/>
                </a:tc>
              </a:tr>
              <a:tr h="245435">
                <a:tc gridSpan="4">
                  <a:txBody>
                    <a:bodyPr/>
                    <a:lstStyle/>
                    <a:p>
                      <a:pPr marL="0" marR="0" algn="just">
                        <a:lnSpc>
                          <a:spcPct val="115000"/>
                        </a:lnSpc>
                        <a:spcBef>
                          <a:spcPts val="0"/>
                        </a:spcBef>
                        <a:spcAft>
                          <a:spcPts val="0"/>
                        </a:spcAft>
                      </a:pPr>
                      <a:r>
                        <a:rPr lang="en-US" sz="1200" b="1">
                          <a:solidFill>
                            <a:srgbClr val="002060"/>
                          </a:solidFill>
                          <a:latin typeface="Comic Sans MS" pitchFamily="66" charset="0"/>
                        </a:rPr>
                        <a:t>Nalidixic Acid–Resistant </a:t>
                      </a:r>
                      <a:endParaRPr lang="en-US" sz="1200" b="1">
                        <a:solidFill>
                          <a:srgbClr val="002060"/>
                        </a:solidFill>
                        <a:latin typeface="Comic Sans MS" pitchFamily="66" charset="0"/>
                        <a:ea typeface="Calibri"/>
                        <a:cs typeface="Times New Roman"/>
                      </a:endParaRPr>
                    </a:p>
                  </a:txBody>
                  <a:tcPr marL="18033" marR="18033" marT="18033" marB="18033"/>
                </a:tc>
                <a:tc hMerge="1">
                  <a:txBody>
                    <a:bodyPr/>
                    <a:lstStyle/>
                    <a:p>
                      <a:endParaRPr lang="en-US"/>
                    </a:p>
                  </a:txBody>
                  <a:tcPr/>
                </a:tc>
                <a:tc hMerge="1">
                  <a:txBody>
                    <a:bodyPr/>
                    <a:lstStyle/>
                    <a:p>
                      <a:endParaRPr lang="en-US"/>
                    </a:p>
                  </a:txBody>
                  <a:tcPr/>
                </a:tc>
                <a:tc hMerge="1">
                  <a:txBody>
                    <a:bodyPr/>
                    <a:lstStyle/>
                    <a:p>
                      <a:endParaRPr lang="en-US"/>
                    </a:p>
                  </a:txBody>
                  <a:tcPr/>
                </a:tc>
              </a:tr>
              <a:tr h="245435">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Ceftriaxone</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1–2 g/d (IV)</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7–14</a:t>
                      </a:r>
                      <a:endParaRPr lang="en-US" sz="1200" b="1" dirty="0">
                        <a:solidFill>
                          <a:srgbClr val="002060"/>
                        </a:solidFill>
                        <a:latin typeface="Comic Sans MS" pitchFamily="66" charset="0"/>
                        <a:ea typeface="Calibri"/>
                        <a:cs typeface="Times New Roman"/>
                      </a:endParaRPr>
                    </a:p>
                  </a:txBody>
                  <a:tcPr marL="18033" marR="18033" marT="18033" marB="18033"/>
                </a:tc>
              </a:tr>
              <a:tr h="245435">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Azithromycin</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1 g/d (PO)</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5</a:t>
                      </a:r>
                      <a:endParaRPr lang="en-US" sz="1200" b="1">
                        <a:solidFill>
                          <a:srgbClr val="002060"/>
                        </a:solidFill>
                        <a:latin typeface="Comic Sans MS" pitchFamily="66" charset="0"/>
                        <a:ea typeface="Calibri"/>
                        <a:cs typeface="Times New Roman"/>
                      </a:endParaRPr>
                    </a:p>
                  </a:txBody>
                  <a:tcPr marL="18033" marR="18033" marT="18033" marB="18033"/>
                </a:tc>
              </a:tr>
              <a:tr h="440653">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 </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High-dose ciprofloxacin</a:t>
                      </a:r>
                      <a:endParaRPr lang="en-US" sz="1200" b="1" dirty="0">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a:solidFill>
                            <a:srgbClr val="002060"/>
                          </a:solidFill>
                          <a:latin typeface="Comic Sans MS" pitchFamily="66" charset="0"/>
                        </a:rPr>
                        <a:t>750 mg bid (PO) or 400 mg q8h (IV)</a:t>
                      </a:r>
                      <a:endParaRPr lang="en-US" sz="1200" b="1">
                        <a:solidFill>
                          <a:srgbClr val="002060"/>
                        </a:solidFill>
                        <a:latin typeface="Comic Sans MS" pitchFamily="66" charset="0"/>
                        <a:ea typeface="Calibri"/>
                        <a:cs typeface="Times New Roman"/>
                      </a:endParaRPr>
                    </a:p>
                  </a:txBody>
                  <a:tcPr marL="18033" marR="18033" marT="18033" marB="18033"/>
                </a:tc>
                <a:tc>
                  <a:txBody>
                    <a:bodyPr/>
                    <a:lstStyle/>
                    <a:p>
                      <a:pPr marL="0" marR="0" algn="just">
                        <a:lnSpc>
                          <a:spcPct val="115000"/>
                        </a:lnSpc>
                        <a:spcBef>
                          <a:spcPts val="0"/>
                        </a:spcBef>
                        <a:spcAft>
                          <a:spcPts val="0"/>
                        </a:spcAft>
                      </a:pPr>
                      <a:r>
                        <a:rPr lang="en-US" sz="1200" b="1" dirty="0">
                          <a:solidFill>
                            <a:srgbClr val="002060"/>
                          </a:solidFill>
                          <a:latin typeface="Comic Sans MS" pitchFamily="66" charset="0"/>
                        </a:rPr>
                        <a:t>10–14</a:t>
                      </a:r>
                      <a:endParaRPr lang="en-US" sz="1200" b="1" dirty="0">
                        <a:solidFill>
                          <a:srgbClr val="002060"/>
                        </a:solidFill>
                        <a:latin typeface="Comic Sans MS" pitchFamily="66" charset="0"/>
                        <a:ea typeface="Calibri"/>
                        <a:cs typeface="Times New Roman"/>
                      </a:endParaRPr>
                    </a:p>
                  </a:txBody>
                  <a:tcPr marL="18033" marR="18033" marT="18033" marB="18033"/>
                </a:tc>
              </a:tr>
            </a:tbl>
          </a:graphicData>
        </a:graphic>
      </p:graphicFrame>
      <p:sp>
        <p:nvSpPr>
          <p:cNvPr id="10" name="TextBox 9"/>
          <p:cNvSpPr txBox="1"/>
          <p:nvPr/>
        </p:nvSpPr>
        <p:spPr>
          <a:xfrm>
            <a:off x="6786578" y="1822914"/>
            <a:ext cx="2000264" cy="2677656"/>
          </a:xfrm>
          <a:prstGeom prst="rect">
            <a:avLst/>
          </a:prstGeom>
          <a:noFill/>
        </p:spPr>
        <p:txBody>
          <a:bodyPr wrap="square" rtlCol="0">
            <a:spAutoFit/>
          </a:bodyPr>
          <a:lstStyle/>
          <a:p>
            <a:pPr algn="just"/>
            <a:r>
              <a:rPr lang="en-US" sz="1200" b="1" i="1" baseline="30000" dirty="0" err="1" smtClean="0">
                <a:latin typeface="Comic Sans MS" pitchFamily="66" charset="0"/>
              </a:rPr>
              <a:t>a</a:t>
            </a:r>
            <a:r>
              <a:rPr lang="en-US" sz="1200" b="1" dirty="0" err="1" smtClean="0">
                <a:latin typeface="Comic Sans MS" pitchFamily="66" charset="0"/>
              </a:rPr>
              <a:t>Or</a:t>
            </a:r>
            <a:r>
              <a:rPr lang="en-US" sz="1200" b="1" dirty="0" smtClean="0">
                <a:latin typeface="Comic Sans MS" pitchFamily="66" charset="0"/>
              </a:rPr>
              <a:t> another third-generation cephalosporin [e.g., </a:t>
            </a:r>
            <a:r>
              <a:rPr lang="en-US" sz="1200" b="1" dirty="0" err="1" smtClean="0">
                <a:latin typeface="Comic Sans MS" pitchFamily="66" charset="0"/>
              </a:rPr>
              <a:t>cefotaxime</a:t>
            </a:r>
            <a:r>
              <a:rPr lang="en-US" sz="1200" b="1" dirty="0" smtClean="0">
                <a:latin typeface="Comic Sans MS" pitchFamily="66" charset="0"/>
              </a:rPr>
              <a:t>, 2 g q8h (IV), or </a:t>
            </a:r>
            <a:r>
              <a:rPr lang="en-US" sz="1200" b="1" dirty="0" err="1" smtClean="0">
                <a:latin typeface="Comic Sans MS" pitchFamily="66" charset="0"/>
              </a:rPr>
              <a:t>cefixime</a:t>
            </a:r>
            <a:r>
              <a:rPr lang="en-US" sz="1200" b="1" dirty="0" smtClean="0">
                <a:latin typeface="Comic Sans MS" pitchFamily="66" charset="0"/>
              </a:rPr>
              <a:t>, 400 mg bid (PO)].</a:t>
            </a:r>
          </a:p>
          <a:p>
            <a:pPr algn="just"/>
            <a:endParaRPr lang="en-US" sz="1200" b="1" dirty="0" smtClean="0">
              <a:latin typeface="Comic Sans MS" pitchFamily="66" charset="0"/>
            </a:endParaRPr>
          </a:p>
          <a:p>
            <a:pPr algn="just"/>
            <a:endParaRPr lang="en-US" sz="1200" b="1" dirty="0" smtClean="0">
              <a:latin typeface="Comic Sans MS" pitchFamily="66" charset="0"/>
            </a:endParaRPr>
          </a:p>
          <a:p>
            <a:pPr algn="just"/>
            <a:r>
              <a:rPr lang="en-US" sz="1200" b="1" i="1" baseline="30000" dirty="0" err="1" smtClean="0">
                <a:latin typeface="Comic Sans MS" pitchFamily="66" charset="0"/>
              </a:rPr>
              <a:t>b</a:t>
            </a:r>
            <a:r>
              <a:rPr lang="en-US" sz="1200" b="1" dirty="0" err="1" smtClean="0">
                <a:latin typeface="Comic Sans MS" pitchFamily="66" charset="0"/>
              </a:rPr>
              <a:t>Or</a:t>
            </a:r>
            <a:r>
              <a:rPr lang="en-US" sz="1200" b="1" dirty="0" smtClean="0">
                <a:latin typeface="Comic Sans MS" pitchFamily="66" charset="0"/>
              </a:rPr>
              <a:t> </a:t>
            </a:r>
            <a:r>
              <a:rPr lang="en-US" sz="1200" b="1" dirty="0" err="1" smtClean="0">
                <a:latin typeface="Comic Sans MS" pitchFamily="66" charset="0"/>
              </a:rPr>
              <a:t>ofloxacin</a:t>
            </a:r>
            <a:r>
              <a:rPr lang="en-US" sz="1200" b="1" dirty="0" smtClean="0">
                <a:latin typeface="Comic Sans MS" pitchFamily="66" charset="0"/>
              </a:rPr>
              <a:t>, 400 mg bid (PO) for 2–5 days.</a:t>
            </a:r>
          </a:p>
          <a:p>
            <a:pPr algn="just"/>
            <a:endParaRPr lang="en-US" sz="1200" b="1" dirty="0" smtClean="0">
              <a:latin typeface="Comic Sans MS" pitchFamily="66" charset="0"/>
            </a:endParaRPr>
          </a:p>
          <a:p>
            <a:pPr algn="just"/>
            <a:endParaRPr lang="en-US" sz="1200" b="1" dirty="0" smtClean="0">
              <a:latin typeface="Comic Sans MS" pitchFamily="66" charset="0"/>
            </a:endParaRPr>
          </a:p>
          <a:p>
            <a:pPr algn="just"/>
            <a:r>
              <a:rPr lang="en-US" sz="1200" b="1" i="1" baseline="30000" dirty="0" err="1" smtClean="0">
                <a:latin typeface="Comic Sans MS" pitchFamily="66" charset="0"/>
              </a:rPr>
              <a:t>c</a:t>
            </a:r>
            <a:r>
              <a:rPr lang="en-US" sz="1200" b="1" dirty="0" err="1" smtClean="0">
                <a:latin typeface="Comic Sans MS" pitchFamily="66" charset="0"/>
              </a:rPr>
              <a:t>Or</a:t>
            </a:r>
            <a:r>
              <a:rPr lang="en-US" sz="1200" b="1" dirty="0" smtClean="0">
                <a:latin typeface="Comic Sans MS" pitchFamily="66" charset="0"/>
              </a:rPr>
              <a:t> 1 g on day 1 followed by 500 mg/d PO for 6 days.</a:t>
            </a:r>
            <a:endParaRPr lang="en-US" sz="12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1480" y="-24"/>
            <a:ext cx="8686800" cy="1143000"/>
          </a:xfrm>
        </p:spPr>
        <p:txBody>
          <a:bodyPr/>
          <a:lstStyle/>
          <a:p>
            <a:r>
              <a:rPr lang="en-US" sz="4000" b="1" i="1" dirty="0">
                <a:solidFill>
                  <a:srgbClr val="66FF66"/>
                </a:solidFill>
              </a:rPr>
              <a:t>Antimicrobial Therapy in Typhoid</a:t>
            </a:r>
            <a:endParaRPr lang="en-IN" sz="4000" b="1" i="1" dirty="0">
              <a:solidFill>
                <a:srgbClr val="66FF66"/>
              </a:solidFill>
            </a:endParaRPr>
          </a:p>
        </p:txBody>
      </p:sp>
      <p:sp>
        <p:nvSpPr>
          <p:cNvPr id="14339" name="Rectangle 3"/>
          <p:cNvSpPr>
            <a:spLocks noGrp="1" noChangeArrowheads="1"/>
          </p:cNvSpPr>
          <p:nvPr>
            <p:ph type="body" idx="1"/>
          </p:nvPr>
        </p:nvSpPr>
        <p:spPr>
          <a:xfrm>
            <a:off x="285720" y="943660"/>
            <a:ext cx="8572560" cy="5286412"/>
          </a:xfrm>
        </p:spPr>
        <p:txBody>
          <a:bodyPr/>
          <a:lstStyle/>
          <a:p>
            <a:pPr algn="just">
              <a:lnSpc>
                <a:spcPct val="150000"/>
              </a:lnSpc>
            </a:pPr>
            <a:r>
              <a:rPr lang="en-US" sz="2000" b="1" dirty="0" smtClean="0">
                <a:latin typeface="Comic Sans MS" pitchFamily="66" charset="0"/>
              </a:rPr>
              <a:t>For treatment of drug-susceptible typhoid fever, </a:t>
            </a:r>
            <a:r>
              <a:rPr lang="en-US" sz="2000" b="1" dirty="0" err="1" smtClean="0">
                <a:latin typeface="Comic Sans MS" pitchFamily="66" charset="0"/>
              </a:rPr>
              <a:t>fluoroquinolones</a:t>
            </a:r>
            <a:r>
              <a:rPr lang="en-US" sz="2000" b="1" dirty="0" smtClean="0">
                <a:latin typeface="Comic Sans MS" pitchFamily="66" charset="0"/>
              </a:rPr>
              <a:t> are the most effective class of agents, with cure rates of ~98% and relapse &amp; fecal carriage rates of &lt;2%.</a:t>
            </a:r>
          </a:p>
          <a:p>
            <a:pPr algn="just">
              <a:lnSpc>
                <a:spcPct val="150000"/>
              </a:lnSpc>
            </a:pPr>
            <a:r>
              <a:rPr lang="en-IN" sz="2000" b="1" dirty="0" smtClean="0">
                <a:latin typeface="Comic Sans MS" pitchFamily="66" charset="0"/>
              </a:rPr>
              <a:t>With </a:t>
            </a:r>
            <a:r>
              <a:rPr lang="en-IN" sz="2000" b="1" dirty="0">
                <a:latin typeface="Comic Sans MS" pitchFamily="66" charset="0"/>
              </a:rPr>
              <a:t>prompt antibiotic therapy, </a:t>
            </a:r>
            <a:r>
              <a:rPr lang="en-IN" sz="2000" b="1" dirty="0" smtClean="0">
                <a:latin typeface="Comic Sans MS" pitchFamily="66" charset="0"/>
              </a:rPr>
              <a:t>&gt;99</a:t>
            </a:r>
            <a:r>
              <a:rPr lang="en-IN" sz="2000" b="1" dirty="0">
                <a:latin typeface="Comic Sans MS" pitchFamily="66" charset="0"/>
              </a:rPr>
              <a:t>% of the people with typhoid fever are cured, although convalescence may last several months. </a:t>
            </a:r>
            <a:endParaRPr lang="en-IN" sz="2000" b="1" dirty="0" smtClean="0">
              <a:latin typeface="Comic Sans MS" pitchFamily="66" charset="0"/>
            </a:endParaRPr>
          </a:p>
          <a:p>
            <a:pPr algn="just">
              <a:lnSpc>
                <a:spcPct val="150000"/>
              </a:lnSpc>
            </a:pPr>
            <a:r>
              <a:rPr lang="en-US" sz="2000" b="1" dirty="0" smtClean="0">
                <a:latin typeface="Comic Sans MS" pitchFamily="66" charset="0"/>
              </a:rPr>
              <a:t>Patients with persistent vomiting, diarrhea, and/or abdominal distension should be hospitalized and given supportive therapy as well as a </a:t>
            </a:r>
            <a:r>
              <a:rPr lang="en-US" sz="2000" b="1" dirty="0" err="1" smtClean="0">
                <a:latin typeface="Comic Sans MS" pitchFamily="66" charset="0"/>
              </a:rPr>
              <a:t>parenteral</a:t>
            </a:r>
            <a:r>
              <a:rPr lang="en-US" sz="2000" b="1" dirty="0" smtClean="0">
                <a:latin typeface="Comic Sans MS" pitchFamily="66" charset="0"/>
              </a:rPr>
              <a:t> 3rd-generation cephalosporin or </a:t>
            </a:r>
            <a:r>
              <a:rPr lang="en-US" sz="2000" b="1" dirty="0" err="1" smtClean="0">
                <a:latin typeface="Comic Sans MS" pitchFamily="66" charset="0"/>
              </a:rPr>
              <a:t>fluoroquinolone</a:t>
            </a:r>
            <a:r>
              <a:rPr lang="en-US" sz="2000" b="1" dirty="0" smtClean="0">
                <a:latin typeface="Comic Sans MS" pitchFamily="66" charset="0"/>
              </a:rPr>
              <a:t>, depending on the susceptibility profile. </a:t>
            </a:r>
          </a:p>
          <a:p>
            <a:pPr algn="just">
              <a:lnSpc>
                <a:spcPct val="150000"/>
              </a:lnSpc>
            </a:pPr>
            <a:r>
              <a:rPr lang="en-US" sz="2000" b="1" dirty="0" smtClean="0">
                <a:latin typeface="Comic Sans MS" pitchFamily="66" charset="0"/>
              </a:rPr>
              <a:t>Therapy should be administered for at least 10 days or for 5 days after fever resolution</a:t>
            </a:r>
            <a:endParaRPr lang="en-IN" sz="20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4000" b="1" i="1">
                <a:solidFill>
                  <a:srgbClr val="66FF66"/>
                </a:solidFill>
              </a:rPr>
              <a:t>Drug resitance an Emerging concern</a:t>
            </a:r>
            <a:endParaRPr lang="en-IN" sz="4000" b="1" i="1">
              <a:solidFill>
                <a:srgbClr val="66FF66"/>
              </a:solidFill>
            </a:endParaRPr>
          </a:p>
        </p:txBody>
      </p:sp>
      <p:sp>
        <p:nvSpPr>
          <p:cNvPr id="80899" name="Rectangle 3"/>
          <p:cNvSpPr>
            <a:spLocks noGrp="1" noChangeArrowheads="1"/>
          </p:cNvSpPr>
          <p:nvPr>
            <p:ph type="body" idx="1"/>
          </p:nvPr>
        </p:nvSpPr>
        <p:spPr>
          <a:xfrm>
            <a:off x="671514" y="1714488"/>
            <a:ext cx="7829576" cy="4530725"/>
          </a:xfrm>
        </p:spPr>
        <p:txBody>
          <a:bodyPr/>
          <a:lstStyle/>
          <a:p>
            <a:pPr algn="just">
              <a:lnSpc>
                <a:spcPct val="150000"/>
              </a:lnSpc>
            </a:pPr>
            <a:r>
              <a:rPr lang="en-IN" sz="2000" b="1" dirty="0">
                <a:latin typeface="Comic Sans MS" pitchFamily="66" charset="0"/>
              </a:rPr>
              <a:t>Previously </a:t>
            </a:r>
            <a:r>
              <a:rPr lang="en-IN" sz="2000" b="1" dirty="0" err="1">
                <a:latin typeface="Comic Sans MS" pitchFamily="66" charset="0"/>
              </a:rPr>
              <a:t>Choramphenicol</a:t>
            </a:r>
            <a:r>
              <a:rPr lang="en-IN" sz="2000" b="1" dirty="0">
                <a:latin typeface="Comic Sans MS" pitchFamily="66" charset="0"/>
              </a:rPr>
              <a:t> was the drug of choice for the treatment of typhoid fever. However, with the development more safer and more effective drugs the use of </a:t>
            </a:r>
            <a:r>
              <a:rPr lang="en-IN" sz="2000" b="1" dirty="0" err="1">
                <a:latin typeface="Comic Sans MS" pitchFamily="66" charset="0"/>
              </a:rPr>
              <a:t>Choramphenicol</a:t>
            </a:r>
            <a:r>
              <a:rPr lang="en-IN" sz="2000" b="1" dirty="0">
                <a:latin typeface="Comic Sans MS" pitchFamily="66" charset="0"/>
              </a:rPr>
              <a:t> has declined these days</a:t>
            </a:r>
            <a:r>
              <a:rPr lang="en-IN" sz="2000" b="1" dirty="0" smtClean="0">
                <a:latin typeface="Comic Sans MS" pitchFamily="66" charset="0"/>
              </a:rPr>
              <a:t>.</a:t>
            </a:r>
          </a:p>
          <a:p>
            <a:pPr algn="just">
              <a:lnSpc>
                <a:spcPct val="150000"/>
              </a:lnSpc>
            </a:pPr>
            <a:r>
              <a:rPr lang="en-IN" sz="2000" b="1" dirty="0" smtClean="0">
                <a:latin typeface="Comic Sans MS" pitchFamily="66" charset="0"/>
              </a:rPr>
              <a:t> </a:t>
            </a:r>
            <a:r>
              <a:rPr lang="en-IN" sz="2000" b="1" dirty="0">
                <a:solidFill>
                  <a:srgbClr val="FFFF00"/>
                </a:solidFill>
                <a:latin typeface="Comic Sans MS" pitchFamily="66" charset="0"/>
              </a:rPr>
              <a:t>3rd generation </a:t>
            </a:r>
            <a:r>
              <a:rPr lang="en-IN" sz="2000" b="1" dirty="0" err="1">
                <a:solidFill>
                  <a:srgbClr val="FFFF00"/>
                </a:solidFill>
                <a:latin typeface="Comic Sans MS" pitchFamily="66" charset="0"/>
              </a:rPr>
              <a:t>cephalosporins</a:t>
            </a:r>
            <a:r>
              <a:rPr lang="en-IN" sz="2000" b="1" dirty="0">
                <a:solidFill>
                  <a:srgbClr val="FFFF00"/>
                </a:solidFill>
                <a:latin typeface="Comic Sans MS" pitchFamily="66" charset="0"/>
              </a:rPr>
              <a:t>, like </a:t>
            </a:r>
            <a:r>
              <a:rPr lang="en-IN" sz="2000" b="1" dirty="0" err="1">
                <a:solidFill>
                  <a:srgbClr val="FFFF00"/>
                </a:solidFill>
                <a:latin typeface="Comic Sans MS" pitchFamily="66" charset="0"/>
              </a:rPr>
              <a:t>Ceftriaxone</a:t>
            </a:r>
            <a:r>
              <a:rPr lang="en-IN" sz="2000" b="1" dirty="0">
                <a:solidFill>
                  <a:srgbClr val="FFFF00"/>
                </a:solidFill>
                <a:latin typeface="Comic Sans MS" pitchFamily="66" charset="0"/>
              </a:rPr>
              <a:t>, and </a:t>
            </a:r>
            <a:r>
              <a:rPr lang="en-IN" sz="2000" b="1" dirty="0" err="1">
                <a:solidFill>
                  <a:srgbClr val="FFFF00"/>
                </a:solidFill>
                <a:latin typeface="Comic Sans MS" pitchFamily="66" charset="0"/>
              </a:rPr>
              <a:t>Flouroquinolones</a:t>
            </a:r>
            <a:r>
              <a:rPr lang="en-IN" sz="2000" b="1" dirty="0">
                <a:solidFill>
                  <a:srgbClr val="FFFF00"/>
                </a:solidFill>
                <a:latin typeface="Comic Sans MS" pitchFamily="66" charset="0"/>
              </a:rPr>
              <a:t>, like ciprofloxacin and </a:t>
            </a:r>
            <a:r>
              <a:rPr lang="en-IN" sz="2000" b="1" dirty="0" err="1">
                <a:solidFill>
                  <a:srgbClr val="FFFF00"/>
                </a:solidFill>
                <a:latin typeface="Comic Sans MS" pitchFamily="66" charset="0"/>
              </a:rPr>
              <a:t>levofloxacin</a:t>
            </a:r>
            <a:r>
              <a:rPr lang="en-IN" sz="2000" b="1" dirty="0">
                <a:solidFill>
                  <a:srgbClr val="FFFF00"/>
                </a:solidFill>
                <a:latin typeface="Comic Sans MS" pitchFamily="66" charset="0"/>
              </a:rPr>
              <a:t> are the drugs of choice for treatment of typhoid fever </a:t>
            </a:r>
            <a:r>
              <a:rPr lang="en-IN" sz="2000" b="1" dirty="0" smtClean="0">
                <a:solidFill>
                  <a:srgbClr val="FFFF00"/>
                </a:solidFill>
                <a:latin typeface="Comic Sans MS" pitchFamily="66" charset="0"/>
              </a:rPr>
              <a:t>.</a:t>
            </a:r>
          </a:p>
          <a:p>
            <a:pPr algn="just">
              <a:lnSpc>
                <a:spcPct val="150000"/>
              </a:lnSpc>
            </a:pPr>
            <a:r>
              <a:rPr lang="en-IN" sz="2000" b="1" dirty="0" smtClean="0">
                <a:solidFill>
                  <a:srgbClr val="66FF66"/>
                </a:solidFill>
                <a:latin typeface="Comic Sans MS" pitchFamily="66" charset="0"/>
              </a:rPr>
              <a:t>Once </a:t>
            </a:r>
            <a:r>
              <a:rPr lang="en-IN" sz="2000" b="1" dirty="0">
                <a:solidFill>
                  <a:srgbClr val="66FF66"/>
                </a:solidFill>
                <a:latin typeface="Comic Sans MS" pitchFamily="66" charset="0"/>
              </a:rPr>
              <a:t>again many strains are sensitive to </a:t>
            </a:r>
            <a:r>
              <a:rPr lang="en-IN" sz="2000" b="1" dirty="0" err="1">
                <a:solidFill>
                  <a:srgbClr val="66FF66"/>
                </a:solidFill>
                <a:latin typeface="Comic Sans MS" pitchFamily="66" charset="0"/>
              </a:rPr>
              <a:t>Choramphenicol</a:t>
            </a:r>
            <a:r>
              <a:rPr lang="en-IN" sz="2000" b="1" dirty="0">
                <a:solidFill>
                  <a:srgbClr val="FFFF00"/>
                </a:solidFill>
                <a:latin typeface="Comic Sans MS" pitchFamily="66" charset="0"/>
              </a:rPr>
              <a:t> </a:t>
            </a: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Treatement</a:t>
            </a:r>
            <a:r>
              <a:rPr lang="en-US" dirty="0" smtClean="0"/>
              <a:t> of carriers</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57224" y="1214422"/>
            <a:ext cx="7786742" cy="5170646"/>
          </a:xfrm>
          <a:prstGeom prst="rect">
            <a:avLst/>
          </a:prstGeom>
          <a:noFill/>
        </p:spPr>
        <p:txBody>
          <a:bodyPr wrap="square" rtlCol="0">
            <a:spAutoFit/>
          </a:bodyPr>
          <a:lstStyle/>
          <a:p>
            <a:pPr marL="279400" indent="-279400" algn="just">
              <a:lnSpc>
                <a:spcPct val="150000"/>
              </a:lnSpc>
              <a:buBlip>
                <a:blip r:embed="rId3"/>
              </a:buBlip>
            </a:pPr>
            <a:r>
              <a:rPr lang="en-US" sz="2000" b="1" dirty="0" smtClean="0">
                <a:latin typeface="Comic Sans MS" pitchFamily="66" charset="0"/>
              </a:rPr>
              <a:t>The 1–5% of patients who develop chronic carriage of </a:t>
            </a:r>
            <a:r>
              <a:rPr lang="en-US" sz="2000" b="1" i="1" dirty="0" smtClean="0">
                <a:latin typeface="Comic Sans MS" pitchFamily="66" charset="0"/>
              </a:rPr>
              <a:t>Salmonella</a:t>
            </a:r>
            <a:r>
              <a:rPr lang="en-US" sz="2000" b="1" dirty="0" smtClean="0">
                <a:latin typeface="Comic Sans MS" pitchFamily="66" charset="0"/>
              </a:rPr>
              <a:t> can be treated for 4–6 weeks with an appropriate oral antibiotic. Treatment with oral amoxicillin, </a:t>
            </a:r>
            <a:r>
              <a:rPr lang="en-US" sz="2000" b="1" dirty="0" err="1" smtClean="0">
                <a:latin typeface="Comic Sans MS" pitchFamily="66" charset="0"/>
              </a:rPr>
              <a:t>trimethoprim-sulfamethoxazole</a:t>
            </a:r>
            <a:r>
              <a:rPr lang="en-US" sz="2000" b="1" dirty="0" smtClean="0">
                <a:latin typeface="Comic Sans MS" pitchFamily="66" charset="0"/>
              </a:rPr>
              <a:t> (TMP-SMX), ciprofloxacin, or </a:t>
            </a:r>
            <a:r>
              <a:rPr lang="en-US" sz="2000" b="1" dirty="0" err="1" smtClean="0">
                <a:latin typeface="Comic Sans MS" pitchFamily="66" charset="0"/>
              </a:rPr>
              <a:t>norfloxacin</a:t>
            </a:r>
            <a:r>
              <a:rPr lang="en-US" sz="2000" b="1" dirty="0" smtClean="0">
                <a:latin typeface="Comic Sans MS" pitchFamily="66" charset="0"/>
              </a:rPr>
              <a:t> is ~80% effective in eradicating chronic carriage of susceptible organisms.</a:t>
            </a:r>
          </a:p>
          <a:p>
            <a:pPr marL="279400" indent="-279400" algn="just">
              <a:lnSpc>
                <a:spcPct val="150000"/>
              </a:lnSpc>
              <a:buBlip>
                <a:blip r:embed="rId3"/>
              </a:buBlip>
            </a:pPr>
            <a:endParaRPr lang="en-US" sz="2000" b="1" dirty="0" smtClean="0">
              <a:latin typeface="Comic Sans MS" pitchFamily="66" charset="0"/>
            </a:endParaRPr>
          </a:p>
          <a:p>
            <a:pPr marL="279400" indent="-279400" algn="just">
              <a:lnSpc>
                <a:spcPct val="150000"/>
              </a:lnSpc>
              <a:buBlip>
                <a:blip r:embed="rId3"/>
              </a:buBlip>
            </a:pPr>
            <a:r>
              <a:rPr lang="en-US" sz="2000" b="1" dirty="0" smtClean="0">
                <a:latin typeface="Comic Sans MS" pitchFamily="66" charset="0"/>
              </a:rPr>
              <a:t>However, in cases of anatomic abnormality (e.g., </a:t>
            </a:r>
            <a:r>
              <a:rPr lang="en-US" sz="2000" b="1" dirty="0" err="1" smtClean="0">
                <a:latin typeface="Comic Sans MS" pitchFamily="66" charset="0"/>
              </a:rPr>
              <a:t>biliary</a:t>
            </a:r>
            <a:r>
              <a:rPr lang="en-US" sz="2000" b="1" dirty="0" smtClean="0">
                <a:latin typeface="Comic Sans MS" pitchFamily="66" charset="0"/>
              </a:rPr>
              <a:t> or kidney stones), eradication often requires both antibiotic therapy and surgical correction.</a:t>
            </a:r>
          </a:p>
          <a:p>
            <a:pPr algn="just">
              <a:lnSpc>
                <a:spcPct val="150000"/>
              </a:lnSpc>
              <a:buBlip>
                <a:blip r:embed="rId3"/>
              </a:buBlip>
            </a:pPr>
            <a:endParaRPr lang="en-US" sz="20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4"/>
            <a:ext cx="8229600" cy="1143000"/>
          </a:xfrm>
        </p:spPr>
        <p:txBody>
          <a:bodyPr/>
          <a:lstStyle/>
          <a:p>
            <a:r>
              <a:rPr lang="en-US" sz="4000" b="1" i="1" dirty="0">
                <a:solidFill>
                  <a:srgbClr val="66FF66"/>
                </a:solidFill>
              </a:rPr>
              <a:t>Vaccines for Typhoid Prevention</a:t>
            </a:r>
            <a:endParaRPr lang="en-IN" sz="4000" b="1" i="1" dirty="0">
              <a:solidFill>
                <a:srgbClr val="66FF66"/>
              </a:solidFill>
            </a:endParaRPr>
          </a:p>
        </p:txBody>
      </p:sp>
      <p:sp>
        <p:nvSpPr>
          <p:cNvPr id="81923" name="Rectangle 3"/>
          <p:cNvSpPr>
            <a:spLocks noGrp="1" noChangeArrowheads="1"/>
          </p:cNvSpPr>
          <p:nvPr>
            <p:ph type="body" idx="1"/>
          </p:nvPr>
        </p:nvSpPr>
        <p:spPr>
          <a:xfrm>
            <a:off x="385762" y="1214422"/>
            <a:ext cx="8329642" cy="5472138"/>
          </a:xfrm>
        </p:spPr>
        <p:txBody>
          <a:bodyPr/>
          <a:lstStyle/>
          <a:p>
            <a:pPr algn="just">
              <a:lnSpc>
                <a:spcPct val="150000"/>
              </a:lnSpc>
            </a:pPr>
            <a:r>
              <a:rPr lang="en-US" sz="2000" b="1" dirty="0" smtClean="0">
                <a:latin typeface="Comic Sans MS" pitchFamily="66" charset="0"/>
              </a:rPr>
              <a:t>Two </a:t>
            </a:r>
            <a:r>
              <a:rPr lang="en-US" sz="2000" b="1" dirty="0">
                <a:latin typeface="Comic Sans MS" pitchFamily="66" charset="0"/>
              </a:rPr>
              <a:t>types of vaccines are available </a:t>
            </a:r>
          </a:p>
          <a:p>
            <a:pPr algn="just">
              <a:lnSpc>
                <a:spcPct val="150000"/>
              </a:lnSpc>
            </a:pPr>
            <a:r>
              <a:rPr lang="en-US" sz="2000" b="1" dirty="0">
                <a:latin typeface="Comic Sans MS" pitchFamily="66" charset="0"/>
              </a:rPr>
              <a:t>Oral and </a:t>
            </a:r>
            <a:r>
              <a:rPr lang="en-US" sz="2000" b="1" dirty="0" err="1" smtClean="0">
                <a:latin typeface="Comic Sans MS" pitchFamily="66" charset="0"/>
              </a:rPr>
              <a:t>Injectable</a:t>
            </a:r>
            <a:endParaRPr lang="en-US" sz="2000" b="1" dirty="0">
              <a:latin typeface="Comic Sans MS" pitchFamily="66" charset="0"/>
            </a:endParaRPr>
          </a:p>
          <a:p>
            <a:pPr algn="just">
              <a:lnSpc>
                <a:spcPct val="150000"/>
              </a:lnSpc>
            </a:pPr>
            <a:r>
              <a:rPr lang="en-US" sz="2000" b="1" dirty="0" smtClean="0">
                <a:latin typeface="Comic Sans MS" pitchFamily="66" charset="0"/>
              </a:rPr>
              <a:t>Oral </a:t>
            </a:r>
            <a:r>
              <a:rPr lang="en-US" sz="2000" b="1" dirty="0">
                <a:latin typeface="Comic Sans MS" pitchFamily="66" charset="0"/>
              </a:rPr>
              <a:t>– A live oral vaccine ( </a:t>
            </a:r>
            <a:r>
              <a:rPr lang="en-US" sz="2000" b="1" dirty="0" err="1">
                <a:latin typeface="Comic Sans MS" pitchFamily="66" charset="0"/>
              </a:rPr>
              <a:t>typhoral</a:t>
            </a:r>
            <a:r>
              <a:rPr lang="en-US" sz="2000" b="1" dirty="0">
                <a:latin typeface="Comic Sans MS" pitchFamily="66" charset="0"/>
              </a:rPr>
              <a:t> ) is a stable mutant of </a:t>
            </a:r>
            <a:r>
              <a:rPr lang="en-US" sz="2000" b="1" dirty="0" err="1">
                <a:latin typeface="Comic Sans MS" pitchFamily="66" charset="0"/>
              </a:rPr>
              <a:t>S.typhi</a:t>
            </a:r>
            <a:r>
              <a:rPr lang="en-US" sz="2000" b="1" dirty="0">
                <a:latin typeface="Comic Sans MS" pitchFamily="66" charset="0"/>
              </a:rPr>
              <a:t> strain Ty 21a lacking the enzyme UDP </a:t>
            </a:r>
            <a:r>
              <a:rPr lang="en-US" sz="2000" b="1" dirty="0" err="1">
                <a:latin typeface="Comic Sans MS" pitchFamily="66" charset="0"/>
              </a:rPr>
              <a:t>Galactose</a:t>
            </a:r>
            <a:r>
              <a:rPr lang="en-US" sz="2000" b="1" dirty="0">
                <a:latin typeface="Comic Sans MS" pitchFamily="66" charset="0"/>
              </a:rPr>
              <a:t> -4-epimerase</a:t>
            </a:r>
            <a:r>
              <a:rPr lang="en-US" sz="2000" b="1" dirty="0" smtClean="0">
                <a:latin typeface="Comic Sans MS" pitchFamily="66" charset="0"/>
              </a:rPr>
              <a:t>.</a:t>
            </a:r>
          </a:p>
          <a:p>
            <a:pPr algn="just">
              <a:lnSpc>
                <a:spcPct val="150000"/>
              </a:lnSpc>
            </a:pPr>
            <a:r>
              <a:rPr lang="en-US" sz="2000" b="1" dirty="0" smtClean="0">
                <a:latin typeface="Comic Sans MS" pitchFamily="66" charset="0"/>
              </a:rPr>
              <a:t>One </a:t>
            </a:r>
            <a:r>
              <a:rPr lang="en-US" sz="2000" b="1" dirty="0">
                <a:latin typeface="Comic Sans MS" pitchFamily="66" charset="0"/>
              </a:rPr>
              <a:t>capsule given orally taken before food, with glass of water or milk, on 1, 3, 5 days ( three doses </a:t>
            </a:r>
            <a:r>
              <a:rPr lang="en-US" sz="2000" b="1" dirty="0" smtClean="0">
                <a:latin typeface="Comic Sans MS" pitchFamily="66" charset="0"/>
              </a:rPr>
              <a:t>)</a:t>
            </a:r>
          </a:p>
          <a:p>
            <a:pPr algn="just">
              <a:lnSpc>
                <a:spcPct val="150000"/>
              </a:lnSpc>
            </a:pPr>
            <a:r>
              <a:rPr lang="en-US" sz="2000" b="1" dirty="0" smtClean="0">
                <a:latin typeface="Comic Sans MS" pitchFamily="66" charset="0"/>
              </a:rPr>
              <a:t>No </a:t>
            </a:r>
            <a:r>
              <a:rPr lang="en-US" sz="2000" b="1" dirty="0">
                <a:latin typeface="Comic Sans MS" pitchFamily="66" charset="0"/>
              </a:rPr>
              <a:t>antibiotics should be taken during the period of administration of vaccine</a:t>
            </a:r>
            <a:endParaRPr lang="en-IN" sz="20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b="1" i="1">
                <a:solidFill>
                  <a:srgbClr val="66FF66"/>
                </a:solidFill>
              </a:rPr>
              <a:t>Vaccine - injectable</a:t>
            </a:r>
            <a:endParaRPr lang="en-IN" b="1" i="1">
              <a:solidFill>
                <a:srgbClr val="66FF66"/>
              </a:solidFill>
            </a:endParaRPr>
          </a:p>
        </p:txBody>
      </p:sp>
      <p:sp>
        <p:nvSpPr>
          <p:cNvPr id="94211" name="Rectangle 3"/>
          <p:cNvSpPr>
            <a:spLocks noGrp="1" noChangeArrowheads="1"/>
          </p:cNvSpPr>
          <p:nvPr>
            <p:ph type="body" idx="1"/>
          </p:nvPr>
        </p:nvSpPr>
        <p:spPr>
          <a:xfrm>
            <a:off x="714348" y="1743076"/>
            <a:ext cx="7829576" cy="4686320"/>
          </a:xfrm>
        </p:spPr>
        <p:txBody>
          <a:bodyPr/>
          <a:lstStyle/>
          <a:p>
            <a:pPr algn="just">
              <a:lnSpc>
                <a:spcPct val="150000"/>
              </a:lnSpc>
            </a:pPr>
            <a:endParaRPr lang="en-US" sz="2200" b="1" dirty="0">
              <a:latin typeface="Comic Sans MS" pitchFamily="66" charset="0"/>
            </a:endParaRPr>
          </a:p>
          <a:p>
            <a:pPr algn="just">
              <a:lnSpc>
                <a:spcPct val="150000"/>
              </a:lnSpc>
            </a:pPr>
            <a:r>
              <a:rPr lang="en-US" sz="2200" b="1" dirty="0">
                <a:latin typeface="Comic Sans MS" pitchFamily="66" charset="0"/>
              </a:rPr>
              <a:t>The </a:t>
            </a:r>
            <a:r>
              <a:rPr lang="en-US" sz="2200" b="1" dirty="0" err="1" smtClean="0">
                <a:latin typeface="Comic Sans MS" pitchFamily="66" charset="0"/>
              </a:rPr>
              <a:t>injectable</a:t>
            </a:r>
            <a:r>
              <a:rPr lang="en-US" sz="2200" b="1" dirty="0" smtClean="0">
                <a:latin typeface="Comic Sans MS" pitchFamily="66" charset="0"/>
              </a:rPr>
              <a:t> </a:t>
            </a:r>
            <a:r>
              <a:rPr lang="en-US" sz="2200" b="1" dirty="0">
                <a:latin typeface="Comic Sans MS" pitchFamily="66" charset="0"/>
              </a:rPr>
              <a:t>vaccine, ( </a:t>
            </a:r>
            <a:r>
              <a:rPr lang="en-US" sz="2200" b="1" dirty="0" err="1">
                <a:latin typeface="Comic Sans MS" pitchFamily="66" charset="0"/>
              </a:rPr>
              <a:t>typhim</a:t>
            </a:r>
            <a:r>
              <a:rPr lang="en-US" sz="2200" b="1" dirty="0">
                <a:latin typeface="Comic Sans MS" pitchFamily="66" charset="0"/>
              </a:rPr>
              <a:t> –vi) contains purified Vi polysaccharide antigen derived from </a:t>
            </a:r>
            <a:r>
              <a:rPr lang="en-US" sz="2200" b="1" dirty="0" smtClean="0">
                <a:latin typeface="Comic Sans MS" pitchFamily="66" charset="0"/>
              </a:rPr>
              <a:t> </a:t>
            </a:r>
            <a:r>
              <a:rPr lang="en-US" sz="2200" b="1" dirty="0" err="1" smtClean="0">
                <a:latin typeface="Comic Sans MS" pitchFamily="66" charset="0"/>
              </a:rPr>
              <a:t>S.typhi</a:t>
            </a:r>
            <a:r>
              <a:rPr lang="en-US" sz="2200" b="1" dirty="0" smtClean="0">
                <a:latin typeface="Comic Sans MS" pitchFamily="66" charset="0"/>
              </a:rPr>
              <a:t> </a:t>
            </a:r>
            <a:r>
              <a:rPr lang="en-US" sz="2200" b="1" dirty="0">
                <a:latin typeface="Comic Sans MS" pitchFamily="66" charset="0"/>
              </a:rPr>
              <a:t>strain ty21</a:t>
            </a:r>
          </a:p>
          <a:p>
            <a:pPr algn="just">
              <a:lnSpc>
                <a:spcPct val="150000"/>
              </a:lnSpc>
            </a:pPr>
            <a:r>
              <a:rPr lang="en-US" sz="2200" b="1" dirty="0">
                <a:latin typeface="Comic Sans MS" pitchFamily="66" charset="0"/>
              </a:rPr>
              <a:t>Given as single subcutaneous or intramuscular injection</a:t>
            </a:r>
          </a:p>
          <a:p>
            <a:pPr algn="just">
              <a:lnSpc>
                <a:spcPct val="150000"/>
              </a:lnSpc>
            </a:pPr>
            <a:r>
              <a:rPr lang="en-US" sz="2200" b="1" dirty="0">
                <a:latin typeface="Comic Sans MS" pitchFamily="66" charset="0"/>
              </a:rPr>
              <a:t>Single dose is adequate</a:t>
            </a:r>
            <a:r>
              <a:rPr lang="en-US" sz="2200" b="1" dirty="0" smtClean="0">
                <a:latin typeface="Comic Sans MS" pitchFamily="66" charset="0"/>
              </a:rPr>
              <a:t>.</a:t>
            </a:r>
          </a:p>
          <a:p>
            <a:pPr algn="just">
              <a:lnSpc>
                <a:spcPct val="150000"/>
              </a:lnSpc>
            </a:pPr>
            <a:r>
              <a:rPr lang="en-US" sz="2200" b="1" dirty="0" smtClean="0">
                <a:latin typeface="Comic Sans MS" pitchFamily="66" charset="0"/>
              </a:rPr>
              <a:t>Booster dose to be take after 3 years.</a:t>
            </a:r>
            <a:endParaRPr lang="en-IN" sz="22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NO Investigation is Diagnostic other than</a:t>
            </a:r>
            <a:r>
              <a:rPr lang="en-US" sz="6000" dirty="0" smtClean="0"/>
              <a:t> Positive </a:t>
            </a:r>
            <a:r>
              <a:rPr lang="en-US" dirty="0" smtClean="0"/>
              <a:t>CULTURE </a:t>
            </a:r>
            <a:endParaRPr lang="en-US" dirty="0"/>
          </a:p>
        </p:txBody>
      </p:sp>
      <p:sp>
        <p:nvSpPr>
          <p:cNvPr id="3" name="Subtitle 2"/>
          <p:cNvSpPr>
            <a:spLocks noGrp="1"/>
          </p:cNvSpPr>
          <p:nvPr>
            <p:ph type="subTitle" sz="quarter" idx="1"/>
          </p:nvPr>
        </p:nvSpPr>
        <p:spPr/>
        <p:txBody>
          <a:bodyPr/>
          <a:lstStyle/>
          <a:p>
            <a:endParaRPr lang="en-US" dirty="0"/>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b="1" i="1" dirty="0">
                <a:solidFill>
                  <a:srgbClr val="66FF66"/>
                </a:solidFill>
              </a:rPr>
              <a:t>Vaccines for Typhoid</a:t>
            </a:r>
            <a:endParaRPr lang="en-IN" b="1" i="1" dirty="0">
              <a:solidFill>
                <a:srgbClr val="66FF66"/>
              </a:solidFill>
            </a:endParaRPr>
          </a:p>
        </p:txBody>
      </p:sp>
      <p:sp>
        <p:nvSpPr>
          <p:cNvPr id="95235" name="Rectangle 3"/>
          <p:cNvSpPr>
            <a:spLocks noGrp="1" noChangeArrowheads="1"/>
          </p:cNvSpPr>
          <p:nvPr>
            <p:ph type="body" idx="1"/>
          </p:nvPr>
        </p:nvSpPr>
        <p:spPr>
          <a:xfrm>
            <a:off x="742952" y="1898671"/>
            <a:ext cx="7829576" cy="4530725"/>
          </a:xfrm>
        </p:spPr>
        <p:txBody>
          <a:bodyPr/>
          <a:lstStyle/>
          <a:p>
            <a:pPr algn="ctr">
              <a:lnSpc>
                <a:spcPct val="150000"/>
              </a:lnSpc>
              <a:buFont typeface="Wingdings" pitchFamily="2" charset="2"/>
              <a:buNone/>
            </a:pPr>
            <a:r>
              <a:rPr lang="en-US" sz="4000" i="1" u="sng" dirty="0" smtClean="0">
                <a:solidFill>
                  <a:srgbClr val="FFFF00"/>
                </a:solidFill>
              </a:rPr>
              <a:t> </a:t>
            </a:r>
            <a:r>
              <a:rPr lang="en-US" b="1" i="1" u="sng" dirty="0">
                <a:solidFill>
                  <a:srgbClr val="FFFF00"/>
                </a:solidFill>
                <a:latin typeface="Comic Sans MS" pitchFamily="66" charset="0"/>
              </a:rPr>
              <a:t>Both vaccines are given to only &gt; 5 years of age.</a:t>
            </a:r>
          </a:p>
          <a:p>
            <a:pPr algn="ctr">
              <a:lnSpc>
                <a:spcPct val="150000"/>
              </a:lnSpc>
              <a:buFont typeface="Wingdings" pitchFamily="2" charset="2"/>
              <a:buNone/>
            </a:pPr>
            <a:r>
              <a:rPr lang="en-US" b="1" i="1" u="sng" dirty="0" smtClean="0">
                <a:solidFill>
                  <a:srgbClr val="FFFF00"/>
                </a:solidFill>
                <a:latin typeface="Comic Sans MS" pitchFamily="66" charset="0"/>
              </a:rPr>
              <a:t>Immunity </a:t>
            </a:r>
            <a:r>
              <a:rPr lang="en-US" b="1" i="1" u="sng" dirty="0">
                <a:solidFill>
                  <a:srgbClr val="FFFF00"/>
                </a:solidFill>
                <a:latin typeface="Comic Sans MS" pitchFamily="66" charset="0"/>
              </a:rPr>
              <a:t>lasts for 3 years</a:t>
            </a:r>
          </a:p>
          <a:p>
            <a:pPr algn="ctr">
              <a:lnSpc>
                <a:spcPct val="150000"/>
              </a:lnSpc>
              <a:buFont typeface="Wingdings" pitchFamily="2" charset="2"/>
              <a:buNone/>
            </a:pPr>
            <a:r>
              <a:rPr lang="en-US" b="1" i="1" u="sng" dirty="0" smtClean="0">
                <a:solidFill>
                  <a:srgbClr val="FFFF00"/>
                </a:solidFill>
                <a:latin typeface="Comic Sans MS" pitchFamily="66" charset="0"/>
              </a:rPr>
              <a:t>Need </a:t>
            </a:r>
            <a:r>
              <a:rPr lang="en-US" b="1" i="1" u="sng" dirty="0">
                <a:solidFill>
                  <a:srgbClr val="FFFF00"/>
                </a:solidFill>
                <a:latin typeface="Comic Sans MS" pitchFamily="66" charset="0"/>
              </a:rPr>
              <a:t>a </a:t>
            </a:r>
            <a:r>
              <a:rPr lang="en-US" b="1" i="1" u="sng" dirty="0" smtClean="0">
                <a:solidFill>
                  <a:srgbClr val="FFFF00"/>
                </a:solidFill>
                <a:latin typeface="Comic Sans MS" pitchFamily="66" charset="0"/>
              </a:rPr>
              <a:t>boost</a:t>
            </a:r>
            <a:r>
              <a:rPr lang="en-US" sz="2400" b="1" i="1" u="sng" dirty="0" smtClean="0">
                <a:solidFill>
                  <a:srgbClr val="FFFF00"/>
                </a:solidFill>
                <a:latin typeface="Comic Sans MS" pitchFamily="66" charset="0"/>
              </a:rPr>
              <a:t>er</a:t>
            </a: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11188" y="277813"/>
            <a:ext cx="8075612" cy="1855787"/>
          </a:xfrm>
        </p:spPr>
        <p:txBody>
          <a:bodyPr/>
          <a:lstStyle/>
          <a:p>
            <a:r>
              <a:rPr lang="en-US" sz="2400" b="1" i="1" dirty="0">
                <a:solidFill>
                  <a:srgbClr val="66FF66"/>
                </a:solidFill>
              </a:rPr>
              <a:t>Simple hand hygiene and washing can reduce several cases of Typhoid</a:t>
            </a:r>
            <a:endParaRPr lang="en-IN" sz="2400" b="1" i="1" dirty="0">
              <a:solidFill>
                <a:srgbClr val="66FF66"/>
              </a:solidFill>
            </a:endParaRPr>
          </a:p>
        </p:txBody>
      </p:sp>
      <p:pic>
        <p:nvPicPr>
          <p:cNvPr id="82947" name="Picture 3"/>
          <p:cNvPicPr>
            <a:picLocks noGrp="1" noChangeAspect="1" noChangeArrowheads="1"/>
          </p:cNvPicPr>
          <p:nvPr>
            <p:ph type="body" idx="1"/>
          </p:nvPr>
        </p:nvPicPr>
        <p:blipFill>
          <a:blip r:embed="rId3" cstate="print"/>
          <a:srcRect/>
          <a:stretch>
            <a:fillRect/>
          </a:stretch>
        </p:blipFill>
        <p:spPr>
          <a:xfrm>
            <a:off x="0" y="2133600"/>
            <a:ext cx="9144000" cy="4724400"/>
          </a:xfrm>
        </p:spPr>
      </p:pic>
    </p:spTree>
  </p:cSld>
  <p:clrMapOvr>
    <a:masterClrMapping/>
  </p:clrMapOvr>
  <p:transition spd="med">
    <p:dissolve/>
    <p:sndAc>
      <p:stSnd>
        <p:snd r:embed="rId2" name="arrow.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2285992"/>
            <a:ext cx="7253909" cy="1323439"/>
          </a:xfrm>
          <a:prstGeom prst="rect">
            <a:avLst/>
          </a:prstGeom>
        </p:spPr>
        <p:txBody>
          <a:bodyPr wrap="none">
            <a:spAutoFit/>
          </a:bodyPr>
          <a:lstStyle/>
          <a:p>
            <a:r>
              <a:rPr lang="en-US" sz="8000" b="1" i="1" dirty="0" smtClean="0">
                <a:solidFill>
                  <a:srgbClr val="66FF66"/>
                </a:solidFill>
              </a:rPr>
              <a:t>Complications</a:t>
            </a:r>
            <a:endParaRPr lang="en-US" sz="8000" dirty="0"/>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1414"/>
            <a:ext cx="8229600" cy="1143000"/>
          </a:xfrm>
        </p:spPr>
        <p:txBody>
          <a:bodyPr/>
          <a:lstStyle/>
          <a:p>
            <a:r>
              <a:rPr lang="en-US" b="1" i="1" dirty="0">
                <a:solidFill>
                  <a:srgbClr val="66FF66"/>
                </a:solidFill>
              </a:rPr>
              <a:t>Complication in Typhoid</a:t>
            </a:r>
            <a:endParaRPr lang="en-IN" b="1" i="1" dirty="0">
              <a:solidFill>
                <a:srgbClr val="66FF66"/>
              </a:solidFill>
            </a:endParaRPr>
          </a:p>
        </p:txBody>
      </p:sp>
      <p:sp>
        <p:nvSpPr>
          <p:cNvPr id="33795" name="Rectangle 3"/>
          <p:cNvSpPr>
            <a:spLocks noGrp="1" noChangeArrowheads="1"/>
          </p:cNvSpPr>
          <p:nvPr>
            <p:ph type="body" idx="1"/>
          </p:nvPr>
        </p:nvSpPr>
        <p:spPr>
          <a:xfrm>
            <a:off x="642910" y="1214422"/>
            <a:ext cx="7901014" cy="5429288"/>
          </a:xfrm>
        </p:spPr>
        <p:txBody>
          <a:bodyPr/>
          <a:lstStyle/>
          <a:p>
            <a:pPr algn="just">
              <a:lnSpc>
                <a:spcPct val="150000"/>
              </a:lnSpc>
            </a:pPr>
            <a:r>
              <a:rPr lang="en-US" sz="2000" b="1" dirty="0" smtClean="0">
                <a:latin typeface="Comic Sans MS" pitchFamily="66" charset="0"/>
              </a:rPr>
              <a:t>Severe Gastrointestinal bleeding (10–20%) and </a:t>
            </a:r>
            <a:r>
              <a:rPr lang="en-US" sz="2000" b="1" dirty="0">
                <a:latin typeface="Comic Sans MS" pitchFamily="66" charset="0"/>
              </a:rPr>
              <a:t>intestinal </a:t>
            </a:r>
            <a:r>
              <a:rPr lang="en-US" sz="2000" b="1" dirty="0" smtClean="0">
                <a:latin typeface="Comic Sans MS" pitchFamily="66" charset="0"/>
              </a:rPr>
              <a:t>perforation (1–3%) - most common in the third and fourth weeks of illness and result from hyperplasia, ulceration, and necrosis of the </a:t>
            </a:r>
            <a:r>
              <a:rPr lang="en-US" sz="2000" b="1" dirty="0" err="1" smtClean="0">
                <a:latin typeface="Comic Sans MS" pitchFamily="66" charset="0"/>
              </a:rPr>
              <a:t>ileocecal</a:t>
            </a:r>
            <a:r>
              <a:rPr lang="en-US" sz="2000" b="1" dirty="0" smtClean="0">
                <a:latin typeface="Comic Sans MS" pitchFamily="66" charset="0"/>
              </a:rPr>
              <a:t> </a:t>
            </a:r>
            <a:r>
              <a:rPr lang="en-US" sz="2000" b="1" dirty="0" err="1" smtClean="0">
                <a:latin typeface="Comic Sans MS" pitchFamily="66" charset="0"/>
              </a:rPr>
              <a:t>Peyer's</a:t>
            </a:r>
            <a:r>
              <a:rPr lang="en-US" sz="2000" b="1" dirty="0" smtClean="0">
                <a:latin typeface="Comic Sans MS" pitchFamily="66" charset="0"/>
              </a:rPr>
              <a:t> patches at the initial site of Salmonella infiltration. </a:t>
            </a:r>
          </a:p>
          <a:p>
            <a:pPr>
              <a:lnSpc>
                <a:spcPct val="150000"/>
              </a:lnSpc>
            </a:pPr>
            <a:r>
              <a:rPr lang="en-US" sz="2000" b="1" dirty="0" smtClean="0">
                <a:latin typeface="Comic Sans MS" pitchFamily="66" charset="0"/>
              </a:rPr>
              <a:t>If </a:t>
            </a:r>
            <a:r>
              <a:rPr lang="en-US" sz="2000" b="1" dirty="0">
                <a:latin typeface="Comic Sans MS" pitchFamily="66" charset="0"/>
              </a:rPr>
              <a:t>not diagnosed can lead to fatal complications</a:t>
            </a:r>
            <a:r>
              <a:rPr lang="en-US" sz="2000" b="1" dirty="0" smtClean="0">
                <a:latin typeface="Comic Sans MS" pitchFamily="66" charset="0"/>
              </a:rPr>
              <a:t>.</a:t>
            </a:r>
          </a:p>
          <a:p>
            <a:pPr algn="just">
              <a:lnSpc>
                <a:spcPct val="150000"/>
              </a:lnSpc>
            </a:pPr>
            <a:r>
              <a:rPr lang="en-US" sz="2000" b="1" dirty="0" smtClean="0">
                <a:latin typeface="Comic Sans MS" pitchFamily="66" charset="0"/>
              </a:rPr>
              <a:t>Neurologic manifestations occur in 2–40% of patients and include meningitis, </a:t>
            </a:r>
            <a:r>
              <a:rPr lang="en-US" sz="2000" b="1" dirty="0" err="1" smtClean="0">
                <a:latin typeface="Comic Sans MS" pitchFamily="66" charset="0"/>
              </a:rPr>
              <a:t>Guillain-Barré</a:t>
            </a:r>
            <a:r>
              <a:rPr lang="en-US" sz="2000" b="1" dirty="0" smtClean="0">
                <a:latin typeface="Comic Sans MS" pitchFamily="66" charset="0"/>
              </a:rPr>
              <a:t> syndrome, neuritis, and neuropsychiatric symptoms (described as "muttering delirium" or "coma vigil"), with picking at bedclothes or imaginary objects.</a:t>
            </a:r>
          </a:p>
          <a:p>
            <a:pPr>
              <a:lnSpc>
                <a:spcPct val="150000"/>
              </a:lnSpc>
            </a:pPr>
            <a:endParaRPr lang="en-IN" sz="20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4286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rgbClr val="66FF66"/>
                </a:solidFill>
                <a:effectLst>
                  <a:outerShdw blurRad="38100" dist="38100" dir="2700000" algn="tl">
                    <a:srgbClr val="000000"/>
                  </a:outerShdw>
                </a:effectLst>
                <a:uLnTx/>
                <a:uFillTx/>
                <a:latin typeface="+mj-lt"/>
                <a:ea typeface="+mj-ea"/>
                <a:cs typeface="+mj-cs"/>
              </a:rPr>
              <a:t>Rare Complication in Typhoid</a:t>
            </a:r>
            <a:endParaRPr kumimoji="0" lang="en-IN" sz="4400" b="1" i="1" u="none" strike="noStrike" kern="0" cap="none" spc="0" normalizeH="0" baseline="0" noProof="0" dirty="0">
              <a:ln>
                <a:noFill/>
              </a:ln>
              <a:solidFill>
                <a:srgbClr val="66FF66"/>
              </a:solidFill>
              <a:effectLst>
                <a:outerShdw blurRad="38100" dist="38100" dir="2700000" algn="tl">
                  <a:srgbClr val="000000"/>
                </a:outerShdw>
              </a:effectLst>
              <a:uLnTx/>
              <a:uFillTx/>
              <a:latin typeface="+mj-lt"/>
              <a:ea typeface="+mj-ea"/>
              <a:cs typeface="+mj-cs"/>
            </a:endParaRPr>
          </a:p>
        </p:txBody>
      </p:sp>
      <p:sp>
        <p:nvSpPr>
          <p:cNvPr id="3" name="TextBox 2"/>
          <p:cNvSpPr txBox="1"/>
          <p:nvPr/>
        </p:nvSpPr>
        <p:spPr>
          <a:xfrm>
            <a:off x="3568324" y="2285992"/>
            <a:ext cx="5500726" cy="2862322"/>
          </a:xfrm>
          <a:prstGeom prst="rect">
            <a:avLst/>
          </a:prstGeom>
          <a:noFill/>
        </p:spPr>
        <p:txBody>
          <a:bodyPr wrap="square" rtlCol="0">
            <a:spAutoFit/>
          </a:bodyPr>
          <a:lstStyle/>
          <a:p>
            <a:pPr marL="344488" indent="-344488">
              <a:lnSpc>
                <a:spcPct val="150000"/>
              </a:lnSpc>
              <a:buBlip>
                <a:blip r:embed="rId3"/>
              </a:buBlip>
            </a:pPr>
            <a:r>
              <a:rPr lang="en-US" sz="2000" b="1" dirty="0" smtClean="0">
                <a:latin typeface="Comic Sans MS" pitchFamily="66" charset="0"/>
              </a:rPr>
              <a:t>Disseminated Intravascular Coagulation,</a:t>
            </a:r>
          </a:p>
          <a:p>
            <a:pPr marL="344488" indent="-344488">
              <a:lnSpc>
                <a:spcPct val="150000"/>
              </a:lnSpc>
              <a:buBlip>
                <a:blip r:embed="rId3"/>
              </a:buBlip>
            </a:pPr>
            <a:r>
              <a:rPr lang="en-US" sz="2000" b="1" dirty="0" err="1" smtClean="0">
                <a:latin typeface="Comic Sans MS" pitchFamily="66" charset="0"/>
              </a:rPr>
              <a:t>Hematophagocytic</a:t>
            </a:r>
            <a:r>
              <a:rPr lang="en-US" sz="2000" b="1" dirty="0" smtClean="0">
                <a:latin typeface="Comic Sans MS" pitchFamily="66" charset="0"/>
              </a:rPr>
              <a:t> syndrome,</a:t>
            </a:r>
          </a:p>
          <a:p>
            <a:pPr marL="344488" indent="-344488">
              <a:lnSpc>
                <a:spcPct val="150000"/>
              </a:lnSpc>
              <a:buBlip>
                <a:blip r:embed="rId3"/>
              </a:buBlip>
            </a:pPr>
            <a:r>
              <a:rPr lang="en-US" sz="2000" b="1" dirty="0" smtClean="0">
                <a:latin typeface="Comic Sans MS" pitchFamily="66" charset="0"/>
              </a:rPr>
              <a:t>Pancreatitis,</a:t>
            </a:r>
          </a:p>
          <a:p>
            <a:pPr marL="344488" indent="-344488">
              <a:lnSpc>
                <a:spcPct val="150000"/>
              </a:lnSpc>
              <a:buBlip>
                <a:blip r:embed="rId3"/>
              </a:buBlip>
            </a:pPr>
            <a:r>
              <a:rPr lang="en-US" sz="2000" b="1" dirty="0" smtClean="0">
                <a:latin typeface="Comic Sans MS" pitchFamily="66" charset="0"/>
              </a:rPr>
              <a:t>Hepatic And </a:t>
            </a:r>
            <a:r>
              <a:rPr lang="en-US" sz="2000" b="1" dirty="0" err="1" smtClean="0">
                <a:latin typeface="Comic Sans MS" pitchFamily="66" charset="0"/>
              </a:rPr>
              <a:t>Splenic</a:t>
            </a:r>
            <a:r>
              <a:rPr lang="en-US" sz="2000" b="1" dirty="0" smtClean="0">
                <a:latin typeface="Comic Sans MS" pitchFamily="66" charset="0"/>
              </a:rPr>
              <a:t> abscesses </a:t>
            </a:r>
          </a:p>
          <a:p>
            <a:pPr marL="344488" indent="-344488">
              <a:lnSpc>
                <a:spcPct val="150000"/>
              </a:lnSpc>
              <a:buBlip>
                <a:blip r:embed="rId3"/>
              </a:buBlip>
            </a:pPr>
            <a:r>
              <a:rPr lang="en-US" sz="2000" b="1" dirty="0" err="1" smtClean="0">
                <a:latin typeface="Comic Sans MS" pitchFamily="66" charset="0"/>
              </a:rPr>
              <a:t>Granulomas</a:t>
            </a:r>
            <a:r>
              <a:rPr lang="en-US" sz="2000" b="1" dirty="0" smtClean="0">
                <a:latin typeface="Comic Sans MS" pitchFamily="66" charset="0"/>
              </a:rPr>
              <a:t>,</a:t>
            </a:r>
          </a:p>
          <a:p>
            <a:pPr marL="344488" indent="-344488">
              <a:lnSpc>
                <a:spcPct val="150000"/>
              </a:lnSpc>
              <a:buBlip>
                <a:blip r:embed="rId3"/>
              </a:buBlip>
            </a:pPr>
            <a:r>
              <a:rPr lang="en-US" sz="2000" b="1" dirty="0" err="1" smtClean="0">
                <a:latin typeface="Comic Sans MS" pitchFamily="66" charset="0"/>
              </a:rPr>
              <a:t>Endocarditis</a:t>
            </a:r>
            <a:r>
              <a:rPr lang="en-US" sz="2000" b="1" dirty="0" smtClean="0">
                <a:latin typeface="Comic Sans MS" pitchFamily="66" charset="0"/>
              </a:rPr>
              <a:t>, </a:t>
            </a:r>
          </a:p>
        </p:txBody>
      </p:sp>
      <p:sp>
        <p:nvSpPr>
          <p:cNvPr id="4" name="Rectangle 3"/>
          <p:cNvSpPr/>
          <p:nvPr/>
        </p:nvSpPr>
        <p:spPr>
          <a:xfrm>
            <a:off x="139332" y="2311826"/>
            <a:ext cx="4572000" cy="3831818"/>
          </a:xfrm>
          <a:prstGeom prst="rect">
            <a:avLst/>
          </a:prstGeom>
        </p:spPr>
        <p:txBody>
          <a:bodyPr>
            <a:spAutoFit/>
          </a:bodyPr>
          <a:lstStyle/>
          <a:p>
            <a:pPr marL="225425" indent="-225425">
              <a:lnSpc>
                <a:spcPct val="150000"/>
              </a:lnSpc>
              <a:buBlip>
                <a:blip r:embed="rId3"/>
              </a:buBlip>
            </a:pPr>
            <a:r>
              <a:rPr lang="en-US" b="1" dirty="0" err="1" smtClean="0">
                <a:latin typeface="Comic Sans MS" pitchFamily="66" charset="0"/>
              </a:rPr>
              <a:t>Pericarditis</a:t>
            </a:r>
            <a:r>
              <a:rPr lang="en-US" b="1" dirty="0" smtClean="0">
                <a:latin typeface="Comic Sans MS" pitchFamily="66" charset="0"/>
              </a:rPr>
              <a:t>,</a:t>
            </a:r>
          </a:p>
          <a:p>
            <a:pPr marL="225425" indent="-225425">
              <a:lnSpc>
                <a:spcPct val="150000"/>
              </a:lnSpc>
              <a:buBlip>
                <a:blip r:embed="rId3"/>
              </a:buBlip>
            </a:pPr>
            <a:r>
              <a:rPr lang="en-US" b="1" dirty="0" err="1" smtClean="0">
                <a:latin typeface="Comic Sans MS" pitchFamily="66" charset="0"/>
              </a:rPr>
              <a:t>Myocarditis</a:t>
            </a:r>
            <a:r>
              <a:rPr lang="en-US" b="1" dirty="0" smtClean="0">
                <a:latin typeface="Comic Sans MS" pitchFamily="66" charset="0"/>
              </a:rPr>
              <a:t>, </a:t>
            </a:r>
          </a:p>
          <a:p>
            <a:pPr marL="225425" indent="-225425">
              <a:lnSpc>
                <a:spcPct val="150000"/>
              </a:lnSpc>
              <a:buBlip>
                <a:blip r:embed="rId3"/>
              </a:buBlip>
            </a:pPr>
            <a:r>
              <a:rPr lang="en-US" b="1" dirty="0" err="1" smtClean="0">
                <a:latin typeface="Comic Sans MS" pitchFamily="66" charset="0"/>
              </a:rPr>
              <a:t>Orchitis</a:t>
            </a:r>
            <a:r>
              <a:rPr lang="en-US" b="1" dirty="0" smtClean="0">
                <a:latin typeface="Comic Sans MS" pitchFamily="66" charset="0"/>
              </a:rPr>
              <a:t>,</a:t>
            </a:r>
          </a:p>
          <a:p>
            <a:pPr marL="225425" indent="-225425">
              <a:lnSpc>
                <a:spcPct val="150000"/>
              </a:lnSpc>
              <a:buBlip>
                <a:blip r:embed="rId3"/>
              </a:buBlip>
            </a:pPr>
            <a:r>
              <a:rPr lang="en-US" b="1" dirty="0" smtClean="0">
                <a:latin typeface="Comic Sans MS" pitchFamily="66" charset="0"/>
              </a:rPr>
              <a:t>Hepatitis,</a:t>
            </a:r>
          </a:p>
          <a:p>
            <a:pPr marL="225425" indent="-225425">
              <a:lnSpc>
                <a:spcPct val="150000"/>
              </a:lnSpc>
              <a:buBlip>
                <a:blip r:embed="rId3"/>
              </a:buBlip>
            </a:pPr>
            <a:r>
              <a:rPr lang="en-US" b="1" dirty="0" err="1" smtClean="0">
                <a:latin typeface="Comic Sans MS" pitchFamily="66" charset="0"/>
              </a:rPr>
              <a:t>Glomerulonephritis</a:t>
            </a:r>
            <a:r>
              <a:rPr lang="en-US" b="1" dirty="0" smtClean="0">
                <a:latin typeface="Comic Sans MS" pitchFamily="66" charset="0"/>
              </a:rPr>
              <a:t>,</a:t>
            </a:r>
          </a:p>
          <a:p>
            <a:pPr marL="225425" indent="-225425">
              <a:lnSpc>
                <a:spcPct val="150000"/>
              </a:lnSpc>
              <a:buBlip>
                <a:blip r:embed="rId3"/>
              </a:buBlip>
            </a:pPr>
            <a:r>
              <a:rPr lang="en-US" b="1" dirty="0" err="1" smtClean="0">
                <a:latin typeface="Comic Sans MS" pitchFamily="66" charset="0"/>
              </a:rPr>
              <a:t>Pyelonephritis</a:t>
            </a:r>
            <a:r>
              <a:rPr lang="en-US" b="1" dirty="0" smtClean="0">
                <a:latin typeface="Comic Sans MS" pitchFamily="66" charset="0"/>
              </a:rPr>
              <a:t> and</a:t>
            </a:r>
          </a:p>
          <a:p>
            <a:pPr marL="225425" indent="-225425">
              <a:lnSpc>
                <a:spcPct val="150000"/>
              </a:lnSpc>
              <a:buBlip>
                <a:blip r:embed="rId3"/>
              </a:buBlip>
            </a:pPr>
            <a:r>
              <a:rPr lang="en-US" b="1" dirty="0" smtClean="0">
                <a:latin typeface="Comic Sans MS" pitchFamily="66" charset="0"/>
              </a:rPr>
              <a:t>Hemolytic uremic syndrome,</a:t>
            </a:r>
          </a:p>
          <a:p>
            <a:pPr marL="225425" indent="-225425">
              <a:lnSpc>
                <a:spcPct val="150000"/>
              </a:lnSpc>
              <a:buBlip>
                <a:blip r:embed="rId3"/>
              </a:buBlip>
            </a:pPr>
            <a:r>
              <a:rPr lang="en-US" b="1" dirty="0" smtClean="0">
                <a:latin typeface="Comic Sans MS" pitchFamily="66" charset="0"/>
              </a:rPr>
              <a:t>Severe Pneumonia, Arthritis,</a:t>
            </a:r>
          </a:p>
          <a:p>
            <a:pPr marL="225425" indent="-225425">
              <a:lnSpc>
                <a:spcPct val="150000"/>
              </a:lnSpc>
              <a:buBlip>
                <a:blip r:embed="rId3"/>
              </a:buBlip>
            </a:pPr>
            <a:r>
              <a:rPr lang="en-US" b="1" dirty="0" err="1" smtClean="0">
                <a:latin typeface="Comic Sans MS" pitchFamily="66" charset="0"/>
              </a:rPr>
              <a:t>Osteomyelitis</a:t>
            </a:r>
            <a:r>
              <a:rPr lang="en-US" b="1" dirty="0" smtClean="0">
                <a:latin typeface="Comic Sans MS" pitchFamily="66" charset="0"/>
              </a:rPr>
              <a:t>, and </a:t>
            </a:r>
            <a:r>
              <a:rPr lang="en-US" b="1" dirty="0" err="1" smtClean="0">
                <a:latin typeface="Comic Sans MS" pitchFamily="66" charset="0"/>
              </a:rPr>
              <a:t>Parotitis</a:t>
            </a:r>
            <a:r>
              <a:rPr lang="en-US" b="1" dirty="0" smtClean="0">
                <a:latin typeface="Comic Sans MS" pitchFamily="66" charset="0"/>
              </a:rPr>
              <a:t>.</a:t>
            </a:r>
            <a:endParaRPr lang="en-US" b="1" dirty="0">
              <a:latin typeface="Comic Sans MS" pitchFamily="66" charset="0"/>
            </a:endParaRPr>
          </a:p>
        </p:txBody>
      </p:sp>
      <p:sp>
        <p:nvSpPr>
          <p:cNvPr id="5" name="TextBox 4"/>
          <p:cNvSpPr txBox="1"/>
          <p:nvPr/>
        </p:nvSpPr>
        <p:spPr>
          <a:xfrm>
            <a:off x="214282" y="1324261"/>
            <a:ext cx="8715436" cy="461665"/>
          </a:xfrm>
          <a:prstGeom prst="rect">
            <a:avLst/>
          </a:prstGeom>
          <a:noFill/>
        </p:spPr>
        <p:txBody>
          <a:bodyPr wrap="square" rtlCol="0">
            <a:spAutoFit/>
          </a:bodyPr>
          <a:lstStyle/>
          <a:p>
            <a:r>
              <a:rPr lang="en-US" sz="2400" b="1" dirty="0" smtClean="0">
                <a:solidFill>
                  <a:srgbClr val="FFFF00"/>
                </a:solidFill>
                <a:latin typeface="Comic Sans MS" pitchFamily="66" charset="0"/>
              </a:rPr>
              <a:t>Incidences are reduced by prompt antibiotic treatment</a:t>
            </a:r>
            <a:endParaRPr lang="en-US" sz="2400" b="1" dirty="0">
              <a:solidFill>
                <a:srgbClr val="FFFF00"/>
              </a:solidFill>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i="1">
                <a:solidFill>
                  <a:srgbClr val="66FF66"/>
                </a:solidFill>
              </a:rPr>
              <a:t>Relapse</a:t>
            </a:r>
            <a:endParaRPr lang="en-IN" b="1" i="1">
              <a:solidFill>
                <a:srgbClr val="66FF66"/>
              </a:solidFill>
            </a:endParaRPr>
          </a:p>
        </p:txBody>
      </p:sp>
      <p:sp>
        <p:nvSpPr>
          <p:cNvPr id="34819" name="Rectangle 3"/>
          <p:cNvSpPr>
            <a:spLocks noGrp="1" noChangeArrowheads="1"/>
          </p:cNvSpPr>
          <p:nvPr>
            <p:ph type="body" idx="1"/>
          </p:nvPr>
        </p:nvSpPr>
        <p:spPr>
          <a:xfrm>
            <a:off x="928662" y="1643050"/>
            <a:ext cx="7358114" cy="4071966"/>
          </a:xfrm>
        </p:spPr>
        <p:txBody>
          <a:bodyPr/>
          <a:lstStyle/>
          <a:p>
            <a:pPr marL="465138" indent="-465138" algn="just">
              <a:lnSpc>
                <a:spcPct val="150000"/>
              </a:lnSpc>
            </a:pPr>
            <a:r>
              <a:rPr lang="en-US" sz="2200" b="1" dirty="0" smtClean="0">
                <a:latin typeface="Comic Sans MS" pitchFamily="66" charset="0"/>
              </a:rPr>
              <a:t>Apparent </a:t>
            </a:r>
            <a:r>
              <a:rPr lang="en-US" sz="2200" b="1" dirty="0">
                <a:latin typeface="Comic Sans MS" pitchFamily="66" charset="0"/>
              </a:rPr>
              <a:t>recovery can be followed by relapse in 5 – 10 % of untreated </a:t>
            </a:r>
            <a:r>
              <a:rPr lang="en-US" sz="2200" b="1" dirty="0" smtClean="0">
                <a:latin typeface="Comic Sans MS" pitchFamily="66" charset="0"/>
              </a:rPr>
              <a:t>patients within 2–3 weeks of fever resolution and in association with the same strain type and susceptibility profile. </a:t>
            </a:r>
          </a:p>
          <a:p>
            <a:pPr marL="465138" indent="-465138" algn="just">
              <a:lnSpc>
                <a:spcPct val="150000"/>
              </a:lnSpc>
              <a:buNone/>
            </a:pPr>
            <a:endParaRPr lang="en-US" sz="2200" b="1" dirty="0" smtClean="0">
              <a:latin typeface="Comic Sans MS" pitchFamily="66" charset="0"/>
            </a:endParaRPr>
          </a:p>
          <a:p>
            <a:pPr marL="465138" indent="-465138" algn="just">
              <a:lnSpc>
                <a:spcPct val="150000"/>
              </a:lnSpc>
            </a:pPr>
            <a:r>
              <a:rPr lang="en-US" sz="2200" b="1" dirty="0" smtClean="0">
                <a:latin typeface="Comic Sans MS" pitchFamily="66" charset="0"/>
              </a:rPr>
              <a:t>On </a:t>
            </a:r>
            <a:r>
              <a:rPr lang="en-US" sz="2200" b="1" dirty="0">
                <a:latin typeface="Comic Sans MS" pitchFamily="66" charset="0"/>
              </a:rPr>
              <a:t>few occasions relapses can be severe and may be fatal</a:t>
            </a:r>
            <a:r>
              <a:rPr lang="en-US" sz="2200" b="1" dirty="0" smtClean="0">
                <a:latin typeface="Comic Sans MS" pitchFamily="66" charset="0"/>
              </a:rPr>
              <a:t>.</a:t>
            </a:r>
          </a:p>
          <a:p>
            <a:pPr algn="just">
              <a:lnSpc>
                <a:spcPct val="150000"/>
              </a:lnSpc>
              <a:buNone/>
            </a:pPr>
            <a:endParaRPr lang="en-US" sz="2200" b="1" dirty="0" smtClean="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b="1" i="1">
                <a:solidFill>
                  <a:srgbClr val="66FF66"/>
                </a:solidFill>
              </a:rPr>
              <a:t>Typhoid carriers</a:t>
            </a:r>
            <a:r>
              <a:rPr lang="en-US"/>
              <a:t> </a:t>
            </a:r>
            <a:endParaRPr lang="en-IN"/>
          </a:p>
        </p:txBody>
      </p:sp>
      <p:sp>
        <p:nvSpPr>
          <p:cNvPr id="44035" name="Rectangle 3"/>
          <p:cNvSpPr>
            <a:spLocks noGrp="1" noChangeArrowheads="1"/>
          </p:cNvSpPr>
          <p:nvPr>
            <p:ph type="body" idx="1"/>
          </p:nvPr>
        </p:nvSpPr>
        <p:spPr>
          <a:xfrm>
            <a:off x="785786" y="2327275"/>
            <a:ext cx="7686700" cy="4530725"/>
          </a:xfrm>
        </p:spPr>
        <p:txBody>
          <a:bodyPr/>
          <a:lstStyle/>
          <a:p>
            <a:pPr algn="just">
              <a:lnSpc>
                <a:spcPct val="150000"/>
              </a:lnSpc>
            </a:pPr>
            <a:r>
              <a:rPr lang="en-IN" sz="2000" b="1" dirty="0" smtClean="0">
                <a:latin typeface="Comic Sans MS" pitchFamily="66" charset="0"/>
              </a:rPr>
              <a:t>One </a:t>
            </a:r>
            <a:r>
              <a:rPr lang="en-IN" sz="2000" b="1" dirty="0">
                <a:latin typeface="Comic Sans MS" pitchFamily="66" charset="0"/>
              </a:rPr>
              <a:t>in thirty of the survivors, however, become carriers</a:t>
            </a:r>
            <a:r>
              <a:rPr lang="en-IN" sz="2000" b="1" dirty="0" smtClean="0">
                <a:latin typeface="Comic Sans MS" pitchFamily="66" charset="0"/>
              </a:rPr>
              <a:t>.</a:t>
            </a:r>
          </a:p>
          <a:p>
            <a:pPr algn="just">
              <a:lnSpc>
                <a:spcPct val="150000"/>
              </a:lnSpc>
              <a:buNone/>
            </a:pPr>
            <a:r>
              <a:rPr lang="en-IN" sz="2000" b="1" dirty="0" smtClean="0">
                <a:latin typeface="Comic Sans MS" pitchFamily="66" charset="0"/>
              </a:rPr>
              <a:t> </a:t>
            </a:r>
          </a:p>
          <a:p>
            <a:pPr algn="just">
              <a:lnSpc>
                <a:spcPct val="150000"/>
              </a:lnSpc>
            </a:pPr>
            <a:r>
              <a:rPr lang="en-IN" sz="2000" b="1" dirty="0" smtClean="0">
                <a:latin typeface="Comic Sans MS" pitchFamily="66" charset="0"/>
              </a:rPr>
              <a:t>In carriers </a:t>
            </a:r>
            <a:r>
              <a:rPr lang="en-IN" sz="2000" b="1" dirty="0">
                <a:latin typeface="Comic Sans MS" pitchFamily="66" charset="0"/>
              </a:rPr>
              <a:t>the bacteria remain hidden </a:t>
            </a:r>
            <a:r>
              <a:rPr lang="en-IN" sz="2000" b="1" dirty="0" smtClean="0">
                <a:latin typeface="Comic Sans MS" pitchFamily="66" charset="0"/>
              </a:rPr>
              <a:t>inside </a:t>
            </a:r>
            <a:r>
              <a:rPr lang="en-IN" sz="2000" b="1" dirty="0">
                <a:latin typeface="Comic Sans MS" pitchFamily="66" charset="0"/>
              </a:rPr>
              <a:t>the gall bladder, causing new infections as they are shed from an apparently healthy host. </a:t>
            </a: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4000" b="1" i="1">
                <a:solidFill>
                  <a:srgbClr val="FF9900"/>
                </a:solidFill>
              </a:rPr>
              <a:t>Academic progress on carrier state in Typhoid</a:t>
            </a:r>
            <a:endParaRPr lang="en-IN" sz="4000" b="1" i="1">
              <a:solidFill>
                <a:srgbClr val="FF9900"/>
              </a:solidFill>
            </a:endParaRPr>
          </a:p>
        </p:txBody>
      </p:sp>
      <p:sp>
        <p:nvSpPr>
          <p:cNvPr id="99331" name="Rectangle 3"/>
          <p:cNvSpPr>
            <a:spLocks noGrp="1" noChangeArrowheads="1"/>
          </p:cNvSpPr>
          <p:nvPr>
            <p:ph type="body" idx="1"/>
          </p:nvPr>
        </p:nvSpPr>
        <p:spPr/>
        <p:txBody>
          <a:bodyPr/>
          <a:lstStyle/>
          <a:p>
            <a:r>
              <a:rPr lang="en-IN" sz="2800" dirty="0"/>
              <a:t>The factors that enable the bacteria to establish chronic infection were unclear. However, in a paper published this week in the Proceedings of the National Academy of Science, researchers at the Institute of Food Research in Norwich and the </a:t>
            </a:r>
            <a:r>
              <a:rPr lang="en-IN" sz="2800" dirty="0" err="1"/>
              <a:t>Karolinska</a:t>
            </a:r>
            <a:r>
              <a:rPr lang="en-IN" sz="2800" dirty="0"/>
              <a:t> Institute in Sweden found that the change of a single base pair in one </a:t>
            </a:r>
            <a:r>
              <a:rPr lang="en-IN" sz="2800" i="1" dirty="0"/>
              <a:t>Salmonella</a:t>
            </a:r>
            <a:r>
              <a:rPr lang="en-IN" sz="2800" dirty="0"/>
              <a:t> gene can determine </a:t>
            </a:r>
            <a:r>
              <a:rPr lang="en-IN" sz="2800" dirty="0" smtClean="0"/>
              <a:t>whether </a:t>
            </a:r>
            <a:r>
              <a:rPr lang="en-IN" sz="2800" dirty="0"/>
              <a:t>the bacteria cause short-term illness or a long-term carrier state. </a:t>
            </a: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593"/>
            <a:ext cx="8686800" cy="6745303"/>
          </a:xfrm>
        </p:spPr>
        <p:txBody>
          <a:bodyPr anchor="ctr"/>
          <a:lstStyle/>
          <a:p>
            <a:pPr>
              <a:lnSpc>
                <a:spcPct val="150000"/>
              </a:lnSpc>
              <a:buNone/>
            </a:pPr>
            <a:r>
              <a:rPr lang="en-US" sz="2800" b="1" i="1" u="sng" dirty="0" smtClean="0"/>
              <a:t>FAMOUS VICTIMS</a:t>
            </a:r>
            <a:endParaRPr lang="en-US" sz="1400" b="1" i="1" u="sng" dirty="0" smtClean="0"/>
          </a:p>
          <a:p>
            <a:pPr>
              <a:lnSpc>
                <a:spcPct val="150000"/>
              </a:lnSpc>
            </a:pPr>
            <a:endParaRPr lang="en-US" sz="1400" dirty="0" smtClean="0"/>
          </a:p>
          <a:p>
            <a:pPr>
              <a:lnSpc>
                <a:spcPct val="150000"/>
              </a:lnSpc>
            </a:pPr>
            <a:r>
              <a:rPr lang="en-US" sz="1400" dirty="0" smtClean="0">
                <a:hlinkClick r:id="rId3" tooltip="Hashimoto Hakaru"/>
              </a:rPr>
              <a:t>Dr. Hashimoto </a:t>
            </a:r>
            <a:r>
              <a:rPr lang="en-US" sz="1400" dirty="0" err="1" smtClean="0">
                <a:hlinkClick r:id="rId3" tooltip="Hashimoto Hakaru"/>
              </a:rPr>
              <a:t>Hakaru</a:t>
            </a:r>
            <a:r>
              <a:rPr lang="en-US" sz="1400" dirty="0" smtClean="0"/>
              <a:t> </a:t>
            </a:r>
            <a:r>
              <a:rPr lang="en-US" sz="1400" dirty="0" smtClean="0">
                <a:hlinkClick r:id="rId4" tooltip="M.D."/>
              </a:rPr>
              <a:t>M.D.</a:t>
            </a:r>
            <a:r>
              <a:rPr lang="en-US" sz="1400" dirty="0" smtClean="0"/>
              <a:t>, discoverer Of Autoimmune </a:t>
            </a:r>
            <a:r>
              <a:rPr lang="en-US" sz="1400" dirty="0" err="1" smtClean="0"/>
              <a:t>Thyroiditis</a:t>
            </a:r>
            <a:r>
              <a:rPr lang="en-US" sz="1400" dirty="0" smtClean="0"/>
              <a:t> </a:t>
            </a:r>
            <a:r>
              <a:rPr lang="en-US" sz="1400" dirty="0" smtClean="0">
                <a:hlinkClick r:id="rId5" tooltip="Hashimoto's thyroiditis"/>
              </a:rPr>
              <a:t>Hashimoto's </a:t>
            </a:r>
            <a:r>
              <a:rPr lang="en-US" sz="1400" dirty="0" err="1" smtClean="0">
                <a:hlinkClick r:id="rId5" tooltip="Hashimoto's thyroiditis"/>
              </a:rPr>
              <a:t>thyroiditis</a:t>
            </a:r>
            <a:r>
              <a:rPr lang="en-US" sz="1400" dirty="0" smtClean="0"/>
              <a:t>. Died on January 9th, 1934 of Typhoid fever.</a:t>
            </a:r>
          </a:p>
          <a:p>
            <a:pPr>
              <a:lnSpc>
                <a:spcPct val="150000"/>
              </a:lnSpc>
            </a:pPr>
            <a:r>
              <a:rPr lang="en-US" sz="1400" dirty="0" smtClean="0">
                <a:hlinkClick r:id="rId6" tooltip="Mary Mallon"/>
              </a:rPr>
              <a:t>Mary Mallon</a:t>
            </a:r>
            <a:r>
              <a:rPr lang="en-US" sz="1400" dirty="0" smtClean="0"/>
              <a:t>, more commonly known as </a:t>
            </a:r>
            <a:r>
              <a:rPr lang="en-US" sz="1400" dirty="0" smtClean="0">
                <a:hlinkClick r:id="rId7" tooltip="Typhoid Mary"/>
              </a:rPr>
              <a:t>Typhoid Mary</a:t>
            </a:r>
            <a:r>
              <a:rPr lang="en-US" sz="1400" dirty="0" smtClean="0"/>
              <a:t>, survived/carrier</a:t>
            </a:r>
          </a:p>
          <a:p>
            <a:pPr>
              <a:lnSpc>
                <a:spcPct val="150000"/>
              </a:lnSpc>
            </a:pPr>
            <a:r>
              <a:rPr lang="en-US" sz="1400" dirty="0" smtClean="0">
                <a:hlinkClick r:id="rId8" tooltip="Abigail Adams"/>
              </a:rPr>
              <a:t>Abigail Adams</a:t>
            </a:r>
            <a:r>
              <a:rPr lang="en-US" sz="1400" dirty="0" smtClean="0"/>
              <a:t>, second </a:t>
            </a:r>
            <a:r>
              <a:rPr lang="en-US" sz="1400" dirty="0" smtClean="0">
                <a:hlinkClick r:id="rId9" tooltip="First Lady of the United States"/>
              </a:rPr>
              <a:t>First Lady of the United States</a:t>
            </a:r>
            <a:r>
              <a:rPr lang="en-US" sz="1400" dirty="0" smtClean="0"/>
              <a:t>, wife of </a:t>
            </a:r>
            <a:r>
              <a:rPr lang="en-US" sz="1400" dirty="0" smtClean="0">
                <a:hlinkClick r:id="rId10" tooltip="John Adams"/>
              </a:rPr>
              <a:t>John Adams</a:t>
            </a:r>
            <a:r>
              <a:rPr lang="en-US" sz="1400" dirty="0" smtClean="0"/>
              <a:t>, died of typhoid fever on October 28th, 1818.</a:t>
            </a:r>
          </a:p>
          <a:p>
            <a:pPr>
              <a:lnSpc>
                <a:spcPct val="150000"/>
              </a:lnSpc>
              <a:buNone/>
            </a:pPr>
            <a:endParaRPr lang="en-US" sz="1400" dirty="0" smtClean="0"/>
          </a:p>
          <a:p>
            <a:pPr>
              <a:lnSpc>
                <a:spcPct val="150000"/>
              </a:lnSpc>
            </a:pPr>
            <a:r>
              <a:rPr lang="en-US" sz="1400" dirty="0" smtClean="0">
                <a:hlinkClick r:id="rId11" tooltip="Charles Darwin"/>
              </a:rPr>
              <a:t>Charles Darwin</a:t>
            </a:r>
            <a:r>
              <a:rPr lang="en-US" sz="1400" dirty="0" smtClean="0"/>
              <a:t>, </a:t>
            </a:r>
            <a:r>
              <a:rPr lang="en-US" sz="1400" dirty="0" smtClean="0">
                <a:hlinkClick r:id="rId12" tooltip="Natural history"/>
              </a:rPr>
              <a:t>naturalist</a:t>
            </a:r>
            <a:r>
              <a:rPr lang="en-US" sz="1400" dirty="0" smtClean="0"/>
              <a:t>, during his visit to </a:t>
            </a:r>
            <a:r>
              <a:rPr lang="en-US" sz="1400" dirty="0" smtClean="0">
                <a:hlinkClick r:id="rId13" tooltip="Chile"/>
              </a:rPr>
              <a:t>Chile</a:t>
            </a:r>
            <a:r>
              <a:rPr lang="en-US" sz="1400" dirty="0" smtClean="0"/>
              <a:t> with </a:t>
            </a:r>
            <a:r>
              <a:rPr lang="en-US" sz="1400" dirty="0" smtClean="0">
                <a:hlinkClick r:id="rId14" tooltip="HMS Beagle"/>
              </a:rPr>
              <a:t>HMS Beagle</a:t>
            </a:r>
            <a:r>
              <a:rPr lang="en-US" sz="1400" dirty="0" smtClean="0"/>
              <a:t> in 1835</a:t>
            </a:r>
          </a:p>
          <a:p>
            <a:pPr>
              <a:lnSpc>
                <a:spcPct val="150000"/>
              </a:lnSpc>
            </a:pPr>
            <a:r>
              <a:rPr lang="en-US" sz="1400" dirty="0" smtClean="0">
                <a:hlinkClick r:id="rId15" tooltip="Leland Stanford Jr."/>
              </a:rPr>
              <a:t>Leland Stanford Jr.</a:t>
            </a:r>
            <a:r>
              <a:rPr lang="en-US" sz="1400" dirty="0" smtClean="0"/>
              <a:t> died of typhoid in 1884; his parents founded </a:t>
            </a:r>
            <a:r>
              <a:rPr lang="en-US" sz="1400" dirty="0" smtClean="0">
                <a:hlinkClick r:id="rId16" tooltip="Stanford University"/>
              </a:rPr>
              <a:t>Stanford University</a:t>
            </a:r>
            <a:r>
              <a:rPr lang="en-US" sz="1400" dirty="0" smtClean="0"/>
              <a:t> in his memory.</a:t>
            </a:r>
          </a:p>
          <a:p>
            <a:pPr>
              <a:lnSpc>
                <a:spcPct val="150000"/>
              </a:lnSpc>
            </a:pPr>
            <a:r>
              <a:rPr lang="en-US" sz="1400" dirty="0" smtClean="0">
                <a:hlinkClick r:id="rId17" tooltip="William Wallace Lincoln"/>
              </a:rPr>
              <a:t>William Wallace Lincoln</a:t>
            </a:r>
            <a:r>
              <a:rPr lang="en-US" sz="1400" dirty="0" smtClean="0"/>
              <a:t>, third son of </a:t>
            </a:r>
            <a:r>
              <a:rPr lang="en-US" sz="1400" dirty="0" smtClean="0">
                <a:hlinkClick r:id="rId18" tooltip="Abraham Lincoln"/>
              </a:rPr>
              <a:t>Abraham Lincoln</a:t>
            </a:r>
            <a:r>
              <a:rPr lang="en-US" sz="1400" dirty="0" smtClean="0"/>
              <a:t>, the 16th President of the United States, died February 20th, 1862 of typhoid fever.</a:t>
            </a:r>
          </a:p>
          <a:p>
            <a:pPr>
              <a:lnSpc>
                <a:spcPct val="150000"/>
              </a:lnSpc>
            </a:pPr>
            <a:r>
              <a:rPr lang="en-US" sz="1400" dirty="0" smtClean="0">
                <a:hlinkClick r:id="rId19" tooltip="Mary Todd Lincoln"/>
              </a:rPr>
              <a:t>Mary Todd Lincoln</a:t>
            </a:r>
            <a:r>
              <a:rPr lang="en-US" sz="1400" dirty="0" smtClean="0"/>
              <a:t>, wife of Abraham Lincoln.</a:t>
            </a:r>
          </a:p>
          <a:p>
            <a:pPr>
              <a:lnSpc>
                <a:spcPct val="150000"/>
              </a:lnSpc>
            </a:pPr>
            <a:r>
              <a:rPr lang="en-US" sz="1400" dirty="0" smtClean="0">
                <a:hlinkClick r:id="rId20" tooltip="Wilbur Wright"/>
              </a:rPr>
              <a:t>Wilbur Wright</a:t>
            </a:r>
            <a:r>
              <a:rPr lang="en-US" sz="1400" dirty="0" smtClean="0"/>
              <a:t>, one of the famous </a:t>
            </a:r>
            <a:r>
              <a:rPr lang="en-US" sz="1400" dirty="0" smtClean="0">
                <a:hlinkClick r:id="rId21" tooltip="Wright Brothers"/>
              </a:rPr>
              <a:t>Wright Brothers</a:t>
            </a:r>
            <a:r>
              <a:rPr lang="en-US" sz="1400" dirty="0" smtClean="0"/>
              <a:t>. Died May 30, 1912 of typhoid </a:t>
            </a:r>
            <a:r>
              <a:rPr lang="en-US" sz="1400" smtClean="0"/>
              <a:t>fever.</a:t>
            </a:r>
            <a:endParaRPr lang="en-US" sz="1400" dirty="0" smtClean="0"/>
          </a:p>
          <a:p>
            <a:pPr>
              <a:lnSpc>
                <a:spcPct val="150000"/>
              </a:lnSpc>
            </a:pPr>
            <a:r>
              <a:rPr lang="en-US" sz="1400" dirty="0" smtClean="0">
                <a:hlinkClick r:id="rId22" tooltip="Stephen Douglas"/>
              </a:rPr>
              <a:t>Stephen Douglas</a:t>
            </a:r>
            <a:r>
              <a:rPr lang="en-US" sz="1400" dirty="0" smtClean="0"/>
              <a:t>, politician and 1860 Presidential Runner-Up</a:t>
            </a:r>
          </a:p>
          <a:p>
            <a:pPr>
              <a:lnSpc>
                <a:spcPct val="150000"/>
              </a:lnSpc>
            </a:pPr>
            <a:r>
              <a:rPr lang="en-US" sz="1400" dirty="0" smtClean="0">
                <a:hlinkClick r:id="rId23" tooltip="Tup Scott"/>
              </a:rPr>
              <a:t>Dr HJH '</a:t>
            </a:r>
            <a:r>
              <a:rPr lang="en-US" sz="1400" dirty="0" err="1" smtClean="0">
                <a:hlinkClick r:id="rId23" tooltip="Tup Scott"/>
              </a:rPr>
              <a:t>Tup</a:t>
            </a:r>
            <a:r>
              <a:rPr lang="en-US" sz="1400" dirty="0" smtClean="0">
                <a:hlinkClick r:id="rId23" tooltip="Tup Scott"/>
              </a:rPr>
              <a:t>' Scott</a:t>
            </a:r>
            <a:r>
              <a:rPr lang="en-US" sz="1400" dirty="0" smtClean="0"/>
              <a:t>, captain of the 1886 Australian cricket team that toured England, died of typhoid in 1910.</a:t>
            </a:r>
            <a:r>
              <a:rPr lang="en-US" sz="1400" baseline="30000" dirty="0" smtClean="0">
                <a:hlinkClick r:id="rId24"/>
              </a:rPr>
              <a:t>[25]</a:t>
            </a:r>
            <a:endParaRPr lang="en-US" sz="1400" dirty="0"/>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0" y="142852"/>
            <a:ext cx="9144000" cy="6572296"/>
          </a:xfrm>
        </p:spPr>
        <p:txBody>
          <a:bodyPr/>
          <a:lstStyle/>
          <a:p>
            <a:endParaRPr lang="en-US" sz="9600" b="1" dirty="0" smtClean="0">
              <a:latin typeface="Bodoni MT Black" pitchFamily="18" charset="0"/>
            </a:endParaRPr>
          </a:p>
          <a:p>
            <a:r>
              <a:rPr lang="en-US" sz="9600" b="1" dirty="0" smtClean="0">
                <a:latin typeface="Bodoni MT Black" pitchFamily="18" charset="0"/>
              </a:rPr>
              <a:t>Thank You</a:t>
            </a:r>
            <a:endParaRPr lang="en-US" sz="9600" b="1" dirty="0">
              <a:latin typeface="Bodoni MT Black" pitchFamily="18"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DIFFERENT SITES</a:t>
            </a:r>
            <a:br>
              <a:rPr lang="en-US" sz="4800" u="sng" dirty="0" smtClean="0"/>
            </a:br>
            <a:endParaRPr lang="en-US" u="sng" dirty="0"/>
          </a:p>
        </p:txBody>
      </p:sp>
      <p:sp>
        <p:nvSpPr>
          <p:cNvPr id="3" name="Content Placeholder 2"/>
          <p:cNvSpPr>
            <a:spLocks noGrp="1"/>
          </p:cNvSpPr>
          <p:nvPr>
            <p:ph idx="1"/>
          </p:nvPr>
        </p:nvSpPr>
        <p:spPr>
          <a:xfrm>
            <a:off x="457200" y="1142984"/>
            <a:ext cx="8229600" cy="5357850"/>
          </a:xfrm>
        </p:spPr>
        <p:txBody>
          <a:bodyPr/>
          <a:lstStyle/>
          <a:p>
            <a:r>
              <a:rPr lang="en-US" dirty="0" smtClean="0"/>
              <a:t>Blood culture</a:t>
            </a:r>
          </a:p>
          <a:p>
            <a:r>
              <a:rPr lang="en-US" dirty="0" smtClean="0"/>
              <a:t>Stool culture</a:t>
            </a:r>
          </a:p>
          <a:p>
            <a:r>
              <a:rPr lang="en-US" dirty="0" smtClean="0"/>
              <a:t>Urine culture</a:t>
            </a:r>
          </a:p>
          <a:p>
            <a:r>
              <a:rPr lang="en-US" dirty="0" smtClean="0"/>
              <a:t>Bile culture</a:t>
            </a:r>
          </a:p>
          <a:p>
            <a:r>
              <a:rPr lang="en-US" dirty="0" smtClean="0"/>
              <a:t>Bone marrow aspirate culture(most sensitive)</a:t>
            </a:r>
          </a:p>
          <a:p>
            <a:r>
              <a:rPr lang="en-US" dirty="0" smtClean="0"/>
              <a:t>Clot culture</a:t>
            </a:r>
          </a:p>
          <a:p>
            <a:pPr>
              <a:buNone/>
            </a:pPr>
            <a:endParaRPr lang="en-US" dirty="0"/>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500174"/>
            <a:ext cx="8229600" cy="4630751"/>
          </a:xfrm>
        </p:spPr>
        <p:txBody>
          <a:bodyPr/>
          <a:lstStyle/>
          <a:p>
            <a:endParaRPr lang="en-US" dirty="0"/>
          </a:p>
        </p:txBody>
      </p:sp>
      <p:sp>
        <p:nvSpPr>
          <p:cNvPr id="4" name="Rectangle 2"/>
          <p:cNvSpPr txBox="1">
            <a:spLocks noChangeArrowheads="1"/>
          </p:cNvSpPr>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t>
            </a:r>
            <a:r>
              <a:rPr kumimoji="0" lang="en-US" sz="4400" b="0" i="0" u="none" strike="noStrike" kern="0" cap="none" spc="0" normalizeH="0" baseline="0" noProof="0" dirty="0" smtClean="0">
                <a:ln>
                  <a:noFill/>
                </a:ln>
                <a:solidFill>
                  <a:srgbClr val="66FF66"/>
                </a:solidFill>
                <a:effectLst>
                  <a:outerShdw blurRad="38100" dist="38100" dir="2700000" algn="tl">
                    <a:srgbClr val="000000"/>
                  </a:outerShdw>
                </a:effectLst>
                <a:uLnTx/>
                <a:uFillTx/>
                <a:latin typeface="+mj-lt"/>
                <a:ea typeface="+mj-ea"/>
                <a:cs typeface="+mj-cs"/>
              </a:rPr>
              <a:t>Blood cultures</a:t>
            </a:r>
            <a:endParaRPr kumimoji="0" lang="en-IN" sz="4400" b="0" i="0" u="none" strike="noStrike" kern="0" cap="none" spc="0" normalizeH="0" baseline="0" noProof="0" dirty="0">
              <a:ln>
                <a:noFill/>
              </a:ln>
              <a:solidFill>
                <a:srgbClr val="66FF66"/>
              </a:solidFill>
              <a:effectLst>
                <a:outerShdw blurRad="38100" dist="38100" dir="2700000" algn="tl">
                  <a:srgbClr val="000000"/>
                </a:outerShdw>
              </a:effectLst>
              <a:uLnTx/>
              <a:uFillTx/>
              <a:latin typeface="+mj-lt"/>
              <a:ea typeface="+mj-ea"/>
              <a:cs typeface="+mj-cs"/>
            </a:endParaRPr>
          </a:p>
        </p:txBody>
      </p:sp>
      <p:sp>
        <p:nvSpPr>
          <p:cNvPr id="5" name="Rectangle 3"/>
          <p:cNvSpPr txBox="1">
            <a:spLocks noChangeArrowheads="1"/>
          </p:cNvSpPr>
          <p:nvPr/>
        </p:nvSpPr>
        <p:spPr bwMode="auto">
          <a:xfrm>
            <a:off x="671514" y="1428736"/>
            <a:ext cx="7758138" cy="32861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50000"/>
              </a:lnSpc>
              <a:spcBef>
                <a:spcPct val="20000"/>
              </a:spcBef>
              <a:spcAft>
                <a:spcPct val="0"/>
              </a:spcAft>
              <a:buClr>
                <a:schemeClr val="hlink"/>
              </a:buClr>
              <a:buSzPct val="90000"/>
              <a:buFont typeface="Wingdings" pitchFamily="2" charset="2"/>
              <a:buBlip>
                <a:blip r:embed="rId3"/>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omic Sans MS" pitchFamily="66" charset="0"/>
                <a:ea typeface="+mn-ea"/>
                <a:cs typeface="+mn-cs"/>
              </a:rPr>
              <a:t>In Adults  5- 10 ml of Blood is collected by </a:t>
            </a:r>
            <a:r>
              <a:rPr kumimoji="0" lang="en-US" sz="20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Comic Sans MS" pitchFamily="66" charset="0"/>
                <a:ea typeface="+mn-ea"/>
                <a:cs typeface="+mn-cs"/>
              </a:rPr>
              <a:t>venepuncture</a:t>
            </a:r>
            <a:r>
              <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omic Sans MS" pitchFamily="66" charset="0"/>
                <a:ea typeface="+mn-ea"/>
                <a:cs typeface="+mn-cs"/>
              </a:rPr>
              <a:t> inoculated into 50 – 100 ml of Bile broth ( 0.5 % )</a:t>
            </a:r>
          </a:p>
          <a:p>
            <a:pPr marL="342900" marR="0" lvl="0" indent="-342900" algn="just" defTabSz="914400" rtl="0" eaLnBrk="1" fontAlgn="base" latinLnBrk="0" hangingPunct="1">
              <a:lnSpc>
                <a:spcPct val="150000"/>
              </a:lnSpc>
              <a:spcBef>
                <a:spcPct val="20000"/>
              </a:spcBef>
              <a:spcAft>
                <a:spcPct val="0"/>
              </a:spcAft>
              <a:buClr>
                <a:schemeClr val="hlink"/>
              </a:buClr>
              <a:buSzPct val="90000"/>
              <a:buFont typeface="Wingdings" pitchFamily="2" charset="2"/>
              <a:buBlip>
                <a:blip r:embed="rId3"/>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omic Sans MS" pitchFamily="66" charset="0"/>
                <a:ea typeface="+mn-ea"/>
                <a:cs typeface="+mn-cs"/>
              </a:rPr>
              <a:t>Several other media are available used as per the availability of medium to suit their laboratory conditions.</a:t>
            </a:r>
          </a:p>
          <a:p>
            <a:pPr marL="342900" marR="0" lvl="0" indent="-342900" algn="just" defTabSz="914400" rtl="0" eaLnBrk="1" fontAlgn="base" latinLnBrk="0" hangingPunct="1">
              <a:lnSpc>
                <a:spcPct val="150000"/>
              </a:lnSpc>
              <a:spcBef>
                <a:spcPct val="20000"/>
              </a:spcBef>
              <a:spcAft>
                <a:spcPct val="0"/>
              </a:spcAft>
              <a:buClr>
                <a:schemeClr val="hlink"/>
              </a:buClr>
              <a:buSzPct val="90000"/>
              <a:buFont typeface="Wingdings" pitchFamily="2" charset="2"/>
              <a:buBlip>
                <a:blip r:embed="rId3"/>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omic Sans MS" pitchFamily="66" charset="0"/>
                <a:ea typeface="+mn-ea"/>
                <a:cs typeface="+mn-cs"/>
              </a:rPr>
              <a:t>The yield of blood culture is quite variable</a:t>
            </a:r>
          </a:p>
          <a:p>
            <a:pPr marL="342900" marR="0" lvl="0" indent="-342900" algn="just" defTabSz="914400" rtl="0" eaLnBrk="1" fontAlgn="base" latinLnBrk="0" hangingPunct="1">
              <a:lnSpc>
                <a:spcPct val="150000"/>
              </a:lnSpc>
              <a:spcBef>
                <a:spcPct val="20000"/>
              </a:spcBef>
              <a:spcAft>
                <a:spcPct val="0"/>
              </a:spcAft>
              <a:buClr>
                <a:schemeClr val="hlink"/>
              </a:buClr>
              <a:buSzPct val="90000"/>
              <a:buFont typeface="Wingdings" pitchFamily="2" charset="2"/>
              <a:buNone/>
              <a:tabLst/>
              <a:defRPr/>
            </a:pPr>
            <a:endPar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omic Sans MS" pitchFamily="66" charset="0"/>
              <a:ea typeface="+mn-ea"/>
              <a:cs typeface="+mn-cs"/>
            </a:endParaRPr>
          </a:p>
          <a:p>
            <a:pPr marL="342900" marR="0" lvl="0" indent="-342900" algn="just" defTabSz="914400" rtl="0" eaLnBrk="1" fontAlgn="base" latinLnBrk="0" hangingPunct="1">
              <a:lnSpc>
                <a:spcPct val="150000"/>
              </a:lnSpc>
              <a:spcBef>
                <a:spcPct val="20000"/>
              </a:spcBef>
              <a:spcAft>
                <a:spcPct val="0"/>
              </a:spcAft>
              <a:buClr>
                <a:schemeClr val="hlink"/>
              </a:buClr>
              <a:buSzPct val="90000"/>
              <a:buFont typeface="Wingdings" pitchFamily="2" charset="2"/>
              <a:buBlip>
                <a:blip r:embed="rId3"/>
              </a:buBlip>
              <a:tabLst/>
              <a:defRPr/>
            </a:pPr>
            <a:endPar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omic Sans MS" pitchFamily="66" charset="0"/>
              <a:ea typeface="+mn-ea"/>
              <a:cs typeface="+mn-cs"/>
            </a:endParaRPr>
          </a:p>
          <a:p>
            <a:pPr marL="342900" marR="0" lvl="0" indent="-342900" algn="just" defTabSz="914400" rtl="0" eaLnBrk="1" fontAlgn="base" latinLnBrk="0" hangingPunct="1">
              <a:lnSpc>
                <a:spcPct val="150000"/>
              </a:lnSpc>
              <a:spcBef>
                <a:spcPct val="20000"/>
              </a:spcBef>
              <a:spcAft>
                <a:spcPct val="0"/>
              </a:spcAft>
              <a:buClr>
                <a:schemeClr val="hlink"/>
              </a:buClr>
              <a:buSzPct val="90000"/>
              <a:buFont typeface="Wingdings" pitchFamily="2" charset="2"/>
              <a:buBlip>
                <a:blip r:embed="rId3"/>
              </a:buBlip>
              <a:tabLst/>
              <a:defRPr/>
            </a:pPr>
            <a:endParaRPr kumimoji="0" lang="en-I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Comic Sans MS" pitchFamily="66" charset="0"/>
              <a:ea typeface="+mn-ea"/>
              <a:cs typeface="+mn-cs"/>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solidFill>
                  <a:srgbClr val="66FF66"/>
                </a:solidFill>
              </a:rPr>
              <a:t>Blood Culture</a:t>
            </a:r>
            <a:endParaRPr lang="en-US" dirty="0"/>
          </a:p>
        </p:txBody>
      </p:sp>
      <p:sp>
        <p:nvSpPr>
          <p:cNvPr id="5" name="Text Placeholder 4"/>
          <p:cNvSpPr>
            <a:spLocks noGrp="1"/>
          </p:cNvSpPr>
          <p:nvPr>
            <p:ph type="body" idx="1"/>
          </p:nvPr>
        </p:nvSpPr>
        <p:spPr>
          <a:effectLst>
            <a:outerShdw blurRad="50800" dist="38100" dir="5400000" algn="t" rotWithShape="0">
              <a:prstClr val="black">
                <a:alpha val="40000"/>
              </a:prstClr>
            </a:outerShdw>
          </a:effectLst>
        </p:spPr>
        <p:txBody>
          <a:bodyPr/>
          <a:lstStyle/>
          <a:p>
            <a:endParaRPr lang="en-US" dirty="0"/>
          </a:p>
        </p:txBody>
      </p:sp>
      <p:sp>
        <p:nvSpPr>
          <p:cNvPr id="3" name="Content Placeholder 2"/>
          <p:cNvSpPr>
            <a:spLocks noGrp="1"/>
          </p:cNvSpPr>
          <p:nvPr>
            <p:ph sz="half" idx="2"/>
          </p:nvPr>
        </p:nvSpPr>
        <p:spPr/>
        <p:txBody>
          <a:bodyPr/>
          <a:lstStyle/>
          <a:p>
            <a:pPr algn="just">
              <a:lnSpc>
                <a:spcPct val="150000"/>
              </a:lnSpc>
            </a:pPr>
            <a:r>
              <a:rPr lang="en-US" b="1" dirty="0" smtClean="0">
                <a:latin typeface="Comic Sans MS" pitchFamily="66" charset="0"/>
              </a:rPr>
              <a:t>Blood Cultures are positive in </a:t>
            </a:r>
          </a:p>
          <a:p>
            <a:pPr algn="just">
              <a:lnSpc>
                <a:spcPct val="150000"/>
              </a:lnSpc>
              <a:buNone/>
            </a:pPr>
            <a:r>
              <a:rPr lang="en-US" b="1" dirty="0" smtClean="0">
                <a:latin typeface="Comic Sans MS" pitchFamily="66" charset="0"/>
              </a:rPr>
              <a:t>		1</a:t>
            </a:r>
            <a:r>
              <a:rPr lang="en-US" b="1" baseline="30000" dirty="0" smtClean="0">
                <a:latin typeface="Comic Sans MS" pitchFamily="66" charset="0"/>
              </a:rPr>
              <a:t>st</a:t>
            </a:r>
            <a:r>
              <a:rPr lang="en-US" b="1" dirty="0" smtClean="0">
                <a:latin typeface="Comic Sans MS" pitchFamily="66" charset="0"/>
              </a:rPr>
              <a:t> week  in 90%</a:t>
            </a:r>
          </a:p>
          <a:p>
            <a:pPr algn="just">
              <a:lnSpc>
                <a:spcPct val="150000"/>
              </a:lnSpc>
              <a:buNone/>
            </a:pPr>
            <a:r>
              <a:rPr lang="en-US" b="1" dirty="0" smtClean="0">
                <a:latin typeface="Comic Sans MS" pitchFamily="66" charset="0"/>
              </a:rPr>
              <a:t>		2</a:t>
            </a:r>
            <a:r>
              <a:rPr lang="en-US" b="1" baseline="30000" dirty="0" smtClean="0">
                <a:latin typeface="Comic Sans MS" pitchFamily="66" charset="0"/>
              </a:rPr>
              <a:t>nd</a:t>
            </a:r>
            <a:r>
              <a:rPr lang="en-US" b="1" dirty="0" smtClean="0">
                <a:latin typeface="Comic Sans MS" pitchFamily="66" charset="0"/>
              </a:rPr>
              <a:t> week in 75%</a:t>
            </a:r>
          </a:p>
          <a:p>
            <a:pPr algn="just">
              <a:lnSpc>
                <a:spcPct val="150000"/>
              </a:lnSpc>
              <a:buNone/>
            </a:pPr>
            <a:r>
              <a:rPr lang="en-US" b="1" dirty="0" smtClean="0">
                <a:latin typeface="Comic Sans MS" pitchFamily="66" charset="0"/>
              </a:rPr>
              <a:t>		3</a:t>
            </a:r>
            <a:r>
              <a:rPr lang="en-US" b="1" baseline="30000" dirty="0" smtClean="0">
                <a:latin typeface="Comic Sans MS" pitchFamily="66" charset="0"/>
              </a:rPr>
              <a:t>rd</a:t>
            </a:r>
            <a:r>
              <a:rPr lang="en-US" b="1" dirty="0" smtClean="0">
                <a:latin typeface="Comic Sans MS" pitchFamily="66" charset="0"/>
              </a:rPr>
              <a:t> week in 60%</a:t>
            </a:r>
          </a:p>
          <a:p>
            <a:pPr algn="just">
              <a:lnSpc>
                <a:spcPct val="150000"/>
              </a:lnSpc>
              <a:buNone/>
            </a:pPr>
            <a:r>
              <a:rPr lang="en-US" b="1" dirty="0" smtClean="0">
                <a:latin typeface="Comic Sans MS" pitchFamily="66" charset="0"/>
              </a:rPr>
              <a:t>		4</a:t>
            </a:r>
            <a:r>
              <a:rPr lang="en-US" b="1" baseline="30000" dirty="0" smtClean="0">
                <a:latin typeface="Comic Sans MS" pitchFamily="66" charset="0"/>
              </a:rPr>
              <a:t>th</a:t>
            </a:r>
            <a:r>
              <a:rPr lang="en-US" b="1" dirty="0" smtClean="0">
                <a:latin typeface="Comic Sans MS" pitchFamily="66" charset="0"/>
              </a:rPr>
              <a:t> week &amp; later in 25%</a:t>
            </a:r>
            <a:endParaRPr lang="en-IN" b="1" dirty="0" smtClean="0">
              <a:latin typeface="Comic Sans MS" pitchFamily="66" charset="0"/>
            </a:endParaRPr>
          </a:p>
          <a:p>
            <a:endParaRPr lang="en-US" dirty="0"/>
          </a:p>
        </p:txBody>
      </p:sp>
      <p:sp>
        <p:nvSpPr>
          <p:cNvPr id="6" name="Text Placeholder 5"/>
          <p:cNvSpPr>
            <a:spLocks noGrp="1"/>
          </p:cNvSpPr>
          <p:nvPr>
            <p:ph type="body" sz="quarter" idx="3"/>
          </p:nvPr>
        </p:nvSpPr>
        <p:spPr/>
        <p:txBody>
          <a:bodyPr/>
          <a:lstStyle/>
          <a:p>
            <a:endParaRPr lang="en-US" dirty="0"/>
          </a:p>
        </p:txBody>
      </p:sp>
      <p:pic>
        <p:nvPicPr>
          <p:cNvPr id="8" name="Picture 4"/>
          <p:cNvPicPr>
            <a:picLocks noGrp="1" noChangeAspect="1" noChangeArrowheads="1"/>
          </p:cNvPicPr>
          <p:nvPr>
            <p:ph sz="quarter" idx="4"/>
          </p:nvPr>
        </p:nvPicPr>
        <p:blipFill>
          <a:blip r:embed="rId3" cstate="print"/>
          <a:srcRect/>
          <a:stretch>
            <a:fillRect/>
          </a:stretch>
        </p:blipFill>
        <p:spPr>
          <a:xfrm>
            <a:off x="5143504" y="2721569"/>
            <a:ext cx="3143272" cy="3922141"/>
          </a:xfrm>
        </p:spPr>
      </p:pic>
    </p:spTree>
  </p:cSld>
  <p:clrMapOvr>
    <a:masterClrMapping/>
  </p:clrMapOvr>
  <p:transition spd="med">
    <p:dissolve/>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4000" dirty="0"/>
              <a:t>Salmonella on Mac </a:t>
            </a:r>
            <a:r>
              <a:rPr lang="en-US" sz="4000" dirty="0" err="1"/>
              <a:t>Conkey's</a:t>
            </a:r>
            <a:r>
              <a:rPr lang="en-US" sz="4000" dirty="0"/>
              <a:t> agar</a:t>
            </a:r>
            <a:endParaRPr lang="en-IN" sz="4000" dirty="0"/>
          </a:p>
        </p:txBody>
      </p:sp>
      <p:sp>
        <p:nvSpPr>
          <p:cNvPr id="84995" name="Rectangle 3"/>
          <p:cNvSpPr>
            <a:spLocks noGrp="1" noChangeArrowheads="1"/>
          </p:cNvSpPr>
          <p:nvPr>
            <p:ph type="body" idx="1"/>
          </p:nvPr>
        </p:nvSpPr>
        <p:spPr/>
        <p:txBody>
          <a:bodyPr/>
          <a:lstStyle/>
          <a:p>
            <a:endParaRPr lang="en-US"/>
          </a:p>
        </p:txBody>
      </p:sp>
      <p:pic>
        <p:nvPicPr>
          <p:cNvPr id="84997" name="Picture 5" descr="M_BI_SL_07"/>
          <p:cNvPicPr>
            <a:picLocks noChangeAspect="1" noChangeArrowheads="1"/>
          </p:cNvPicPr>
          <p:nvPr/>
        </p:nvPicPr>
        <p:blipFill>
          <a:blip r:embed="rId3" cstate="print"/>
          <a:srcRect/>
          <a:stretch>
            <a:fillRect/>
          </a:stretch>
        </p:blipFill>
        <p:spPr bwMode="auto">
          <a:xfrm>
            <a:off x="0" y="1268413"/>
            <a:ext cx="9144000" cy="5589587"/>
          </a:xfrm>
          <a:prstGeom prst="rect">
            <a:avLst/>
          </a:prstGeom>
          <a:noFill/>
        </p:spPr>
      </p:pic>
    </p:spTree>
  </p:cSld>
  <p:clrMapOvr>
    <a:masterClrMapping/>
  </p:clrMapOvr>
  <p:transition spd="med">
    <p:dissolve/>
    <p:sndAc>
      <p:stSnd>
        <p:snd r:embed="rId2"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a:t>Salmonella on XLD agar</a:t>
            </a:r>
            <a:endParaRPr lang="en-IN" dirty="0"/>
          </a:p>
        </p:txBody>
      </p:sp>
      <p:pic>
        <p:nvPicPr>
          <p:cNvPr id="72707" name="Picture 3"/>
          <p:cNvPicPr>
            <a:picLocks noGrp="1" noChangeAspect="1" noChangeArrowheads="1"/>
          </p:cNvPicPr>
          <p:nvPr>
            <p:ph type="body" idx="1"/>
          </p:nvPr>
        </p:nvPicPr>
        <p:blipFill>
          <a:blip r:embed="rId3" cstate="print"/>
          <a:srcRect/>
          <a:stretch>
            <a:fillRect/>
          </a:stretch>
        </p:blipFill>
        <p:spPr>
          <a:xfrm>
            <a:off x="0" y="1600200"/>
            <a:ext cx="9144000" cy="5257800"/>
          </a:xfrm>
        </p:spPr>
      </p:pic>
    </p:spTree>
  </p:cSld>
  <p:clrMapOvr>
    <a:masterClrMapping/>
  </p:clrMapOvr>
  <p:transition spd="med">
    <p:dissolve/>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43000"/>
          </a:xfrm>
          <a:prstGeom prst="rect">
            <a:avLst/>
          </a:prstGeom>
        </p:spPr>
        <p:txBody>
          <a:bodyPr/>
          <a:lstStyle/>
          <a:p>
            <a:pPr lvl="0" algn="ctr"/>
            <a:r>
              <a:rPr lang="en-US" sz="4000" b="1" i="1" kern="0" dirty="0" smtClean="0">
                <a:solidFill>
                  <a:srgbClr val="66FF66"/>
                </a:solidFill>
                <a:effectLst>
                  <a:outerShdw blurRad="38100" dist="38100" dir="2700000" algn="tl">
                    <a:srgbClr val="000000"/>
                  </a:outerShdw>
                </a:effectLst>
                <a:latin typeface="+mj-lt"/>
                <a:ea typeface="+mj-ea"/>
                <a:cs typeface="+mj-cs"/>
              </a:rPr>
              <a:t>Bone Marrow &amp; Other </a:t>
            </a:r>
            <a:r>
              <a:rPr kumimoji="0" lang="en-US" sz="4000" b="1" i="1" u="none" strike="noStrike" kern="0" cap="none" spc="0" normalizeH="0" baseline="0" noProof="0" dirty="0" smtClean="0">
                <a:ln>
                  <a:noFill/>
                </a:ln>
                <a:solidFill>
                  <a:srgbClr val="66FF66"/>
                </a:solidFill>
                <a:effectLst>
                  <a:outerShdw blurRad="38100" dist="38100" dir="2700000" algn="tl">
                    <a:srgbClr val="000000"/>
                  </a:outerShdw>
                </a:effectLst>
                <a:uLnTx/>
                <a:uFillTx/>
                <a:latin typeface="+mj-lt"/>
                <a:ea typeface="+mj-ea"/>
                <a:cs typeface="+mj-cs"/>
              </a:rPr>
              <a:t>Cultures</a:t>
            </a:r>
            <a:endParaRPr kumimoji="0" lang="en-IN" sz="4000" b="1" i="1" u="none" strike="noStrike" kern="0" cap="none" spc="0" normalizeH="0" baseline="0" noProof="0" dirty="0">
              <a:ln>
                <a:noFill/>
              </a:ln>
              <a:solidFill>
                <a:srgbClr val="66FF66"/>
              </a:solidFill>
              <a:effectLst>
                <a:outerShdw blurRad="38100" dist="38100" dir="2700000" algn="tl">
                  <a:srgbClr val="000000"/>
                </a:outerShdw>
              </a:effectLst>
              <a:uLnTx/>
              <a:uFillTx/>
              <a:latin typeface="+mj-lt"/>
              <a:ea typeface="+mj-ea"/>
              <a:cs typeface="+mj-cs"/>
            </a:endParaRPr>
          </a:p>
        </p:txBody>
      </p:sp>
      <p:sp>
        <p:nvSpPr>
          <p:cNvPr id="3" name="TextBox 2"/>
          <p:cNvSpPr txBox="1"/>
          <p:nvPr/>
        </p:nvSpPr>
        <p:spPr>
          <a:xfrm>
            <a:off x="428596" y="785794"/>
            <a:ext cx="8501122" cy="5170646"/>
          </a:xfrm>
          <a:prstGeom prst="rect">
            <a:avLst/>
          </a:prstGeom>
          <a:noFill/>
        </p:spPr>
        <p:txBody>
          <a:bodyPr wrap="square" rtlCol="0">
            <a:spAutoFit/>
          </a:bodyPr>
          <a:lstStyle/>
          <a:p>
            <a:pPr marL="465138" indent="-465138" algn="just">
              <a:lnSpc>
                <a:spcPct val="150000"/>
              </a:lnSpc>
              <a:buBlip>
                <a:blip r:embed="rId3"/>
              </a:buBlip>
            </a:pPr>
            <a:r>
              <a:rPr lang="en-US" sz="2200" b="1" dirty="0" smtClean="0">
                <a:latin typeface="Comic Sans MS" pitchFamily="66" charset="0"/>
              </a:rPr>
              <a:t>Unlike blood culture, bone marrow culture remains highly (90%) sensitive despite 5 days of antibiotic therapy.</a:t>
            </a:r>
          </a:p>
          <a:p>
            <a:pPr marL="465138" indent="-465138" algn="just">
              <a:lnSpc>
                <a:spcPct val="150000"/>
              </a:lnSpc>
              <a:buBlip>
                <a:blip r:embed="rId3"/>
              </a:buBlip>
            </a:pPr>
            <a:r>
              <a:rPr lang="en-US" sz="2200" b="1" dirty="0" smtClean="0">
                <a:latin typeface="Comic Sans MS" pitchFamily="66" charset="0"/>
              </a:rPr>
              <a:t> Culture of intestinal secretions (best obtained by a noninvasive duodenal string test) can be positive despite a negative bone marrow culture.</a:t>
            </a:r>
          </a:p>
          <a:p>
            <a:pPr marL="465138" indent="-465138" algn="just">
              <a:lnSpc>
                <a:spcPct val="150000"/>
              </a:lnSpc>
              <a:buBlip>
                <a:blip r:embed="rId3"/>
              </a:buBlip>
            </a:pPr>
            <a:r>
              <a:rPr lang="en-US" sz="2200" b="1" dirty="0" smtClean="0">
                <a:latin typeface="Comic Sans MS" pitchFamily="66" charset="0"/>
              </a:rPr>
              <a:t> If blood, bone marrow, and intestinal secretions are all cultured, the yield is &gt;90%.</a:t>
            </a:r>
          </a:p>
          <a:p>
            <a:pPr marL="465138" indent="-465138" algn="just">
              <a:lnSpc>
                <a:spcPct val="150000"/>
              </a:lnSpc>
              <a:buBlip>
                <a:blip r:embed="rId3"/>
              </a:buBlip>
            </a:pPr>
            <a:r>
              <a:rPr lang="en-US" sz="2200" b="1" dirty="0" smtClean="0">
                <a:latin typeface="Comic Sans MS" pitchFamily="66" charset="0"/>
              </a:rPr>
              <a:t> Stool cultures, while negative in 60–70% of cases during the first week, can become positive during the third week of infection in untreated patients. </a:t>
            </a:r>
            <a:endParaRPr lang="en-US" sz="2200" b="1" dirty="0">
              <a:latin typeface="Comic Sans MS" pitchFamily="66" charset="0"/>
            </a:endParaRPr>
          </a:p>
        </p:txBody>
      </p:sp>
    </p:spTree>
  </p:cSld>
  <p:clrMapOvr>
    <a:masterClrMapping/>
  </p:clrMapOvr>
  <p:transition spd="med">
    <p:dissolve/>
    <p:sndAc>
      <p:stSnd>
        <p:snd r:embed="rId2" name="arrow.wav"/>
      </p:stSnd>
    </p:sndAc>
  </p:transition>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918</TotalTime>
  <Words>1944</Words>
  <Application>Microsoft Office PowerPoint</Application>
  <PresentationFormat>On-screen Show (4:3)</PresentationFormat>
  <Paragraphs>221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Beam</vt:lpstr>
      <vt:lpstr>Typhoid Fever ( Enteric Fever ) Investigations, Treatment, Complications </vt:lpstr>
      <vt:lpstr>Slide 2</vt:lpstr>
      <vt:lpstr>NO Investigation is Diagnostic other than Positive CULTURE </vt:lpstr>
      <vt:lpstr>DIFFERENT SITES </vt:lpstr>
      <vt:lpstr>Slide 5</vt:lpstr>
      <vt:lpstr>Blood Culture</vt:lpstr>
      <vt:lpstr>Salmonella on Mac Conkey's agar</vt:lpstr>
      <vt:lpstr>Salmonella on XLD agar</vt:lpstr>
      <vt:lpstr>Slide 9</vt:lpstr>
      <vt:lpstr>Clot culture</vt:lpstr>
      <vt:lpstr>HISTORY OF SERO DIAGNOSIS </vt:lpstr>
      <vt:lpstr>Widal Test</vt:lpstr>
      <vt:lpstr>Slide agglutination tests</vt:lpstr>
      <vt:lpstr>Widal test </vt:lpstr>
      <vt:lpstr>Significant Titers helps in Diagnosis</vt:lpstr>
      <vt:lpstr>Limitations of Widal test</vt:lpstr>
      <vt:lpstr>Widal test – Still a popular test</vt:lpstr>
      <vt:lpstr>Bactek and Radiometric based methods are in recent use</vt:lpstr>
      <vt:lpstr>Slide 19</vt:lpstr>
      <vt:lpstr>Diagnosis of Carriers</vt:lpstr>
      <vt:lpstr>Emerging Methods in Diagnosis of Enteric fever</vt:lpstr>
      <vt:lpstr>Slide 22</vt:lpstr>
      <vt:lpstr>Slide 23</vt:lpstr>
      <vt:lpstr>Slide 24</vt:lpstr>
      <vt:lpstr>Antimicrobial Therapy in Typhoid</vt:lpstr>
      <vt:lpstr>Drug resitance an Emerging concern</vt:lpstr>
      <vt:lpstr>Treatement of carriers</vt:lpstr>
      <vt:lpstr>Vaccines for Typhoid Prevention</vt:lpstr>
      <vt:lpstr>Vaccine - injectable</vt:lpstr>
      <vt:lpstr>Vaccines for Typhoid</vt:lpstr>
      <vt:lpstr>Simple hand hygiene and washing can reduce several cases of Typhoid</vt:lpstr>
      <vt:lpstr>Slide 32</vt:lpstr>
      <vt:lpstr>Complication in Typhoid</vt:lpstr>
      <vt:lpstr>Slide 34</vt:lpstr>
      <vt:lpstr>Relapse</vt:lpstr>
      <vt:lpstr>Typhoid carriers </vt:lpstr>
      <vt:lpstr>Academic progress on carrier state in Typhoid</vt:lpstr>
      <vt:lpstr>Slide 38</vt:lpstr>
      <vt:lpstr>Slide 39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Typhoid Fever ( Enteric Fevers )</dc:title>
  <dc:creator>Dr.T.V.Rao M.D</dc:creator>
  <cp:lastModifiedBy>Jeevana</cp:lastModifiedBy>
  <cp:revision>168</cp:revision>
  <dcterms:created xsi:type="dcterms:W3CDTF">2008-06-30T02:09:33Z</dcterms:created>
  <dcterms:modified xsi:type="dcterms:W3CDTF">2020-08-19T12:09:11Z</dcterms:modified>
</cp:coreProperties>
</file>