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80" r:id="rId10"/>
    <p:sldId id="264" r:id="rId11"/>
    <p:sldId id="265" r:id="rId12"/>
    <p:sldId id="266" r:id="rId13"/>
    <p:sldId id="267" r:id="rId14"/>
    <p:sldId id="271" r:id="rId15"/>
    <p:sldId id="272" r:id="rId16"/>
    <p:sldId id="281" r:id="rId17"/>
    <p:sldId id="273" r:id="rId18"/>
    <p:sldId id="278" r:id="rId19"/>
    <p:sldId id="274" r:id="rId20"/>
    <p:sldId id="276" r:id="rId21"/>
    <p:sldId id="275" r:id="rId22"/>
    <p:sldId id="279" r:id="rId23"/>
    <p:sldId id="282" r:id="rId24"/>
    <p:sldId id="268" r:id="rId25"/>
    <p:sldId id="26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61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B9C17-5B23-4264-9114-F4DBA83B95FB}" type="datetimeFigureOut">
              <a:rPr lang="en-US" smtClean="0"/>
              <a:t>8/14/2020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2517A-5E8E-4299-8114-4AD622F60CC9}" type="slidenum">
              <a:rPr lang="en-US" smtClean="0"/>
              <a:t>‹#›</a:t>
            </a:fld>
            <a:endParaRPr lang="en-US"/>
          </a:p>
        </p:txBody>
      </p:sp>
    </p:spTree>
    <p:extLst>
      <p:ext uri="{BB962C8B-B14F-4D97-AF65-F5344CB8AC3E}">
        <p14:creationId xmlns:p14="http://schemas.microsoft.com/office/powerpoint/2010/main" val="1950773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52517A-5E8E-4299-8114-4AD622F60CC9}" type="slidenum">
              <a:rPr lang="en-US" smtClean="0"/>
              <a:t>1</a:t>
            </a:fld>
            <a:endParaRPr lang="en-US"/>
          </a:p>
        </p:txBody>
      </p:sp>
    </p:spTree>
    <p:extLst>
      <p:ext uri="{BB962C8B-B14F-4D97-AF65-F5344CB8AC3E}">
        <p14:creationId xmlns:p14="http://schemas.microsoft.com/office/powerpoint/2010/main" val="71157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295055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269584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306742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295025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1182774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07-Apr-15</a:t>
            </a:r>
          </a:p>
        </p:txBody>
      </p:sp>
      <p:sp>
        <p:nvSpPr>
          <p:cNvPr id="6" name="Footer Placeholder 5"/>
          <p:cNvSpPr>
            <a:spLocks noGrp="1"/>
          </p:cNvSpPr>
          <p:nvPr>
            <p:ph type="ftr" sz="quarter" idx="11"/>
          </p:nvPr>
        </p:nvSpPr>
        <p:spPr/>
        <p:txBody>
          <a:bodyPr/>
          <a:lstStyle/>
          <a:p>
            <a:r>
              <a:rPr lang="en-US"/>
              <a:t>HITESH KHURANA</a:t>
            </a:r>
          </a:p>
        </p:txBody>
      </p:sp>
      <p:sp>
        <p:nvSpPr>
          <p:cNvPr id="7" name="Slide Number Placeholder 6"/>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3595738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07-Apr-15</a:t>
            </a:r>
          </a:p>
        </p:txBody>
      </p:sp>
      <p:sp>
        <p:nvSpPr>
          <p:cNvPr id="8" name="Footer Placeholder 7"/>
          <p:cNvSpPr>
            <a:spLocks noGrp="1"/>
          </p:cNvSpPr>
          <p:nvPr>
            <p:ph type="ftr" sz="quarter" idx="11"/>
          </p:nvPr>
        </p:nvSpPr>
        <p:spPr/>
        <p:txBody>
          <a:bodyPr/>
          <a:lstStyle/>
          <a:p>
            <a:r>
              <a:rPr lang="en-US"/>
              <a:t>HITESH KHURANA</a:t>
            </a:r>
          </a:p>
        </p:txBody>
      </p:sp>
      <p:sp>
        <p:nvSpPr>
          <p:cNvPr id="9" name="Slide Number Placeholder 8"/>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311808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07-Apr-15</a:t>
            </a:r>
          </a:p>
        </p:txBody>
      </p:sp>
      <p:sp>
        <p:nvSpPr>
          <p:cNvPr id="4" name="Footer Placeholder 3"/>
          <p:cNvSpPr>
            <a:spLocks noGrp="1"/>
          </p:cNvSpPr>
          <p:nvPr>
            <p:ph type="ftr" sz="quarter" idx="11"/>
          </p:nvPr>
        </p:nvSpPr>
        <p:spPr/>
        <p:txBody>
          <a:bodyPr/>
          <a:lstStyle/>
          <a:p>
            <a:r>
              <a:rPr lang="en-US"/>
              <a:t>HITESH KHURANA</a:t>
            </a:r>
          </a:p>
        </p:txBody>
      </p:sp>
      <p:sp>
        <p:nvSpPr>
          <p:cNvPr id="5" name="Slide Number Placeholder 4"/>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346221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07-Apr-15</a:t>
            </a:r>
          </a:p>
        </p:txBody>
      </p:sp>
      <p:sp>
        <p:nvSpPr>
          <p:cNvPr id="3" name="Footer Placeholder 2"/>
          <p:cNvSpPr>
            <a:spLocks noGrp="1"/>
          </p:cNvSpPr>
          <p:nvPr>
            <p:ph type="ftr" sz="quarter" idx="11"/>
          </p:nvPr>
        </p:nvSpPr>
        <p:spPr/>
        <p:txBody>
          <a:bodyPr/>
          <a:lstStyle/>
          <a:p>
            <a:r>
              <a:rPr lang="en-US"/>
              <a:t>HITESH KHURANA</a:t>
            </a:r>
          </a:p>
        </p:txBody>
      </p:sp>
      <p:sp>
        <p:nvSpPr>
          <p:cNvPr id="4" name="Slide Number Placeholder 3"/>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3481958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07-Apr-15</a:t>
            </a:r>
          </a:p>
        </p:txBody>
      </p:sp>
      <p:sp>
        <p:nvSpPr>
          <p:cNvPr id="6" name="Footer Placeholder 5"/>
          <p:cNvSpPr>
            <a:spLocks noGrp="1"/>
          </p:cNvSpPr>
          <p:nvPr>
            <p:ph type="ftr" sz="quarter" idx="11"/>
          </p:nvPr>
        </p:nvSpPr>
        <p:spPr/>
        <p:txBody>
          <a:bodyPr/>
          <a:lstStyle/>
          <a:p>
            <a:r>
              <a:rPr lang="en-US"/>
              <a:t>HITESH KHURANA</a:t>
            </a:r>
          </a:p>
        </p:txBody>
      </p:sp>
      <p:sp>
        <p:nvSpPr>
          <p:cNvPr id="7" name="Slide Number Placeholder 6"/>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228347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07-Apr-15</a:t>
            </a:r>
          </a:p>
        </p:txBody>
      </p:sp>
      <p:sp>
        <p:nvSpPr>
          <p:cNvPr id="6" name="Footer Placeholder 5"/>
          <p:cNvSpPr>
            <a:spLocks noGrp="1"/>
          </p:cNvSpPr>
          <p:nvPr>
            <p:ph type="ftr" sz="quarter" idx="11"/>
          </p:nvPr>
        </p:nvSpPr>
        <p:spPr/>
        <p:txBody>
          <a:bodyPr/>
          <a:lstStyle/>
          <a:p>
            <a:r>
              <a:rPr lang="en-US"/>
              <a:t>HITESH KHURANA</a:t>
            </a:r>
          </a:p>
        </p:txBody>
      </p:sp>
      <p:sp>
        <p:nvSpPr>
          <p:cNvPr id="7" name="Slide Number Placeholder 6"/>
          <p:cNvSpPr>
            <a:spLocks noGrp="1"/>
          </p:cNvSpPr>
          <p:nvPr>
            <p:ph type="sldNum" sz="quarter" idx="12"/>
          </p:nvPr>
        </p:nvSpPr>
        <p:spPr/>
        <p:txBody>
          <a:bodyPr/>
          <a:lstStyle/>
          <a:p>
            <a:fld id="{1169449D-AAC0-4081-BB9D-A3B66921D982}" type="slidenum">
              <a:rPr lang="en-US" smtClean="0"/>
              <a:t>‹#›</a:t>
            </a:fld>
            <a:endParaRPr lang="en-US"/>
          </a:p>
        </p:txBody>
      </p:sp>
    </p:spTree>
    <p:extLst>
      <p:ext uri="{BB962C8B-B14F-4D97-AF65-F5344CB8AC3E}">
        <p14:creationId xmlns:p14="http://schemas.microsoft.com/office/powerpoint/2010/main" val="1107609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07-Apr-15</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HITESH KHURANA</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9449D-AAC0-4081-BB9D-A3B66921D982}" type="slidenum">
              <a:rPr lang="en-US" smtClean="0"/>
              <a:t>‹#›</a:t>
            </a:fld>
            <a:endParaRPr lang="en-US"/>
          </a:p>
        </p:txBody>
      </p:sp>
    </p:spTree>
    <p:extLst>
      <p:ext uri="{BB962C8B-B14F-4D97-AF65-F5344CB8AC3E}">
        <p14:creationId xmlns:p14="http://schemas.microsoft.com/office/powerpoint/2010/main" val="372603110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DEMENTIA</a:t>
            </a:r>
          </a:p>
        </p:txBody>
      </p:sp>
      <p:sp>
        <p:nvSpPr>
          <p:cNvPr id="3" name="Subtitle 2"/>
          <p:cNvSpPr>
            <a:spLocks noGrp="1"/>
          </p:cNvSpPr>
          <p:nvPr>
            <p:ph type="subTitle" idx="1"/>
          </p:nvPr>
        </p:nvSpPr>
        <p:spPr/>
        <p:txBody>
          <a:bodyPr>
            <a:normAutofit fontScale="70000" lnSpcReduction="20000"/>
          </a:bodyPr>
          <a:lstStyle/>
          <a:p>
            <a:r>
              <a:rPr lang="en-IN" sz="4000" dirty="0"/>
              <a:t>Skill development for identifying problems </a:t>
            </a:r>
          </a:p>
          <a:p>
            <a:r>
              <a:rPr lang="en-IN" dirty="0"/>
              <a:t>and their management</a:t>
            </a:r>
          </a:p>
          <a:p>
            <a:endParaRPr lang="en-IN" dirty="0"/>
          </a:p>
          <a:p>
            <a:r>
              <a:rPr lang="en-IN" dirty="0"/>
              <a:t>By: Dr NISHEET PATEL</a:t>
            </a:r>
          </a:p>
          <a:p>
            <a:r>
              <a:rPr lang="en-IN" dirty="0"/>
              <a:t>DEPARTMENT OF PSYCHIATRY</a:t>
            </a:r>
          </a:p>
        </p:txBody>
      </p:sp>
    </p:spTree>
    <p:extLst>
      <p:ext uri="{BB962C8B-B14F-4D97-AF65-F5344CB8AC3E}">
        <p14:creationId xmlns:p14="http://schemas.microsoft.com/office/powerpoint/2010/main" val="1321917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29866" y="202001"/>
            <a:ext cx="9114133" cy="6021381"/>
          </a:xfrm>
          <a:prstGeom prst="rect">
            <a:avLst/>
          </a:prstGeom>
        </p:spPr>
      </p:pic>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10</a:t>
            </a:fld>
            <a:endParaRPr lang="en-US"/>
          </a:p>
        </p:txBody>
      </p:sp>
      <p:sp>
        <p:nvSpPr>
          <p:cNvPr id="8" name="TextBox 7"/>
          <p:cNvSpPr txBox="1"/>
          <p:nvPr/>
        </p:nvSpPr>
        <p:spPr>
          <a:xfrm>
            <a:off x="3698543" y="5806701"/>
            <a:ext cx="5230727" cy="369332"/>
          </a:xfrm>
          <a:prstGeom prst="rect">
            <a:avLst/>
          </a:prstGeom>
          <a:noFill/>
        </p:spPr>
        <p:txBody>
          <a:bodyPr wrap="none" rtlCol="0">
            <a:spAutoFit/>
          </a:bodyPr>
          <a:lstStyle/>
          <a:p>
            <a:r>
              <a:rPr lang="en-US" dirty="0"/>
              <a:t>Snowden et al, Brain 2011; doi:10.1093/brain/awr189</a:t>
            </a:r>
          </a:p>
        </p:txBody>
      </p:sp>
    </p:spTree>
    <p:extLst>
      <p:ext uri="{BB962C8B-B14F-4D97-AF65-F5344CB8AC3E}">
        <p14:creationId xmlns:p14="http://schemas.microsoft.com/office/powerpoint/2010/main" val="379473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approach to diagnosis</a:t>
            </a:r>
          </a:p>
        </p:txBody>
      </p:sp>
      <p:sp>
        <p:nvSpPr>
          <p:cNvPr id="3" name="Content Placeholder 2"/>
          <p:cNvSpPr>
            <a:spLocks noGrp="1"/>
          </p:cNvSpPr>
          <p:nvPr>
            <p:ph idx="1"/>
          </p:nvPr>
        </p:nvSpPr>
        <p:spPr/>
        <p:txBody>
          <a:bodyPr/>
          <a:lstStyle/>
          <a:p>
            <a:r>
              <a:rPr lang="en-US" dirty="0" err="1"/>
              <a:t>Prediagnostic</a:t>
            </a:r>
            <a:r>
              <a:rPr lang="en-US" dirty="0"/>
              <a:t> evaluation</a:t>
            </a:r>
          </a:p>
          <a:p>
            <a:pPr marL="0" indent="0">
              <a:buNone/>
            </a:pPr>
            <a:r>
              <a:rPr lang="en-US" dirty="0"/>
              <a:t>    A careful history for each differential diagnosis</a:t>
            </a:r>
          </a:p>
          <a:p>
            <a:pPr marL="0" indent="0">
              <a:buNone/>
            </a:pPr>
            <a:r>
              <a:rPr lang="en-US" dirty="0"/>
              <a:t>    </a:t>
            </a:r>
            <a:r>
              <a:rPr lang="en-US" dirty="0">
                <a:hlinkClick r:id="rId2" action="ppaction://hlinksldjump"/>
              </a:rPr>
              <a:t>Enlist risk factors</a:t>
            </a:r>
            <a:endParaRPr lang="en-US" dirty="0"/>
          </a:p>
          <a:p>
            <a:pPr marL="0" indent="0">
              <a:buNone/>
            </a:pPr>
            <a:r>
              <a:rPr lang="en-US" dirty="0"/>
              <a:t>    Look for reversible causes and comorbid illnesses</a:t>
            </a:r>
          </a:p>
          <a:p>
            <a:pPr marL="0" indent="0">
              <a:buNone/>
            </a:pPr>
            <a:r>
              <a:rPr lang="en-US" dirty="0"/>
              <a:t>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11</a:t>
            </a:fld>
            <a:endParaRPr lang="en-US"/>
          </a:p>
        </p:txBody>
      </p:sp>
    </p:spTree>
    <p:extLst>
      <p:ext uri="{BB962C8B-B14F-4D97-AF65-F5344CB8AC3E}">
        <p14:creationId xmlns:p14="http://schemas.microsoft.com/office/powerpoint/2010/main" val="190104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Cognitive assessment</a:t>
            </a:r>
          </a:p>
        </p:txBody>
      </p:sp>
      <p:sp>
        <p:nvSpPr>
          <p:cNvPr id="3" name="Content Placeholder 2"/>
          <p:cNvSpPr>
            <a:spLocks noGrp="1"/>
          </p:cNvSpPr>
          <p:nvPr>
            <p:ph idx="1"/>
          </p:nvPr>
        </p:nvSpPr>
        <p:spPr/>
        <p:txBody>
          <a:bodyPr/>
          <a:lstStyle/>
          <a:p>
            <a:r>
              <a:rPr lang="en-US" dirty="0"/>
              <a:t>For screening and monitoring purpose. </a:t>
            </a:r>
          </a:p>
          <a:p>
            <a:pPr marL="0" indent="0">
              <a:buNone/>
            </a:pPr>
            <a:r>
              <a:rPr lang="en-US" dirty="0"/>
              <a:t>   MMSE</a:t>
            </a:r>
          </a:p>
          <a:p>
            <a:pPr marL="0" indent="0">
              <a:buNone/>
            </a:pPr>
            <a:r>
              <a:rPr lang="en-US" dirty="0"/>
              <a:t>   Mini-Cog</a:t>
            </a:r>
          </a:p>
          <a:p>
            <a:pPr marL="0" indent="0">
              <a:buNone/>
            </a:pPr>
            <a:r>
              <a:rPr lang="en-US" dirty="0"/>
              <a:t>   </a:t>
            </a:r>
            <a:r>
              <a:rPr lang="en-US" dirty="0" err="1"/>
              <a:t>MoCA</a:t>
            </a:r>
            <a:endParaRPr lang="en-US" dirty="0"/>
          </a:p>
          <a:p>
            <a:pPr marL="0" indent="0">
              <a:buNone/>
            </a:pPr>
            <a:r>
              <a:rPr lang="en-US" dirty="0"/>
              <a:t>   ADS</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12</a:t>
            </a:fld>
            <a:endParaRPr lang="en-US"/>
          </a:p>
        </p:txBody>
      </p:sp>
    </p:spTree>
    <p:extLst>
      <p:ext uri="{BB962C8B-B14F-4D97-AF65-F5344CB8AC3E}">
        <p14:creationId xmlns:p14="http://schemas.microsoft.com/office/powerpoint/2010/main" val="211021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assessment</a:t>
            </a:r>
          </a:p>
        </p:txBody>
      </p:sp>
      <p:sp>
        <p:nvSpPr>
          <p:cNvPr id="3" name="Content Placeholder 2"/>
          <p:cNvSpPr>
            <a:spLocks noGrp="1"/>
          </p:cNvSpPr>
          <p:nvPr>
            <p:ph idx="1"/>
          </p:nvPr>
        </p:nvSpPr>
        <p:spPr/>
        <p:txBody>
          <a:bodyPr/>
          <a:lstStyle/>
          <a:p>
            <a:r>
              <a:rPr lang="en-US" dirty="0"/>
              <a:t>Independence /disability</a:t>
            </a:r>
          </a:p>
          <a:p>
            <a:r>
              <a:rPr lang="en-US" dirty="0"/>
              <a:t>Assessment of ADL and IADL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13</a:t>
            </a:fld>
            <a:endParaRPr lang="en-US"/>
          </a:p>
        </p:txBody>
      </p:sp>
    </p:spTree>
    <p:extLst>
      <p:ext uri="{BB962C8B-B14F-4D97-AF65-F5344CB8AC3E}">
        <p14:creationId xmlns:p14="http://schemas.microsoft.com/office/powerpoint/2010/main" val="375456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7813"/>
            <a:ext cx="8229600" cy="1139825"/>
          </a:xfrm>
        </p:spPr>
        <p:txBody>
          <a:bodyPr/>
          <a:lstStyle/>
          <a:p>
            <a:r>
              <a:rPr lang="en-US" altLang="en-US"/>
              <a:t>BPSD Symptom Clusters</a:t>
            </a:r>
          </a:p>
        </p:txBody>
      </p:sp>
      <p:sp>
        <p:nvSpPr>
          <p:cNvPr id="6147" name="Oval 3"/>
          <p:cNvSpPr>
            <a:spLocks noChangeArrowheads="1"/>
          </p:cNvSpPr>
          <p:nvPr/>
        </p:nvSpPr>
        <p:spPr bwMode="auto">
          <a:xfrm>
            <a:off x="4572000" y="1676400"/>
            <a:ext cx="2819400" cy="1447800"/>
          </a:xfrm>
          <a:prstGeom prst="ellipse">
            <a:avLst/>
          </a:prstGeom>
          <a:solidFill>
            <a:schemeClr val="accent1"/>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dirty="0"/>
              <a:t>Pacing</a:t>
            </a:r>
          </a:p>
          <a:p>
            <a:pPr algn="ctr" eaLnBrk="0" hangingPunct="0"/>
            <a:r>
              <a:rPr lang="en-US" altLang="en-US" dirty="0"/>
              <a:t>Repetitive actions</a:t>
            </a:r>
          </a:p>
          <a:p>
            <a:pPr algn="ctr" eaLnBrk="0" hangingPunct="0"/>
            <a:r>
              <a:rPr lang="en-US" altLang="en-US" dirty="0"/>
              <a:t>Dressing/undressing</a:t>
            </a:r>
          </a:p>
          <a:p>
            <a:pPr algn="ctr" eaLnBrk="0" hangingPunct="0"/>
            <a:r>
              <a:rPr lang="en-US" altLang="en-US" dirty="0"/>
              <a:t>Restless/anxious</a:t>
            </a:r>
          </a:p>
        </p:txBody>
      </p:sp>
      <p:sp>
        <p:nvSpPr>
          <p:cNvPr id="6148" name="Oval 4"/>
          <p:cNvSpPr>
            <a:spLocks noChangeArrowheads="1"/>
          </p:cNvSpPr>
          <p:nvPr/>
        </p:nvSpPr>
        <p:spPr bwMode="auto">
          <a:xfrm>
            <a:off x="5562600" y="2971800"/>
            <a:ext cx="2743200" cy="1524000"/>
          </a:xfrm>
          <a:prstGeom prst="ellipse">
            <a:avLst/>
          </a:prstGeom>
          <a:solidFill>
            <a:srgbClr val="800080">
              <a:alpha val="98999"/>
            </a:srgbClr>
          </a:solidFill>
          <a:ln w="9525" cmpd="sng">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dirty="0"/>
              <a:t>Hallucinations</a:t>
            </a:r>
          </a:p>
          <a:p>
            <a:pPr algn="ctr" eaLnBrk="0" hangingPunct="0"/>
            <a:r>
              <a:rPr lang="en-US" altLang="en-US" dirty="0"/>
              <a:t>Delusions</a:t>
            </a:r>
          </a:p>
          <a:p>
            <a:pPr algn="ctr" eaLnBrk="0" hangingPunct="0"/>
            <a:r>
              <a:rPr lang="en-US" altLang="en-US" dirty="0"/>
              <a:t>Misidentification</a:t>
            </a:r>
          </a:p>
          <a:p>
            <a:pPr algn="ctr" eaLnBrk="0" hangingPunct="0"/>
            <a:r>
              <a:rPr lang="en-US" altLang="en-US" dirty="0"/>
              <a:t>Suspicious</a:t>
            </a:r>
          </a:p>
        </p:txBody>
      </p:sp>
      <p:sp>
        <p:nvSpPr>
          <p:cNvPr id="6149" name="Text Box 5"/>
          <p:cNvSpPr txBox="1">
            <a:spLocks noChangeArrowheads="1"/>
          </p:cNvSpPr>
          <p:nvPr/>
        </p:nvSpPr>
        <p:spPr bwMode="auto">
          <a:xfrm>
            <a:off x="7162800" y="15240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u="sng"/>
              <a:t>Agitation</a:t>
            </a:r>
          </a:p>
        </p:txBody>
      </p:sp>
      <p:sp>
        <p:nvSpPr>
          <p:cNvPr id="6150" name="Oval 6"/>
          <p:cNvSpPr>
            <a:spLocks noChangeArrowheads="1"/>
          </p:cNvSpPr>
          <p:nvPr/>
        </p:nvSpPr>
        <p:spPr bwMode="auto">
          <a:xfrm>
            <a:off x="1752600" y="1676400"/>
            <a:ext cx="2895600" cy="1600200"/>
          </a:xfrm>
          <a:prstGeom prst="ellipse">
            <a:avLst/>
          </a:prstGeom>
          <a:solidFill>
            <a:srgbClr val="FF0000"/>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dirty="0"/>
              <a:t>Physical aggression</a:t>
            </a:r>
          </a:p>
          <a:p>
            <a:pPr algn="ctr" eaLnBrk="0" hangingPunct="0"/>
            <a:r>
              <a:rPr lang="en-US" altLang="en-US" dirty="0"/>
              <a:t>Verbal Aggression</a:t>
            </a:r>
          </a:p>
          <a:p>
            <a:pPr algn="ctr" eaLnBrk="0" hangingPunct="0"/>
            <a:r>
              <a:rPr lang="en-US" altLang="en-US" dirty="0"/>
              <a:t>Aggressive resistance</a:t>
            </a:r>
          </a:p>
          <a:p>
            <a:pPr algn="ctr" eaLnBrk="0" hangingPunct="0"/>
            <a:r>
              <a:rPr lang="en-US" altLang="en-US" dirty="0"/>
              <a:t>to care</a:t>
            </a:r>
          </a:p>
        </p:txBody>
      </p:sp>
      <p:sp>
        <p:nvSpPr>
          <p:cNvPr id="6151" name="Oval 7"/>
          <p:cNvSpPr>
            <a:spLocks noChangeArrowheads="1"/>
          </p:cNvSpPr>
          <p:nvPr/>
        </p:nvSpPr>
        <p:spPr bwMode="auto">
          <a:xfrm>
            <a:off x="2209800" y="3200400"/>
            <a:ext cx="2286000" cy="2362200"/>
          </a:xfrm>
          <a:prstGeom prst="ellipse">
            <a:avLst/>
          </a:prstGeom>
          <a:solidFill>
            <a:schemeClr val="accent2"/>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dirty="0"/>
              <a:t>Sad </a:t>
            </a:r>
          </a:p>
          <a:p>
            <a:pPr algn="ctr" eaLnBrk="0" hangingPunct="0"/>
            <a:r>
              <a:rPr lang="en-US" altLang="en-US" dirty="0"/>
              <a:t>Tearful</a:t>
            </a:r>
          </a:p>
          <a:p>
            <a:pPr algn="ctr" eaLnBrk="0" hangingPunct="0"/>
            <a:r>
              <a:rPr lang="en-US" altLang="en-US" dirty="0"/>
              <a:t>Hopeless</a:t>
            </a:r>
          </a:p>
          <a:p>
            <a:pPr algn="ctr" eaLnBrk="0" hangingPunct="0"/>
            <a:r>
              <a:rPr lang="en-US" altLang="en-US" dirty="0"/>
              <a:t>Guilty</a:t>
            </a:r>
          </a:p>
          <a:p>
            <a:pPr algn="ctr" eaLnBrk="0" hangingPunct="0"/>
            <a:r>
              <a:rPr lang="en-US" altLang="en-US" dirty="0"/>
              <a:t>Anxious</a:t>
            </a:r>
          </a:p>
          <a:p>
            <a:pPr algn="ctr" eaLnBrk="0" hangingPunct="0"/>
            <a:r>
              <a:rPr lang="en-US" altLang="en-US" dirty="0"/>
              <a:t>Irritable/screaming</a:t>
            </a:r>
          </a:p>
          <a:p>
            <a:pPr algn="ctr" eaLnBrk="0" hangingPunct="0"/>
            <a:r>
              <a:rPr lang="en-US" altLang="en-US" dirty="0"/>
              <a:t>Suicidal</a:t>
            </a:r>
          </a:p>
        </p:txBody>
      </p:sp>
      <p:sp>
        <p:nvSpPr>
          <p:cNvPr id="6152" name="Oval 8"/>
          <p:cNvSpPr>
            <a:spLocks noChangeArrowheads="1"/>
          </p:cNvSpPr>
          <p:nvPr/>
        </p:nvSpPr>
        <p:spPr bwMode="auto">
          <a:xfrm>
            <a:off x="762000" y="2895600"/>
            <a:ext cx="1600200" cy="1371600"/>
          </a:xfrm>
          <a:prstGeom prst="ellipse">
            <a:avLst/>
          </a:prstGeom>
          <a:solidFill>
            <a:srgbClr val="000000"/>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a:solidFill>
                  <a:srgbClr val="FFFF00"/>
                </a:solidFill>
              </a:rPr>
              <a:t>Withdrawn</a:t>
            </a:r>
          </a:p>
          <a:p>
            <a:pPr algn="ctr" eaLnBrk="0" hangingPunct="0"/>
            <a:r>
              <a:rPr lang="en-US" altLang="en-US">
                <a:solidFill>
                  <a:srgbClr val="FFFF00"/>
                </a:solidFill>
              </a:rPr>
              <a:t>Lacks interest</a:t>
            </a:r>
          </a:p>
          <a:p>
            <a:pPr algn="ctr" eaLnBrk="0" hangingPunct="0"/>
            <a:r>
              <a:rPr lang="en-US" altLang="en-US">
                <a:solidFill>
                  <a:srgbClr val="FFFF00"/>
                </a:solidFill>
              </a:rPr>
              <a:t>Amotivation</a:t>
            </a:r>
          </a:p>
        </p:txBody>
      </p:sp>
      <p:sp>
        <p:nvSpPr>
          <p:cNvPr id="6153" name="Text Box 9"/>
          <p:cNvSpPr txBox="1">
            <a:spLocks noChangeArrowheads="1"/>
          </p:cNvSpPr>
          <p:nvPr/>
        </p:nvSpPr>
        <p:spPr bwMode="auto">
          <a:xfrm>
            <a:off x="7086600" y="4038600"/>
            <a:ext cx="968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en-US" altLang="en-US"/>
          </a:p>
        </p:txBody>
      </p:sp>
      <p:sp>
        <p:nvSpPr>
          <p:cNvPr id="6154" name="Text Box 10"/>
          <p:cNvSpPr txBox="1">
            <a:spLocks noChangeArrowheads="1"/>
          </p:cNvSpPr>
          <p:nvPr/>
        </p:nvSpPr>
        <p:spPr bwMode="auto">
          <a:xfrm>
            <a:off x="7543800" y="44196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u="sng"/>
              <a:t>Psychosis</a:t>
            </a:r>
          </a:p>
        </p:txBody>
      </p:sp>
      <p:sp>
        <p:nvSpPr>
          <p:cNvPr id="6155" name="Text Box 11"/>
          <p:cNvSpPr txBox="1">
            <a:spLocks noChangeArrowheads="1"/>
          </p:cNvSpPr>
          <p:nvPr/>
        </p:nvSpPr>
        <p:spPr bwMode="auto">
          <a:xfrm>
            <a:off x="3124200" y="5638800"/>
            <a:ext cx="2111375" cy="3968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u="sng"/>
              <a:t>Depression</a:t>
            </a:r>
          </a:p>
        </p:txBody>
      </p:sp>
      <p:sp>
        <p:nvSpPr>
          <p:cNvPr id="6156" name="Rectangle 12"/>
          <p:cNvSpPr>
            <a:spLocks noChangeArrowheads="1"/>
          </p:cNvSpPr>
          <p:nvPr/>
        </p:nvSpPr>
        <p:spPr bwMode="auto">
          <a:xfrm>
            <a:off x="228600" y="2641600"/>
            <a:ext cx="974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u="sng"/>
              <a:t>Apathy</a:t>
            </a:r>
          </a:p>
        </p:txBody>
      </p:sp>
      <p:sp>
        <p:nvSpPr>
          <p:cNvPr id="6157" name="Text Box 13"/>
          <p:cNvSpPr txBox="1">
            <a:spLocks noChangeArrowheads="1"/>
          </p:cNvSpPr>
          <p:nvPr/>
        </p:nvSpPr>
        <p:spPr bwMode="auto">
          <a:xfrm>
            <a:off x="2346325" y="1306513"/>
            <a:ext cx="1455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u="sng"/>
              <a:t>Aggression</a:t>
            </a:r>
          </a:p>
        </p:txBody>
      </p:sp>
      <p:sp>
        <p:nvSpPr>
          <p:cNvPr id="6158" name="Oval 14"/>
          <p:cNvSpPr>
            <a:spLocks noChangeArrowheads="1"/>
          </p:cNvSpPr>
          <p:nvPr/>
        </p:nvSpPr>
        <p:spPr bwMode="auto">
          <a:xfrm>
            <a:off x="3962400" y="2971800"/>
            <a:ext cx="1981200" cy="1371600"/>
          </a:xfrm>
          <a:prstGeom prst="ellipse">
            <a:avLst/>
          </a:prstGeom>
          <a:solidFill>
            <a:srgbClr val="993300"/>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dirty="0"/>
              <a:t>Euphoria</a:t>
            </a:r>
          </a:p>
          <a:p>
            <a:pPr algn="ctr" eaLnBrk="0" hangingPunct="0"/>
            <a:r>
              <a:rPr lang="en-US" altLang="en-US" dirty="0"/>
              <a:t>Pressured speech</a:t>
            </a:r>
          </a:p>
          <a:p>
            <a:pPr algn="ctr" eaLnBrk="0" hangingPunct="0"/>
            <a:r>
              <a:rPr lang="en-US" altLang="en-US" dirty="0"/>
              <a:t>Irritable</a:t>
            </a:r>
          </a:p>
        </p:txBody>
      </p:sp>
      <p:sp>
        <p:nvSpPr>
          <p:cNvPr id="6159" name="Rectangle 15"/>
          <p:cNvSpPr>
            <a:spLocks noChangeArrowheads="1"/>
          </p:cNvSpPr>
          <p:nvPr/>
        </p:nvSpPr>
        <p:spPr bwMode="auto">
          <a:xfrm>
            <a:off x="8582025" y="169862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endParaRPr lang="en-US" altLang="en-US" sz="2000"/>
          </a:p>
        </p:txBody>
      </p:sp>
      <p:sp>
        <p:nvSpPr>
          <p:cNvPr id="6160" name="Text Box 16"/>
          <p:cNvSpPr txBox="1">
            <a:spLocks noChangeArrowheads="1"/>
          </p:cNvSpPr>
          <p:nvPr/>
        </p:nvSpPr>
        <p:spPr bwMode="auto">
          <a:xfrm>
            <a:off x="4800600" y="4343400"/>
            <a:ext cx="1120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sz="2000" u="sng"/>
              <a:t>Mania</a:t>
            </a:r>
          </a:p>
        </p:txBody>
      </p:sp>
      <p:sp>
        <p:nvSpPr>
          <p:cNvPr id="6161" name="Text Box 17"/>
          <p:cNvSpPr txBox="1">
            <a:spLocks noChangeArrowheads="1"/>
          </p:cNvSpPr>
          <p:nvPr/>
        </p:nvSpPr>
        <p:spPr bwMode="auto">
          <a:xfrm>
            <a:off x="6216650" y="5772150"/>
            <a:ext cx="18478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Cummings,1998</a:t>
            </a:r>
          </a:p>
        </p:txBody>
      </p:sp>
    </p:spTree>
    <p:extLst>
      <p:ext uri="{BB962C8B-B14F-4D97-AF65-F5344CB8AC3E}">
        <p14:creationId xmlns:p14="http://schemas.microsoft.com/office/powerpoint/2010/main" val="554275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57"/>
                                        </p:tgtEl>
                                        <p:attrNameLst>
                                          <p:attrName>style.visibility</p:attrName>
                                        </p:attrNameLst>
                                      </p:cBhvr>
                                      <p:to>
                                        <p:strVal val="visible"/>
                                      </p:to>
                                    </p:set>
                                    <p:animEffect transition="in" filter="dissolve">
                                      <p:cBhvr>
                                        <p:cTn id="7" dur="500"/>
                                        <p:tgtEl>
                                          <p:spTgt spid="615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dissolve">
                                      <p:cBhvr>
                                        <p:cTn id="10" dur="500"/>
                                        <p:tgtEl>
                                          <p:spTgt spid="615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149"/>
                                        </p:tgtEl>
                                        <p:attrNameLst>
                                          <p:attrName>style.visibility</p:attrName>
                                        </p:attrNameLst>
                                      </p:cBhvr>
                                      <p:to>
                                        <p:strVal val="visible"/>
                                      </p:to>
                                    </p:set>
                                    <p:animEffect transition="in" filter="dissolve">
                                      <p:cBhvr>
                                        <p:cTn id="15" dur="500"/>
                                        <p:tgtEl>
                                          <p:spTgt spid="614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dissolve">
                                      <p:cBhvr>
                                        <p:cTn id="18" dur="500"/>
                                        <p:tgtEl>
                                          <p:spTgt spid="614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156"/>
                                        </p:tgtEl>
                                        <p:attrNameLst>
                                          <p:attrName>style.visibility</p:attrName>
                                        </p:attrNameLst>
                                      </p:cBhvr>
                                      <p:to>
                                        <p:strVal val="visible"/>
                                      </p:to>
                                    </p:set>
                                    <p:animEffect transition="in" filter="dissolve">
                                      <p:cBhvr>
                                        <p:cTn id="23" dur="500"/>
                                        <p:tgtEl>
                                          <p:spTgt spid="615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152"/>
                                        </p:tgtEl>
                                        <p:attrNameLst>
                                          <p:attrName>style.visibility</p:attrName>
                                        </p:attrNameLst>
                                      </p:cBhvr>
                                      <p:to>
                                        <p:strVal val="visible"/>
                                      </p:to>
                                    </p:set>
                                    <p:animEffect transition="in" filter="dissolve">
                                      <p:cBhvr>
                                        <p:cTn id="26" dur="500"/>
                                        <p:tgtEl>
                                          <p:spTgt spid="61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155"/>
                                        </p:tgtEl>
                                        <p:attrNameLst>
                                          <p:attrName>style.visibility</p:attrName>
                                        </p:attrNameLst>
                                      </p:cBhvr>
                                      <p:to>
                                        <p:strVal val="visible"/>
                                      </p:to>
                                    </p:set>
                                    <p:animEffect transition="in" filter="dissolve">
                                      <p:cBhvr>
                                        <p:cTn id="31" dur="500"/>
                                        <p:tgtEl>
                                          <p:spTgt spid="615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6151"/>
                                        </p:tgtEl>
                                        <p:attrNameLst>
                                          <p:attrName>style.visibility</p:attrName>
                                        </p:attrNameLst>
                                      </p:cBhvr>
                                      <p:to>
                                        <p:strVal val="visible"/>
                                      </p:to>
                                    </p:set>
                                    <p:animEffect transition="in" filter="dissolve">
                                      <p:cBhvr>
                                        <p:cTn id="34" dur="500"/>
                                        <p:tgtEl>
                                          <p:spTgt spid="615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158"/>
                                        </p:tgtEl>
                                        <p:attrNameLst>
                                          <p:attrName>style.visibility</p:attrName>
                                        </p:attrNameLst>
                                      </p:cBhvr>
                                      <p:to>
                                        <p:strVal val="visible"/>
                                      </p:to>
                                    </p:set>
                                    <p:animEffect transition="in" filter="dissolve">
                                      <p:cBhvr>
                                        <p:cTn id="39" dur="500"/>
                                        <p:tgtEl>
                                          <p:spTgt spid="615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6160"/>
                                        </p:tgtEl>
                                        <p:attrNameLst>
                                          <p:attrName>style.visibility</p:attrName>
                                        </p:attrNameLst>
                                      </p:cBhvr>
                                      <p:to>
                                        <p:strVal val="visible"/>
                                      </p:to>
                                    </p:set>
                                    <p:animEffect transition="in" filter="dissolve">
                                      <p:cBhvr>
                                        <p:cTn id="42" dur="500"/>
                                        <p:tgtEl>
                                          <p:spTgt spid="616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148"/>
                                        </p:tgtEl>
                                        <p:attrNameLst>
                                          <p:attrName>style.visibility</p:attrName>
                                        </p:attrNameLst>
                                      </p:cBhvr>
                                      <p:to>
                                        <p:strVal val="visible"/>
                                      </p:to>
                                    </p:set>
                                    <p:animEffect transition="in" filter="dissolve">
                                      <p:cBhvr>
                                        <p:cTn id="47" dur="500"/>
                                        <p:tgtEl>
                                          <p:spTgt spid="614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6154"/>
                                        </p:tgtEl>
                                        <p:attrNameLst>
                                          <p:attrName>style.visibility</p:attrName>
                                        </p:attrNameLst>
                                      </p:cBhvr>
                                      <p:to>
                                        <p:strVal val="visible"/>
                                      </p:to>
                                    </p:set>
                                    <p:animEffect transition="in" filter="dissolve">
                                      <p:cBhvr>
                                        <p:cTn id="50"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P spid="6148" grpId="0" animBg="1" autoUpdateAnimBg="0"/>
      <p:bldP spid="6149" grpId="0" autoUpdateAnimBg="0"/>
      <p:bldP spid="6150" grpId="0" animBg="1" autoUpdateAnimBg="0"/>
      <p:bldP spid="6151" grpId="0" animBg="1" autoUpdateAnimBg="0"/>
      <p:bldP spid="6152" grpId="0" animBg="1" autoUpdateAnimBg="0"/>
      <p:bldP spid="6154" grpId="0" autoUpdateAnimBg="0"/>
      <p:bldP spid="6155" grpId="0" autoUpdateAnimBg="0"/>
      <p:bldP spid="6156" grpId="0" autoUpdateAnimBg="0"/>
      <p:bldP spid="6157" grpId="0" autoUpdateAnimBg="0"/>
      <p:bldP spid="6158" grpId="0" animBg="1" autoUpdateAnimBg="0"/>
      <p:bldP spid="616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a:t>
            </a:r>
            <a:r>
              <a:rPr lang="en-US" dirty="0" err="1"/>
              <a:t>caregiveres</a:t>
            </a:r>
            <a:endParaRPr lang="en-US" dirty="0"/>
          </a:p>
        </p:txBody>
      </p:sp>
      <p:sp>
        <p:nvSpPr>
          <p:cNvPr id="6" name="Content Placeholder 5"/>
          <p:cNvSpPr>
            <a:spLocks noGrp="1"/>
          </p:cNvSpPr>
          <p:nvPr>
            <p:ph idx="1"/>
          </p:nvPr>
        </p:nvSpPr>
        <p:spPr/>
        <p:txBody>
          <a:bodyPr/>
          <a:lstStyle/>
          <a:p>
            <a:r>
              <a:rPr lang="en-US" dirty="0"/>
              <a:t>Identify the primary caregiver</a:t>
            </a:r>
          </a:p>
          <a:p>
            <a:r>
              <a:rPr lang="en-US" dirty="0"/>
              <a:t>Assess adequacy of family and other support system</a:t>
            </a:r>
          </a:p>
          <a:p>
            <a:r>
              <a:rPr lang="en-US" dirty="0"/>
              <a:t>Cultural language and literacy considerations </a:t>
            </a:r>
          </a:p>
        </p:txBody>
      </p:sp>
      <p:sp>
        <p:nvSpPr>
          <p:cNvPr id="3" name="Date Placeholder 2"/>
          <p:cNvSpPr>
            <a:spLocks noGrp="1"/>
          </p:cNvSpPr>
          <p:nvPr>
            <p:ph type="dt" sz="half" idx="10"/>
          </p:nvPr>
        </p:nvSpPr>
        <p:spPr/>
        <p:txBody>
          <a:bodyPr/>
          <a:lstStyle/>
          <a:p>
            <a:r>
              <a:rPr lang="en-US"/>
              <a:t>07-Apr-15</a:t>
            </a:r>
          </a:p>
        </p:txBody>
      </p:sp>
      <p:sp>
        <p:nvSpPr>
          <p:cNvPr id="4" name="Footer Placeholder 3"/>
          <p:cNvSpPr>
            <a:spLocks noGrp="1"/>
          </p:cNvSpPr>
          <p:nvPr>
            <p:ph type="ftr" sz="quarter" idx="11"/>
          </p:nvPr>
        </p:nvSpPr>
        <p:spPr/>
        <p:txBody>
          <a:bodyPr/>
          <a:lstStyle/>
          <a:p>
            <a:r>
              <a:rPr lang="en-US"/>
              <a:t>HITESH KHURANA</a:t>
            </a:r>
          </a:p>
        </p:txBody>
      </p:sp>
      <p:sp>
        <p:nvSpPr>
          <p:cNvPr id="5" name="Slide Number Placeholder 4"/>
          <p:cNvSpPr>
            <a:spLocks noGrp="1"/>
          </p:cNvSpPr>
          <p:nvPr>
            <p:ph type="sldNum" sz="quarter" idx="12"/>
          </p:nvPr>
        </p:nvSpPr>
        <p:spPr/>
        <p:txBody>
          <a:bodyPr/>
          <a:lstStyle/>
          <a:p>
            <a:fld id="{1169449D-AAC0-4081-BB9D-A3B66921D982}" type="slidenum">
              <a:rPr lang="en-US" smtClean="0"/>
              <a:t>15</a:t>
            </a:fld>
            <a:endParaRPr lang="en-US"/>
          </a:p>
        </p:txBody>
      </p:sp>
    </p:spTree>
    <p:extLst>
      <p:ext uri="{BB962C8B-B14F-4D97-AF65-F5344CB8AC3E}">
        <p14:creationId xmlns:p14="http://schemas.microsoft.com/office/powerpoint/2010/main" val="2606225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682385" y="474260"/>
            <a:ext cx="7842787" cy="5882091"/>
          </a:xfrm>
          <a:prstGeom prst="rect">
            <a:avLst/>
          </a:prstGeom>
        </p:spPr>
      </p:pic>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16</a:t>
            </a:fld>
            <a:endParaRPr lang="en-US"/>
          </a:p>
        </p:txBody>
      </p:sp>
    </p:spTree>
    <p:extLst>
      <p:ext uri="{BB962C8B-B14F-4D97-AF65-F5344CB8AC3E}">
        <p14:creationId xmlns:p14="http://schemas.microsoft.com/office/powerpoint/2010/main" val="3372668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asked questions-1</a:t>
            </a:r>
          </a:p>
        </p:txBody>
      </p:sp>
      <p:sp>
        <p:nvSpPr>
          <p:cNvPr id="3" name="Content Placeholder 2"/>
          <p:cNvSpPr>
            <a:spLocks noGrp="1"/>
          </p:cNvSpPr>
          <p:nvPr>
            <p:ph idx="1"/>
          </p:nvPr>
        </p:nvSpPr>
        <p:spPr/>
        <p:txBody>
          <a:bodyPr/>
          <a:lstStyle/>
          <a:p>
            <a:r>
              <a:rPr lang="en-US" dirty="0"/>
              <a:t>What it is due to ? Is it hereditary…..</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17</a:t>
            </a:fld>
            <a:endParaRPr lang="en-US"/>
          </a:p>
        </p:txBody>
      </p:sp>
    </p:spTree>
    <p:extLst>
      <p:ext uri="{BB962C8B-B14F-4D97-AF65-F5344CB8AC3E}">
        <p14:creationId xmlns:p14="http://schemas.microsoft.com/office/powerpoint/2010/main" val="3133106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asked questions-2</a:t>
            </a:r>
          </a:p>
        </p:txBody>
      </p:sp>
      <p:sp>
        <p:nvSpPr>
          <p:cNvPr id="3" name="Content Placeholder 2"/>
          <p:cNvSpPr>
            <a:spLocks noGrp="1"/>
          </p:cNvSpPr>
          <p:nvPr>
            <p:ph idx="1"/>
          </p:nvPr>
        </p:nvSpPr>
        <p:spPr/>
        <p:txBody>
          <a:bodyPr/>
          <a:lstStyle/>
          <a:p>
            <a:r>
              <a:rPr lang="en-US" dirty="0"/>
              <a:t>Is this condition reversible?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18</a:t>
            </a:fld>
            <a:endParaRPr lang="en-US"/>
          </a:p>
        </p:txBody>
      </p:sp>
    </p:spTree>
    <p:extLst>
      <p:ext uri="{BB962C8B-B14F-4D97-AF65-F5344CB8AC3E}">
        <p14:creationId xmlns:p14="http://schemas.microsoft.com/office/powerpoint/2010/main" val="3530357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asked questions-3</a:t>
            </a:r>
          </a:p>
        </p:txBody>
      </p:sp>
      <p:sp>
        <p:nvSpPr>
          <p:cNvPr id="3" name="Content Placeholder 2"/>
          <p:cNvSpPr>
            <a:spLocks noGrp="1"/>
          </p:cNvSpPr>
          <p:nvPr>
            <p:ph idx="1"/>
          </p:nvPr>
        </p:nvSpPr>
        <p:spPr/>
        <p:txBody>
          <a:bodyPr/>
          <a:lstStyle/>
          <a:p>
            <a:r>
              <a:rPr lang="en-US" dirty="0"/>
              <a:t>How medicines can help? Can the patient recover?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19</a:t>
            </a:fld>
            <a:endParaRPr lang="en-US"/>
          </a:p>
        </p:txBody>
      </p:sp>
    </p:spTree>
    <p:extLst>
      <p:ext uri="{BB962C8B-B14F-4D97-AF65-F5344CB8AC3E}">
        <p14:creationId xmlns:p14="http://schemas.microsoft.com/office/powerpoint/2010/main" val="473969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NEUROCOGNITIVE DISORDERS</a:t>
            </a:r>
          </a:p>
        </p:txBody>
      </p:sp>
      <p:sp>
        <p:nvSpPr>
          <p:cNvPr id="3" name="Content Placeholder 2"/>
          <p:cNvSpPr>
            <a:spLocks noGrp="1"/>
          </p:cNvSpPr>
          <p:nvPr>
            <p:ph idx="1"/>
          </p:nvPr>
        </p:nvSpPr>
        <p:spPr/>
        <p:txBody>
          <a:bodyPr/>
          <a:lstStyle/>
          <a:p>
            <a:r>
              <a:rPr lang="en-US" dirty="0"/>
              <a:t>Definition: Disorders in which impaired cognition has not been present since birth or very early life.</a:t>
            </a:r>
          </a:p>
          <a:p>
            <a:r>
              <a:rPr lang="en-US" dirty="0"/>
              <a:t>Underlying pathology, and frequently the etiology as well, can potentially be deter­mined.</a:t>
            </a:r>
          </a:p>
          <a:p>
            <a:r>
              <a:rPr lang="en-US" dirty="0"/>
              <a:t>Appeared in DSM-5 for the first time. </a:t>
            </a:r>
          </a:p>
          <a:p>
            <a:r>
              <a:rPr lang="en-US" dirty="0"/>
              <a:t>Major &amp; minor neurocognitive dis­orders</a:t>
            </a:r>
          </a:p>
          <a:p>
            <a:r>
              <a:rPr lang="en-US" dirty="0"/>
              <a:t>"</a:t>
            </a:r>
            <a:r>
              <a:rPr lang="en-US" dirty="0" err="1"/>
              <a:t>Dementia,Delirium</a:t>
            </a:r>
            <a:r>
              <a:rPr lang="en-US" dirty="0"/>
              <a:t>, Amnestic, and Other Cognitive Disorders“ in DSM-IV.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2</a:t>
            </a:fld>
            <a:endParaRPr lang="en-US"/>
          </a:p>
        </p:txBody>
      </p:sp>
    </p:spTree>
    <p:extLst>
      <p:ext uri="{BB962C8B-B14F-4D97-AF65-F5344CB8AC3E}">
        <p14:creationId xmlns:p14="http://schemas.microsoft.com/office/powerpoint/2010/main" val="223710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asked questions-4</a:t>
            </a:r>
          </a:p>
        </p:txBody>
      </p:sp>
      <p:sp>
        <p:nvSpPr>
          <p:cNvPr id="3" name="Content Placeholder 2"/>
          <p:cNvSpPr>
            <a:spLocks noGrp="1"/>
          </p:cNvSpPr>
          <p:nvPr>
            <p:ph idx="1"/>
          </p:nvPr>
        </p:nvSpPr>
        <p:spPr/>
        <p:txBody>
          <a:bodyPr/>
          <a:lstStyle/>
          <a:p>
            <a:r>
              <a:rPr lang="en-US" dirty="0"/>
              <a:t>Do I need to consult any other specialist? How would they help?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20</a:t>
            </a:fld>
            <a:endParaRPr lang="en-US"/>
          </a:p>
        </p:txBody>
      </p:sp>
    </p:spTree>
    <p:extLst>
      <p:ext uri="{BB962C8B-B14F-4D97-AF65-F5344CB8AC3E}">
        <p14:creationId xmlns:p14="http://schemas.microsoft.com/office/powerpoint/2010/main" val="909653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asked questions-5</a:t>
            </a:r>
          </a:p>
        </p:txBody>
      </p:sp>
      <p:sp>
        <p:nvSpPr>
          <p:cNvPr id="3" name="Content Placeholder 2"/>
          <p:cNvSpPr>
            <a:spLocks noGrp="1"/>
          </p:cNvSpPr>
          <p:nvPr>
            <p:ph idx="1"/>
          </p:nvPr>
        </p:nvSpPr>
        <p:spPr/>
        <p:txBody>
          <a:bodyPr/>
          <a:lstStyle/>
          <a:p>
            <a:r>
              <a:rPr lang="en-US" dirty="0"/>
              <a:t>What tests /X-rays are </a:t>
            </a:r>
            <a:r>
              <a:rPr lang="en-US" dirty="0" err="1"/>
              <a:t>needed?How</a:t>
            </a:r>
            <a:r>
              <a:rPr lang="en-US" dirty="0"/>
              <a:t> would these help?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21</a:t>
            </a:fld>
            <a:endParaRPr lang="en-US"/>
          </a:p>
        </p:txBody>
      </p:sp>
    </p:spTree>
    <p:extLst>
      <p:ext uri="{BB962C8B-B14F-4D97-AF65-F5344CB8AC3E}">
        <p14:creationId xmlns:p14="http://schemas.microsoft.com/office/powerpoint/2010/main" val="3100649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Commonly asked questions-6</a:t>
            </a:r>
          </a:p>
        </p:txBody>
      </p:sp>
      <p:sp>
        <p:nvSpPr>
          <p:cNvPr id="3" name="Content Placeholder 2"/>
          <p:cNvSpPr>
            <a:spLocks noGrp="1"/>
          </p:cNvSpPr>
          <p:nvPr>
            <p:ph idx="1"/>
          </p:nvPr>
        </p:nvSpPr>
        <p:spPr/>
        <p:txBody>
          <a:bodyPr/>
          <a:lstStyle/>
          <a:p>
            <a:r>
              <a:rPr lang="en-US" dirty="0"/>
              <a:t>Is there any long term care facility available?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22</a:t>
            </a:fld>
            <a:endParaRPr lang="en-US"/>
          </a:p>
        </p:txBody>
      </p:sp>
    </p:spTree>
    <p:extLst>
      <p:ext uri="{BB962C8B-B14F-4D97-AF65-F5344CB8AC3E}">
        <p14:creationId xmlns:p14="http://schemas.microsoft.com/office/powerpoint/2010/main" val="3532907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1269028" y="365126"/>
            <a:ext cx="6414671" cy="5991225"/>
          </a:xfrm>
          <a:prstGeom prst="rect">
            <a:avLst/>
          </a:prstGeom>
        </p:spPr>
      </p:pic>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23</a:t>
            </a:fld>
            <a:endParaRPr lang="en-US"/>
          </a:p>
        </p:txBody>
      </p:sp>
    </p:spTree>
    <p:extLst>
      <p:ext uri="{BB962C8B-B14F-4D97-AF65-F5344CB8AC3E}">
        <p14:creationId xmlns:p14="http://schemas.microsoft.com/office/powerpoint/2010/main" val="3497911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ction="ppaction://hlinksldjump"/>
              </a:rPr>
              <a:t>Warning Signs for Alzheimer’s Disease</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 Memory loss</a:t>
            </a:r>
          </a:p>
          <a:p>
            <a:pPr marL="0" indent="0">
              <a:buNone/>
            </a:pPr>
            <a:r>
              <a:rPr lang="en-US" dirty="0"/>
              <a:t>● Difﬁculty performing familiar tasks</a:t>
            </a:r>
          </a:p>
          <a:p>
            <a:pPr marL="0" indent="0">
              <a:buNone/>
            </a:pPr>
            <a:r>
              <a:rPr lang="en-US" dirty="0"/>
              <a:t>● Problems with language</a:t>
            </a:r>
          </a:p>
          <a:p>
            <a:pPr marL="0" indent="0">
              <a:buNone/>
            </a:pPr>
            <a:r>
              <a:rPr lang="en-US" dirty="0"/>
              <a:t>● Disorientation to time and place</a:t>
            </a:r>
          </a:p>
          <a:p>
            <a:pPr marL="0" indent="0">
              <a:buNone/>
            </a:pPr>
            <a:r>
              <a:rPr lang="en-US" dirty="0"/>
              <a:t>● Poor or decreased judgment</a:t>
            </a:r>
          </a:p>
          <a:p>
            <a:pPr marL="0" indent="0">
              <a:buNone/>
            </a:pPr>
            <a:r>
              <a:rPr lang="en-US" dirty="0"/>
              <a:t>● Problems with abstract thought</a:t>
            </a:r>
          </a:p>
          <a:p>
            <a:pPr marL="0" indent="0">
              <a:buNone/>
            </a:pPr>
            <a:r>
              <a:rPr lang="en-US" dirty="0"/>
              <a:t>● Misplacing things</a:t>
            </a:r>
          </a:p>
          <a:p>
            <a:pPr marL="0" indent="0">
              <a:buNone/>
            </a:pPr>
            <a:r>
              <a:rPr lang="en-US" dirty="0"/>
              <a:t>● Changes in mood or behavior</a:t>
            </a:r>
          </a:p>
          <a:p>
            <a:pPr marL="0" indent="0">
              <a:buNone/>
            </a:pPr>
            <a:r>
              <a:rPr lang="en-US" dirty="0"/>
              <a:t>● Changes in personality</a:t>
            </a:r>
          </a:p>
          <a:p>
            <a:pPr marL="0" indent="0">
              <a:buNone/>
            </a:pPr>
            <a:r>
              <a:rPr lang="en-US" dirty="0"/>
              <a:t>● Loss of initiative</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24</a:t>
            </a:fld>
            <a:endParaRPr lang="en-US"/>
          </a:p>
        </p:txBody>
      </p:sp>
    </p:spTree>
    <p:extLst>
      <p:ext uri="{BB962C8B-B14F-4D97-AF65-F5344CB8AC3E}">
        <p14:creationId xmlns:p14="http://schemas.microsoft.com/office/powerpoint/2010/main" val="351722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4000" dirty="0"/>
              <a:t>AD8 Dementia Screening Interview</a:t>
            </a:r>
          </a:p>
        </p:txBody>
      </p:sp>
      <p:pic>
        <p:nvPicPr>
          <p:cNvPr id="7" name="Content Placeholder 6"/>
          <p:cNvPicPr>
            <a:picLocks noGrp="1" noChangeAspect="1"/>
          </p:cNvPicPr>
          <p:nvPr>
            <p:ph idx="1"/>
          </p:nvPr>
        </p:nvPicPr>
        <p:blipFill>
          <a:blip r:embed="rId2"/>
          <a:stretch>
            <a:fillRect/>
          </a:stretch>
        </p:blipFill>
        <p:spPr>
          <a:xfrm>
            <a:off x="54593" y="1690690"/>
            <a:ext cx="9007522" cy="4285416"/>
          </a:xfrm>
          <a:prstGeom prst="rect">
            <a:avLst/>
          </a:prstGeom>
        </p:spPr>
      </p:pic>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25</a:t>
            </a:fld>
            <a:endParaRPr lang="en-US"/>
          </a:p>
        </p:txBody>
      </p:sp>
    </p:spTree>
    <p:extLst>
      <p:ext uri="{BB962C8B-B14F-4D97-AF65-F5344CB8AC3E}">
        <p14:creationId xmlns:p14="http://schemas.microsoft.com/office/powerpoint/2010/main" val="3480748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Loss</a:t>
            </a:r>
          </a:p>
        </p:txBody>
      </p:sp>
      <p:sp>
        <p:nvSpPr>
          <p:cNvPr id="3" name="Content Placeholder 2"/>
          <p:cNvSpPr>
            <a:spLocks noGrp="1"/>
          </p:cNvSpPr>
          <p:nvPr>
            <p:ph idx="1"/>
          </p:nvPr>
        </p:nvSpPr>
        <p:spPr/>
        <p:txBody>
          <a:bodyPr/>
          <a:lstStyle/>
          <a:p>
            <a:r>
              <a:rPr lang="en-US" b="1" dirty="0">
                <a:solidFill>
                  <a:srgbClr val="0070C0"/>
                </a:solidFill>
              </a:rPr>
              <a:t>Memory loss </a:t>
            </a:r>
            <a:r>
              <a:rPr lang="en-US" dirty="0"/>
              <a:t>:Part of the </a:t>
            </a:r>
            <a:r>
              <a:rPr lang="en-US" dirty="0">
                <a:solidFill>
                  <a:srgbClr val="0070C0"/>
                </a:solidFill>
              </a:rPr>
              <a:t>normal</a:t>
            </a:r>
            <a:r>
              <a:rPr lang="en-US" dirty="0"/>
              <a:t> aging process and usually involves a decreased ability to retrieve information. </a:t>
            </a:r>
          </a:p>
          <a:p>
            <a:r>
              <a:rPr lang="en-US" dirty="0"/>
              <a:t>Does not impact activities of daily living.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3</a:t>
            </a:fld>
            <a:endParaRPr lang="en-US"/>
          </a:p>
        </p:txBody>
      </p:sp>
    </p:spTree>
    <p:extLst>
      <p:ext uri="{BB962C8B-B14F-4D97-AF65-F5344CB8AC3E}">
        <p14:creationId xmlns:p14="http://schemas.microsoft.com/office/powerpoint/2010/main" val="361909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Mild Cognitive Impairment</a:t>
            </a:r>
          </a:p>
        </p:txBody>
      </p:sp>
      <p:sp>
        <p:nvSpPr>
          <p:cNvPr id="3" name="Content Placeholder 2"/>
          <p:cNvSpPr>
            <a:spLocks noGrp="1"/>
          </p:cNvSpPr>
          <p:nvPr>
            <p:ph idx="1"/>
          </p:nvPr>
        </p:nvSpPr>
        <p:spPr/>
        <p:txBody>
          <a:bodyPr/>
          <a:lstStyle/>
          <a:p>
            <a:r>
              <a:rPr lang="en-US" dirty="0">
                <a:solidFill>
                  <a:srgbClr val="0070C0"/>
                </a:solidFill>
              </a:rPr>
              <a:t>Mild Cognitive Impairment</a:t>
            </a:r>
            <a:r>
              <a:rPr lang="en-US" dirty="0"/>
              <a:t>: syndrome of cognitive decline greater than expected for an individual’s age and education level that does not interfere notably with activities of daily living.</a:t>
            </a:r>
          </a:p>
          <a:p>
            <a:r>
              <a:rPr lang="en-US" dirty="0"/>
              <a:t> Puts people at higher risk to progress to dementia. </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4</a:t>
            </a:fld>
            <a:endParaRPr lang="en-US"/>
          </a:p>
        </p:txBody>
      </p:sp>
    </p:spTree>
    <p:extLst>
      <p:ext uri="{BB962C8B-B14F-4D97-AF65-F5344CB8AC3E}">
        <p14:creationId xmlns:p14="http://schemas.microsoft.com/office/powerpoint/2010/main" val="13240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Dementia</a:t>
            </a:r>
          </a:p>
        </p:txBody>
      </p:sp>
      <p:sp>
        <p:nvSpPr>
          <p:cNvPr id="3" name="Content Placeholder 2"/>
          <p:cNvSpPr>
            <a:spLocks noGrp="1"/>
          </p:cNvSpPr>
          <p:nvPr>
            <p:ph idx="1"/>
          </p:nvPr>
        </p:nvSpPr>
        <p:spPr/>
        <p:txBody>
          <a:bodyPr/>
          <a:lstStyle/>
          <a:p>
            <a:r>
              <a:rPr lang="en-US" dirty="0"/>
              <a:t>Dementia is a disorder characterized </a:t>
            </a:r>
          </a:p>
          <a:p>
            <a:pPr>
              <a:buFontTx/>
              <a:buChar char="-"/>
            </a:pPr>
            <a:r>
              <a:rPr lang="en-US" dirty="0"/>
              <a:t>problems with memory and at least one other  cognitive function (learning, reasoning, language, spatial ability and orientation, and handling complex tasks) that are severe enough to interfere with activities of daily living.</a:t>
            </a:r>
          </a:p>
          <a:p>
            <a:r>
              <a:rPr lang="en-US" dirty="0"/>
              <a:t>Dementia may have different etiologies</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5</a:t>
            </a:fld>
            <a:endParaRPr lang="en-US"/>
          </a:p>
        </p:txBody>
      </p:sp>
    </p:spTree>
    <p:extLst>
      <p:ext uri="{BB962C8B-B14F-4D97-AF65-F5344CB8AC3E}">
        <p14:creationId xmlns:p14="http://schemas.microsoft.com/office/powerpoint/2010/main" val="2337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Dementia? </a:t>
            </a:r>
          </a:p>
        </p:txBody>
      </p:sp>
      <p:sp>
        <p:nvSpPr>
          <p:cNvPr id="3" name="Content Placeholder 2"/>
          <p:cNvSpPr>
            <a:spLocks noGrp="1"/>
          </p:cNvSpPr>
          <p:nvPr>
            <p:ph idx="1"/>
          </p:nvPr>
        </p:nvSpPr>
        <p:spPr/>
        <p:txBody>
          <a:bodyPr/>
          <a:lstStyle/>
          <a:p>
            <a:r>
              <a:rPr lang="en-US" dirty="0"/>
              <a:t>Prevalence: 3-11% in age ≤ 65 </a:t>
            </a:r>
            <a:r>
              <a:rPr lang="en-US" dirty="0" err="1"/>
              <a:t>yrs</a:t>
            </a:r>
            <a:r>
              <a:rPr lang="en-US" dirty="0"/>
              <a:t> ; 25-40% in age ≥ 85 yrs. </a:t>
            </a:r>
          </a:p>
          <a:p>
            <a:r>
              <a:rPr lang="en-US" dirty="0"/>
              <a:t>High financial cost of care</a:t>
            </a:r>
          </a:p>
          <a:p>
            <a:r>
              <a:rPr lang="en-US" dirty="0"/>
              <a:t>High burden of care on community.  </a:t>
            </a:r>
          </a:p>
          <a:p>
            <a:r>
              <a:rPr lang="en-US" i="1" dirty="0"/>
              <a:t>Many remain undiagnosed and untreated. </a:t>
            </a:r>
          </a:p>
          <a:p>
            <a:pPr marL="0" indent="0">
              <a:buNone/>
            </a:pPr>
            <a:endParaRPr lang="en-US" dirty="0"/>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6</a:t>
            </a:fld>
            <a:endParaRPr lang="en-US"/>
          </a:p>
        </p:txBody>
      </p:sp>
    </p:spTree>
    <p:extLst>
      <p:ext uri="{BB962C8B-B14F-4D97-AF65-F5344CB8AC3E}">
        <p14:creationId xmlns:p14="http://schemas.microsoft.com/office/powerpoint/2010/main" val="3603240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 : early diagnosis</a:t>
            </a:r>
          </a:p>
        </p:txBody>
      </p:sp>
      <p:sp>
        <p:nvSpPr>
          <p:cNvPr id="3" name="Content Placeholder 2"/>
          <p:cNvSpPr>
            <a:spLocks noGrp="1"/>
          </p:cNvSpPr>
          <p:nvPr>
            <p:ph idx="1"/>
          </p:nvPr>
        </p:nvSpPr>
        <p:spPr/>
        <p:txBody>
          <a:bodyPr/>
          <a:lstStyle/>
          <a:p>
            <a:pPr marL="0" indent="0">
              <a:buNone/>
            </a:pPr>
            <a:r>
              <a:rPr lang="en-US" dirty="0"/>
              <a:t>Which diagnosis is preferred?</a:t>
            </a:r>
          </a:p>
          <a:p>
            <a:r>
              <a:rPr lang="en-US" dirty="0"/>
              <a:t>Definite diagnosis</a:t>
            </a:r>
          </a:p>
          <a:p>
            <a:r>
              <a:rPr lang="en-US" dirty="0"/>
              <a:t>Probable diagnosis</a:t>
            </a:r>
          </a:p>
          <a:p>
            <a:r>
              <a:rPr lang="en-US" dirty="0"/>
              <a:t>Possible diagnosis</a:t>
            </a:r>
          </a:p>
          <a:p>
            <a:r>
              <a:rPr lang="en-US" dirty="0"/>
              <a:t> </a:t>
            </a:r>
            <a:r>
              <a:rPr lang="en-US" i="1" dirty="0"/>
              <a:t>Dementia remains underdiagnosed; an estimated 50% of primary care patients aged older than 65 years remain undiagnosed . </a:t>
            </a:r>
          </a:p>
          <a:p>
            <a:endParaRPr lang="en-US" dirty="0"/>
          </a:p>
          <a:p>
            <a:endParaRPr lang="en-US" dirty="0"/>
          </a:p>
          <a:p>
            <a:endParaRPr lang="en-US" dirty="0"/>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7</a:t>
            </a:fld>
            <a:endParaRPr lang="en-US"/>
          </a:p>
        </p:txBody>
      </p:sp>
    </p:spTree>
    <p:extLst>
      <p:ext uri="{BB962C8B-B14F-4D97-AF65-F5344CB8AC3E}">
        <p14:creationId xmlns:p14="http://schemas.microsoft.com/office/powerpoint/2010/main" val="350153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 : early diagnosis</a:t>
            </a:r>
          </a:p>
        </p:txBody>
      </p:sp>
      <p:sp>
        <p:nvSpPr>
          <p:cNvPr id="3" name="Content Placeholder 2"/>
          <p:cNvSpPr>
            <a:spLocks noGrp="1"/>
          </p:cNvSpPr>
          <p:nvPr>
            <p:ph idx="1"/>
          </p:nvPr>
        </p:nvSpPr>
        <p:spPr/>
        <p:txBody>
          <a:bodyPr/>
          <a:lstStyle/>
          <a:p>
            <a:r>
              <a:rPr lang="en-US" dirty="0"/>
              <a:t>Disease stabilization and delayed progression of cognitive , functional and behavioral symptoms.</a:t>
            </a:r>
          </a:p>
          <a:p>
            <a:r>
              <a:rPr lang="en-US" dirty="0"/>
              <a:t>Many etiological factors are reversible. </a:t>
            </a:r>
          </a:p>
          <a:p>
            <a:r>
              <a:rPr lang="en-US" dirty="0"/>
              <a:t> Allows both the patient and family to participate in their care plan and  to  prepare  better  for  future  challenges </a:t>
            </a:r>
          </a:p>
          <a:p>
            <a:r>
              <a:rPr lang="en-US" dirty="0"/>
              <a:t>Early treatment provides  economic  beneﬁts  both  to  the  patient  and caregiver as well as society as a whole.</a:t>
            </a:r>
          </a:p>
        </p:txBody>
      </p:sp>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8</a:t>
            </a:fld>
            <a:endParaRPr lang="en-US"/>
          </a:p>
        </p:txBody>
      </p:sp>
    </p:spTree>
    <p:extLst>
      <p:ext uri="{BB962C8B-B14F-4D97-AF65-F5344CB8AC3E}">
        <p14:creationId xmlns:p14="http://schemas.microsoft.com/office/powerpoint/2010/main" val="34486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tretch>
            <a:fillRect/>
          </a:stretch>
        </p:blipFill>
        <p:spPr>
          <a:xfrm>
            <a:off x="968991" y="81888"/>
            <a:ext cx="7028597" cy="6769291"/>
          </a:xfrm>
          <a:prstGeom prst="rect">
            <a:avLst/>
          </a:prstGeom>
        </p:spPr>
      </p:pic>
      <p:sp>
        <p:nvSpPr>
          <p:cNvPr id="4" name="Date Placeholder 3"/>
          <p:cNvSpPr>
            <a:spLocks noGrp="1"/>
          </p:cNvSpPr>
          <p:nvPr>
            <p:ph type="dt" sz="half" idx="10"/>
          </p:nvPr>
        </p:nvSpPr>
        <p:spPr/>
        <p:txBody>
          <a:bodyPr/>
          <a:lstStyle/>
          <a:p>
            <a:r>
              <a:rPr lang="en-US"/>
              <a:t>07-Apr-15</a:t>
            </a:r>
          </a:p>
        </p:txBody>
      </p:sp>
      <p:sp>
        <p:nvSpPr>
          <p:cNvPr id="5" name="Footer Placeholder 4"/>
          <p:cNvSpPr>
            <a:spLocks noGrp="1"/>
          </p:cNvSpPr>
          <p:nvPr>
            <p:ph type="ftr" sz="quarter" idx="11"/>
          </p:nvPr>
        </p:nvSpPr>
        <p:spPr/>
        <p:txBody>
          <a:bodyPr/>
          <a:lstStyle/>
          <a:p>
            <a:r>
              <a:rPr lang="en-US"/>
              <a:t>HITESH KHURANA</a:t>
            </a:r>
          </a:p>
        </p:txBody>
      </p:sp>
      <p:sp>
        <p:nvSpPr>
          <p:cNvPr id="6" name="Slide Number Placeholder 5"/>
          <p:cNvSpPr>
            <a:spLocks noGrp="1"/>
          </p:cNvSpPr>
          <p:nvPr>
            <p:ph type="sldNum" sz="quarter" idx="12"/>
          </p:nvPr>
        </p:nvSpPr>
        <p:spPr/>
        <p:txBody>
          <a:bodyPr/>
          <a:lstStyle/>
          <a:p>
            <a:fld id="{1169449D-AAC0-4081-BB9D-A3B66921D982}" type="slidenum">
              <a:rPr lang="en-US" smtClean="0"/>
              <a:t>9</a:t>
            </a:fld>
            <a:endParaRPr lang="en-US"/>
          </a:p>
        </p:txBody>
      </p:sp>
    </p:spTree>
    <p:extLst>
      <p:ext uri="{BB962C8B-B14F-4D97-AF65-F5344CB8AC3E}">
        <p14:creationId xmlns:p14="http://schemas.microsoft.com/office/powerpoint/2010/main" val="4038199761"/>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707</Words>
  <Application>Microsoft Office PowerPoint</Application>
  <PresentationFormat>On-screen Show (4:3)</PresentationFormat>
  <Paragraphs>186</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DEMENTIA</vt:lpstr>
      <vt:lpstr>NEUROCOGNITIVE DISORDERS</vt:lpstr>
      <vt:lpstr>Memory Loss</vt:lpstr>
      <vt:lpstr>Mild Cognitive Impairment</vt:lpstr>
      <vt:lpstr>Dementia</vt:lpstr>
      <vt:lpstr>Why Dementia? </vt:lpstr>
      <vt:lpstr>Advantage : early diagnosis</vt:lpstr>
      <vt:lpstr>Advantage : early diagnosis</vt:lpstr>
      <vt:lpstr>PowerPoint Presentation</vt:lpstr>
      <vt:lpstr>PowerPoint Presentation</vt:lpstr>
      <vt:lpstr>Clinical approach to diagnosis</vt:lpstr>
      <vt:lpstr>Cognitive assessment</vt:lpstr>
      <vt:lpstr>Functional assessment</vt:lpstr>
      <vt:lpstr>BPSD Symptom Clusters</vt:lpstr>
      <vt:lpstr>Role of caregiveres</vt:lpstr>
      <vt:lpstr>PowerPoint Presentation</vt:lpstr>
      <vt:lpstr>Commonly asked questions-1</vt:lpstr>
      <vt:lpstr>Commonly asked questions-2</vt:lpstr>
      <vt:lpstr>Commonly asked questions-3</vt:lpstr>
      <vt:lpstr>Commonly asked questions-4</vt:lpstr>
      <vt:lpstr>Commonly asked questions-5</vt:lpstr>
      <vt:lpstr>Commonly asked questions-6</vt:lpstr>
      <vt:lpstr>PowerPoint Presentation</vt:lpstr>
      <vt:lpstr>Warning Signs for Alzheimer’s Disease </vt:lpstr>
      <vt:lpstr> AD8 Dementia Screening Interview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DEMENTIA</dc:title>
  <dc:creator>Dr Hitesh Khurana</dc:creator>
  <cp:lastModifiedBy>918477051901</cp:lastModifiedBy>
  <cp:revision>78</cp:revision>
  <dcterms:created xsi:type="dcterms:W3CDTF">2015-04-06T16:17:08Z</dcterms:created>
  <dcterms:modified xsi:type="dcterms:W3CDTF">2020-08-14T10:23:17Z</dcterms:modified>
</cp:coreProperties>
</file>