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33"/>
  </p:notesMasterIdLst>
  <p:sldIdLst>
    <p:sldId id="256" r:id="rId2"/>
    <p:sldId id="279" r:id="rId3"/>
    <p:sldId id="280" r:id="rId4"/>
    <p:sldId id="286" r:id="rId5"/>
    <p:sldId id="285" r:id="rId6"/>
    <p:sldId id="299" r:id="rId7"/>
    <p:sldId id="259" r:id="rId8"/>
    <p:sldId id="260" r:id="rId9"/>
    <p:sldId id="287" r:id="rId10"/>
    <p:sldId id="261" r:id="rId11"/>
    <p:sldId id="262" r:id="rId12"/>
    <p:sldId id="293" r:id="rId13"/>
    <p:sldId id="263" r:id="rId14"/>
    <p:sldId id="288" r:id="rId15"/>
    <p:sldId id="289" r:id="rId16"/>
    <p:sldId id="264" r:id="rId17"/>
    <p:sldId id="265" r:id="rId18"/>
    <p:sldId id="268" r:id="rId19"/>
    <p:sldId id="291" r:id="rId20"/>
    <p:sldId id="292" r:id="rId21"/>
    <p:sldId id="271" r:id="rId22"/>
    <p:sldId id="301" r:id="rId23"/>
    <p:sldId id="272" r:id="rId24"/>
    <p:sldId id="294" r:id="rId25"/>
    <p:sldId id="273" r:id="rId26"/>
    <p:sldId id="295" r:id="rId27"/>
    <p:sldId id="274" r:id="rId28"/>
    <p:sldId id="275" r:id="rId29"/>
    <p:sldId id="278" r:id="rId30"/>
    <p:sldId id="296" r:id="rId31"/>
    <p:sldId id="29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027169-5EE2-438F-BD75-DD6B5C7B5C9E}" type="doc">
      <dgm:prSet loTypeId="urn:microsoft.com/office/officeart/2005/8/layout/pyramid2" loCatId="list" qsTypeId="urn:microsoft.com/office/officeart/2005/8/quickstyle/simple1" qsCatId="simple" csTypeId="urn:microsoft.com/office/officeart/2005/8/colors/accent1_2" csCatId="accent1" phldr="1"/>
      <dgm:spPr/>
    </dgm:pt>
    <dgm:pt modelId="{7774B9E9-B74F-4023-89BC-5DCD0C74B1C0}">
      <dgm:prSet phldrT="[Text]"/>
      <dgm:spPr/>
      <dgm:t>
        <a:bodyPr/>
        <a:lstStyle/>
        <a:p>
          <a:r>
            <a:rPr lang="en-US" dirty="0"/>
            <a:t>Structure: id,Ego,</a:t>
          </a:r>
        </a:p>
        <a:p>
          <a:r>
            <a:rPr lang="en-US" dirty="0"/>
            <a:t>superego</a:t>
          </a:r>
        </a:p>
      </dgm:t>
    </dgm:pt>
    <dgm:pt modelId="{B94BA81D-4CCC-4199-8B8B-1DC77A7D7E27}" type="parTrans" cxnId="{B678EC79-BFBC-4649-A513-173D9B579354}">
      <dgm:prSet/>
      <dgm:spPr/>
      <dgm:t>
        <a:bodyPr/>
        <a:lstStyle/>
        <a:p>
          <a:endParaRPr lang="en-US"/>
        </a:p>
      </dgm:t>
    </dgm:pt>
    <dgm:pt modelId="{A567EC9A-BFB6-4888-B51C-23BE11C311F8}" type="sibTrans" cxnId="{B678EC79-BFBC-4649-A513-173D9B579354}">
      <dgm:prSet/>
      <dgm:spPr/>
      <dgm:t>
        <a:bodyPr/>
        <a:lstStyle/>
        <a:p>
          <a:endParaRPr lang="en-US"/>
        </a:p>
      </dgm:t>
    </dgm:pt>
    <dgm:pt modelId="{1DF97102-2518-4147-B0F5-D962B5307457}">
      <dgm:prSet phldrT="[Text]"/>
      <dgm:spPr/>
      <dgm:t>
        <a:bodyPr/>
        <a:lstStyle/>
        <a:p>
          <a:r>
            <a:rPr lang="en-US" dirty="0"/>
            <a:t>Dynamics: conscious ,preconscious,unconsccious</a:t>
          </a:r>
        </a:p>
      </dgm:t>
    </dgm:pt>
    <dgm:pt modelId="{1023D16F-5ED0-496B-A34B-8E487389827E}" type="parTrans" cxnId="{24D9A391-0947-4339-8522-314114842DFB}">
      <dgm:prSet/>
      <dgm:spPr/>
      <dgm:t>
        <a:bodyPr/>
        <a:lstStyle/>
        <a:p>
          <a:endParaRPr lang="en-US"/>
        </a:p>
      </dgm:t>
    </dgm:pt>
    <dgm:pt modelId="{B3AD0DF7-39AD-4B74-93F6-E4C86D4F03D7}" type="sibTrans" cxnId="{24D9A391-0947-4339-8522-314114842DFB}">
      <dgm:prSet/>
      <dgm:spPr/>
      <dgm:t>
        <a:bodyPr/>
        <a:lstStyle/>
        <a:p>
          <a:endParaRPr lang="en-US"/>
        </a:p>
      </dgm:t>
    </dgm:pt>
    <dgm:pt modelId="{41288919-DE9F-4FCF-AE8E-041B1CA230A8}">
      <dgm:prSet phldrT="[Text]"/>
      <dgm:spPr/>
      <dgm:t>
        <a:bodyPr/>
        <a:lstStyle/>
        <a:p>
          <a:r>
            <a:rPr lang="en-US" dirty="0"/>
            <a:t>Psychosexual development: motives and body regions influence at different stages of growth</a:t>
          </a:r>
        </a:p>
      </dgm:t>
    </dgm:pt>
    <dgm:pt modelId="{D8324962-0D91-4279-8F92-28AB38957F4F}" type="parTrans" cxnId="{A2499B56-F3F9-4FE3-9859-6F1AEA8746A4}">
      <dgm:prSet/>
      <dgm:spPr/>
      <dgm:t>
        <a:bodyPr/>
        <a:lstStyle/>
        <a:p>
          <a:endParaRPr lang="en-US"/>
        </a:p>
      </dgm:t>
    </dgm:pt>
    <dgm:pt modelId="{3F216AC5-51B0-4BBB-9DDB-3535C54B6041}" type="sibTrans" cxnId="{A2499B56-F3F9-4FE3-9859-6F1AEA8746A4}">
      <dgm:prSet/>
      <dgm:spPr/>
      <dgm:t>
        <a:bodyPr/>
        <a:lstStyle/>
        <a:p>
          <a:endParaRPr lang="en-US"/>
        </a:p>
      </dgm:t>
    </dgm:pt>
    <dgm:pt modelId="{E821B4BB-BFE0-4A0A-9B33-2AF23FF761E5}" type="pres">
      <dgm:prSet presAssocID="{14027169-5EE2-438F-BD75-DD6B5C7B5C9E}" presName="compositeShape" presStyleCnt="0">
        <dgm:presLayoutVars>
          <dgm:dir/>
          <dgm:resizeHandles/>
        </dgm:presLayoutVars>
      </dgm:prSet>
      <dgm:spPr/>
    </dgm:pt>
    <dgm:pt modelId="{3B772AF9-B00D-4549-A5B6-367ECEEB1273}" type="pres">
      <dgm:prSet presAssocID="{14027169-5EE2-438F-BD75-DD6B5C7B5C9E}" presName="pyramid" presStyleLbl="node1" presStyleIdx="0" presStyleCnt="1" custLinFactNeighborX="-5962" custLinFactNeighborY="26923"/>
      <dgm:spPr/>
    </dgm:pt>
    <dgm:pt modelId="{54704C58-B49F-4CEA-ADE0-21017723C066}" type="pres">
      <dgm:prSet presAssocID="{14027169-5EE2-438F-BD75-DD6B5C7B5C9E}" presName="theList" presStyleCnt="0"/>
      <dgm:spPr/>
    </dgm:pt>
    <dgm:pt modelId="{738BBF17-20AA-45EA-9E97-9EF6E755439B}" type="pres">
      <dgm:prSet presAssocID="{7774B9E9-B74F-4023-89BC-5DCD0C74B1C0}" presName="aNode" presStyleLbl="fgAcc1" presStyleIdx="0" presStyleCnt="3">
        <dgm:presLayoutVars>
          <dgm:bulletEnabled val="1"/>
        </dgm:presLayoutVars>
      </dgm:prSet>
      <dgm:spPr/>
    </dgm:pt>
    <dgm:pt modelId="{FFCFB1D3-FF1B-4941-A805-F6FA1E83FF77}" type="pres">
      <dgm:prSet presAssocID="{7774B9E9-B74F-4023-89BC-5DCD0C74B1C0}" presName="aSpace" presStyleCnt="0"/>
      <dgm:spPr/>
    </dgm:pt>
    <dgm:pt modelId="{E0801304-CD01-464B-A64A-37FF2DD034BE}" type="pres">
      <dgm:prSet presAssocID="{1DF97102-2518-4147-B0F5-D962B5307457}" presName="aNode" presStyleLbl="fgAcc1" presStyleIdx="1" presStyleCnt="3">
        <dgm:presLayoutVars>
          <dgm:bulletEnabled val="1"/>
        </dgm:presLayoutVars>
      </dgm:prSet>
      <dgm:spPr/>
    </dgm:pt>
    <dgm:pt modelId="{FDCAEDB1-77DB-49ED-8773-C734B347E484}" type="pres">
      <dgm:prSet presAssocID="{1DF97102-2518-4147-B0F5-D962B5307457}" presName="aSpace" presStyleCnt="0"/>
      <dgm:spPr/>
    </dgm:pt>
    <dgm:pt modelId="{DE575833-88AE-4861-98DD-E1B4531CF57D}" type="pres">
      <dgm:prSet presAssocID="{41288919-DE9F-4FCF-AE8E-041B1CA230A8}" presName="aNode" presStyleLbl="fgAcc1" presStyleIdx="2" presStyleCnt="3">
        <dgm:presLayoutVars>
          <dgm:bulletEnabled val="1"/>
        </dgm:presLayoutVars>
      </dgm:prSet>
      <dgm:spPr/>
    </dgm:pt>
    <dgm:pt modelId="{75D731A8-43CD-48DE-9ADF-E94F2929A8A7}" type="pres">
      <dgm:prSet presAssocID="{41288919-DE9F-4FCF-AE8E-041B1CA230A8}" presName="aSpace" presStyleCnt="0"/>
      <dgm:spPr/>
    </dgm:pt>
  </dgm:ptLst>
  <dgm:cxnLst>
    <dgm:cxn modelId="{EDC48D49-3B3C-49C8-A05F-0B0BB2011536}" type="presOf" srcId="{14027169-5EE2-438F-BD75-DD6B5C7B5C9E}" destId="{E821B4BB-BFE0-4A0A-9B33-2AF23FF761E5}" srcOrd="0" destOrd="0" presId="urn:microsoft.com/office/officeart/2005/8/layout/pyramid2"/>
    <dgm:cxn modelId="{A2499B56-F3F9-4FE3-9859-6F1AEA8746A4}" srcId="{14027169-5EE2-438F-BD75-DD6B5C7B5C9E}" destId="{41288919-DE9F-4FCF-AE8E-041B1CA230A8}" srcOrd="2" destOrd="0" parTransId="{D8324962-0D91-4279-8F92-28AB38957F4F}" sibTransId="{3F216AC5-51B0-4BBB-9DDB-3535C54B6041}"/>
    <dgm:cxn modelId="{B678EC79-BFBC-4649-A513-173D9B579354}" srcId="{14027169-5EE2-438F-BD75-DD6B5C7B5C9E}" destId="{7774B9E9-B74F-4023-89BC-5DCD0C74B1C0}" srcOrd="0" destOrd="0" parTransId="{B94BA81D-4CCC-4199-8B8B-1DC77A7D7E27}" sibTransId="{A567EC9A-BFB6-4888-B51C-23BE11C311F8}"/>
    <dgm:cxn modelId="{24D9A391-0947-4339-8522-314114842DFB}" srcId="{14027169-5EE2-438F-BD75-DD6B5C7B5C9E}" destId="{1DF97102-2518-4147-B0F5-D962B5307457}" srcOrd="1" destOrd="0" parTransId="{1023D16F-5ED0-496B-A34B-8E487389827E}" sibTransId="{B3AD0DF7-39AD-4B74-93F6-E4C86D4F03D7}"/>
    <dgm:cxn modelId="{7C3EAAAA-817E-4D32-92D9-C295876D2BC0}" type="presOf" srcId="{1DF97102-2518-4147-B0F5-D962B5307457}" destId="{E0801304-CD01-464B-A64A-37FF2DD034BE}" srcOrd="0" destOrd="0" presId="urn:microsoft.com/office/officeart/2005/8/layout/pyramid2"/>
    <dgm:cxn modelId="{AAA610CC-A140-42EE-9E96-28467FD27BD3}" type="presOf" srcId="{7774B9E9-B74F-4023-89BC-5DCD0C74B1C0}" destId="{738BBF17-20AA-45EA-9E97-9EF6E755439B}" srcOrd="0" destOrd="0" presId="urn:microsoft.com/office/officeart/2005/8/layout/pyramid2"/>
    <dgm:cxn modelId="{927C12FC-A776-45D7-BD84-7B81F5B2947C}" type="presOf" srcId="{41288919-DE9F-4FCF-AE8E-041B1CA230A8}" destId="{DE575833-88AE-4861-98DD-E1B4531CF57D}" srcOrd="0" destOrd="0" presId="urn:microsoft.com/office/officeart/2005/8/layout/pyramid2"/>
    <dgm:cxn modelId="{CE854517-1396-41D8-8C3B-CC2C23FE3DED}" type="presParOf" srcId="{E821B4BB-BFE0-4A0A-9B33-2AF23FF761E5}" destId="{3B772AF9-B00D-4549-A5B6-367ECEEB1273}" srcOrd="0" destOrd="0" presId="urn:microsoft.com/office/officeart/2005/8/layout/pyramid2"/>
    <dgm:cxn modelId="{23E7896F-C225-46BD-AFF2-A37903F8FB8A}" type="presParOf" srcId="{E821B4BB-BFE0-4A0A-9B33-2AF23FF761E5}" destId="{54704C58-B49F-4CEA-ADE0-21017723C066}" srcOrd="1" destOrd="0" presId="urn:microsoft.com/office/officeart/2005/8/layout/pyramid2"/>
    <dgm:cxn modelId="{233E10E7-485A-4489-A02D-9B4116AD2B2A}" type="presParOf" srcId="{54704C58-B49F-4CEA-ADE0-21017723C066}" destId="{738BBF17-20AA-45EA-9E97-9EF6E755439B}" srcOrd="0" destOrd="0" presId="urn:microsoft.com/office/officeart/2005/8/layout/pyramid2"/>
    <dgm:cxn modelId="{162B4D33-12AD-4D7F-B8DE-3BDD404AF0AB}" type="presParOf" srcId="{54704C58-B49F-4CEA-ADE0-21017723C066}" destId="{FFCFB1D3-FF1B-4941-A805-F6FA1E83FF77}" srcOrd="1" destOrd="0" presId="urn:microsoft.com/office/officeart/2005/8/layout/pyramid2"/>
    <dgm:cxn modelId="{47421033-2CE1-4D64-B52F-C248A0F07C3A}" type="presParOf" srcId="{54704C58-B49F-4CEA-ADE0-21017723C066}" destId="{E0801304-CD01-464B-A64A-37FF2DD034BE}" srcOrd="2" destOrd="0" presId="urn:microsoft.com/office/officeart/2005/8/layout/pyramid2"/>
    <dgm:cxn modelId="{34CB7B94-FA87-4852-AC2A-70DFCAB36629}" type="presParOf" srcId="{54704C58-B49F-4CEA-ADE0-21017723C066}" destId="{FDCAEDB1-77DB-49ED-8773-C734B347E484}" srcOrd="3" destOrd="0" presId="urn:microsoft.com/office/officeart/2005/8/layout/pyramid2"/>
    <dgm:cxn modelId="{0193D264-9A4F-4014-AB8F-C05CDB469F95}" type="presParOf" srcId="{54704C58-B49F-4CEA-ADE0-21017723C066}" destId="{DE575833-88AE-4861-98DD-E1B4531CF57D}" srcOrd="4" destOrd="0" presId="urn:microsoft.com/office/officeart/2005/8/layout/pyramid2"/>
    <dgm:cxn modelId="{DA1B247B-F839-494D-A5C9-6D30F3005552}" type="presParOf" srcId="{54704C58-B49F-4CEA-ADE0-21017723C066}" destId="{75D731A8-43CD-48DE-9ADF-E94F2929A8A7}"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72AF9-B00D-4549-A5B6-367ECEEB1273}">
      <dsp:nvSpPr>
        <dsp:cNvPr id="0" name=""/>
        <dsp:cNvSpPr/>
      </dsp:nvSpPr>
      <dsp:spPr>
        <a:xfrm>
          <a:off x="1670517" y="0"/>
          <a:ext cx="4572000" cy="4572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8BBF17-20AA-45EA-9E97-9EF6E755439B}">
      <dsp:nvSpPr>
        <dsp:cNvPr id="0" name=""/>
        <dsp:cNvSpPr/>
      </dsp:nvSpPr>
      <dsp:spPr>
        <a:xfrm>
          <a:off x="4229100" y="459655"/>
          <a:ext cx="2971800" cy="10822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Structure: id,Ego,</a:t>
          </a:r>
        </a:p>
        <a:p>
          <a:pPr marL="0" lvl="0" indent="0" algn="ctr" defTabSz="622300">
            <a:lnSpc>
              <a:spcPct val="90000"/>
            </a:lnSpc>
            <a:spcBef>
              <a:spcPct val="0"/>
            </a:spcBef>
            <a:spcAft>
              <a:spcPct val="35000"/>
            </a:spcAft>
            <a:buNone/>
          </a:pPr>
          <a:r>
            <a:rPr lang="en-US" sz="1400" kern="1200" dirty="0"/>
            <a:t>superego</a:t>
          </a:r>
        </a:p>
      </dsp:txBody>
      <dsp:txXfrm>
        <a:off x="4229100" y="459655"/>
        <a:ext cx="2971800" cy="1082278"/>
      </dsp:txXfrm>
    </dsp:sp>
    <dsp:sp modelId="{E0801304-CD01-464B-A64A-37FF2DD034BE}">
      <dsp:nvSpPr>
        <dsp:cNvPr id="0" name=""/>
        <dsp:cNvSpPr/>
      </dsp:nvSpPr>
      <dsp:spPr>
        <a:xfrm>
          <a:off x="4229100" y="1677218"/>
          <a:ext cx="2971800" cy="10822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Dynamics: conscious ,preconscious,unconsccious</a:t>
          </a:r>
        </a:p>
      </dsp:txBody>
      <dsp:txXfrm>
        <a:off x="4229100" y="1677218"/>
        <a:ext cx="2971800" cy="1082278"/>
      </dsp:txXfrm>
    </dsp:sp>
    <dsp:sp modelId="{DE575833-88AE-4861-98DD-E1B4531CF57D}">
      <dsp:nvSpPr>
        <dsp:cNvPr id="0" name=""/>
        <dsp:cNvSpPr/>
      </dsp:nvSpPr>
      <dsp:spPr>
        <a:xfrm>
          <a:off x="4229100" y="2894781"/>
          <a:ext cx="2971800" cy="10822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Psychosexual development: motives and body regions influence at different stages of growth</a:t>
          </a:r>
        </a:p>
      </dsp:txBody>
      <dsp:txXfrm>
        <a:off x="4229100" y="2894781"/>
        <a:ext cx="2971800" cy="108227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FF366-742A-4DC8-B09C-7862905DC2B4}" type="datetimeFigureOut">
              <a:rPr lang="en-US" smtClean="0"/>
              <a:pPr/>
              <a:t>8/14/2020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F69B5-6E77-43EB-907F-289B34DE7F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E354D08-0C06-4F82-90F5-A26DC6BE655F}" type="slidenum">
              <a:rPr lang="en-US" sz="1200"/>
              <a:pPr algn="r"/>
              <a:t>2</a:t>
            </a:fld>
            <a:endParaRPr lang="en-US" sz="1200"/>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609600" indent="-609600" eaLnBrk="1" hangingPunct="1">
              <a:buNone/>
            </a:pPr>
            <a:r>
              <a:rPr lang="en-US" sz="1200" dirty="0">
                <a:ea typeface="ＭＳ Ｐゴシック" charset="-128"/>
              </a:rPr>
              <a:t> the boys desire for </a:t>
            </a:r>
            <a:r>
              <a:rPr lang="en-US" sz="1200" dirty="0" err="1">
                <a:ea typeface="ＭＳ Ｐゴシック" charset="-128"/>
              </a:rPr>
              <a:t>mstimulation</a:t>
            </a:r>
            <a:r>
              <a:rPr lang="en-US" sz="1200" dirty="0">
                <a:ea typeface="ＭＳ Ｐゴシック" charset="-128"/>
              </a:rPr>
              <a:t> of his penis is associated with attachment</a:t>
            </a:r>
            <a:r>
              <a:rPr lang="en-US" sz="1200" baseline="0" dirty="0">
                <a:ea typeface="ＭＳ Ｐゴシック" charset="-128"/>
              </a:rPr>
              <a:t> to his mother.</a:t>
            </a:r>
            <a:r>
              <a:rPr lang="en-US" sz="1200" dirty="0">
                <a:ea typeface="ＭＳ Ｐゴシック" charset="-128"/>
              </a:rPr>
              <a:t>  eventually boy becomes </a:t>
            </a:r>
            <a:r>
              <a:rPr lang="en-US" sz="1200" dirty="0" err="1">
                <a:ea typeface="ＭＳ Ｐゴシック" charset="-128"/>
              </a:rPr>
              <a:t>feraful</a:t>
            </a:r>
            <a:r>
              <a:rPr lang="en-US" sz="1200" dirty="0">
                <a:ea typeface="ＭＳ Ｐゴシック" charset="-128"/>
              </a:rPr>
              <a:t> as his father may get furious on </a:t>
            </a:r>
            <a:r>
              <a:rPr lang="en-US" sz="1200" dirty="0" err="1">
                <a:ea typeface="ＭＳ Ｐゴシック" charset="-128"/>
              </a:rPr>
              <a:t>him.he</a:t>
            </a:r>
            <a:r>
              <a:rPr lang="en-US" sz="1200" dirty="0">
                <a:ea typeface="ＭＳ Ｐゴシック" charset="-128"/>
              </a:rPr>
              <a:t> fears</a:t>
            </a:r>
            <a:r>
              <a:rPr lang="en-US" sz="1200" baseline="0" dirty="0">
                <a:ea typeface="ＭＳ Ｐゴシック" charset="-128"/>
              </a:rPr>
              <a:t> </a:t>
            </a:r>
            <a:r>
              <a:rPr lang="en-US" sz="1200" baseline="0" dirty="0" err="1">
                <a:ea typeface="ＭＳ Ｐゴシック" charset="-128"/>
              </a:rPr>
              <a:t>retailiation</a:t>
            </a:r>
            <a:r>
              <a:rPr lang="en-US" sz="1200" baseline="0" dirty="0">
                <a:ea typeface="ＭＳ Ｐゴシック" charset="-128"/>
              </a:rPr>
              <a:t> by hi s father.. So boy constructs </a:t>
            </a:r>
            <a:r>
              <a:rPr lang="en-US" sz="1200" baseline="0" dirty="0" err="1">
                <a:ea typeface="ＭＳ Ｐゴシック" charset="-128"/>
              </a:rPr>
              <a:t>defence</a:t>
            </a:r>
            <a:r>
              <a:rPr lang="en-US" sz="1200" baseline="0" dirty="0">
                <a:ea typeface="ＭＳ Ｐゴシック" charset="-128"/>
              </a:rPr>
              <a:t> of identification. And father would not be likely to harm someone just like him.</a:t>
            </a:r>
            <a:endParaRPr lang="en-US" dirty="0"/>
          </a:p>
        </p:txBody>
      </p:sp>
      <p:sp>
        <p:nvSpPr>
          <p:cNvPr id="4" name="Slide Number Placeholder 3"/>
          <p:cNvSpPr>
            <a:spLocks noGrp="1"/>
          </p:cNvSpPr>
          <p:nvPr>
            <p:ph type="sldNum" sz="quarter" idx="10"/>
          </p:nvPr>
        </p:nvSpPr>
        <p:spPr/>
        <p:txBody>
          <a:bodyPr/>
          <a:lstStyle/>
          <a:p>
            <a:fld id="{B7FF69B5-6E77-43EB-907F-289B34DE7F3F}" type="slidenum">
              <a:rPr lang="en-US" smtClean="0"/>
              <a:pPr/>
              <a:t>28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Devalues the mother , eventually identifies </a:t>
            </a:r>
            <a:r>
              <a:rPr lang="en-US" dirty="0" err="1"/>
              <a:t>eith</a:t>
            </a:r>
            <a:r>
              <a:rPr lang="en-US" baseline="0" dirty="0"/>
              <a:t> the mother </a:t>
            </a:r>
            <a:r>
              <a:rPr lang="en-US" baseline="0" dirty="0" err="1"/>
              <a:t>cz</a:t>
            </a:r>
            <a:r>
              <a:rPr lang="en-US" baseline="0" dirty="0"/>
              <a:t> she feels by </a:t>
            </a:r>
            <a:r>
              <a:rPr lang="en-US" baseline="0" dirty="0" err="1"/>
              <a:t>resmbling</a:t>
            </a:r>
            <a:r>
              <a:rPr lang="en-US" baseline="0" dirty="0"/>
              <a:t> her she can have a better chance of romantic relationship with her father</a:t>
            </a:r>
            <a:endParaRPr lang="en-US" dirty="0"/>
          </a:p>
        </p:txBody>
      </p:sp>
      <p:sp>
        <p:nvSpPr>
          <p:cNvPr id="4" name="Slide Number Placeholder 3"/>
          <p:cNvSpPr>
            <a:spLocks noGrp="1"/>
          </p:cNvSpPr>
          <p:nvPr>
            <p:ph type="sldNum" sz="quarter" idx="10"/>
          </p:nvPr>
        </p:nvSpPr>
        <p:spPr/>
        <p:txBody>
          <a:bodyPr/>
          <a:lstStyle/>
          <a:p>
            <a:fld id="{B7FF69B5-6E77-43EB-907F-289B34DE7F3F}"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DA6B0989-169B-479D-82C6-7E4922D85A9B}" type="slidenum">
              <a:rPr lang="en-US" sz="1200"/>
              <a:pPr algn="r"/>
              <a:t>3</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0BDBEC9B-0132-47BC-8B41-F84C73DC47C9}" type="slidenum">
              <a:rPr lang="en-US" smtClean="0"/>
              <a:pPr/>
              <a:t>7</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9CA7F140-28E9-4AE1-87A5-0DCDF411976D}" type="slidenum">
              <a:rPr lang="en-US" smtClean="0"/>
              <a:pPr/>
              <a:t>8</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A71C4FA8-3DA7-4024-BFC6-F2E770F19A91}" type="slidenum">
              <a:rPr lang="en-US" smtClean="0"/>
              <a:pPr/>
              <a:t>10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EC47F22-8DCD-41F1-8DC6-18B549000F32}" type="slidenum">
              <a:rPr lang="en-US" smtClean="0"/>
              <a:pPr/>
              <a:t>13</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19801D0-DC87-4E8C-AEA7-BD8900549647}" type="slidenum">
              <a:rPr lang="en-US" smtClean="0"/>
              <a:pPr/>
              <a:t>14</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CF9E3840-A043-41DC-A421-369F02815107}" type="slidenum">
              <a:rPr lang="en-US" smtClean="0"/>
              <a:pPr/>
              <a:t>16</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7B1DF824-1893-42FE-9E7E-A2AFCDEDEEF0}" type="slidenum">
              <a:rPr lang="en-US" smtClean="0"/>
              <a:pPr/>
              <a:t>17</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7251B61-DFF2-48C8-938B-11A066652E88}" type="datetimeFigureOut">
              <a:rPr lang="en-US" smtClean="0"/>
              <a:pPr/>
              <a:t>8/14/2020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AF00661-EC0D-4614-8097-F2CE4F1B33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251B61-DFF2-48C8-938B-11A066652E8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661-EC0D-4614-8097-F2CE4F1B33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251B61-DFF2-48C8-938B-11A066652E8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00661-EC0D-4614-8097-F2CE4F1B33C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1E9DDD1-4BCE-4379-8B37-3C8B6A39443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7251B61-DFF2-48C8-938B-11A066652E88}" type="datetimeFigureOut">
              <a:rPr lang="en-US" smtClean="0"/>
              <a:pPr/>
              <a:t>8/14/2020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4AF00661-EC0D-4614-8097-F2CE4F1B33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7251B61-DFF2-48C8-938B-11A066652E88}" type="datetimeFigureOut">
              <a:rPr lang="en-US" smtClean="0"/>
              <a:pPr/>
              <a:t>8/14/2020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4AF00661-EC0D-4614-8097-F2CE4F1B33C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7251B61-DFF2-48C8-938B-11A066652E88}" type="datetimeFigureOut">
              <a:rPr lang="en-US" smtClean="0"/>
              <a:pPr/>
              <a:t>8/14/2020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4AF00661-EC0D-4614-8097-F2CE4F1B33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7251B61-DFF2-48C8-938B-11A066652E88}" type="datetimeFigureOut">
              <a:rPr lang="en-US" smtClean="0"/>
              <a:pPr/>
              <a:t>8/14/2020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AF00661-EC0D-4614-8097-F2CE4F1B33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E7251B61-DFF2-48C8-938B-11A066652E88}"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00661-EC0D-4614-8097-F2CE4F1B33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7251B61-DFF2-48C8-938B-11A066652E88}" type="datetimeFigureOut">
              <a:rPr lang="en-US" smtClean="0"/>
              <a:pPr/>
              <a:t>8/14/2020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4AF00661-EC0D-4614-8097-F2CE4F1B33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7251B61-DFF2-48C8-938B-11A066652E88}" type="datetimeFigureOut">
              <a:rPr lang="en-US" smtClean="0"/>
              <a:pPr/>
              <a:t>8/14/2020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AF00661-EC0D-4614-8097-F2CE4F1B33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7251B61-DFF2-48C8-938B-11A066652E88}" type="datetimeFigureOut">
              <a:rPr lang="en-US" smtClean="0"/>
              <a:pPr/>
              <a:t>8/14/2020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AF00661-EC0D-4614-8097-F2CE4F1B33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7251B61-DFF2-48C8-938B-11A066652E88}" type="datetimeFigureOut">
              <a:rPr lang="en-US" smtClean="0"/>
              <a:pPr/>
              <a:t>8/14/2020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AF00661-EC0D-4614-8097-F2CE4F1B33C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sychology.about.com/od/iindex/g/def_id.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psychology.about.com/od/pindex/g/def_pleasurepri.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psychology.about.com/od/eindex/g/def_ego.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sychology.about.com/od/cindex/g/def_conscience.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psychology.about.com/od/uindex/g/def_unconscious.htm" TargetMode="External"/><Relationship Id="rId4" Type="http://schemas.openxmlformats.org/officeDocument/2006/relationships/hyperlink" Target="http://psychology.about.com/od/pindex/g/def_precons.htm"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psychology.about.com/od/sindex/g/def_superego.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Freud’s theory of personality</a:t>
            </a:r>
          </a:p>
        </p:txBody>
      </p:sp>
      <p:sp>
        <p:nvSpPr>
          <p:cNvPr id="3" name="Subtitle 2"/>
          <p:cNvSpPr>
            <a:spLocks noGrp="1"/>
          </p:cNvSpPr>
          <p:nvPr>
            <p:ph type="subTitle" idx="1"/>
          </p:nvPr>
        </p:nvSpPr>
        <p:spPr>
          <a:xfrm>
            <a:off x="685800" y="3429000"/>
            <a:ext cx="8062912" cy="1031080"/>
          </a:xfrm>
        </p:spPr>
        <p:txBody>
          <a:bodyPr>
            <a:normAutofit fontScale="77500" lnSpcReduction="20000"/>
          </a:bodyPr>
          <a:lstStyle/>
          <a:p>
            <a:endParaRPr lang="en-US" dirty="0"/>
          </a:p>
          <a:p>
            <a:r>
              <a:rPr lang="en-US" dirty="0"/>
              <a:t>By: Dr NISHEET PATEL</a:t>
            </a:r>
          </a:p>
          <a:p>
            <a:r>
              <a:rPr lang="en-US" dirty="0"/>
              <a:t>Department of Psychiatry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76200" y="762000"/>
            <a:ext cx="8915400" cy="5943600"/>
          </a:xfrm>
        </p:spPr>
        <p:txBody>
          <a:bodyPr>
            <a:normAutofit fontScale="92500" lnSpcReduction="20000"/>
          </a:bodyPr>
          <a:lstStyle/>
          <a:p>
            <a:pPr lvl="2" eaLnBrk="1" hangingPunct="1">
              <a:buFont typeface="Monotype Sorts" charset="2"/>
              <a:buNone/>
              <a:defRPr/>
            </a:pPr>
            <a:r>
              <a:rPr lang="en-US" dirty="0">
                <a:latin typeface="Arial" charset="0"/>
                <a:cs typeface="Times New Roman" charset="0"/>
              </a:rPr>
              <a:t>	</a:t>
            </a:r>
            <a:endParaRPr lang="en-US" dirty="0">
              <a:latin typeface="Arial" charset="0"/>
            </a:endParaRPr>
          </a:p>
          <a:p>
            <a:pPr lvl="2" eaLnBrk="1" hangingPunct="1">
              <a:defRPr/>
            </a:pPr>
            <a:r>
              <a:rPr lang="en-US" sz="2800" b="1" i="1" u="sng" dirty="0">
                <a:solidFill>
                  <a:schemeClr val="accent4"/>
                </a:solidFill>
                <a:latin typeface="Arial" charset="0"/>
              </a:rPr>
              <a:t>The Unconscious mind</a:t>
            </a:r>
          </a:p>
          <a:p>
            <a:pPr lvl="2" eaLnBrk="1" hangingPunct="1">
              <a:defRPr/>
            </a:pPr>
            <a:r>
              <a:rPr lang="en-US" sz="2800" dirty="0">
                <a:latin typeface="Arial" charset="0"/>
              </a:rPr>
              <a:t>Dynamic</a:t>
            </a:r>
          </a:p>
          <a:p>
            <a:pPr lvl="2" eaLnBrk="1" hangingPunct="1">
              <a:defRPr/>
            </a:pPr>
            <a:r>
              <a:rPr lang="en-US" sz="2800" dirty="0">
                <a:latin typeface="Arial" charset="0"/>
              </a:rPr>
              <a:t>is a reservoir of feelings, thoughts, urges, and memories that lie outside of our conscious awareness. </a:t>
            </a:r>
          </a:p>
          <a:p>
            <a:pPr lvl="2" eaLnBrk="1" hangingPunct="1">
              <a:defRPr/>
            </a:pPr>
            <a:r>
              <a:rPr lang="en-US" sz="2800" dirty="0">
                <a:latin typeface="Arial" charset="0"/>
              </a:rPr>
              <a:t>Most of the time the contents of the unconscious are unacceptable or unpleasant, such as feelings of pain, anxiety, or conflict. </a:t>
            </a:r>
          </a:p>
          <a:p>
            <a:pPr lvl="2" eaLnBrk="1" hangingPunct="1">
              <a:defRPr/>
            </a:pPr>
            <a:r>
              <a:rPr lang="en-US" sz="2800" dirty="0">
                <a:latin typeface="Arial" charset="0"/>
              </a:rPr>
              <a:t>According to Freud, the unconscious continues to influence our behavior and experience, even though we are unaware of these underlying influences.</a:t>
            </a:r>
          </a:p>
          <a:p>
            <a:pPr>
              <a:defRPr/>
            </a:pPr>
            <a:r>
              <a:rPr lang="en-CA" dirty="0"/>
              <a:t>The UNCONSCIOUS mind can also be thought of as one’s “SHADOW SELF”</a:t>
            </a:r>
          </a:p>
          <a:p>
            <a:pPr>
              <a:defRPr/>
            </a:pPr>
            <a:r>
              <a:rPr lang="en-CA" dirty="0"/>
              <a:t>The shadow self is the opposite of what we “are” in our conscious mind</a:t>
            </a:r>
          </a:p>
          <a:p>
            <a:pPr lvl="2" eaLnBrk="1" hangingPunct="1">
              <a:defRPr/>
            </a:pPr>
            <a:endParaRPr lang="en-US" dirty="0">
              <a:latin typeface="Arial" charset="0"/>
            </a:endParaRPr>
          </a:p>
          <a:p>
            <a:pPr eaLnBrk="1" hangingPunct="1">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a:latin typeface="Berlin Sans FB Demi" pitchFamily="34" charset="0"/>
              </a:rPr>
              <a:t>Concept of Repression</a:t>
            </a:r>
          </a:p>
        </p:txBody>
      </p:sp>
      <p:sp>
        <p:nvSpPr>
          <p:cNvPr id="3" name="Content Placeholder 2"/>
          <p:cNvSpPr>
            <a:spLocks noGrp="1"/>
          </p:cNvSpPr>
          <p:nvPr>
            <p:ph idx="1"/>
          </p:nvPr>
        </p:nvSpPr>
        <p:spPr/>
        <p:txBody>
          <a:bodyPr/>
          <a:lstStyle/>
          <a:p>
            <a:pPr>
              <a:defRPr/>
            </a:pPr>
            <a:r>
              <a:rPr lang="en-CA" dirty="0"/>
              <a:t>We repress or banish from consciousness , ideas, memories, feelings, or motives that are especially disturbing, forbidden or otherwise unacceptable to us.</a:t>
            </a:r>
          </a:p>
          <a:p>
            <a:pPr>
              <a:defRPr/>
            </a:pPr>
            <a:r>
              <a:rPr lang="en-CA" dirty="0"/>
              <a:t>The process itself is unconscious and automatic</a:t>
            </a:r>
          </a:p>
          <a:p>
            <a:pPr>
              <a:defRPr/>
            </a:pPr>
            <a:r>
              <a:rPr lang="en-CA" dirty="0"/>
              <a:t>We do not choose to repress an idea or impulse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repressed material does not remain safely tucked away,</a:t>
            </a:r>
          </a:p>
          <a:p>
            <a:r>
              <a:rPr lang="en-US" dirty="0"/>
              <a:t>It continues to operate underground often converting the repressed conflicts into neurosis--- disturbed behavior involving anxiety or defenses against anxiety.</a:t>
            </a:r>
          </a:p>
          <a:p>
            <a:r>
              <a:rPr lang="en-US" dirty="0"/>
              <a:t>Neurotic symptoms often bear  a symbolic relationship o the repressed material that is causing them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defRPr/>
            </a:pPr>
            <a:r>
              <a:rPr lang="en-US" b="1" u="sng" dirty="0">
                <a:solidFill>
                  <a:schemeClr val="accent3">
                    <a:lumMod val="60000"/>
                    <a:lumOff val="40000"/>
                  </a:schemeClr>
                </a:solidFill>
                <a:latin typeface="Berlin Sans FB Demi" pitchFamily="34" charset="0"/>
              </a:rPr>
              <a:t>Theory 2: Personality Structure Ego, Id, Superego</a:t>
            </a:r>
          </a:p>
        </p:txBody>
      </p:sp>
      <p:sp>
        <p:nvSpPr>
          <p:cNvPr id="10243" name="Rectangle 3"/>
          <p:cNvSpPr>
            <a:spLocks noGrp="1" noChangeArrowheads="1"/>
          </p:cNvSpPr>
          <p:nvPr>
            <p:ph idx="1"/>
          </p:nvPr>
        </p:nvSpPr>
        <p:spPr>
          <a:xfrm>
            <a:off x="685800" y="2590800"/>
            <a:ext cx="8153400" cy="3505200"/>
          </a:xfrm>
        </p:spPr>
        <p:txBody>
          <a:bodyPr/>
          <a:lstStyle/>
          <a:p>
            <a:pPr eaLnBrk="1" hangingPunct="1">
              <a:defRPr/>
            </a:pPr>
            <a:r>
              <a:rPr lang="en-US" dirty="0">
                <a:latin typeface="Arial" charset="0"/>
              </a:rPr>
              <a:t>According to Sigmund Freud</a:t>
            </a:r>
            <a:r>
              <a:rPr lang="en-US" dirty="0"/>
              <a:t>’</a:t>
            </a:r>
            <a:r>
              <a:rPr lang="en-US" dirty="0">
                <a:latin typeface="Arial" charset="0"/>
              </a:rPr>
              <a:t>s</a:t>
            </a:r>
            <a:r>
              <a:rPr lang="en-US" dirty="0"/>
              <a:t> </a:t>
            </a:r>
            <a:r>
              <a:rPr lang="en-US" dirty="0">
                <a:latin typeface="Arial" charset="0"/>
              </a:rPr>
              <a:t>psychoanalytic theory of personality, personality is composed of three elements. These three elements of personality--known as the id, the ego and the superego--work together to create complex human behaviors.</a:t>
            </a:r>
          </a:p>
          <a:p>
            <a:pPr eaLnBrk="1" hangingPunct="1">
              <a:defRPr/>
            </a:pP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b="1" u="sng">
                <a:solidFill>
                  <a:srgbClr val="0000FF"/>
                </a:solidFill>
                <a:latin typeface="Arial" charset="0"/>
                <a:hlinkClick r:id="rId3"/>
              </a:rPr>
              <a:t>The Id</a:t>
            </a:r>
            <a:endParaRPr lang="en-US" b="1" u="sng">
              <a:solidFill>
                <a:srgbClr val="0000FF"/>
              </a:solidFill>
              <a:latin typeface="Arial" charset="0"/>
            </a:endParaRPr>
          </a:p>
        </p:txBody>
      </p:sp>
      <p:sp>
        <p:nvSpPr>
          <p:cNvPr id="21507" name="Rectangle 3"/>
          <p:cNvSpPr>
            <a:spLocks noGrp="1" noChangeArrowheads="1"/>
          </p:cNvSpPr>
          <p:nvPr>
            <p:ph idx="1"/>
          </p:nvPr>
        </p:nvSpPr>
        <p:spPr>
          <a:xfrm>
            <a:off x="457200" y="1524000"/>
            <a:ext cx="7239000" cy="4343400"/>
          </a:xfrm>
        </p:spPr>
        <p:txBody>
          <a:bodyPr>
            <a:normAutofit lnSpcReduction="10000"/>
          </a:bodyPr>
          <a:lstStyle/>
          <a:p>
            <a:pPr eaLnBrk="1" hangingPunct="1">
              <a:defRPr/>
            </a:pPr>
            <a:r>
              <a:rPr lang="en-US" dirty="0"/>
              <a:t>The most primitive part</a:t>
            </a:r>
          </a:p>
          <a:p>
            <a:pPr eaLnBrk="1" hangingPunct="1">
              <a:defRPr/>
            </a:pPr>
            <a:r>
              <a:rPr lang="en-US" dirty="0"/>
              <a:t>The id represents primitive or instinctual desires</a:t>
            </a:r>
          </a:p>
          <a:p>
            <a:pPr eaLnBrk="1" hangingPunct="1">
              <a:defRPr/>
            </a:pPr>
            <a:r>
              <a:rPr lang="en-US" dirty="0"/>
              <a:t>It is the human “want”</a:t>
            </a:r>
          </a:p>
          <a:p>
            <a:pPr eaLnBrk="1" hangingPunct="1">
              <a:defRPr/>
            </a:pPr>
            <a:r>
              <a:rPr lang="en-US" dirty="0"/>
              <a:t>The id would satisfy its fundamental urges immediately and reflexively as they arose, without the regards to rules, the realities of life or morals of any kind.</a:t>
            </a:r>
          </a:p>
          <a:p>
            <a:pPr eaLnBrk="1" hangingPunct="1">
              <a:buNone/>
              <a:defRPr/>
            </a:pPr>
            <a:endParaRPr lang="en-US" dirty="0"/>
          </a:p>
        </p:txBody>
      </p:sp>
      <p:sp>
        <p:nvSpPr>
          <p:cNvPr id="11268" name="Rectangle 5"/>
          <p:cNvSpPr>
            <a:spLocks noChangeArrowheads="1"/>
          </p:cNvSpPr>
          <p:nvPr/>
        </p:nvSpPr>
        <p:spPr bwMode="auto">
          <a:xfrm>
            <a:off x="5999163" y="3325813"/>
            <a:ext cx="184150" cy="457200"/>
          </a:xfrm>
          <a:prstGeom prst="rect">
            <a:avLst/>
          </a:prstGeom>
          <a:noFill/>
          <a:ln w="9525">
            <a:noFill/>
            <a:miter lim="800000"/>
            <a:headEnd/>
            <a:tailEnd/>
          </a:ln>
        </p:spPr>
        <p:txBody>
          <a:bodyPr wrap="none">
            <a:spAutoFit/>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685800" y="1371600"/>
            <a:ext cx="7772400" cy="4724400"/>
          </a:xfrm>
        </p:spPr>
        <p:txBody>
          <a:bodyPr>
            <a:normAutofit lnSpcReduction="10000"/>
          </a:bodyPr>
          <a:lstStyle/>
          <a:p>
            <a:pPr eaLnBrk="1" hangingPunct="1">
              <a:defRPr/>
            </a:pPr>
            <a:r>
              <a:rPr lang="en-US" sz="3000" dirty="0">
                <a:latin typeface="Arial" charset="0"/>
              </a:rPr>
              <a:t>The id is the only component of personality that is present from birth.</a:t>
            </a:r>
          </a:p>
          <a:p>
            <a:pPr eaLnBrk="1" hangingPunct="1">
              <a:defRPr/>
            </a:pPr>
            <a:r>
              <a:rPr lang="en-US" sz="3000" dirty="0">
                <a:latin typeface="Arial" charset="0"/>
              </a:rPr>
              <a:t>This aspect of personality is entirely unconscious and includes all of the instinctive and primitive behaviors. </a:t>
            </a:r>
          </a:p>
          <a:p>
            <a:pPr eaLnBrk="1" hangingPunct="1">
              <a:defRPr/>
            </a:pPr>
            <a:r>
              <a:rPr lang="en-US" sz="3000" dirty="0">
                <a:latin typeface="Arial" charset="0"/>
              </a:rPr>
              <a:t>The id is driven by the</a:t>
            </a:r>
            <a:r>
              <a:rPr lang="en-US" sz="3000" dirty="0"/>
              <a:t> </a:t>
            </a:r>
            <a:r>
              <a:rPr lang="en-US" sz="3000" u="sng" dirty="0">
                <a:latin typeface="Arial" charset="0"/>
                <a:hlinkClick r:id="rId2"/>
              </a:rPr>
              <a:t>pleasure principle</a:t>
            </a:r>
            <a:r>
              <a:rPr lang="en-US" sz="3000" dirty="0">
                <a:latin typeface="Arial" charset="0"/>
              </a:rPr>
              <a:t>, which strives for immediate gratification of all desires, wants, and needs. If these needs are not satisfied immediately, the result is a state anxiety or tension.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b="1" u="sng" dirty="0">
                <a:solidFill>
                  <a:srgbClr val="0000FF"/>
                </a:solidFill>
                <a:latin typeface="Arial" charset="0"/>
                <a:hlinkClick r:id="rId3"/>
              </a:rPr>
              <a:t>The Ego</a:t>
            </a:r>
            <a:endParaRPr lang="en-US" b="1" u="sng" dirty="0">
              <a:solidFill>
                <a:srgbClr val="0000FF"/>
              </a:solidFill>
              <a:latin typeface="Arial" charset="0"/>
            </a:endParaRPr>
          </a:p>
        </p:txBody>
      </p:sp>
      <p:sp>
        <p:nvSpPr>
          <p:cNvPr id="11267" name="Rectangle 3"/>
          <p:cNvSpPr>
            <a:spLocks noGrp="1" noChangeArrowheads="1"/>
          </p:cNvSpPr>
          <p:nvPr>
            <p:ph idx="1"/>
          </p:nvPr>
        </p:nvSpPr>
        <p:spPr>
          <a:xfrm>
            <a:off x="685800" y="2590800"/>
            <a:ext cx="8077200" cy="3505200"/>
          </a:xfrm>
        </p:spPr>
        <p:txBody>
          <a:bodyPr/>
          <a:lstStyle/>
          <a:p>
            <a:pPr eaLnBrk="1" hangingPunct="1">
              <a:defRPr/>
            </a:pPr>
            <a:r>
              <a:rPr lang="en-US" dirty="0"/>
              <a:t>This is the “self”, or who you view yourself as.</a:t>
            </a:r>
          </a:p>
          <a:p>
            <a:pPr eaLnBrk="1" hangingPunct="1">
              <a:defRPr/>
            </a:pPr>
            <a:endParaRPr lang="en-US" dirty="0"/>
          </a:p>
          <a:p>
            <a:pPr eaLnBrk="1" hangingPunct="1">
              <a:defRPr/>
            </a:pPr>
            <a:r>
              <a:rPr lang="en-US" dirty="0"/>
              <a:t>It is your personality and the way you portray yourself to the world.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00200"/>
            <a:ext cx="8229600" cy="4114800"/>
          </a:xfrm>
        </p:spPr>
        <p:txBody>
          <a:bodyPr>
            <a:normAutofit fontScale="92500" lnSpcReduction="20000"/>
          </a:bodyPr>
          <a:lstStyle/>
          <a:p>
            <a:pPr eaLnBrk="1" hangingPunct="1">
              <a:lnSpc>
                <a:spcPct val="90000"/>
              </a:lnSpc>
              <a:defRPr/>
            </a:pPr>
            <a:r>
              <a:rPr lang="en-US" dirty="0">
                <a:latin typeface="Arial" charset="0"/>
              </a:rPr>
              <a:t>The ego is the component of personality that is responsible for dealing with reality.</a:t>
            </a:r>
          </a:p>
          <a:p>
            <a:pPr eaLnBrk="1" hangingPunct="1">
              <a:lnSpc>
                <a:spcPct val="90000"/>
              </a:lnSpc>
              <a:defRPr/>
            </a:pPr>
            <a:r>
              <a:rPr lang="en-US" dirty="0">
                <a:latin typeface="Arial" charset="0"/>
              </a:rPr>
              <a:t>The ego consists of elaborate ways of behaving and thinking which constitute </a:t>
            </a:r>
            <a:r>
              <a:rPr lang="en-US" b="1" i="1" u="sng" dirty="0">
                <a:latin typeface="Arial" charset="0"/>
              </a:rPr>
              <a:t>the executive function </a:t>
            </a:r>
          </a:p>
          <a:p>
            <a:pPr eaLnBrk="1" hangingPunct="1">
              <a:lnSpc>
                <a:spcPct val="90000"/>
              </a:lnSpc>
              <a:defRPr/>
            </a:pPr>
            <a:r>
              <a:rPr lang="en-US" dirty="0">
                <a:latin typeface="Arial" charset="0"/>
              </a:rPr>
              <a:t>According to Freud, the ego develops from the id and ensures that the impulses of the id can be expressed in a manner acceptable in the real world.</a:t>
            </a:r>
          </a:p>
          <a:p>
            <a:pPr eaLnBrk="1" hangingPunct="1">
              <a:lnSpc>
                <a:spcPct val="90000"/>
              </a:lnSpc>
              <a:defRPr/>
            </a:pPr>
            <a:r>
              <a:rPr lang="en-US" dirty="0">
                <a:latin typeface="Arial" charset="0"/>
              </a:rPr>
              <a:t>Works </a:t>
            </a:r>
            <a:r>
              <a:rPr lang="en-US" i="1" u="sng" dirty="0">
                <a:latin typeface="Arial" charset="0"/>
              </a:rPr>
              <a:t>in the service of the reality principles</a:t>
            </a:r>
          </a:p>
          <a:p>
            <a:pPr eaLnBrk="1" hangingPunct="1">
              <a:lnSpc>
                <a:spcPct val="90000"/>
              </a:lnSpc>
              <a:defRPr/>
            </a:pPr>
            <a:r>
              <a:rPr lang="en-US" dirty="0">
                <a:latin typeface="Arial" charset="0"/>
              </a:rPr>
              <a:t>The ego functions in all of the</a:t>
            </a:r>
            <a:r>
              <a:rPr lang="en-US" dirty="0"/>
              <a:t> </a:t>
            </a:r>
            <a:r>
              <a:rPr lang="en-US" u="sng" dirty="0">
                <a:latin typeface="Arial" charset="0"/>
                <a:hlinkClick r:id="rId3"/>
              </a:rPr>
              <a:t>conscious</a:t>
            </a:r>
            <a:r>
              <a:rPr lang="en-US" dirty="0">
                <a:latin typeface="Arial" charset="0"/>
              </a:rPr>
              <a:t>, </a:t>
            </a:r>
            <a:r>
              <a:rPr lang="en-US" u="sng" dirty="0">
                <a:latin typeface="Arial" charset="0"/>
                <a:hlinkClick r:id="rId4"/>
              </a:rPr>
              <a:t>preconscious</a:t>
            </a:r>
            <a:r>
              <a:rPr lang="en-US" dirty="0">
                <a:latin typeface="Arial" charset="0"/>
              </a:rPr>
              <a:t>, and</a:t>
            </a:r>
            <a:r>
              <a:rPr lang="en-US" dirty="0"/>
              <a:t> </a:t>
            </a:r>
            <a:r>
              <a:rPr lang="en-US" u="sng" dirty="0">
                <a:latin typeface="Arial" charset="0"/>
                <a:hlinkClick r:id="rId5"/>
              </a:rPr>
              <a:t>unconscious</a:t>
            </a:r>
            <a:r>
              <a:rPr lang="en-US" dirty="0"/>
              <a:t> </a:t>
            </a:r>
            <a:r>
              <a:rPr lang="en-US" dirty="0">
                <a:latin typeface="Arial" charset="0"/>
              </a:rPr>
              <a:t>mind.</a:t>
            </a:r>
          </a:p>
          <a:p>
            <a:pPr eaLnBrk="1" hangingPunct="1">
              <a:lnSpc>
                <a:spcPct val="90000"/>
              </a:lnSpc>
              <a:defRPr/>
            </a:pPr>
            <a:endParaRPr lang="en-US" dirty="0">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b="1" u="sng">
                <a:solidFill>
                  <a:srgbClr val="0000FF"/>
                </a:solidFill>
                <a:latin typeface="Arial" charset="0"/>
                <a:hlinkClick r:id="rId2"/>
              </a:rPr>
              <a:t>The Superego</a:t>
            </a:r>
            <a:endParaRPr lang="en-US" b="1" u="sng">
              <a:solidFill>
                <a:srgbClr val="0000FF"/>
              </a:solidFill>
              <a:latin typeface="Arial" charset="0"/>
            </a:endParaRPr>
          </a:p>
        </p:txBody>
      </p:sp>
      <p:sp>
        <p:nvSpPr>
          <p:cNvPr id="25603" name="Rectangle 3"/>
          <p:cNvSpPr>
            <a:spLocks noGrp="1" noChangeArrowheads="1"/>
          </p:cNvSpPr>
          <p:nvPr>
            <p:ph idx="1"/>
          </p:nvPr>
        </p:nvSpPr>
        <p:spPr>
          <a:xfrm>
            <a:off x="685800" y="2362200"/>
            <a:ext cx="5562600" cy="3505200"/>
          </a:xfrm>
        </p:spPr>
        <p:txBody>
          <a:bodyPr/>
          <a:lstStyle/>
          <a:p>
            <a:pPr eaLnBrk="1" hangingPunct="1">
              <a:defRPr/>
            </a:pPr>
            <a:r>
              <a:rPr lang="en-US"/>
              <a:t>The superego represents the conscience</a:t>
            </a:r>
          </a:p>
          <a:p>
            <a:pPr eaLnBrk="1" hangingPunct="1">
              <a:defRPr/>
            </a:pPr>
            <a:r>
              <a:rPr lang="en-US"/>
              <a:t>It is the “should” of human beings</a:t>
            </a:r>
          </a:p>
          <a:p>
            <a:pPr eaLnBrk="1" hangingPunct="1">
              <a:defRPr/>
            </a:pPr>
            <a:r>
              <a:rPr lang="en-US"/>
              <a:t>It is socialized and represents order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838200" y="1905000"/>
            <a:ext cx="7772400" cy="3505200"/>
          </a:xfrm>
        </p:spPr>
        <p:txBody>
          <a:bodyPr>
            <a:normAutofit/>
          </a:bodyPr>
          <a:lstStyle/>
          <a:p>
            <a:pPr eaLnBrk="1" hangingPunct="1">
              <a:lnSpc>
                <a:spcPct val="90000"/>
              </a:lnSpc>
              <a:defRPr/>
            </a:pPr>
            <a:r>
              <a:rPr lang="en-US" dirty="0">
                <a:latin typeface="Arial" charset="0"/>
              </a:rPr>
              <a:t>The superego is the aspect of personality that holds all of our internalized moral standards and ideals that we acquire from both our parents and society--our sense of right and wrong.</a:t>
            </a:r>
          </a:p>
          <a:p>
            <a:pPr eaLnBrk="1" hangingPunct="1">
              <a:lnSpc>
                <a:spcPct val="90000"/>
              </a:lnSpc>
              <a:defRPr/>
            </a:pPr>
            <a:r>
              <a:rPr lang="en-US" dirty="0">
                <a:latin typeface="Arial" charset="0"/>
              </a:rPr>
              <a:t>The superego provides guidelines for making judgments. </a:t>
            </a:r>
          </a:p>
          <a:p>
            <a:pPr eaLnBrk="1" hangingPunct="1">
              <a:lnSpc>
                <a:spcPct val="90000"/>
              </a:lnSpc>
              <a:defRPr/>
            </a:pPr>
            <a:endParaRPr lang="en-US" sz="2800" dirty="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1031"/>
          <p:cNvSpPr>
            <a:spLocks noGrp="1" noChangeArrowheads="1"/>
          </p:cNvSpPr>
          <p:nvPr>
            <p:ph type="title" idx="4294967295"/>
          </p:nvPr>
        </p:nvSpPr>
        <p:spPr>
          <a:xfrm>
            <a:off x="1676400" y="609600"/>
            <a:ext cx="7467600" cy="1143000"/>
          </a:xfrm>
        </p:spPr>
        <p:txBody>
          <a:bodyPr/>
          <a:lstStyle/>
          <a:p>
            <a:pPr algn="l" eaLnBrk="1" hangingPunct="1"/>
            <a:r>
              <a:rPr lang="en-US" b="1">
                <a:latin typeface="Verdana" pitchFamily="34" charset="0"/>
              </a:rPr>
              <a:t>Definitions </a:t>
            </a:r>
            <a:endParaRPr lang="en-US">
              <a:latin typeface="Verdana" pitchFamily="34" charset="0"/>
            </a:endParaRPr>
          </a:p>
        </p:txBody>
      </p:sp>
      <p:sp>
        <p:nvSpPr>
          <p:cNvPr id="10248" name="Rectangle 1032"/>
          <p:cNvSpPr>
            <a:spLocks noGrp="1" noChangeArrowheads="1"/>
          </p:cNvSpPr>
          <p:nvPr>
            <p:ph type="body" idx="4294967295"/>
          </p:nvPr>
        </p:nvSpPr>
        <p:spPr>
          <a:xfrm>
            <a:off x="1600200" y="1600200"/>
            <a:ext cx="7543800" cy="4114800"/>
          </a:xfrm>
        </p:spPr>
        <p:txBody>
          <a:bodyPr/>
          <a:lstStyle/>
          <a:p>
            <a:pPr eaLnBrk="1" hangingPunct="1">
              <a:buFontTx/>
              <a:buBlip>
                <a:blip r:embed="rId3"/>
              </a:buBlip>
            </a:pPr>
            <a:r>
              <a:rPr lang="en-US" sz="2400" b="1" dirty="0">
                <a:latin typeface="Verdana" pitchFamily="34" charset="0"/>
              </a:rPr>
              <a:t>Personality</a:t>
            </a:r>
            <a:endParaRPr lang="en-US" sz="2400" dirty="0">
              <a:latin typeface="Verdana" pitchFamily="34" charset="0"/>
            </a:endParaRPr>
          </a:p>
          <a:p>
            <a:pPr eaLnBrk="1" hangingPunct="1">
              <a:buFontTx/>
              <a:buNone/>
            </a:pPr>
            <a:r>
              <a:rPr lang="en-US" sz="2400" dirty="0">
                <a:latin typeface="Verdana" pitchFamily="34" charset="0"/>
              </a:rPr>
              <a:t>	</a:t>
            </a:r>
            <a:r>
              <a:rPr lang="en-US" sz="2000" dirty="0">
                <a:solidFill>
                  <a:srgbClr val="000000"/>
                </a:solidFill>
                <a:latin typeface="Verdana" pitchFamily="34" charset="0"/>
              </a:rPr>
              <a:t>Distinctive and relatively stable pattern of behaviors, thoughts, motives, and emotions that characterizes an individual</a:t>
            </a:r>
            <a:endParaRPr lang="en-US" sz="2400" dirty="0">
              <a:latin typeface="Verdana" pitchFamily="34" charset="0"/>
            </a:endParaRPr>
          </a:p>
          <a:p>
            <a:pPr eaLnBrk="1" hangingPunct="1"/>
            <a:endParaRPr lang="en-US" sz="2400" dirty="0">
              <a:latin typeface="Verdana" pitchFamily="34" charset="0"/>
            </a:endParaRPr>
          </a:p>
          <a:p>
            <a:pPr eaLnBrk="1" hangingPunct="1">
              <a:buFontTx/>
              <a:buBlip>
                <a:blip r:embed="rId3"/>
              </a:buBlip>
            </a:pPr>
            <a:r>
              <a:rPr lang="en-US" sz="2400" b="1" dirty="0">
                <a:latin typeface="Verdana" pitchFamily="34" charset="0"/>
              </a:rPr>
              <a:t>Trait</a:t>
            </a:r>
            <a:endParaRPr lang="en-US" sz="2400" dirty="0">
              <a:latin typeface="Verdana" pitchFamily="34" charset="0"/>
            </a:endParaRPr>
          </a:p>
          <a:p>
            <a:pPr eaLnBrk="1" hangingPunct="1">
              <a:buFontTx/>
              <a:buNone/>
            </a:pPr>
            <a:r>
              <a:rPr lang="en-US" sz="2000" dirty="0">
                <a:solidFill>
                  <a:srgbClr val="000000"/>
                </a:solidFill>
                <a:latin typeface="Verdana" pitchFamily="34" charset="0"/>
              </a:rPr>
              <a:t>	A characteristic of an individual, describing a habitual way of behaving, thinking, and feeling</a:t>
            </a:r>
          </a:p>
          <a:p>
            <a:pPr lvl="2" eaLnBrk="1" hangingPunct="1"/>
            <a:r>
              <a:rPr lang="en-US" sz="1600" dirty="0">
                <a:solidFill>
                  <a:srgbClr val="000000"/>
                </a:solidFill>
                <a:latin typeface="Verdana" pitchFamily="34" charset="0"/>
              </a:rPr>
              <a:t>shy, outgoing, ambitious, lazy, easy-going, confident, easily frustrated, happy, friendly, etc</a:t>
            </a:r>
            <a:endParaRPr lang="en-US" sz="1800" dirty="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8">
                                            <p:txEl>
                                              <p:pRg st="0" end="0"/>
                                            </p:txEl>
                                          </p:spTgt>
                                        </p:tgtEl>
                                        <p:attrNameLst>
                                          <p:attrName>style.visibility</p:attrName>
                                        </p:attrNameLst>
                                      </p:cBhvr>
                                      <p:to>
                                        <p:strVal val="visible"/>
                                      </p:to>
                                    </p:set>
                                    <p:animEffect transition="in" filter="dissolve">
                                      <p:cBhvr>
                                        <p:cTn id="7" dur="500"/>
                                        <p:tgtEl>
                                          <p:spTgt spid="102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8">
                                            <p:txEl>
                                              <p:pRg st="1" end="1"/>
                                            </p:txEl>
                                          </p:spTgt>
                                        </p:tgtEl>
                                        <p:attrNameLst>
                                          <p:attrName>style.visibility</p:attrName>
                                        </p:attrNameLst>
                                      </p:cBhvr>
                                      <p:to>
                                        <p:strVal val="visible"/>
                                      </p:to>
                                    </p:set>
                                    <p:animEffect transition="in" filter="dissolve">
                                      <p:cBhvr>
                                        <p:cTn id="12" dur="500"/>
                                        <p:tgtEl>
                                          <p:spTgt spid="1024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8">
                                            <p:txEl>
                                              <p:pRg st="3" end="3"/>
                                            </p:txEl>
                                          </p:spTgt>
                                        </p:tgtEl>
                                        <p:attrNameLst>
                                          <p:attrName>style.visibility</p:attrName>
                                        </p:attrNameLst>
                                      </p:cBhvr>
                                      <p:to>
                                        <p:strVal val="visible"/>
                                      </p:to>
                                    </p:set>
                                    <p:animEffect transition="in" filter="dissolve">
                                      <p:cBhvr>
                                        <p:cTn id="17" dur="500"/>
                                        <p:tgtEl>
                                          <p:spTgt spid="1024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48">
                                            <p:txEl>
                                              <p:pRg st="4" end="4"/>
                                            </p:txEl>
                                          </p:spTgt>
                                        </p:tgtEl>
                                        <p:attrNameLst>
                                          <p:attrName>style.visibility</p:attrName>
                                        </p:attrNameLst>
                                      </p:cBhvr>
                                      <p:to>
                                        <p:strVal val="visible"/>
                                      </p:to>
                                    </p:set>
                                    <p:animEffect transition="in" filter="dissolve">
                                      <p:cBhvr>
                                        <p:cTn id="22" dur="500"/>
                                        <p:tgtEl>
                                          <p:spTgt spid="10248">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248">
                                            <p:txEl>
                                              <p:pRg st="5" end="5"/>
                                            </p:txEl>
                                          </p:spTgt>
                                        </p:tgtEl>
                                        <p:attrNameLst>
                                          <p:attrName>style.visibility</p:attrName>
                                        </p:attrNameLst>
                                      </p:cBhvr>
                                      <p:to>
                                        <p:strVal val="visible"/>
                                      </p:to>
                                    </p:set>
                                    <p:animEffect transition="in" filter="dissolve">
                                      <p:cBhvr>
                                        <p:cTn id="25" dur="500"/>
                                        <p:tgtEl>
                                          <p:spTgt spid="1024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828800"/>
            <a:ext cx="7772400" cy="3505200"/>
          </a:xfrm>
        </p:spPr>
        <p:txBody>
          <a:bodyPr>
            <a:normAutofit/>
          </a:bodyPr>
          <a:lstStyle/>
          <a:p>
            <a:pPr eaLnBrk="1" hangingPunct="1">
              <a:lnSpc>
                <a:spcPct val="90000"/>
              </a:lnSpc>
              <a:defRPr/>
            </a:pPr>
            <a:r>
              <a:rPr lang="en-US" dirty="0">
                <a:latin typeface="Arial" charset="0"/>
              </a:rPr>
              <a:t>The superego acts to perfect and civilize our behavior. It works to suppress all unacceptable urges of the id and struggles to make the ego act upon idealistic standards rather that upon realistic principles. </a:t>
            </a:r>
          </a:p>
          <a:p>
            <a:pPr eaLnBrk="1" hangingPunct="1">
              <a:lnSpc>
                <a:spcPct val="90000"/>
              </a:lnSpc>
              <a:defRPr/>
            </a:pPr>
            <a:r>
              <a:rPr lang="en-US" dirty="0">
                <a:latin typeface="Arial" charset="0"/>
              </a:rPr>
              <a:t>The superego is present in the conscious, preconscious and unconscious.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pPr eaLnBrk="1" hangingPunct="1"/>
            <a:r>
              <a:rPr lang="en-US" sz="4000" b="1" dirty="0">
                <a:solidFill>
                  <a:schemeClr val="accent3">
                    <a:lumMod val="60000"/>
                    <a:lumOff val="40000"/>
                  </a:schemeClr>
                </a:solidFill>
                <a:latin typeface="Berlin Sans FB Demi" pitchFamily="34" charset="0"/>
                <a:ea typeface="ＭＳ Ｐゴシック" charset="-128"/>
              </a:rPr>
              <a:t>Theory 3: Psychosexual stages of Development</a:t>
            </a:r>
          </a:p>
        </p:txBody>
      </p:sp>
      <p:sp>
        <p:nvSpPr>
          <p:cNvPr id="56323" name="Rectangle 3"/>
          <p:cNvSpPr>
            <a:spLocks noGrp="1" noChangeArrowheads="1"/>
          </p:cNvSpPr>
          <p:nvPr>
            <p:ph idx="1"/>
          </p:nvPr>
        </p:nvSpPr>
        <p:spPr>
          <a:xfrm>
            <a:off x="228600" y="1524000"/>
            <a:ext cx="8077200" cy="1015663"/>
          </a:xfrm>
          <a:noFill/>
        </p:spPr>
        <p:txBody>
          <a:bodyPr wrap="square">
            <a:spAutoFit/>
          </a:bodyPr>
          <a:lstStyle/>
          <a:p>
            <a:pPr marL="609600" indent="-609600" eaLnBrk="1" hangingPunct="1">
              <a:lnSpc>
                <a:spcPct val="90000"/>
              </a:lnSpc>
              <a:buFontTx/>
              <a:buNone/>
            </a:pPr>
            <a:endParaRPr lang="en-US" i="1" dirty="0">
              <a:ea typeface="ＭＳ Ｐゴシック" charset="-128"/>
            </a:endParaRPr>
          </a:p>
          <a:p>
            <a:pPr marL="609600" indent="-609600" eaLnBrk="1" hangingPunct="1">
              <a:lnSpc>
                <a:spcPct val="90000"/>
              </a:lnSpc>
            </a:pPr>
            <a:r>
              <a:rPr lang="en-US" dirty="0">
                <a:ea typeface="ＭＳ Ｐゴシック" charset="-128"/>
              </a:rPr>
              <a:t>Freud:</a:t>
            </a:r>
          </a:p>
        </p:txBody>
      </p:sp>
      <p:sp>
        <p:nvSpPr>
          <p:cNvPr id="4" name="Rectangle 3"/>
          <p:cNvSpPr/>
          <p:nvPr/>
        </p:nvSpPr>
        <p:spPr>
          <a:xfrm>
            <a:off x="304800" y="2590800"/>
            <a:ext cx="8839200" cy="3785652"/>
          </a:xfrm>
          <a:prstGeom prst="rect">
            <a:avLst/>
          </a:prstGeom>
        </p:spPr>
        <p:txBody>
          <a:bodyPr wrap="square">
            <a:spAutoFit/>
          </a:bodyPr>
          <a:lstStyle/>
          <a:p>
            <a:r>
              <a:rPr lang="en-US" sz="2400" dirty="0"/>
              <a:t>Succession of stages revolving around body zones.</a:t>
            </a:r>
          </a:p>
          <a:p>
            <a:endParaRPr lang="en-US" sz="2400" dirty="0"/>
          </a:p>
          <a:p>
            <a:r>
              <a:rPr lang="en-US" sz="2400" dirty="0"/>
              <a:t>An idea that from birth on, we have an innate tendency to seek pleasure, especially through physical stimulation of the parts sensitive to touch: mouth anus, genitals EROGENOUS ZONES.</a:t>
            </a:r>
          </a:p>
          <a:p>
            <a:endParaRPr lang="en-US" sz="2400" dirty="0"/>
          </a:p>
          <a:p>
            <a:r>
              <a:rPr lang="en-US" sz="2400" dirty="0"/>
              <a:t>With each shift in the focus of sexual stimulation, come parallel shifts in the dominant psychological issues faced by the person.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If child’s need at one stage is unsatisfied or over satisfied , fixation would take place.</a:t>
            </a:r>
          </a:p>
          <a:p>
            <a:pPr>
              <a:buNone/>
            </a:pPr>
            <a:r>
              <a:rPr lang="en-US" dirty="0"/>
              <a:t>i.e.</a:t>
            </a:r>
          </a:p>
          <a:p>
            <a:r>
              <a:rPr lang="en-US" dirty="0"/>
              <a:t>The child would show continued attachment to an old stage even after moving onto a new one.</a:t>
            </a:r>
          </a:p>
          <a:p>
            <a:r>
              <a:rPr lang="en-US" dirty="0"/>
              <a:t>As a result, behavior patterns and problems – from the fixated stage would persist often into adulthood.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591958"/>
            <a:ext cx="8229600" cy="703442"/>
          </a:xfrm>
        </p:spPr>
        <p:txBody>
          <a:bodyPr>
            <a:normAutofit/>
          </a:bodyPr>
          <a:lstStyle/>
          <a:p>
            <a:pPr eaLnBrk="1" hangingPunct="1"/>
            <a:r>
              <a:rPr lang="en-US" sz="4000" b="1" dirty="0">
                <a:latin typeface="Berlin Sans FB Demi" pitchFamily="34" charset="0"/>
                <a:ea typeface="ＭＳ Ｐゴシック" charset="-128"/>
              </a:rPr>
              <a:t>Oral stage</a:t>
            </a:r>
          </a:p>
        </p:txBody>
      </p:sp>
      <p:sp>
        <p:nvSpPr>
          <p:cNvPr id="57347" name="Rectangle 3"/>
          <p:cNvSpPr>
            <a:spLocks noGrp="1" noChangeArrowheads="1"/>
          </p:cNvSpPr>
          <p:nvPr>
            <p:ph idx="1"/>
          </p:nvPr>
        </p:nvSpPr>
        <p:spPr>
          <a:xfrm>
            <a:off x="457200" y="1295401"/>
            <a:ext cx="8077200" cy="5189113"/>
          </a:xfrm>
          <a:noFill/>
        </p:spPr>
        <p:txBody>
          <a:bodyPr wrap="square">
            <a:spAutoFit/>
          </a:bodyPr>
          <a:lstStyle/>
          <a:p>
            <a:pPr marL="609600" indent="-609600" eaLnBrk="1" hangingPunct="1">
              <a:buNone/>
            </a:pPr>
            <a:endParaRPr lang="en-US" sz="2400" i="1" dirty="0">
              <a:ea typeface="ＭＳ Ｐゴシック" charset="-128"/>
            </a:endParaRPr>
          </a:p>
          <a:p>
            <a:pPr marL="609600" indent="-609600" eaLnBrk="1" hangingPunct="1"/>
            <a:r>
              <a:rPr lang="en-US" sz="2400" b="1" dirty="0">
                <a:ea typeface="ＭＳ Ｐゴシック" charset="-128"/>
              </a:rPr>
              <a:t>Oral stage</a:t>
            </a:r>
            <a:r>
              <a:rPr lang="en-US" sz="2400" dirty="0">
                <a:ea typeface="ＭＳ Ｐゴシック" charset="-128"/>
              </a:rPr>
              <a:t> (birth – 1yr) = gratification centers on the mouth</a:t>
            </a:r>
          </a:p>
          <a:p>
            <a:pPr marL="1090613" lvl="1" indent="-454025" eaLnBrk="1" hangingPunct="1"/>
            <a:r>
              <a:rPr lang="en-US" sz="2400" dirty="0">
                <a:ea typeface="ＭＳ Ｐゴシック" charset="-128"/>
              </a:rPr>
              <a:t>Oral gratification occurs in the feeding, thumb sucking, and other mouth movements of infants</a:t>
            </a:r>
          </a:p>
          <a:p>
            <a:pPr marL="1090613" lvl="1" indent="-454025" eaLnBrk="1" hangingPunct="1"/>
            <a:r>
              <a:rPr lang="en-US" sz="2400" dirty="0">
                <a:ea typeface="ＭＳ Ｐゴシック" charset="-128"/>
              </a:rPr>
              <a:t>Conflict between the individual and society reflects the infant’s wish for pleasure in feeding versus parental demands for delay.</a:t>
            </a:r>
          </a:p>
          <a:p>
            <a:pPr marL="1090613" lvl="1" indent="-454025" eaLnBrk="1" hangingPunct="1"/>
            <a:r>
              <a:rPr lang="en-US" sz="2400" dirty="0">
                <a:ea typeface="ＭＳ Ｐゴシック" charset="-128"/>
              </a:rPr>
              <a:t>Early in the oral stage, the infant is passive and receptive, but later, with development of teeth, there can be a fusion of sexual and aggressive pleasure.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48056" lvl="1" indent="-384048">
              <a:buSzPct val="80000"/>
              <a:buFont typeface="Wingdings 2"/>
              <a:buChar char=""/>
            </a:pPr>
            <a:r>
              <a:rPr lang="en-US" sz="2400" dirty="0">
                <a:ea typeface="ＭＳ Ｐゴシック" charset="-128"/>
              </a:rPr>
              <a:t>An infant if given too little opportunity to suck{or too much} or made anxious about it, may acquire oral fixation which in adulthood may foster excessive oral behavior</a:t>
            </a:r>
          </a:p>
          <a:p>
            <a:r>
              <a:rPr lang="en-US" sz="2400" dirty="0"/>
              <a:t>For example: smoking </a:t>
            </a:r>
          </a:p>
          <a:p>
            <a:pPr>
              <a:buNone/>
            </a:pPr>
            <a:r>
              <a:rPr lang="en-US" sz="2400" dirty="0"/>
              <a:t>                           dependency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28600"/>
            <a:ext cx="8229600" cy="1143000"/>
          </a:xfrm>
        </p:spPr>
        <p:txBody>
          <a:bodyPr>
            <a:normAutofit/>
          </a:bodyPr>
          <a:lstStyle/>
          <a:p>
            <a:pPr eaLnBrk="1" hangingPunct="1"/>
            <a:r>
              <a:rPr lang="en-US" sz="4000" b="1" dirty="0">
                <a:latin typeface="Berlin Sans FB Demi" pitchFamily="34" charset="0"/>
                <a:ea typeface="ＭＳ Ｐゴシック" charset="-128"/>
              </a:rPr>
              <a:t>Anal Stage</a:t>
            </a:r>
          </a:p>
        </p:txBody>
      </p:sp>
      <p:sp>
        <p:nvSpPr>
          <p:cNvPr id="58371" name="Rectangle 3"/>
          <p:cNvSpPr>
            <a:spLocks noGrp="1" noChangeArrowheads="1"/>
          </p:cNvSpPr>
          <p:nvPr>
            <p:ph idx="1"/>
          </p:nvPr>
        </p:nvSpPr>
        <p:spPr>
          <a:xfrm>
            <a:off x="457200" y="1371600"/>
            <a:ext cx="8077200" cy="4782848"/>
          </a:xfrm>
          <a:noFill/>
        </p:spPr>
        <p:txBody>
          <a:bodyPr>
            <a:spAutoFit/>
          </a:bodyPr>
          <a:lstStyle/>
          <a:p>
            <a:pPr marL="609600" indent="-609600" eaLnBrk="1" hangingPunct="1">
              <a:lnSpc>
                <a:spcPct val="90000"/>
              </a:lnSpc>
              <a:buNone/>
            </a:pPr>
            <a:endParaRPr lang="en-US" sz="2400" i="1" dirty="0">
              <a:ea typeface="ＭＳ Ｐゴシック" charset="-128"/>
            </a:endParaRPr>
          </a:p>
          <a:p>
            <a:pPr marL="609600" indent="-609600" eaLnBrk="1" hangingPunct="1">
              <a:lnSpc>
                <a:spcPct val="90000"/>
              </a:lnSpc>
            </a:pPr>
            <a:r>
              <a:rPr lang="en-US" sz="2400" b="1" dirty="0">
                <a:ea typeface="ＭＳ Ｐゴシック" charset="-128"/>
              </a:rPr>
              <a:t>Anal stage</a:t>
            </a:r>
            <a:r>
              <a:rPr lang="en-US" sz="2400" dirty="0">
                <a:ea typeface="ＭＳ Ｐゴシック" charset="-128"/>
              </a:rPr>
              <a:t> (1 – 3yrs)= excitation in the anus and movement of feces</a:t>
            </a:r>
          </a:p>
          <a:p>
            <a:pPr marL="1090613" lvl="1" indent="-454025" eaLnBrk="1" hangingPunct="1">
              <a:lnSpc>
                <a:spcPct val="90000"/>
              </a:lnSpc>
            </a:pPr>
            <a:r>
              <a:rPr lang="en-US" sz="2400" dirty="0">
                <a:ea typeface="ＭＳ Ｐゴシック" charset="-128"/>
              </a:rPr>
              <a:t>The anal stage represents another conflict between the individual and society: conflict between the toddler’s wish for pleasure in evacuation and parental demands to avoid prohibited behavior. </a:t>
            </a:r>
          </a:p>
          <a:p>
            <a:pPr marL="1090613" lvl="1" indent="-454025" eaLnBrk="1" hangingPunct="1">
              <a:lnSpc>
                <a:spcPct val="90000"/>
              </a:lnSpc>
            </a:pPr>
            <a:endParaRPr lang="en-US" sz="2400" dirty="0">
              <a:ea typeface="ＭＳ Ｐゴシック" charset="-128"/>
            </a:endParaRPr>
          </a:p>
          <a:p>
            <a:pPr marL="1090613" lvl="1" indent="-454025" eaLnBrk="1" hangingPunct="1">
              <a:lnSpc>
                <a:spcPct val="90000"/>
              </a:lnSpc>
            </a:pPr>
            <a:r>
              <a:rPr lang="en-US" sz="2400" dirty="0">
                <a:ea typeface="ＭＳ Ｐゴシック" charset="-128"/>
              </a:rPr>
              <a:t>1</a:t>
            </a:r>
            <a:r>
              <a:rPr lang="en-US" sz="2400" baseline="30000" dirty="0">
                <a:ea typeface="ＭＳ Ｐゴシック" charset="-128"/>
              </a:rPr>
              <a:t>st</a:t>
            </a:r>
            <a:r>
              <a:rPr lang="en-US" sz="2400" dirty="0">
                <a:ea typeface="ＭＳ Ｐゴシック" charset="-128"/>
              </a:rPr>
              <a:t> part of anal stage: pleasure from expulsion of feces</a:t>
            </a:r>
          </a:p>
          <a:p>
            <a:pPr marL="1090613" lvl="1" indent="-454025" eaLnBrk="1" hangingPunct="1">
              <a:lnSpc>
                <a:spcPct val="90000"/>
              </a:lnSpc>
              <a:buNone/>
            </a:pPr>
            <a:r>
              <a:rPr lang="en-US" sz="2400" dirty="0">
                <a:ea typeface="ＭＳ Ｐゴシック" charset="-128"/>
              </a:rPr>
              <a:t>      Fixation --.&gt; characteristics of messiness and disorder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0613" lvl="1" indent="-454025">
              <a:lnSpc>
                <a:spcPct val="90000"/>
              </a:lnSpc>
            </a:pPr>
            <a:r>
              <a:rPr lang="en-US" sz="2400" dirty="0">
                <a:ea typeface="ＭＳ Ｐゴシック" charset="-128"/>
              </a:rPr>
              <a:t>2</a:t>
            </a:r>
            <a:r>
              <a:rPr lang="en-US" sz="2400" baseline="30000" dirty="0">
                <a:ea typeface="ＭＳ Ｐゴシック" charset="-128"/>
              </a:rPr>
              <a:t>nd</a:t>
            </a:r>
            <a:r>
              <a:rPr lang="en-US" sz="2400" dirty="0">
                <a:ea typeface="ＭＳ Ｐゴシック" charset="-128"/>
              </a:rPr>
              <a:t>  sub stage: pleasure from retention</a:t>
            </a:r>
          </a:p>
          <a:p>
            <a:pPr marL="1090613" lvl="1" indent="-454025">
              <a:lnSpc>
                <a:spcPct val="90000"/>
              </a:lnSpc>
              <a:buNone/>
            </a:pPr>
            <a:r>
              <a:rPr lang="en-US" sz="2400" dirty="0">
                <a:ea typeface="ＭＳ Ｐゴシック" charset="-128"/>
              </a:rPr>
              <a:t>      Fixation-</a:t>
            </a:r>
            <a:r>
              <a:rPr lang="en-US" sz="2400" dirty="0">
                <a:ea typeface="ＭＳ Ｐゴシック" charset="-128"/>
                <a:sym typeface="Wingdings" pitchFamily="2" charset="2"/>
              </a:rPr>
              <a:t> excessive compulsiveness, over conformity, exaggerated self-control.</a:t>
            </a:r>
          </a:p>
          <a:p>
            <a:pPr marL="1090613" lvl="1" indent="-454025">
              <a:lnSpc>
                <a:spcPct val="90000"/>
              </a:lnSpc>
              <a:buNone/>
            </a:pPr>
            <a:endParaRPr lang="en-US" sz="2400" dirty="0">
              <a:ea typeface="ＭＳ Ｐゴシック" charset="-128"/>
              <a:sym typeface="Wingdings" pitchFamily="2" charset="2"/>
            </a:endParaRPr>
          </a:p>
          <a:p>
            <a:pPr marL="1090613" lvl="1" indent="-454025">
              <a:lnSpc>
                <a:spcPct val="90000"/>
              </a:lnSpc>
              <a:buNone/>
            </a:pPr>
            <a:r>
              <a:rPr lang="en-US" sz="2400" dirty="0">
                <a:ea typeface="ＭＳ Ｐゴシック" charset="-128"/>
              </a:rPr>
              <a:t>i.e.</a:t>
            </a:r>
          </a:p>
          <a:p>
            <a:pPr marL="1090613" lvl="1" indent="-454025">
              <a:lnSpc>
                <a:spcPct val="90000"/>
              </a:lnSpc>
            </a:pPr>
            <a:r>
              <a:rPr lang="en-US" sz="2400" dirty="0">
                <a:ea typeface="ＭＳ Ｐゴシック" charset="-128"/>
              </a:rPr>
              <a:t>The child may associate bowel movements with losing something important, which leads to depression</a:t>
            </a:r>
          </a:p>
          <a:p>
            <a:pPr marL="1090613" lvl="1" indent="-454025">
              <a:lnSpc>
                <a:spcPct val="90000"/>
              </a:lnSpc>
            </a:pPr>
            <a:r>
              <a:rPr lang="en-US" sz="2400" dirty="0">
                <a:ea typeface="ＭＳ Ｐゴシック" charset="-128"/>
              </a:rPr>
              <a:t>The child may associate bowel movements with giving a prize or gift to others, which may create feelings of power and control</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pPr eaLnBrk="1" hangingPunct="1"/>
            <a:r>
              <a:rPr lang="en-US" sz="4000" b="1" dirty="0">
                <a:ea typeface="ＭＳ Ｐゴシック" charset="-128"/>
              </a:rPr>
              <a:t>Phallic stage</a:t>
            </a:r>
          </a:p>
        </p:txBody>
      </p:sp>
      <p:sp>
        <p:nvSpPr>
          <p:cNvPr id="59395" name="Rectangle 3"/>
          <p:cNvSpPr>
            <a:spLocks noGrp="1" noChangeArrowheads="1"/>
          </p:cNvSpPr>
          <p:nvPr>
            <p:ph idx="1"/>
          </p:nvPr>
        </p:nvSpPr>
        <p:spPr>
          <a:xfrm>
            <a:off x="457200" y="1676400"/>
            <a:ext cx="8077200" cy="4401205"/>
          </a:xfrm>
          <a:noFill/>
        </p:spPr>
        <p:txBody>
          <a:bodyPr wrap="square">
            <a:spAutoFit/>
          </a:bodyPr>
          <a:lstStyle/>
          <a:p>
            <a:pPr marL="609600" indent="-609600" eaLnBrk="1" hangingPunct="1">
              <a:buFontTx/>
              <a:buNone/>
            </a:pPr>
            <a:endParaRPr lang="en-US" sz="2800" i="1" dirty="0">
              <a:ea typeface="ＭＳ Ｐゴシック" charset="-128"/>
            </a:endParaRPr>
          </a:p>
          <a:p>
            <a:pPr marL="609600" indent="-609600" eaLnBrk="1" hangingPunct="1"/>
            <a:r>
              <a:rPr lang="en-US" sz="2800" b="1" dirty="0">
                <a:ea typeface="ＭＳ Ｐゴシック" charset="-128"/>
              </a:rPr>
              <a:t>Phallic stage</a:t>
            </a:r>
            <a:r>
              <a:rPr lang="en-US" sz="2800" dirty="0">
                <a:ea typeface="ＭＳ Ｐゴシック" charset="-128"/>
              </a:rPr>
              <a:t> (3yrs – 5yrs) = excitation and tension focused on the genitals</a:t>
            </a:r>
          </a:p>
          <a:p>
            <a:pPr marL="609600" lvl="1" indent="-609600" eaLnBrk="1" hangingPunct="1">
              <a:buFontTx/>
              <a:buChar char="•"/>
            </a:pPr>
            <a:r>
              <a:rPr lang="en-US" dirty="0">
                <a:ea typeface="ＭＳ Ｐゴシック" charset="-128"/>
              </a:rPr>
              <a:t>Conflict between the individual and society reflects the child’s wish for pleasure in possessing the opposite-sex parent versus the external realities of adult love.</a:t>
            </a:r>
          </a:p>
          <a:p>
            <a:pPr marL="609600" lvl="1" indent="-609600" eaLnBrk="1" hangingPunct="1">
              <a:buFontTx/>
              <a:buChar char="•"/>
            </a:pPr>
            <a:r>
              <a:rPr lang="en-US" dirty="0">
                <a:ea typeface="ＭＳ Ｐゴシック" charset="-128"/>
              </a:rPr>
              <a:t>i.e. he develops sensual feelings for the parent of opposite sex.</a:t>
            </a:r>
          </a:p>
          <a:p>
            <a:pPr marL="609600" indent="-609600" eaLnBrk="1" hangingPunct="1">
              <a:buFontTx/>
              <a:buNone/>
            </a:pPr>
            <a:endParaRPr lang="en-US" sz="2000" dirty="0">
              <a:ea typeface="ＭＳ Ｐゴシック"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eaLnBrk="1" hangingPunct="1"/>
            <a:endParaRPr lang="en-US" sz="4000" b="1" dirty="0">
              <a:ea typeface="ＭＳ Ｐゴシック" charset="-128"/>
            </a:endParaRPr>
          </a:p>
        </p:txBody>
      </p:sp>
      <p:sp>
        <p:nvSpPr>
          <p:cNvPr id="60419" name="Rectangle 3"/>
          <p:cNvSpPr>
            <a:spLocks noGrp="1" noChangeArrowheads="1"/>
          </p:cNvSpPr>
          <p:nvPr>
            <p:ph idx="1"/>
          </p:nvPr>
        </p:nvSpPr>
        <p:spPr>
          <a:xfrm>
            <a:off x="457200" y="1676400"/>
            <a:ext cx="8077200" cy="4524315"/>
          </a:xfrm>
          <a:noFill/>
        </p:spPr>
        <p:txBody>
          <a:bodyPr>
            <a:spAutoFit/>
          </a:bodyPr>
          <a:lstStyle/>
          <a:p>
            <a:pPr marL="609600" indent="-609600" eaLnBrk="1" hangingPunct="1">
              <a:buFontTx/>
              <a:buNone/>
            </a:pPr>
            <a:endParaRPr lang="en-US" sz="2400" b="1" dirty="0">
              <a:ea typeface="ＭＳ Ｐゴシック" charset="-128"/>
            </a:endParaRPr>
          </a:p>
          <a:p>
            <a:pPr marL="609600" indent="-609600" eaLnBrk="1" hangingPunct="1"/>
            <a:r>
              <a:rPr lang="en-US" sz="2400" dirty="0">
                <a:ea typeface="ＭＳ Ｐゴシック" charset="-128"/>
              </a:rPr>
              <a:t>Biological differentiation between the sexes leads to psychological differentiation</a:t>
            </a:r>
          </a:p>
          <a:p>
            <a:pPr marL="609600" indent="-609600" eaLnBrk="1" hangingPunct="1">
              <a:buNone/>
            </a:pPr>
            <a:endParaRPr lang="en-US" sz="2400" dirty="0">
              <a:ea typeface="ＭＳ Ｐゴシック" charset="-128"/>
            </a:endParaRPr>
          </a:p>
          <a:p>
            <a:pPr marL="609600" indent="-609600" eaLnBrk="1" hangingPunct="1"/>
            <a:r>
              <a:rPr lang="en-US" sz="2400" b="1" dirty="0">
                <a:ea typeface="ＭＳ Ｐゴシック" charset="-128"/>
              </a:rPr>
              <a:t>Oedipus complex</a:t>
            </a:r>
            <a:r>
              <a:rPr lang="en-US" sz="2400" dirty="0">
                <a:ea typeface="ＭＳ Ｐゴシック" charset="-128"/>
              </a:rPr>
              <a:t> = the fate of every boy is to kill his father and marry his mother </a:t>
            </a:r>
          </a:p>
          <a:p>
            <a:pPr marL="1090613" lvl="1" indent="-511175" eaLnBrk="1" hangingPunct="1">
              <a:buFont typeface="Lucida Grande" pitchFamily="25" charset="0"/>
              <a:buChar char="−"/>
            </a:pPr>
            <a:r>
              <a:rPr lang="en-US" sz="2400" dirty="0">
                <a:ea typeface="ＭＳ Ｐゴシック" charset="-128"/>
              </a:rPr>
              <a:t>The father becomes a rival for the mother’s affections</a:t>
            </a:r>
          </a:p>
          <a:p>
            <a:pPr marL="1090613" lvl="1" indent="-511175" eaLnBrk="1" hangingPunct="1">
              <a:buFont typeface="Lucida Grande" pitchFamily="25" charset="0"/>
              <a:buChar char="−"/>
            </a:pPr>
            <a:r>
              <a:rPr lang="en-US" sz="2400" dirty="0">
                <a:ea typeface="ＭＳ Ｐゴシック" charset="-128"/>
              </a:rPr>
              <a:t>A boy’s hostility toward his father causes increased </a:t>
            </a:r>
            <a:r>
              <a:rPr lang="en-US" sz="2400" b="1" dirty="0">
                <a:ea typeface="ＭＳ Ｐゴシック" charset="-128"/>
              </a:rPr>
              <a:t>castration anxiety</a:t>
            </a:r>
            <a:r>
              <a:rPr lang="en-US" sz="2400" dirty="0">
                <a:ea typeface="ＭＳ Ｐゴシック" charset="-128"/>
              </a:rPr>
              <a:t> and eventual abandonment of Oedipus complex</a:t>
            </a:r>
            <a:r>
              <a:rPr lang="en-US" sz="2000" dirty="0">
                <a:ea typeface="ＭＳ Ｐゴシック" charset="-128"/>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pPr eaLnBrk="1" hangingPunct="1"/>
            <a:endParaRPr lang="en-US" sz="4000" b="1" dirty="0">
              <a:ea typeface="ＭＳ Ｐゴシック" charset="-128"/>
            </a:endParaRPr>
          </a:p>
        </p:txBody>
      </p:sp>
      <p:sp>
        <p:nvSpPr>
          <p:cNvPr id="63491" name="Rectangle 3"/>
          <p:cNvSpPr>
            <a:spLocks noGrp="1" noChangeArrowheads="1"/>
          </p:cNvSpPr>
          <p:nvPr>
            <p:ph idx="1"/>
          </p:nvPr>
        </p:nvSpPr>
        <p:spPr>
          <a:xfrm>
            <a:off x="457200" y="1524000"/>
            <a:ext cx="8077200" cy="5416868"/>
          </a:xfrm>
          <a:noFill/>
        </p:spPr>
        <p:txBody>
          <a:bodyPr>
            <a:spAutoFit/>
          </a:bodyPr>
          <a:lstStyle/>
          <a:p>
            <a:pPr marL="609600" indent="-609600" eaLnBrk="1" hangingPunct="1">
              <a:buFontTx/>
              <a:buNone/>
            </a:pPr>
            <a:endParaRPr lang="en-US" sz="2800" b="1" dirty="0">
              <a:ea typeface="ＭＳ Ｐゴシック" charset="-128"/>
            </a:endParaRPr>
          </a:p>
          <a:p>
            <a:pPr marL="609600" indent="-609600" eaLnBrk="1" hangingPunct="1"/>
            <a:r>
              <a:rPr lang="en-US" sz="2800" dirty="0">
                <a:ea typeface="ＭＳ Ｐゴシック" charset="-128"/>
              </a:rPr>
              <a:t>Developmental crisis during the phallic stage differs for girls</a:t>
            </a:r>
          </a:p>
          <a:p>
            <a:pPr marL="1090613" lvl="1" indent="-454025" eaLnBrk="1" hangingPunct="1"/>
            <a:r>
              <a:rPr lang="en-US" sz="2400" dirty="0">
                <a:ea typeface="ＭＳ Ｐゴシック" charset="-128"/>
              </a:rPr>
              <a:t>Girls  have an erotic  focus on the father. In addition, come to realize they lack a penis and blame their mother; penis envy</a:t>
            </a:r>
          </a:p>
          <a:p>
            <a:pPr marL="1090613" lvl="1" indent="-454025" eaLnBrk="1" hangingPunct="1"/>
            <a:r>
              <a:rPr lang="en-US" sz="2400" b="1" dirty="0">
                <a:ea typeface="ＭＳ Ｐゴシック" charset="-128"/>
              </a:rPr>
              <a:t>Electra complex </a:t>
            </a:r>
            <a:r>
              <a:rPr lang="en-US" sz="2400" dirty="0">
                <a:ea typeface="ＭＳ Ｐゴシック" charset="-128"/>
              </a:rPr>
              <a:t>= choose the father as the love object and imagine that the lost organ will be restored symbolically by having a child with the father</a:t>
            </a:r>
          </a:p>
          <a:p>
            <a:pPr marL="1090613" lvl="1" indent="-454025" eaLnBrk="1" hangingPunct="1"/>
            <a:r>
              <a:rPr lang="en-US" sz="2400" dirty="0">
                <a:ea typeface="ＭＳ Ｐゴシック" charset="-128"/>
              </a:rPr>
              <a:t>The girl resolves the Electra complex by keeping the father as a love object, but via identification with the mother</a:t>
            </a:r>
            <a:r>
              <a:rPr lang="en-US" dirty="0">
                <a:ea typeface="ＭＳ Ｐゴシック" charset="-128"/>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title" idx="4294967295"/>
          </p:nvPr>
        </p:nvSpPr>
        <p:spPr>
          <a:xfrm>
            <a:off x="381000" y="457200"/>
            <a:ext cx="8763000" cy="1143000"/>
          </a:xfrm>
        </p:spPr>
        <p:txBody>
          <a:bodyPr>
            <a:normAutofit/>
          </a:bodyPr>
          <a:lstStyle/>
          <a:p>
            <a:pPr algn="l" eaLnBrk="1" hangingPunct="1"/>
            <a:r>
              <a:rPr lang="en-US" b="1" dirty="0">
                <a:solidFill>
                  <a:schemeClr val="accent2"/>
                </a:solidFill>
                <a:latin typeface="Verdana" pitchFamily="34" charset="0"/>
              </a:rPr>
              <a:t>Theories of Personality</a:t>
            </a:r>
            <a:endParaRPr lang="en-US" sz="2800" dirty="0">
              <a:solidFill>
                <a:schemeClr val="accent2"/>
              </a:solidFill>
              <a:latin typeface="Verdana" pitchFamily="34" charset="0"/>
            </a:endParaRPr>
          </a:p>
        </p:txBody>
      </p:sp>
      <p:sp>
        <p:nvSpPr>
          <p:cNvPr id="5123" name="Rectangle 4"/>
          <p:cNvSpPr>
            <a:spLocks noGrp="1" noChangeArrowheads="1"/>
          </p:cNvSpPr>
          <p:nvPr>
            <p:ph type="body" idx="4294967295"/>
          </p:nvPr>
        </p:nvSpPr>
        <p:spPr>
          <a:xfrm>
            <a:off x="685800" y="2133600"/>
            <a:ext cx="8458200" cy="4191000"/>
          </a:xfrm>
        </p:spPr>
        <p:txBody>
          <a:bodyPr/>
          <a:lstStyle/>
          <a:p>
            <a:pPr marL="457200" indent="-457200" eaLnBrk="1" hangingPunct="1">
              <a:lnSpc>
                <a:spcPct val="115000"/>
              </a:lnSpc>
              <a:buFontTx/>
              <a:buBlip>
                <a:blip r:embed="rId3"/>
              </a:buBlip>
              <a:tabLst>
                <a:tab pos="800100" algn="l"/>
              </a:tabLst>
            </a:pPr>
            <a:r>
              <a:rPr lang="en-US" sz="2400" b="1" dirty="0">
                <a:latin typeface="Verdana" pitchFamily="34" charset="0"/>
              </a:rPr>
              <a:t>Psychodynamic Theories</a:t>
            </a:r>
            <a:endParaRPr lang="en-US" sz="2800" dirty="0">
              <a:latin typeface="Verdana" pitchFamily="34" charset="0"/>
            </a:endParaRPr>
          </a:p>
          <a:p>
            <a:pPr marL="457200" indent="-457200" eaLnBrk="1" hangingPunct="1">
              <a:lnSpc>
                <a:spcPct val="115000"/>
              </a:lnSpc>
              <a:buFontTx/>
              <a:buBlip>
                <a:blip r:embed="rId3"/>
              </a:buBlip>
              <a:tabLst>
                <a:tab pos="800100" algn="l"/>
              </a:tabLst>
            </a:pPr>
            <a:r>
              <a:rPr lang="en-US" sz="2400" b="1" dirty="0">
                <a:latin typeface="Verdana" pitchFamily="34" charset="0"/>
              </a:rPr>
              <a:t>Biological Theories</a:t>
            </a:r>
          </a:p>
          <a:p>
            <a:pPr marL="457200" indent="-457200" eaLnBrk="1" hangingPunct="1">
              <a:lnSpc>
                <a:spcPct val="115000"/>
              </a:lnSpc>
              <a:buFontTx/>
              <a:buBlip>
                <a:blip r:embed="rId3"/>
              </a:buBlip>
              <a:tabLst>
                <a:tab pos="800100" algn="l"/>
              </a:tabLst>
            </a:pPr>
            <a:r>
              <a:rPr lang="en-US" sz="2400" b="1" dirty="0">
                <a:latin typeface="Verdana" pitchFamily="34" charset="0"/>
              </a:rPr>
              <a:t>Environmental Psychology Theories</a:t>
            </a:r>
            <a:endParaRPr lang="en-US" sz="2800" dirty="0">
              <a:latin typeface="Verdana" pitchFamily="34" charset="0"/>
            </a:endParaRPr>
          </a:p>
          <a:p>
            <a:pPr marL="457200" indent="-457200" eaLnBrk="1" hangingPunct="1">
              <a:lnSpc>
                <a:spcPct val="115000"/>
              </a:lnSpc>
              <a:buFontTx/>
              <a:buBlip>
                <a:blip r:embed="rId3"/>
              </a:buBlip>
              <a:tabLst>
                <a:tab pos="800100" algn="l"/>
              </a:tabLst>
            </a:pPr>
            <a:r>
              <a:rPr lang="en-US" sz="2400" b="1" dirty="0">
                <a:latin typeface="Verdana" pitchFamily="34" charset="0"/>
              </a:rPr>
              <a:t>Cultural Psychology Theories</a:t>
            </a:r>
          </a:p>
          <a:p>
            <a:pPr marL="457200" indent="-457200" eaLnBrk="1" hangingPunct="1">
              <a:lnSpc>
                <a:spcPct val="115000"/>
              </a:lnSpc>
              <a:buFontTx/>
              <a:buBlip>
                <a:blip r:embed="rId3"/>
              </a:buBlip>
              <a:tabLst>
                <a:tab pos="800100" algn="l"/>
              </a:tabLst>
            </a:pPr>
            <a:r>
              <a:rPr lang="en-US" sz="2400" b="1" dirty="0">
                <a:latin typeface="Verdana" pitchFamily="34" charset="0"/>
              </a:rPr>
              <a:t>Humanistic Theories</a:t>
            </a:r>
            <a:endParaRPr lang="en-US" sz="1800" dirty="0">
              <a:latin typeface="Verdana" pitchFamily="34" charset="0"/>
            </a:endParaRPr>
          </a:p>
        </p:txBody>
      </p:sp>
      <p:sp>
        <p:nvSpPr>
          <p:cNvPr id="5124" name="Text Box 5"/>
          <p:cNvSpPr txBox="1">
            <a:spLocks noChangeArrowheads="1"/>
          </p:cNvSpPr>
          <p:nvPr/>
        </p:nvSpPr>
        <p:spPr bwMode="auto">
          <a:xfrm>
            <a:off x="8001000" y="0"/>
            <a:ext cx="914400" cy="274638"/>
          </a:xfrm>
          <a:prstGeom prst="rect">
            <a:avLst/>
          </a:prstGeom>
          <a:noFill/>
          <a:ln w="9525">
            <a:noFill/>
            <a:miter lim="800000"/>
            <a:headEnd/>
            <a:tailEnd/>
          </a:ln>
        </p:spPr>
        <p:txBody>
          <a:bodyPr>
            <a:spAutoFit/>
          </a:bodyPr>
          <a:lstStyle/>
          <a:p>
            <a:pPr algn="r">
              <a:spcBef>
                <a:spcPct val="50000"/>
              </a:spcBef>
            </a:pPr>
            <a:r>
              <a:rPr lang="en-US" sz="1200">
                <a:solidFill>
                  <a:srgbClr val="1F7E01"/>
                </a:solidFill>
              </a:rPr>
              <a:t>chapter 2</a:t>
            </a:r>
            <a:endParaRPr lang="en-US" sz="1400">
              <a:solidFill>
                <a:srgbClr val="1F7E0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itchFamily="34" charset="0"/>
              </a:rPr>
              <a:t>Latency stage</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n-US" sz="3200" b="1" dirty="0"/>
              <a:t>Latency Stage </a:t>
            </a:r>
            <a:r>
              <a:rPr lang="en-US" sz="3200" dirty="0"/>
              <a:t>(age five to puberty). It’s during this stage that sexual urges remain repressed and children interact and play mostly with same sex peers.</a:t>
            </a:r>
          </a:p>
          <a:p>
            <a:pPr>
              <a:lnSpc>
                <a:spcPct val="90000"/>
              </a:lnSpc>
            </a:pPr>
            <a:r>
              <a:rPr lang="en-US" sz="3200" dirty="0"/>
              <a:t>Sexual energy is channeled into such activities as going to school and making friends.</a:t>
            </a:r>
          </a:p>
          <a:p>
            <a:pPr>
              <a:lnSpc>
                <a:spcPct val="90000"/>
              </a:lnSpc>
            </a:pPr>
            <a:r>
              <a:rPr lang="en-US" sz="3200" dirty="0"/>
              <a:t>According to Freud, latency involves massive repression of sexual, as well as, anal impulses.</a:t>
            </a:r>
          </a:p>
          <a:p>
            <a:pPr>
              <a:lnSpc>
                <a:spcPct val="90000"/>
              </a:lnSpc>
            </a:pPr>
            <a:endParaRPr lang="en-US" sz="3200"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itchFamily="34" charset="0"/>
              </a:rPr>
              <a:t>Genital stage</a:t>
            </a:r>
            <a:endParaRPr lang="en-US" dirty="0"/>
          </a:p>
        </p:txBody>
      </p:sp>
      <p:sp>
        <p:nvSpPr>
          <p:cNvPr id="3" name="Content Placeholder 2"/>
          <p:cNvSpPr>
            <a:spLocks noGrp="1"/>
          </p:cNvSpPr>
          <p:nvPr>
            <p:ph idx="1"/>
          </p:nvPr>
        </p:nvSpPr>
        <p:spPr>
          <a:xfrm>
            <a:off x="457200" y="1524000"/>
            <a:ext cx="8229600" cy="4930808"/>
          </a:xfrm>
        </p:spPr>
        <p:txBody>
          <a:bodyPr>
            <a:normAutofit fontScale="77500" lnSpcReduction="20000"/>
          </a:bodyPr>
          <a:lstStyle/>
          <a:p>
            <a:pPr>
              <a:lnSpc>
                <a:spcPct val="90000"/>
              </a:lnSpc>
              <a:buFontTx/>
              <a:buNone/>
            </a:pPr>
            <a:r>
              <a:rPr lang="en-US" sz="3200" b="1" dirty="0"/>
              <a:t>	Genital Stage </a:t>
            </a:r>
            <a:r>
              <a:rPr lang="en-US" sz="3200" dirty="0"/>
              <a:t>(puberty on). </a:t>
            </a:r>
          </a:p>
          <a:p>
            <a:pPr>
              <a:lnSpc>
                <a:spcPct val="90000"/>
              </a:lnSpc>
              <a:buFontTx/>
              <a:buNone/>
            </a:pPr>
            <a:r>
              <a:rPr lang="en-US" sz="3200" dirty="0"/>
              <a:t>	The final stage of psychosexual development begins at the start of puberty when sexual urges are once again awakened. Through the lessons learned during the previous stages, adolescents direct their sexual urges onto opposite sex peers, with the primary focus of pleasure is the genitals.</a:t>
            </a:r>
          </a:p>
          <a:p>
            <a:r>
              <a:rPr lang="en-US" dirty="0"/>
              <a:t>3 major sources of sexual arousal: </a:t>
            </a:r>
          </a:p>
          <a:p>
            <a:pPr>
              <a:buNone/>
            </a:pPr>
            <a:r>
              <a:rPr lang="en-US" dirty="0"/>
              <a:t>1)memories and sensations from earlier childhood periods</a:t>
            </a:r>
          </a:p>
          <a:p>
            <a:pPr>
              <a:buNone/>
            </a:pPr>
            <a:r>
              <a:rPr lang="en-US" sz="3200" dirty="0"/>
              <a:t>2)physical manipulation of genitalia and erogenous zones</a:t>
            </a:r>
          </a:p>
          <a:p>
            <a:pPr>
              <a:buNone/>
            </a:pPr>
            <a:r>
              <a:rPr lang="en-US" sz="3200" dirty="0"/>
              <a:t>3)hormonal secretions</a:t>
            </a:r>
          </a:p>
          <a:p>
            <a:pPr>
              <a:buNone/>
            </a:pPr>
            <a:r>
              <a:rPr lang="en-US" sz="3200" dirty="0"/>
              <a:t>The targets of sexual arousal now lie outside the tiny circle of self and family.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latin typeface="Berlin Sans FB Demi" pitchFamily="34" charset="0"/>
              </a:rPr>
              <a:t>History of Sigmund Freud	</a:t>
            </a:r>
          </a:p>
        </p:txBody>
      </p:sp>
      <p:pic>
        <p:nvPicPr>
          <p:cNvPr id="4104" name="Picture 8" descr="freud"/>
          <p:cNvPicPr>
            <a:picLocks noGrp="1" noChangeAspect="1" noChangeArrowheads="1"/>
          </p:cNvPicPr>
          <p:nvPr>
            <p:ph sz="half" idx="1"/>
          </p:nvPr>
        </p:nvPicPr>
        <p:blipFill>
          <a:blip r:embed="rId2" cstate="print"/>
          <a:srcRect/>
          <a:stretch>
            <a:fillRect/>
          </a:stretch>
        </p:blipFill>
        <p:spPr>
          <a:xfrm>
            <a:off x="762000" y="1752600"/>
            <a:ext cx="3581400" cy="3962400"/>
          </a:xfrm>
          <a:noFill/>
          <a:ln/>
        </p:spPr>
      </p:pic>
      <p:sp>
        <p:nvSpPr>
          <p:cNvPr id="4103" name="Rectangle 7"/>
          <p:cNvSpPr>
            <a:spLocks noGrp="1" noChangeArrowheads="1"/>
          </p:cNvSpPr>
          <p:nvPr>
            <p:ph type="body" sz="half" idx="2"/>
          </p:nvPr>
        </p:nvSpPr>
        <p:spPr/>
        <p:txBody>
          <a:bodyPr>
            <a:normAutofit fontScale="92500" lnSpcReduction="10000"/>
          </a:bodyPr>
          <a:lstStyle/>
          <a:p>
            <a:pPr>
              <a:lnSpc>
                <a:spcPct val="80000"/>
              </a:lnSpc>
            </a:pPr>
            <a:r>
              <a:rPr lang="en-US" sz="2000"/>
              <a:t>Born in Moravia, on May 6, 1856</a:t>
            </a:r>
          </a:p>
          <a:p>
            <a:pPr>
              <a:lnSpc>
                <a:spcPct val="80000"/>
              </a:lnSpc>
            </a:pPr>
            <a:r>
              <a:rPr lang="en-US" sz="2000"/>
              <a:t>Age 10 entered high school</a:t>
            </a:r>
          </a:p>
          <a:p>
            <a:pPr>
              <a:lnSpc>
                <a:spcPct val="80000"/>
              </a:lnSpc>
            </a:pPr>
            <a:r>
              <a:rPr lang="en-US" sz="2000"/>
              <a:t>Age 17 entered medical school at the University of Vienna (as a student of neurology)</a:t>
            </a:r>
          </a:p>
          <a:p>
            <a:pPr>
              <a:lnSpc>
                <a:spcPct val="80000"/>
              </a:lnSpc>
            </a:pPr>
            <a:r>
              <a:rPr lang="en-US" sz="2000"/>
              <a:t>Lived 78 years practicing in Vienna, Austria and established a private practice for the treatment of nervous disorders.</a:t>
            </a:r>
          </a:p>
          <a:p>
            <a:pPr>
              <a:lnSpc>
                <a:spcPct val="80000"/>
              </a:lnSpc>
            </a:pPr>
            <a:r>
              <a:rPr lang="en-US" sz="2000"/>
              <a:t>Youngest daughter, Anna, became an important child psychoanalyst.</a:t>
            </a:r>
          </a:p>
          <a:p>
            <a:pPr>
              <a:lnSpc>
                <a:spcPct val="80000"/>
              </a:lnSpc>
            </a:pPr>
            <a:r>
              <a:rPr lang="en-US" sz="2000"/>
              <a:t>Died of cancer of the jaw on September 23, 1939, in London, England.</a:t>
            </a:r>
          </a:p>
          <a:p>
            <a:pPr>
              <a:lnSpc>
                <a:spcPct val="80000"/>
              </a:lnSpc>
            </a:pPr>
            <a:r>
              <a:rPr lang="en-US" sz="2000"/>
              <a:t>Father of the Psychoanalytic Theory/Legacy.</a:t>
            </a:r>
          </a:p>
        </p:txBody>
      </p:sp>
    </p:spTree>
  </p:cSld>
  <p:clrMapOvr>
    <a:masterClrMapping/>
  </p:clrMapOvr>
  <p:transition>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sz="4000" b="1" dirty="0">
                <a:latin typeface="Berlin Sans FB Demi" pitchFamily="34" charset="0"/>
              </a:rPr>
              <a:t>Definition of Psychoanalytic Theory</a:t>
            </a:r>
          </a:p>
        </p:txBody>
      </p:sp>
      <p:sp>
        <p:nvSpPr>
          <p:cNvPr id="7171" name="Rectangle 3"/>
          <p:cNvSpPr>
            <a:spLocks noGrp="1" noChangeArrowheads="1"/>
          </p:cNvSpPr>
          <p:nvPr>
            <p:ph idx="1"/>
          </p:nvPr>
        </p:nvSpPr>
        <p:spPr/>
        <p:txBody>
          <a:bodyPr>
            <a:normAutofit lnSpcReduction="10000"/>
          </a:bodyPr>
          <a:lstStyle/>
          <a:p>
            <a:pPr>
              <a:lnSpc>
                <a:spcPct val="80000"/>
              </a:lnSpc>
            </a:pPr>
            <a:r>
              <a:rPr lang="en-US" sz="2800"/>
              <a:t>The whole of psychoanalytic theory is in fact built up on the perception of the resistance exerted by the patient when we try to make him conscious of his unconscious. </a:t>
            </a:r>
            <a:r>
              <a:rPr lang="en-US" sz="1800"/>
              <a:t>(1950, Fodor and Gaynor, p.148)</a:t>
            </a:r>
          </a:p>
          <a:p>
            <a:pPr>
              <a:lnSpc>
                <a:spcPct val="80000"/>
              </a:lnSpc>
            </a:pPr>
            <a:r>
              <a:rPr lang="en-US" sz="2800"/>
              <a:t>Psychoanalytic personality theory emphasizes the roles of intrapsychic events (processes occurring in the mind), unconscious drives and early childhood development. </a:t>
            </a:r>
            <a:r>
              <a:rPr lang="en-US" sz="2000"/>
              <a:t>(1990, Liebert and Spiegler, p. 43)</a:t>
            </a:r>
          </a:p>
          <a:p>
            <a:pPr>
              <a:lnSpc>
                <a:spcPct val="80000"/>
              </a:lnSpc>
            </a:pPr>
            <a:r>
              <a:rPr lang="en-US" sz="2800"/>
              <a:t>Childhood experiences, repressed erotic feelings, and unconscious conflicts can affect adult behavior. </a:t>
            </a:r>
            <a:r>
              <a:rPr lang="en-US" sz="2000"/>
              <a:t>(1999, Friedman and Schustack, p. 62)</a:t>
            </a:r>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erlin Sans FB Demi" pitchFamily="34" charset="0"/>
              </a:rPr>
              <a:t>3 parts of Psychoanalytic Theory</a:t>
            </a:r>
          </a:p>
        </p:txBody>
      </p:sp>
      <p:graphicFrame>
        <p:nvGraphicFramePr>
          <p:cNvPr id="4" name="Content Placeholder 3"/>
          <p:cNvGraphicFramePr>
            <a:graphicFrameLocks noGrp="1"/>
          </p:cNvGraphicFramePr>
          <p:nvPr>
            <p:ph idx="1"/>
          </p:nvPr>
        </p:nvGraphicFramePr>
        <p:xfrm>
          <a:off x="0" y="1981200"/>
          <a:ext cx="9144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1600200"/>
            <a:ext cx="7772400" cy="1143000"/>
          </a:xfrm>
        </p:spPr>
        <p:txBody>
          <a:bodyPr>
            <a:normAutofit fontScale="90000"/>
          </a:bodyPr>
          <a:lstStyle/>
          <a:p>
            <a:pPr eaLnBrk="1" hangingPunct="1">
              <a:defRPr/>
            </a:pPr>
            <a:r>
              <a:rPr lang="en-US" b="1" u="sng" dirty="0">
                <a:solidFill>
                  <a:schemeClr val="accent1"/>
                </a:solidFill>
                <a:latin typeface="Berlin Sans FB Demi" pitchFamily="34" charset="0"/>
              </a:rPr>
              <a:t> Theory 1: Topographical model of the Mind</a:t>
            </a:r>
          </a:p>
        </p:txBody>
      </p:sp>
      <p:sp>
        <p:nvSpPr>
          <p:cNvPr id="1027" name="Rectangle 3"/>
          <p:cNvSpPr>
            <a:spLocks noGrp="1" noChangeArrowheads="1"/>
          </p:cNvSpPr>
          <p:nvPr>
            <p:ph idx="1"/>
          </p:nvPr>
        </p:nvSpPr>
        <p:spPr>
          <a:xfrm>
            <a:off x="762000" y="3352800"/>
            <a:ext cx="7772400" cy="1981200"/>
          </a:xfrm>
        </p:spPr>
        <p:txBody>
          <a:bodyPr/>
          <a:lstStyle/>
          <a:p>
            <a:pPr eaLnBrk="1" hangingPunct="1">
              <a:defRPr/>
            </a:pPr>
            <a:r>
              <a:rPr lang="en-US" sz="4000" dirty="0">
                <a:latin typeface="Arial" charset="0"/>
              </a:rPr>
              <a:t>According to Freud, the mind can be divided into three main parts: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990600" y="1676400"/>
            <a:ext cx="7772400" cy="4876800"/>
          </a:xfrm>
        </p:spPr>
        <p:txBody>
          <a:bodyPr>
            <a:normAutofit/>
          </a:bodyPr>
          <a:lstStyle/>
          <a:p>
            <a:pPr eaLnBrk="1" hangingPunct="1">
              <a:defRPr/>
            </a:pPr>
            <a:r>
              <a:rPr lang="en-US" sz="2800" i="1" dirty="0">
                <a:solidFill>
                  <a:schemeClr val="accent4"/>
                </a:solidFill>
                <a:latin typeface="Arial" charset="0"/>
              </a:rPr>
              <a:t>The conscious mind</a:t>
            </a:r>
          </a:p>
          <a:p>
            <a:pPr eaLnBrk="1" hangingPunct="1">
              <a:defRPr/>
            </a:pPr>
            <a:r>
              <a:rPr lang="en-US" sz="2800" u="sng" dirty="0">
                <a:latin typeface="Arial" charset="0"/>
              </a:rPr>
              <a:t>The perceptions coming from the outside world or from within the body or mind are brought into awareness.</a:t>
            </a:r>
            <a:endParaRPr lang="en-US" sz="2800" dirty="0">
              <a:latin typeface="Arial" charset="0"/>
            </a:endParaRPr>
          </a:p>
          <a:p>
            <a:pPr eaLnBrk="1" hangingPunct="1">
              <a:buNone/>
              <a:defRPr/>
            </a:pPr>
            <a:endParaRPr lang="en-US" sz="2800" dirty="0">
              <a:latin typeface="Arial" charset="0"/>
            </a:endParaRPr>
          </a:p>
          <a:p>
            <a:pPr eaLnBrk="1" hangingPunct="1">
              <a:defRPr/>
            </a:pPr>
            <a:r>
              <a:rPr lang="en-US" sz="2800" dirty="0">
                <a:latin typeface="Arial" charset="0"/>
              </a:rPr>
              <a:t>Consciousness: subjective phenomenon whose content can be communicated only by means of language or behavior. It assumed the form of neutralized psychic energy referred to as ATTENTION CATHEXIS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a:solidFill>
                  <a:schemeClr val="accent4"/>
                </a:solidFill>
              </a:rPr>
              <a:t>The Preconscious</a:t>
            </a:r>
          </a:p>
          <a:p>
            <a:r>
              <a:rPr lang="en-US" dirty="0"/>
              <a:t>Composed of those mental events and contents that can be brought into conscious awareness by the act of focusing attention.</a:t>
            </a:r>
          </a:p>
          <a:p>
            <a:r>
              <a:rPr lang="en-US" dirty="0"/>
              <a:t>Serves to maintain the repressive barrier and to censor unacceptable wishes and desires.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122</TotalTime>
  <Words>1859</Words>
  <Application>Microsoft Office PowerPoint</Application>
  <PresentationFormat>On-screen Show (4:3)</PresentationFormat>
  <Paragraphs>161</Paragraphs>
  <Slides>31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Berlin Sans FB Demi</vt:lpstr>
      <vt:lpstr>Calibri</vt:lpstr>
      <vt:lpstr>Century Gothic</vt:lpstr>
      <vt:lpstr>Lucida Grande</vt:lpstr>
      <vt:lpstr>Monotype Sorts</vt:lpstr>
      <vt:lpstr>Verdana</vt:lpstr>
      <vt:lpstr>Wingdings 2</vt:lpstr>
      <vt:lpstr>Verve</vt:lpstr>
      <vt:lpstr>Freud’s theory of personality</vt:lpstr>
      <vt:lpstr>Definitions </vt:lpstr>
      <vt:lpstr>Theories of Personality</vt:lpstr>
      <vt:lpstr>History of Sigmund Freud </vt:lpstr>
      <vt:lpstr>Definition of Psychoanalytic Theory</vt:lpstr>
      <vt:lpstr>3 parts of Psychoanalytic Theory</vt:lpstr>
      <vt:lpstr> Theory 1: Topographical model of the Mind</vt:lpstr>
      <vt:lpstr>PowerPoint Presentation</vt:lpstr>
      <vt:lpstr>PowerPoint Presentation</vt:lpstr>
      <vt:lpstr>PowerPoint Presentation</vt:lpstr>
      <vt:lpstr>Concept of Repression</vt:lpstr>
      <vt:lpstr>PowerPoint Presentation</vt:lpstr>
      <vt:lpstr>Theory 2: Personality Structure Ego, Id, Superego</vt:lpstr>
      <vt:lpstr>The Id</vt:lpstr>
      <vt:lpstr>PowerPoint Presentation</vt:lpstr>
      <vt:lpstr>The Ego</vt:lpstr>
      <vt:lpstr>PowerPoint Presentation</vt:lpstr>
      <vt:lpstr>The Superego</vt:lpstr>
      <vt:lpstr>PowerPoint Presentation</vt:lpstr>
      <vt:lpstr>PowerPoint Presentation</vt:lpstr>
      <vt:lpstr>Theory 3: Psychosexual stages of Development</vt:lpstr>
      <vt:lpstr>PowerPoint Presentation</vt:lpstr>
      <vt:lpstr>Oral stage</vt:lpstr>
      <vt:lpstr>PowerPoint Presentation</vt:lpstr>
      <vt:lpstr>Anal Stage</vt:lpstr>
      <vt:lpstr>PowerPoint Presentation</vt:lpstr>
      <vt:lpstr>Phallic stage</vt:lpstr>
      <vt:lpstr>PowerPoint Presentation</vt:lpstr>
      <vt:lpstr>PowerPoint Presentation</vt:lpstr>
      <vt:lpstr>Latency stage</vt:lpstr>
      <vt:lpstr>Genital stage</vt:lpstr>
    </vt:vector>
  </TitlesOfParts>
  <Company>Sumandeep Vidyapeeth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918477051901</cp:lastModifiedBy>
  <cp:revision>23</cp:revision>
  <dcterms:created xsi:type="dcterms:W3CDTF">2013-06-05T03:23:56Z</dcterms:created>
  <dcterms:modified xsi:type="dcterms:W3CDTF">2020-08-14T10:15:24Z</dcterms:modified>
</cp:coreProperties>
</file>