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7"/>
  </p:notesMasterIdLst>
  <p:sldIdLst>
    <p:sldId id="256" r:id="rId2"/>
    <p:sldId id="257" r:id="rId3"/>
    <p:sldId id="259" r:id="rId4"/>
    <p:sldId id="258" r:id="rId5"/>
    <p:sldId id="262" r:id="rId6"/>
    <p:sldId id="264" r:id="rId7"/>
    <p:sldId id="265" r:id="rId8"/>
    <p:sldId id="261" r:id="rId9"/>
    <p:sldId id="263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301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3" r:id="rId44"/>
    <p:sldId id="302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CA791-9A25-4225-A625-27B8E985D860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1D0A-A0B5-41D1-BB53-3168D3F3D1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7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28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09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737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15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7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21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43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08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80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61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9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00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55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60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38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20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7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45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79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83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33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56A0-339F-4BF5-AF21-77D8AFE5F78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4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8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7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3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5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4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3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58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1470025"/>
          </a:xfrm>
        </p:spPr>
        <p:txBody>
          <a:bodyPr/>
          <a:lstStyle/>
          <a:p>
            <a:r>
              <a:rPr lang="en-US" dirty="0"/>
              <a:t>Intellectual Disability</a:t>
            </a:r>
          </a:p>
        </p:txBody>
      </p:sp>
      <p:pic>
        <p:nvPicPr>
          <p:cNvPr id="4" name="Picture 2" descr="http://bryanking.net/wp-content/uploads/2009/04/mental_retard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4436"/>
            <a:ext cx="2971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By: Dr </a:t>
            </a:r>
            <a:r>
              <a:rPr lang="en-US" dirty="0" err="1"/>
              <a:t>Nisheet</a:t>
            </a:r>
            <a:r>
              <a:rPr lang="en-US" dirty="0"/>
              <a:t> Patel</a:t>
            </a:r>
          </a:p>
          <a:p>
            <a:pPr algn="r"/>
            <a:r>
              <a:rPr lang="en-US" dirty="0"/>
              <a:t>Department of Psychiatry</a:t>
            </a:r>
          </a:p>
        </p:txBody>
      </p:sp>
    </p:spTree>
    <p:extLst>
      <p:ext uri="{BB962C8B-B14F-4D97-AF65-F5344CB8AC3E}">
        <p14:creationId xmlns:p14="http://schemas.microsoft.com/office/powerpoint/2010/main" val="17851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Severe:</a:t>
            </a:r>
            <a:endParaRPr lang="en-US" sz="3600" dirty="0"/>
          </a:p>
          <a:p>
            <a:r>
              <a:rPr lang="en-US" dirty="0"/>
              <a:t>4% of individuals with ID.</a:t>
            </a:r>
          </a:p>
          <a:p>
            <a:r>
              <a:rPr lang="en-US" dirty="0"/>
              <a:t>IQ from 20 to 35.</a:t>
            </a:r>
          </a:p>
          <a:p>
            <a:r>
              <a:rPr lang="en-US" dirty="0"/>
              <a:t>Poor motor development, minimal speech.</a:t>
            </a:r>
          </a:p>
          <a:p>
            <a:r>
              <a:rPr lang="en-US" dirty="0"/>
              <a:t>Can learn to count and recognize words.</a:t>
            </a:r>
          </a:p>
          <a:p>
            <a:r>
              <a:rPr lang="en-US" dirty="0"/>
              <a:t>Cause is more likely to be identified.</a:t>
            </a:r>
          </a:p>
          <a:p>
            <a:r>
              <a:rPr lang="en-US" dirty="0"/>
              <a:t>Contribute partially to self maintenance. </a:t>
            </a:r>
          </a:p>
        </p:txBody>
      </p:sp>
    </p:spTree>
    <p:extLst>
      <p:ext uri="{BB962C8B-B14F-4D97-AF65-F5344CB8AC3E}">
        <p14:creationId xmlns:p14="http://schemas.microsoft.com/office/powerpoint/2010/main" val="85545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u="sng" dirty="0"/>
              <a:t>Profound:</a:t>
            </a:r>
          </a:p>
          <a:p>
            <a:r>
              <a:rPr lang="en-US" dirty="0"/>
              <a:t>1 to 2% of individuals with ID.</a:t>
            </a:r>
          </a:p>
          <a:p>
            <a:r>
              <a:rPr lang="en-US" dirty="0"/>
              <a:t>IQ below 20.</a:t>
            </a:r>
          </a:p>
          <a:p>
            <a:r>
              <a:rPr lang="en-US" dirty="0"/>
              <a:t>Specific cause known in most individuals.</a:t>
            </a:r>
          </a:p>
          <a:p>
            <a:r>
              <a:rPr lang="en-US" dirty="0"/>
              <a:t>Gross disability, need nursing care.</a:t>
            </a:r>
          </a:p>
          <a:p>
            <a:r>
              <a:rPr lang="en-US" dirty="0"/>
              <a:t>Can learn to communicate their needs.</a:t>
            </a:r>
          </a:p>
          <a:p>
            <a:r>
              <a:rPr lang="en-US" dirty="0"/>
              <a:t>May achieve very limited self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56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Unspecified Intellectual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age 5</a:t>
            </a:r>
          </a:p>
          <a:p>
            <a:r>
              <a:rPr lang="en-US" dirty="0"/>
              <a:t>Difficult to evaluate but are strongly suspected to have ID.</a:t>
            </a:r>
          </a:p>
          <a:p>
            <a:r>
              <a:rPr lang="en-US" dirty="0"/>
              <a:t>Sensory or physical impairment </a:t>
            </a:r>
            <a:r>
              <a:rPr lang="en-US" dirty="0" err="1"/>
              <a:t>viz</a:t>
            </a:r>
            <a:r>
              <a:rPr lang="en-US" dirty="0"/>
              <a:t> blindness, deafness or mental disorder,</a:t>
            </a:r>
          </a:p>
          <a:p>
            <a:pPr marL="0" indent="0">
              <a:buNone/>
            </a:pPr>
            <a:r>
              <a:rPr lang="en-US" dirty="0"/>
              <a:t> that makes administration of tests difficult.</a:t>
            </a:r>
          </a:p>
        </p:txBody>
      </p:sp>
    </p:spTree>
    <p:extLst>
      <p:ext uri="{BB962C8B-B14F-4D97-AF65-F5344CB8AC3E}">
        <p14:creationId xmlns:p14="http://schemas.microsoft.com/office/powerpoint/2010/main" val="82523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4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Developmental Characteristics</a:t>
            </a:r>
            <a:endParaRPr lang="en-US" sz="3200" u="sng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14400"/>
            <a:ext cx="8763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67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Prevalence- 1% to 3%.</a:t>
            </a:r>
          </a:p>
          <a:p>
            <a:r>
              <a:rPr lang="en-US" dirty="0"/>
              <a:t>Highest incidence: school-age children with the peak at the ages 10 to 14 years.</a:t>
            </a:r>
          </a:p>
          <a:p>
            <a:r>
              <a:rPr lang="en-US" dirty="0"/>
              <a:t>1.5 times more common among men than among women.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5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COMORBIDITY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40.7 percent of intellectually disabled children between 4 and 18 years of age met criteria for at least one psychiatric disorder.</a:t>
            </a:r>
          </a:p>
          <a:p>
            <a:r>
              <a:rPr lang="en-US" dirty="0"/>
              <a:t>The severity of disability affected the type of psychiatric disorder.</a:t>
            </a:r>
          </a:p>
          <a:p>
            <a:r>
              <a:rPr lang="en-US" dirty="0"/>
              <a:t>Disruptive and conduct disorder more prevalent in mild ID.</a:t>
            </a:r>
          </a:p>
          <a:p>
            <a:r>
              <a:rPr lang="en-US" dirty="0"/>
              <a:t>Autism spectrum, self mutilation more frequent in severe ID.</a:t>
            </a:r>
          </a:p>
        </p:txBody>
      </p:sp>
    </p:spTree>
    <p:extLst>
      <p:ext uri="{BB962C8B-B14F-4D97-AF65-F5344CB8AC3E}">
        <p14:creationId xmlns:p14="http://schemas.microsoft.com/office/powerpoint/2010/main" val="307712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fontScale="92500"/>
          </a:bodyPr>
          <a:lstStyle/>
          <a:p>
            <a:r>
              <a:rPr lang="en-US" dirty="0"/>
              <a:t>2-3 % meet diagnostic criteria for schizophrenia.</a:t>
            </a:r>
          </a:p>
          <a:p>
            <a:r>
              <a:rPr lang="en-US" dirty="0"/>
              <a:t>50 % meet criteria for mood disorders when standard instruments are used.</a:t>
            </a:r>
          </a:p>
          <a:p>
            <a:r>
              <a:rPr lang="en-US" dirty="0"/>
              <a:t>But these are not standardized for ID population.</a:t>
            </a:r>
          </a:p>
          <a:p>
            <a:r>
              <a:rPr lang="en-US" dirty="0"/>
              <a:t>Psychiatric symptoms not amounting to a full psychiatric disorder include hyperactivity, short attention span, self injurious behaviors (head banging, biting) repetitive stereotypical behaviors.</a:t>
            </a:r>
          </a:p>
          <a:p>
            <a:r>
              <a:rPr lang="en-US" dirty="0"/>
              <a:t>Negative self image, low self esteem, poor frustration tolerance, dependence, rigid problem solving styles, more common in mild ID.</a:t>
            </a:r>
          </a:p>
        </p:txBody>
      </p:sp>
    </p:spTree>
    <p:extLst>
      <p:ext uri="{BB962C8B-B14F-4D97-AF65-F5344CB8AC3E}">
        <p14:creationId xmlns:p14="http://schemas.microsoft.com/office/powerpoint/2010/main" val="39229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/>
              <a:t>Seizure disorders occur more frequently.</a:t>
            </a:r>
          </a:p>
          <a:p>
            <a:r>
              <a:rPr lang="en-US" dirty="0"/>
              <a:t>Prevalence rates increase proportionally to severity level of ID.</a:t>
            </a:r>
          </a:p>
          <a:p>
            <a:r>
              <a:rPr lang="en-US" dirty="0"/>
              <a:t>1/3</a:t>
            </a:r>
            <a:r>
              <a:rPr lang="en-US" baseline="30000" dirty="0"/>
              <a:t>rd</a:t>
            </a:r>
            <a:r>
              <a:rPr lang="en-US" dirty="0"/>
              <a:t> of children and adolescent with coexisting ID and epilepsy had autism spectrum disorder.</a:t>
            </a:r>
          </a:p>
          <a:p>
            <a:r>
              <a:rPr lang="en-US" dirty="0"/>
              <a:t>0.07 % of general population is estimated to have combination of intellectual disability; epilepsy and autism spectrum disorder.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38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Overall, in up to two thirds of all ID persons, the probable cause can be identified.</a:t>
            </a:r>
          </a:p>
          <a:p>
            <a:r>
              <a:rPr lang="en-US" dirty="0"/>
              <a:t>Among chromosomal and metabolic disorders, Down syndrome, fragile X syndrome, and phenylketonuria (PKU) are the most common disorders that usually produce at least moderate ID. </a:t>
            </a:r>
          </a:p>
          <a:p>
            <a:r>
              <a:rPr lang="en-US" dirty="0"/>
              <a:t>Those with mild ID sometimes have a familial pattern apparent in parents and siblings. </a:t>
            </a:r>
          </a:p>
          <a:p>
            <a:r>
              <a:rPr lang="en-US" dirty="0"/>
              <a:t>Deprivation of nutrition, nurturance, and social stimulation can contribute to the development of ID. </a:t>
            </a:r>
          </a:p>
          <a:p>
            <a:r>
              <a:rPr lang="en-US" dirty="0"/>
              <a:t>Genetic, environmental, biological, and psychosocial factors work additively.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1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520" y="914400"/>
            <a:ext cx="5293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Formerly known as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mental retardation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520" y="2136339"/>
            <a:ext cx="8051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Association on Intellectual and Developmental Disability (AAIDD) defines intellectual disability as a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characterized by significant limitations in both intellectual functioning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(reasoning, learning, and problem solving)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 adaptive behavior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(conceptual, social, and practical skills)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emerges before the age of 18 years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78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Down Syndrome (trisomy 21)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Down syndrome has been the most investigated, and most discussed syndrome in ID.</a:t>
            </a:r>
          </a:p>
          <a:p>
            <a:r>
              <a:rPr lang="en-US" dirty="0"/>
              <a:t>Children with this syndrome were originally called mongoloid because of their physical characteristics of slanted eyes, </a:t>
            </a:r>
            <a:r>
              <a:rPr lang="en-US" dirty="0" err="1"/>
              <a:t>epicanthal</a:t>
            </a:r>
            <a:r>
              <a:rPr lang="en-US" dirty="0"/>
              <a:t> folds, and flat nose. </a:t>
            </a:r>
          </a:p>
          <a:p>
            <a:r>
              <a:rPr lang="en-US" dirty="0"/>
              <a:t>Despite a plethora of theories and hypotheses advanced in the past 100 years, the cause of Down syndrome is still unknown.</a:t>
            </a:r>
          </a:p>
        </p:txBody>
      </p:sp>
    </p:spTree>
    <p:extLst>
      <p:ext uri="{BB962C8B-B14F-4D97-AF65-F5344CB8AC3E}">
        <p14:creationId xmlns:p14="http://schemas.microsoft.com/office/powerpoint/2010/main" val="333338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94037" cy="452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964" y="5057681"/>
            <a:ext cx="80726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A. Young child with Down syndrome. </a:t>
            </a:r>
          </a:p>
          <a:p>
            <a:r>
              <a:rPr lang="en-US" sz="3200" dirty="0"/>
              <a:t>B. Young adult with fragile X syndrome.</a:t>
            </a:r>
          </a:p>
        </p:txBody>
      </p:sp>
    </p:spTree>
    <p:extLst>
      <p:ext uri="{BB962C8B-B14F-4D97-AF65-F5344CB8AC3E}">
        <p14:creationId xmlns:p14="http://schemas.microsoft.com/office/powerpoint/2010/main" val="1557604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Fragile X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/>
          </a:bodyPr>
          <a:lstStyle/>
          <a:p>
            <a:r>
              <a:rPr lang="en-US" dirty="0"/>
              <a:t>Fragile X syndrome is the second most common single cause of ID.</a:t>
            </a:r>
          </a:p>
          <a:p>
            <a:r>
              <a:rPr lang="en-US" dirty="0"/>
              <a:t>The syndrome results from a mutation on the X chromosome at what is known as the fragile site (Xq27.3).</a:t>
            </a:r>
          </a:p>
          <a:p>
            <a:r>
              <a:rPr lang="en-US" dirty="0"/>
              <a:t>The typical phenotype includes a large, long head and ears, short stature, </a:t>
            </a:r>
            <a:r>
              <a:rPr lang="en-US" dirty="0" err="1"/>
              <a:t>hyperextensible</a:t>
            </a:r>
            <a:r>
              <a:rPr lang="en-US" dirty="0"/>
              <a:t> joints, and </a:t>
            </a:r>
            <a:r>
              <a:rPr lang="en-US" dirty="0" err="1"/>
              <a:t>postpubertal</a:t>
            </a:r>
            <a:r>
              <a:rPr lang="en-US" dirty="0"/>
              <a:t> </a:t>
            </a:r>
            <a:r>
              <a:rPr lang="en-US" dirty="0" err="1"/>
              <a:t>macroorchidism</a:t>
            </a:r>
            <a:r>
              <a:rPr lang="en-US" dirty="0"/>
              <a:t>. </a:t>
            </a:r>
          </a:p>
          <a:p>
            <a:r>
              <a:rPr lang="en-US" dirty="0"/>
              <a:t>Intellectual disability ranges from mild to severe.</a:t>
            </a:r>
          </a:p>
        </p:txBody>
      </p:sp>
    </p:spTree>
    <p:extLst>
      <p:ext uri="{BB962C8B-B14F-4D97-AF65-F5344CB8AC3E}">
        <p14:creationId xmlns:p14="http://schemas.microsoft.com/office/powerpoint/2010/main" val="385203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143000"/>
            <a:ext cx="3962400" cy="1143000"/>
          </a:xfrm>
        </p:spPr>
        <p:txBody>
          <a:bodyPr>
            <a:noAutofit/>
          </a:bodyPr>
          <a:lstStyle/>
          <a:p>
            <a:r>
              <a:rPr lang="en-US" sz="5400" b="1" baseline="-25000" dirty="0"/>
              <a:t>Martin-Bell syndrome</a:t>
            </a:r>
            <a:endParaRPr lang="en-US" sz="5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98881" y="1848948"/>
            <a:ext cx="6922333" cy="324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7200" y="32460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Fragile X syndrome occurs in about 1 of every 1,000 males and 1 of every 2,000 females.</a:t>
            </a:r>
          </a:p>
        </p:txBody>
      </p:sp>
    </p:spTree>
    <p:extLst>
      <p:ext uri="{BB962C8B-B14F-4D97-AF65-F5344CB8AC3E}">
        <p14:creationId xmlns:p14="http://schemas.microsoft.com/office/powerpoint/2010/main" val="340646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Fragile X Syndrome</a:t>
            </a:r>
          </a:p>
        </p:txBody>
      </p:sp>
      <p:pic>
        <p:nvPicPr>
          <p:cNvPr id="2050" name="Picture 2" descr="http://t2.gstatic.com/images?q=tbn:ANd9GcSszWIbRwbBU0O2NGg6T0-fqZjfh_-0gysQRdHNtw8D4GpQglqY9A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4548"/>
            <a:ext cx="4343400" cy="530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30" y="1434548"/>
            <a:ext cx="4585252" cy="458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171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Prader-Willi</a:t>
            </a:r>
            <a:r>
              <a:rPr lang="en-US" b="1" dirty="0"/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Result from a small deletion involving chromosome 15, occurring sporadically. </a:t>
            </a:r>
          </a:p>
          <a:p>
            <a:r>
              <a:rPr lang="en-US" dirty="0"/>
              <a:t>Prevalence is less than 1 of 10,000. </a:t>
            </a:r>
          </a:p>
          <a:p>
            <a:r>
              <a:rPr lang="en-US" dirty="0"/>
              <a:t>Pt. Exhibit compulsive eating behavior and often obesity, Intellectual Disability, hypogonadism, small stature, </a:t>
            </a:r>
            <a:r>
              <a:rPr lang="en-US" dirty="0" err="1"/>
              <a:t>hypotonia</a:t>
            </a:r>
            <a:r>
              <a:rPr lang="en-US" dirty="0"/>
              <a:t>, and small hands and feet. </a:t>
            </a:r>
          </a:p>
          <a:p>
            <a:r>
              <a:rPr lang="en-US" dirty="0"/>
              <a:t>Children with PWS often have oppositional and defiant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94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Prader-Willi</a:t>
            </a:r>
            <a:r>
              <a:rPr lang="en-US" b="1" dirty="0">
                <a:solidFill>
                  <a:srgbClr val="C00000"/>
                </a:solidFill>
              </a:rPr>
              <a:t> Syndrome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2387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http://t0.gstatic.com/images?q=tbn:ANd9GcQy_VsLRSGk8YAZXPUxP1qv8q-M8wUdvXFvKPNgqwcNAz1I-gfC&amp;t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t0.gstatic.com/images?q=tbn:ANd9GcQy_VsLRSGk8YAZXPUxP1qv8q-M8wUdvXFvKPNgqwcNAz1I-gfC&amp;t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979130"/>
            <a:ext cx="3701697" cy="434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709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Cat's Cry (Cri-du-Chat)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Children with cat's cry syndrome lack part of chromosome 5. </a:t>
            </a:r>
          </a:p>
          <a:p>
            <a:r>
              <a:rPr lang="en-US" dirty="0"/>
              <a:t>They are severely disabled and show microcephaly, low-set ears, oblique palpebral fissures, </a:t>
            </a:r>
            <a:r>
              <a:rPr lang="en-US" dirty="0" err="1"/>
              <a:t>hypertelorism</a:t>
            </a:r>
            <a:r>
              <a:rPr lang="en-US" dirty="0"/>
              <a:t>.</a:t>
            </a:r>
          </a:p>
          <a:p>
            <a:r>
              <a:rPr lang="en-US" dirty="0"/>
              <a:t>The characteristic cat-like cry is caused by laryngeal abnormalities, gradually changes and disappears with increasing 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03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Cri-du-Chat Syndrome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608068"/>
            <a:ext cx="2882203" cy="304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learn.genetics.utah.edu/content/disorders/whataregd/cdc/images/cri-du-chat_diagra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" y="1828800"/>
            <a:ext cx="599019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Cri-du-Chat Syndrome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09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457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DSM-5 Criteria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777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sub average general intellectual functioning.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Concurrent impairment in  adaptive behavior.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Manifested before age of 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is made independent of coexisting physical or mental disorders.</a:t>
            </a:r>
          </a:p>
        </p:txBody>
      </p:sp>
    </p:spTree>
    <p:extLst>
      <p:ext uri="{BB962C8B-B14F-4D97-AF65-F5344CB8AC3E}">
        <p14:creationId xmlns:p14="http://schemas.microsoft.com/office/powerpoint/2010/main" val="3347748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Phenylketonuria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PKU was first described by </a:t>
            </a:r>
            <a:r>
              <a:rPr lang="en-US" dirty="0" err="1"/>
              <a:t>Ivar</a:t>
            </a:r>
            <a:r>
              <a:rPr lang="en-US" dirty="0"/>
              <a:t> </a:t>
            </a:r>
            <a:r>
              <a:rPr lang="en-US" dirty="0" err="1"/>
              <a:t>Asbjörn</a:t>
            </a:r>
            <a:r>
              <a:rPr lang="en-US" dirty="0"/>
              <a:t> </a:t>
            </a:r>
            <a:r>
              <a:rPr lang="en-US" dirty="0" err="1"/>
              <a:t>Fölling</a:t>
            </a:r>
            <a:r>
              <a:rPr lang="en-US" dirty="0"/>
              <a:t> in 1934 as the paradigmatic inborn error of metabolism. PKU is transmitted as a simple recessive autosomal </a:t>
            </a:r>
            <a:r>
              <a:rPr lang="en-US" dirty="0" err="1"/>
              <a:t>mendelian</a:t>
            </a:r>
            <a:r>
              <a:rPr lang="en-US" dirty="0"/>
              <a:t> trait and occurs in about 1 of every 10,000 to 15,000 live births.</a:t>
            </a:r>
          </a:p>
          <a:p>
            <a:r>
              <a:rPr lang="en-US" dirty="0"/>
              <a:t>The basic metabolic defect in PKU is an inability to convert phenylalanine, an essential amino acid, to </a:t>
            </a:r>
            <a:r>
              <a:rPr lang="en-US" dirty="0" err="1"/>
              <a:t>paratyrosine</a:t>
            </a:r>
            <a:r>
              <a:rPr lang="en-US" dirty="0"/>
              <a:t> because of the absence or inactivity of the liver enzyme phenylalanine hydroxylase, which catalyzes the conversion.</a:t>
            </a:r>
          </a:p>
        </p:txBody>
      </p:sp>
    </p:spTree>
    <p:extLst>
      <p:ext uri="{BB962C8B-B14F-4D97-AF65-F5344CB8AC3E}">
        <p14:creationId xmlns:p14="http://schemas.microsoft.com/office/powerpoint/2010/main" val="3132141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Phenylketonuria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patients with PKU are severely disabled, but some are reported to have borderline or normal intelligence. Eczema, vomiting, and convulsions occur in about a third of all patients.</a:t>
            </a:r>
          </a:p>
          <a:p>
            <a:r>
              <a:rPr lang="en-US" dirty="0"/>
              <a:t>They frequently have temper tantrums and often display bizarre movements of their bodies and upper extremities, including twisting hand mannerisms; their behavior sometimes resembles that of children with autism or schizophrenia.</a:t>
            </a:r>
          </a:p>
        </p:txBody>
      </p:sp>
    </p:spTree>
    <p:extLst>
      <p:ext uri="{BB962C8B-B14F-4D97-AF65-F5344CB8AC3E}">
        <p14:creationId xmlns:p14="http://schemas.microsoft.com/office/powerpoint/2010/main" val="3537201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599"/>
            <a:ext cx="8077200" cy="618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10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Rett's</a:t>
            </a:r>
            <a:r>
              <a:rPr lang="en-US" b="1" dirty="0">
                <a:solidFill>
                  <a:srgbClr val="C00000"/>
                </a:solidFill>
              </a:rPr>
              <a:t>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Rett's</a:t>
            </a:r>
            <a:r>
              <a:rPr lang="en-US" dirty="0"/>
              <a:t> disorder is hypothesized to be an X-linked dominant  syndrome that is degenerative and affects only females.</a:t>
            </a:r>
          </a:p>
          <a:p>
            <a:r>
              <a:rPr lang="en-US" dirty="0"/>
              <a:t>Now diagnosed as form of autism spectrum disorder.</a:t>
            </a:r>
          </a:p>
          <a:p>
            <a:r>
              <a:rPr lang="en-US" dirty="0"/>
              <a:t>Deterioration in communications skills, motor behavior, and social functioning starts at about 1 year of age. Autistic-like symptoms are common, as are ataxia, facial grimacing, teeth-grinding, and loss of speech.</a:t>
            </a:r>
          </a:p>
        </p:txBody>
      </p:sp>
    </p:spTree>
    <p:extLst>
      <p:ext uri="{BB962C8B-B14F-4D97-AF65-F5344CB8AC3E}">
        <p14:creationId xmlns:p14="http://schemas.microsoft.com/office/powerpoint/2010/main" val="3855948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Rett's</a:t>
            </a:r>
            <a:r>
              <a:rPr lang="en-US" b="1" dirty="0">
                <a:solidFill>
                  <a:srgbClr val="C00000"/>
                </a:solidFill>
              </a:rPr>
              <a:t> Disorder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701"/>
            <a:ext cx="7010400" cy="545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113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Neurofibromatosis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Also called von Recklinghausen's disease.</a:t>
            </a:r>
          </a:p>
          <a:p>
            <a:r>
              <a:rPr lang="en-US" dirty="0"/>
              <a:t>Caused by a single dominant gene, which may be inherited or be a new mutation. </a:t>
            </a:r>
          </a:p>
          <a:p>
            <a:r>
              <a:rPr lang="en-US" dirty="0"/>
              <a:t>Occurs in about 1 of 5,000 births.</a:t>
            </a:r>
          </a:p>
          <a:p>
            <a:r>
              <a:rPr lang="en-US" dirty="0"/>
              <a:t>Characterized by cafe au </a:t>
            </a:r>
            <a:r>
              <a:rPr lang="en-US" dirty="0" err="1"/>
              <a:t>lait</a:t>
            </a:r>
            <a:r>
              <a:rPr lang="en-US" dirty="0"/>
              <a:t> spots on the skin and by </a:t>
            </a:r>
            <a:r>
              <a:rPr lang="en-US" dirty="0" err="1"/>
              <a:t>neurofibromas</a:t>
            </a:r>
            <a:r>
              <a:rPr lang="en-US" dirty="0"/>
              <a:t>, including optic </a:t>
            </a:r>
            <a:r>
              <a:rPr lang="en-US" dirty="0" err="1"/>
              <a:t>gliomas</a:t>
            </a:r>
            <a:r>
              <a:rPr lang="en-US" dirty="0"/>
              <a:t> and acoustic neuromas, caused by abnormal cell migration. </a:t>
            </a:r>
          </a:p>
          <a:p>
            <a:r>
              <a:rPr lang="en-US" dirty="0"/>
              <a:t>Mild intellectual disability occurs in up to one third of those with the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39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60052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059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Tuberous Sclerosis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Tuberous sclerosis is the second most common of the </a:t>
            </a:r>
            <a:r>
              <a:rPr lang="en-US" dirty="0" err="1"/>
              <a:t>neurocutaneous</a:t>
            </a:r>
            <a:r>
              <a:rPr lang="en-US" dirty="0"/>
              <a:t> syndromes; a progressive intellectual disability occurs in up to 2/3rd of all affected persons. </a:t>
            </a:r>
          </a:p>
          <a:p>
            <a:r>
              <a:rPr lang="en-US" dirty="0"/>
              <a:t>It occurs in about 1 of 15,000 persons and is inherited by autosomal dominant transmission.</a:t>
            </a:r>
          </a:p>
          <a:p>
            <a:r>
              <a:rPr lang="en-US" dirty="0"/>
              <a:t>Seizures occur in all those with ID.</a:t>
            </a:r>
          </a:p>
        </p:txBody>
      </p:sp>
    </p:spTree>
    <p:extLst>
      <p:ext uri="{BB962C8B-B14F-4D97-AF65-F5344CB8AC3E}">
        <p14:creationId xmlns:p14="http://schemas.microsoft.com/office/powerpoint/2010/main" val="900809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Tuberous Sclerosis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410200" cy="542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453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Lesch-Nyhan</a:t>
            </a:r>
            <a:r>
              <a:rPr lang="en-US" b="1" dirty="0"/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Lesch-Nyhan</a:t>
            </a:r>
            <a:r>
              <a:rPr lang="en-US" dirty="0"/>
              <a:t> syndrome is a rare disorder caused by a deficiency of an enzyme involved in purine metabolism. </a:t>
            </a:r>
          </a:p>
          <a:p>
            <a:r>
              <a:rPr lang="en-US" dirty="0"/>
              <a:t>The disorder is X-linked; patients have Intellectual Disability, microcephaly, seizures, </a:t>
            </a:r>
            <a:r>
              <a:rPr lang="en-US" dirty="0" err="1"/>
              <a:t>choreoathetosis</a:t>
            </a:r>
            <a:r>
              <a:rPr lang="en-US" dirty="0"/>
              <a:t>, and spasticity.</a:t>
            </a:r>
          </a:p>
          <a:p>
            <a:r>
              <a:rPr lang="en-US" dirty="0"/>
              <a:t>Compulsive self mutilation by biting the mouth and tongue.</a:t>
            </a:r>
          </a:p>
        </p:txBody>
      </p:sp>
    </p:spTree>
    <p:extLst>
      <p:ext uri="{BB962C8B-B14F-4D97-AF65-F5344CB8AC3E}">
        <p14:creationId xmlns:p14="http://schemas.microsoft.com/office/powerpoint/2010/main" val="1630950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DSM-5 Diagnostic Criteria for Intellectual Disability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4397"/>
            <a:ext cx="8915399" cy="534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538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2098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Lesch-Nyhan</a:t>
            </a:r>
            <a:r>
              <a:rPr lang="en-US" b="1" dirty="0"/>
              <a:t> Syndrome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612"/>
            <a:ext cx="4800600" cy="67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3788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Adrenoleukodystrophy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Characterized by diffuse demyelination of the cerebral white matter resulting in visual and intellectual impairment, seizures, spasticity, and progression to death.</a:t>
            </a:r>
          </a:p>
          <a:p>
            <a:r>
              <a:rPr lang="en-US" dirty="0"/>
              <a:t>The disorder is transmitted by a sex-linked gene located on the distal end of the long arm of the X chromosome.</a:t>
            </a:r>
          </a:p>
          <a:p>
            <a:r>
              <a:rPr lang="en-US" dirty="0"/>
              <a:t>The clinical onset is generally between 5 and 8 years of age, with early seizures, disturbances in gait, and mild intellectual impairment.</a:t>
            </a:r>
          </a:p>
        </p:txBody>
      </p:sp>
    </p:spTree>
    <p:extLst>
      <p:ext uri="{BB962C8B-B14F-4D97-AF65-F5344CB8AC3E}">
        <p14:creationId xmlns:p14="http://schemas.microsoft.com/office/powerpoint/2010/main" val="3662243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Maple Syrup Urine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An inborn error of metabolism caused by defective oxidative decarboxylation of )-</a:t>
            </a:r>
            <a:r>
              <a:rPr lang="en-US" sz="3600" dirty="0" err="1"/>
              <a:t>keto</a:t>
            </a:r>
            <a:r>
              <a:rPr lang="en-US" sz="3600" dirty="0"/>
              <a:t> acids of </a:t>
            </a:r>
            <a:r>
              <a:rPr lang="en-US" sz="3600" dirty="0" err="1"/>
              <a:t>leucine</a:t>
            </a:r>
            <a:r>
              <a:rPr lang="en-US" sz="3600" dirty="0"/>
              <a:t>, isoleucine, and </a:t>
            </a:r>
            <a:r>
              <a:rPr lang="en-US" sz="3600" dirty="0" err="1"/>
              <a:t>valine</a:t>
            </a:r>
            <a:r>
              <a:rPr lang="en-US" sz="3600" dirty="0"/>
              <a:t>. </a:t>
            </a:r>
          </a:p>
          <a:p>
            <a:r>
              <a:rPr lang="en-US" sz="3600" dirty="0"/>
              <a:t>These branched-chain amino acids are present in the blood and urine in high concentrations.</a:t>
            </a:r>
          </a:p>
          <a:p>
            <a:r>
              <a:rPr lang="en-US" sz="3600" dirty="0"/>
              <a:t> Manifestations of disease include feeding difficulties, physical and intellectual disability (severe), and a urine odor similar to that of maple syrup; neonatal death is common.</a:t>
            </a:r>
            <a:r>
              <a:rPr lang="en-US" sz="3600" baseline="-250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256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8245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170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History</a:t>
            </a:r>
          </a:p>
          <a:p>
            <a:r>
              <a:rPr lang="en-US" sz="4000" dirty="0"/>
              <a:t>Structured Assessment</a:t>
            </a:r>
          </a:p>
          <a:p>
            <a:r>
              <a:rPr lang="en-US" sz="4000" dirty="0"/>
              <a:t>Physical Examination</a:t>
            </a:r>
          </a:p>
          <a:p>
            <a:r>
              <a:rPr lang="en-US" sz="4000" dirty="0"/>
              <a:t>Neurological Examination</a:t>
            </a:r>
          </a:p>
          <a:p>
            <a:r>
              <a:rPr lang="en-US" sz="4000" dirty="0"/>
              <a:t>Laboratory Investigation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88242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Obtained from parents or caretaker.</a:t>
            </a:r>
          </a:p>
          <a:p>
            <a:r>
              <a:rPr lang="en-US" dirty="0"/>
              <a:t>Attention to mother’s pregnancy, labor, delivery.</a:t>
            </a:r>
          </a:p>
          <a:p>
            <a:r>
              <a:rPr lang="en-US" dirty="0"/>
              <a:t>Family History of ID.</a:t>
            </a:r>
          </a:p>
          <a:p>
            <a:r>
              <a:rPr lang="en-US" dirty="0"/>
              <a:t>Consanguinity.</a:t>
            </a:r>
          </a:p>
          <a:p>
            <a:r>
              <a:rPr lang="en-US" dirty="0"/>
              <a:t>Known familial hereditary disorders.</a:t>
            </a:r>
          </a:p>
        </p:txBody>
      </p:sp>
    </p:spTree>
    <p:extLst>
      <p:ext uri="{BB962C8B-B14F-4D97-AF65-F5344CB8AC3E}">
        <p14:creationId xmlns:p14="http://schemas.microsoft.com/office/powerpoint/2010/main" val="3574026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Psychiatric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factors are of  importance:</a:t>
            </a:r>
          </a:p>
          <a:p>
            <a:r>
              <a:rPr lang="en-US" dirty="0"/>
              <a:t>1) the interviewer's attitude.</a:t>
            </a:r>
          </a:p>
          <a:p>
            <a:r>
              <a:rPr lang="en-US" dirty="0"/>
              <a:t>2) manner of communicating.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mildly retarded adult with a mental age of 10 is not a 10-year-old child. </a:t>
            </a:r>
          </a:p>
          <a:p>
            <a:r>
              <a:rPr lang="en-US" dirty="0"/>
              <a:t>When addressed as if they were children, some retarded persons become justifiably insulted, angry, and uncooperative. </a:t>
            </a:r>
          </a:p>
        </p:txBody>
      </p:sp>
    </p:spTree>
    <p:extLst>
      <p:ext uri="{BB962C8B-B14F-4D97-AF65-F5344CB8AC3E}">
        <p14:creationId xmlns:p14="http://schemas.microsoft.com/office/powerpoint/2010/main" val="949843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Emphasis 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patient coped with stages of development.</a:t>
            </a:r>
          </a:p>
          <a:p>
            <a:r>
              <a:rPr lang="en-US" dirty="0"/>
              <a:t>Frustration tolerance, impulse control over aggressive or sexual behavior.</a:t>
            </a:r>
          </a:p>
          <a:p>
            <a:r>
              <a:rPr lang="en-US" dirty="0"/>
              <a:t>Co-morbidities viz. Seizure, Behavior disturbances, ADHD, Depression, adjustment issues.</a:t>
            </a:r>
          </a:p>
        </p:txBody>
      </p:sp>
    </p:spTree>
    <p:extLst>
      <p:ext uri="{BB962C8B-B14F-4D97-AF65-F5344CB8AC3E}">
        <p14:creationId xmlns:p14="http://schemas.microsoft.com/office/powerpoint/2010/main" val="2606674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Configuration and size of the head offer clues to a variety of conditions, such as microcephaly, hydrocephalus, or Down syndrome.</a:t>
            </a:r>
          </a:p>
          <a:p>
            <a:r>
              <a:rPr lang="en-US" dirty="0"/>
              <a:t>Patient's face may have some signs of particular syndromes that greatly facilitate the diagnosis, such as hypertelorism, a flat nasal bridge, prominent eyebrows, epicanthal folds, corneal opacities, retinal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5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Intelligence assessment:</a:t>
            </a:r>
          </a:p>
          <a:p>
            <a:pPr marL="0" indent="0">
              <a:buNone/>
            </a:pPr>
            <a:r>
              <a:rPr lang="en-US" dirty="0"/>
              <a:t>IQ below 70 or 2 SD below mean for particular standardized test like:</a:t>
            </a:r>
          </a:p>
          <a:p>
            <a:r>
              <a:rPr lang="en-US" dirty="0"/>
              <a:t>SFB</a:t>
            </a:r>
          </a:p>
          <a:p>
            <a:r>
              <a:rPr lang="en-US" dirty="0"/>
              <a:t>Bhatia’s Battery</a:t>
            </a:r>
          </a:p>
          <a:p>
            <a:r>
              <a:rPr lang="en-US" dirty="0"/>
              <a:t>Draw a man Test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002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Dermatoglyphics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 in chromosomal disorders, prenatal rubella infection.</a:t>
            </a:r>
          </a:p>
          <a:p>
            <a:r>
              <a:rPr lang="en-US" dirty="0"/>
              <a:t>Shows uncommon ridge patterns and flexion creases.</a:t>
            </a:r>
          </a:p>
        </p:txBody>
      </p:sp>
      <p:pic>
        <p:nvPicPr>
          <p:cNvPr id="1026" name="Picture 2" descr="http://www.jenniferboyer.com/newsimianpi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21516"/>
            <a:ext cx="3886200" cy="347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8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Neurological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Sensory Impairment</a:t>
            </a:r>
          </a:p>
          <a:p>
            <a:r>
              <a:rPr lang="en-US" dirty="0"/>
              <a:t>Hearing impairment occur in 10% cases. (4 times higher than normal population)</a:t>
            </a:r>
          </a:p>
          <a:p>
            <a:r>
              <a:rPr lang="en-US" dirty="0"/>
              <a:t>Visual disturbances</a:t>
            </a:r>
          </a:p>
          <a:p>
            <a:r>
              <a:rPr lang="en-US" dirty="0"/>
              <a:t>Seizures</a:t>
            </a:r>
          </a:p>
          <a:p>
            <a:r>
              <a:rPr lang="en-US" dirty="0"/>
              <a:t>Abnormal muscle tone, involuntary movements.</a:t>
            </a:r>
          </a:p>
          <a:p>
            <a:r>
              <a:rPr lang="en-US" dirty="0"/>
              <a:t>Clumsiness or poor coordination common in Mild 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1844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Laboratory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Chromosomal Studies:</a:t>
            </a:r>
          </a:p>
          <a:p>
            <a:pPr marL="0" indent="0">
              <a:buNone/>
            </a:pPr>
            <a:endParaRPr lang="en-US" sz="3600" b="1" dirty="0"/>
          </a:p>
          <a:p>
            <a:r>
              <a:rPr lang="en-US" dirty="0"/>
              <a:t>Amniocentesis- 15weeks.</a:t>
            </a:r>
          </a:p>
          <a:p>
            <a:r>
              <a:rPr lang="en-US" dirty="0"/>
              <a:t>Chorionic Villi Sampling (CVS) – 8 to 10 weeks.</a:t>
            </a:r>
          </a:p>
          <a:p>
            <a:r>
              <a:rPr lang="en-US" dirty="0"/>
              <a:t>MaterniT21 (21,18,13,X &amp; Y)</a:t>
            </a:r>
          </a:p>
        </p:txBody>
      </p:sp>
    </p:spTree>
    <p:extLst>
      <p:ext uri="{BB962C8B-B14F-4D97-AF65-F5344CB8AC3E}">
        <p14:creationId xmlns:p14="http://schemas.microsoft.com/office/powerpoint/2010/main" val="38014278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Urine and Blood Analysis for </a:t>
            </a:r>
            <a:r>
              <a:rPr lang="en-US" dirty="0" err="1"/>
              <a:t>Lesch-Nyhan</a:t>
            </a:r>
            <a:r>
              <a:rPr lang="en-US" dirty="0"/>
              <a:t>, PKU, </a:t>
            </a:r>
            <a:r>
              <a:rPr lang="en-US" dirty="0" err="1"/>
              <a:t>galactosemia</a:t>
            </a:r>
            <a:r>
              <a:rPr lang="en-US" dirty="0"/>
              <a:t>, Hurler’s and Hunter’s.</a:t>
            </a:r>
          </a:p>
          <a:p>
            <a:r>
              <a:rPr lang="en-US" dirty="0"/>
              <a:t>EEG for seizure disorder.</a:t>
            </a:r>
          </a:p>
          <a:p>
            <a:pPr lvl="1"/>
            <a:r>
              <a:rPr lang="en-US" dirty="0"/>
              <a:t>Nonspecific changes characterized by slow frequencies with burst of spikes and sharp or blunt wave complexes.</a:t>
            </a:r>
          </a:p>
          <a:p>
            <a:pPr lvl="1"/>
            <a:r>
              <a:rPr lang="en-US" dirty="0"/>
              <a:t>Do not elucidate specific diagnosis.</a:t>
            </a:r>
          </a:p>
        </p:txBody>
      </p:sp>
    </p:spTree>
    <p:extLst>
      <p:ext uri="{BB962C8B-B14F-4D97-AF65-F5344CB8AC3E}">
        <p14:creationId xmlns:p14="http://schemas.microsoft.com/office/powerpoint/2010/main" val="6937451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Neuroimaging :</a:t>
            </a:r>
          </a:p>
          <a:p>
            <a:r>
              <a:rPr lang="en-US" dirty="0"/>
              <a:t>Biological mechanisms contributing to intellectual disability.</a:t>
            </a:r>
          </a:p>
          <a:p>
            <a:r>
              <a:rPr lang="en-US" dirty="0"/>
              <a:t>MRI can show abnormalities in the brain such as myelination patterns.</a:t>
            </a:r>
          </a:p>
          <a:p>
            <a:r>
              <a:rPr lang="en-US" dirty="0"/>
              <a:t>Baseline for potentially degenerative process.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58764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Hearing and Speech Evaluation</a:t>
            </a:r>
          </a:p>
          <a:p>
            <a:r>
              <a:rPr lang="en-US" dirty="0"/>
              <a:t>More common in ID.</a:t>
            </a:r>
          </a:p>
          <a:p>
            <a:r>
              <a:rPr lang="en-US" dirty="0"/>
              <a:t>Hearing impairments can simulate ID.</a:t>
            </a:r>
          </a:p>
          <a:p>
            <a:r>
              <a:rPr lang="en-US" dirty="0"/>
              <a:t>Difficult to assess as co-operation is required.</a:t>
            </a:r>
          </a:p>
          <a:p>
            <a:r>
              <a:rPr lang="en-US" dirty="0"/>
              <a:t>Unreliable in in severely disabled persons.</a:t>
            </a:r>
          </a:p>
        </p:txBody>
      </p:sp>
    </p:spTree>
    <p:extLst>
      <p:ext uri="{BB962C8B-B14F-4D97-AF65-F5344CB8AC3E}">
        <p14:creationId xmlns:p14="http://schemas.microsoft.com/office/powerpoint/2010/main" val="6664890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u="sng" dirty="0"/>
              <a:t>Treatment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Primary Prevention</a:t>
            </a:r>
          </a:p>
          <a:p>
            <a:pPr lvl="1"/>
            <a:r>
              <a:rPr lang="en-US" dirty="0"/>
              <a:t>Screening for PKU</a:t>
            </a:r>
          </a:p>
          <a:p>
            <a:pPr lvl="1"/>
            <a:r>
              <a:rPr lang="en-US" dirty="0"/>
              <a:t>Socio-economic improvement to reduce malnutrition, prematurity and perinatal factors.</a:t>
            </a:r>
          </a:p>
          <a:p>
            <a:pPr lvl="1"/>
            <a:r>
              <a:rPr lang="en-US" dirty="0"/>
              <a:t>Education to lay public, avoid alcohol,.</a:t>
            </a:r>
          </a:p>
          <a:p>
            <a:pPr lvl="1"/>
            <a:r>
              <a:rPr lang="en-US" dirty="0"/>
              <a:t>Good perinatal medical care and reduce diseases of pregnancy.</a:t>
            </a:r>
          </a:p>
          <a:p>
            <a:pPr lvl="1"/>
            <a:r>
              <a:rPr lang="en-US" dirty="0"/>
              <a:t>Immunization</a:t>
            </a:r>
          </a:p>
          <a:p>
            <a:pPr lvl="1"/>
            <a:r>
              <a:rPr lang="en-US" dirty="0"/>
              <a:t>Genetic counseling in at-risk parents (PKU, Down’s)</a:t>
            </a:r>
          </a:p>
        </p:txBody>
      </p:sp>
    </p:spTree>
    <p:extLst>
      <p:ext uri="{BB962C8B-B14F-4D97-AF65-F5344CB8AC3E}">
        <p14:creationId xmlns:p14="http://schemas.microsoft.com/office/powerpoint/2010/main" val="1313262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Secondary and Tertiary Prevention:</a:t>
            </a:r>
          </a:p>
          <a:p>
            <a:pPr lvl="1"/>
            <a:r>
              <a:rPr lang="en-US" dirty="0"/>
              <a:t>should be treated to shorten the course of the illness.</a:t>
            </a:r>
          </a:p>
          <a:p>
            <a:pPr lvl="1"/>
            <a:r>
              <a:rPr lang="en-US" dirty="0"/>
              <a:t>to minimize the </a:t>
            </a:r>
            <a:r>
              <a:rPr lang="en-US" dirty="0" err="1"/>
              <a:t>sequelae</a:t>
            </a:r>
            <a:r>
              <a:rPr lang="en-US" dirty="0"/>
              <a:t> or consequent disabilities.</a:t>
            </a:r>
          </a:p>
          <a:p>
            <a:pPr lvl="1"/>
            <a:r>
              <a:rPr lang="en-US" dirty="0"/>
              <a:t>Hereditary metabolic and endocrine disorders, such as PKU and hypothyroidism, can be treated effectively in an early stage.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00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Education for the Child.</a:t>
            </a:r>
          </a:p>
          <a:p>
            <a:pPr lvl="1"/>
            <a:r>
              <a:rPr lang="en-US" dirty="0"/>
              <a:t>Academics and adaptive training, social and vocational skills</a:t>
            </a:r>
          </a:p>
          <a:p>
            <a:r>
              <a:rPr lang="en-US" dirty="0"/>
              <a:t>Behavioral, Cognitive, and Psychodynamic Therapies.</a:t>
            </a:r>
          </a:p>
          <a:p>
            <a:pPr lvl="1"/>
            <a:r>
              <a:rPr lang="en-US" dirty="0"/>
              <a:t>Enhance social behavior</a:t>
            </a:r>
          </a:p>
          <a:p>
            <a:pPr lvl="1"/>
            <a:r>
              <a:rPr lang="en-US" dirty="0"/>
              <a:t>Control and minimize aggressive and destructive behavior.</a:t>
            </a:r>
          </a:p>
          <a:p>
            <a:pPr lvl="1"/>
            <a:r>
              <a:rPr lang="en-US" dirty="0"/>
              <a:t>Dispel false beliefs.</a:t>
            </a:r>
          </a:p>
          <a:p>
            <a:pPr lvl="1"/>
            <a:r>
              <a:rPr lang="en-US" dirty="0"/>
              <a:t>Decrease conflict.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072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Education.</a:t>
            </a:r>
          </a:p>
          <a:p>
            <a:pPr lvl="1"/>
            <a:r>
              <a:rPr lang="en-US" dirty="0"/>
              <a:t>Manage expectations, Special training, self-help groups.</a:t>
            </a:r>
          </a:p>
          <a:p>
            <a:endParaRPr lang="en-US" dirty="0"/>
          </a:p>
          <a:p>
            <a:r>
              <a:rPr lang="en-US" dirty="0"/>
              <a:t>Social Intervention.</a:t>
            </a:r>
          </a:p>
          <a:p>
            <a:pPr lvl="1"/>
            <a:r>
              <a:rPr lang="en-US" dirty="0"/>
              <a:t>Enhance social interactions, friendships and general self esteem.</a:t>
            </a:r>
          </a:p>
          <a:p>
            <a:pPr lvl="1"/>
            <a:r>
              <a:rPr lang="en-US" dirty="0"/>
              <a:t>Special Olympics since 1968.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3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808"/>
            <a:ext cx="7961776" cy="612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9718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Psycho-pharmacological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Aggression and self injurious behavior</a:t>
            </a:r>
          </a:p>
          <a:p>
            <a:pPr lvl="1"/>
            <a:r>
              <a:rPr lang="en-US" dirty="0"/>
              <a:t>Antipsychotics</a:t>
            </a:r>
          </a:p>
          <a:p>
            <a:pPr lvl="1"/>
            <a:r>
              <a:rPr lang="en-US" dirty="0"/>
              <a:t>Greater risk for tardive dyskinesia</a:t>
            </a:r>
          </a:p>
          <a:p>
            <a:pPr lvl="1"/>
            <a:r>
              <a:rPr lang="en-US" dirty="0"/>
              <a:t>Risperidone and clozapine found to be safer and well tolerated.</a:t>
            </a:r>
          </a:p>
          <a:p>
            <a:pPr lvl="1"/>
            <a:r>
              <a:rPr lang="en-US" dirty="0"/>
              <a:t>Improvement in cognitive ability is also reported with risperidone.</a:t>
            </a:r>
          </a:p>
        </p:txBody>
      </p:sp>
    </p:spTree>
    <p:extLst>
      <p:ext uri="{BB962C8B-B14F-4D97-AF65-F5344CB8AC3E}">
        <p14:creationId xmlns:p14="http://schemas.microsoft.com/office/powerpoint/2010/main" val="454224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ADHD</a:t>
            </a:r>
          </a:p>
          <a:p>
            <a:pPr lvl="1"/>
            <a:r>
              <a:rPr lang="en-US" dirty="0" err="1"/>
              <a:t>Psychostimulants</a:t>
            </a:r>
            <a:r>
              <a:rPr lang="en-US" dirty="0"/>
              <a:t>: ID more prone to side effects so close monitoring is required.</a:t>
            </a:r>
          </a:p>
          <a:p>
            <a:pPr lvl="1"/>
            <a:r>
              <a:rPr lang="en-US" dirty="0"/>
              <a:t>Methylphenidate: improved ability to maintain attention and stay focused on task.</a:t>
            </a:r>
          </a:p>
          <a:p>
            <a:pPr lvl="1"/>
            <a:r>
              <a:rPr lang="en-US" dirty="0"/>
              <a:t>Risperidone: Also efficacious but may increase prolactin levels.</a:t>
            </a:r>
          </a:p>
          <a:p>
            <a:pPr lvl="1"/>
            <a:r>
              <a:rPr lang="en-US" dirty="0" err="1"/>
              <a:t>Amphitamines</a:t>
            </a:r>
            <a:r>
              <a:rPr lang="en-US" dirty="0"/>
              <a:t>, clonidine, </a:t>
            </a:r>
            <a:r>
              <a:rPr lang="en-US" dirty="0" err="1"/>
              <a:t>Atomoxetine</a:t>
            </a:r>
            <a:r>
              <a:rPr lang="en-US" dirty="0"/>
              <a:t> also used in ID for ADHD </a:t>
            </a:r>
          </a:p>
        </p:txBody>
      </p:sp>
    </p:spTree>
    <p:extLst>
      <p:ext uri="{BB962C8B-B14F-4D97-AF65-F5344CB8AC3E}">
        <p14:creationId xmlns:p14="http://schemas.microsoft.com/office/powerpoint/2010/main" val="2062924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Depressive Disorders</a:t>
            </a:r>
          </a:p>
          <a:p>
            <a:pPr lvl="1"/>
            <a:r>
              <a:rPr lang="en-US" dirty="0"/>
              <a:t>May be overlooked due to prominent behavioral problems.</a:t>
            </a:r>
          </a:p>
          <a:p>
            <a:pPr lvl="1"/>
            <a:r>
              <a:rPr lang="en-US" dirty="0"/>
              <a:t>Relative safety of SSRIs (fluoxetine, paroxetine, sertraline) trial is advocated.</a:t>
            </a:r>
          </a:p>
          <a:p>
            <a:pPr lvl="1"/>
            <a:r>
              <a:rPr lang="en-US" dirty="0"/>
              <a:t>Disinhibition in response to SSRIs in ID with ASD is reported.</a:t>
            </a:r>
          </a:p>
        </p:txBody>
      </p:sp>
    </p:spTree>
    <p:extLst>
      <p:ext uri="{BB962C8B-B14F-4D97-AF65-F5344CB8AC3E}">
        <p14:creationId xmlns:p14="http://schemas.microsoft.com/office/powerpoint/2010/main" val="20337424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Stereotypical Motor Movements:</a:t>
            </a:r>
          </a:p>
          <a:p>
            <a:pPr lvl="1"/>
            <a:r>
              <a:rPr lang="en-US" dirty="0"/>
              <a:t>Antipsychotics are used.</a:t>
            </a:r>
          </a:p>
          <a:p>
            <a:pPr lvl="1"/>
            <a:r>
              <a:rPr lang="en-US" dirty="0"/>
              <a:t>Obsessive-compulsive symptoms often overlap in ID especially with co-morbid ASD.</a:t>
            </a:r>
          </a:p>
          <a:p>
            <a:pPr lvl="1"/>
            <a:r>
              <a:rPr lang="en-US" dirty="0"/>
              <a:t>SSRIs are also shown to be efficacious.</a:t>
            </a:r>
          </a:p>
        </p:txBody>
      </p:sp>
    </p:spTree>
    <p:extLst>
      <p:ext uri="{BB962C8B-B14F-4D97-AF65-F5344CB8AC3E}">
        <p14:creationId xmlns:p14="http://schemas.microsoft.com/office/powerpoint/2010/main" val="29823553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Explosive Rage Behavior:</a:t>
            </a:r>
          </a:p>
          <a:p>
            <a:pPr lvl="1"/>
            <a:r>
              <a:rPr lang="en-US" dirty="0"/>
              <a:t>Antipsychotics particularly Risperidone have shown to be efficacious.</a:t>
            </a:r>
          </a:p>
          <a:p>
            <a:pPr lvl="1"/>
            <a:r>
              <a:rPr lang="en-US" dirty="0"/>
              <a:t>Beta- blockers like propranolol have also been tried with little success.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33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8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7" y="1668625"/>
            <a:ext cx="8306032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Common Adaptive Behavior Measures</a:t>
            </a:r>
          </a:p>
        </p:txBody>
      </p:sp>
    </p:spTree>
    <p:extLst>
      <p:ext uri="{BB962C8B-B14F-4D97-AF65-F5344CB8AC3E}">
        <p14:creationId xmlns:p14="http://schemas.microsoft.com/office/powerpoint/2010/main" val="67695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 of Severity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Mild:</a:t>
            </a:r>
          </a:p>
          <a:p>
            <a:r>
              <a:rPr lang="en-US" dirty="0"/>
              <a:t>85% of ID persons. IQ from 50 to 70.</a:t>
            </a:r>
          </a:p>
          <a:p>
            <a:r>
              <a:rPr lang="en-US" dirty="0"/>
              <a:t>Late identification in school.</a:t>
            </a:r>
          </a:p>
          <a:p>
            <a:r>
              <a:rPr lang="en-US" dirty="0"/>
              <a:t>Academics up to 6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std</a:t>
            </a:r>
            <a:r>
              <a:rPr lang="en-US" dirty="0"/>
              <a:t> or high school.</a:t>
            </a:r>
          </a:p>
          <a:p>
            <a:r>
              <a:rPr lang="en-US" dirty="0"/>
              <a:t>Achieve social and vocational skills for self support.</a:t>
            </a:r>
          </a:p>
          <a:p>
            <a:r>
              <a:rPr lang="en-US" dirty="0"/>
              <a:t>Need guidance under unusual social/economic stress.</a:t>
            </a:r>
          </a:p>
          <a:p>
            <a:r>
              <a:rPr lang="en-US" dirty="0"/>
              <a:t>No specific cause identified generally.</a:t>
            </a:r>
          </a:p>
        </p:txBody>
      </p:sp>
    </p:spTree>
    <p:extLst>
      <p:ext uri="{BB962C8B-B14F-4D97-AF65-F5344CB8AC3E}">
        <p14:creationId xmlns:p14="http://schemas.microsoft.com/office/powerpoint/2010/main" val="1674818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/>
              <a:t>Moderate:</a:t>
            </a:r>
          </a:p>
          <a:p>
            <a:r>
              <a:rPr lang="en-US" dirty="0"/>
              <a:t>10% of persons with ID. </a:t>
            </a:r>
          </a:p>
          <a:p>
            <a:r>
              <a:rPr lang="en-US" dirty="0"/>
              <a:t>IQ from 35 to 50.</a:t>
            </a:r>
          </a:p>
          <a:p>
            <a:r>
              <a:rPr lang="en-US" dirty="0"/>
              <a:t>Can learn to communicate adequately, poor social awareness.</a:t>
            </a:r>
          </a:p>
          <a:p>
            <a:r>
              <a:rPr lang="en-US" dirty="0"/>
              <a:t>Fair motor development</a:t>
            </a:r>
          </a:p>
          <a:p>
            <a:r>
              <a:rPr lang="en-US" dirty="0"/>
              <a:t>Academics up to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std. </a:t>
            </a:r>
          </a:p>
          <a:p>
            <a:r>
              <a:rPr lang="en-US" dirty="0"/>
              <a:t>Unskilled or semiskilled work under supervision.</a:t>
            </a:r>
          </a:p>
        </p:txBody>
      </p:sp>
    </p:spTree>
    <p:extLst>
      <p:ext uri="{BB962C8B-B14F-4D97-AF65-F5344CB8AC3E}">
        <p14:creationId xmlns:p14="http://schemas.microsoft.com/office/powerpoint/2010/main" val="2078694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8510</TotalTime>
  <Words>2252</Words>
  <Application>Microsoft Office PowerPoint</Application>
  <PresentationFormat>On-screen Show (4:3)</PresentationFormat>
  <Paragraphs>268</Paragraphs>
  <Slides>65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Times New Roman</vt:lpstr>
      <vt:lpstr>Office Theme</vt:lpstr>
      <vt:lpstr>Intellectual Disability</vt:lpstr>
      <vt:lpstr>PowerPoint Presentation</vt:lpstr>
      <vt:lpstr>PowerPoint Presentation</vt:lpstr>
      <vt:lpstr>PowerPoint Presentation</vt:lpstr>
      <vt:lpstr>Classification</vt:lpstr>
      <vt:lpstr>PowerPoint Presentation</vt:lpstr>
      <vt:lpstr>Common Adaptive Behavior Measures</vt:lpstr>
      <vt:lpstr>Degrees of Severity</vt:lpstr>
      <vt:lpstr>PowerPoint Presentation</vt:lpstr>
      <vt:lpstr>PowerPoint Presentation</vt:lpstr>
      <vt:lpstr>PowerPoint Presentation</vt:lpstr>
      <vt:lpstr>Unspecified Intellectual Disability</vt:lpstr>
      <vt:lpstr>Developmental Characteristics</vt:lpstr>
      <vt:lpstr>Epidemiology</vt:lpstr>
      <vt:lpstr>COMORBIDITY</vt:lpstr>
      <vt:lpstr>PowerPoint Presentation</vt:lpstr>
      <vt:lpstr>PowerPoint Presentation</vt:lpstr>
      <vt:lpstr>Etiology</vt:lpstr>
      <vt:lpstr>PowerPoint Presentation</vt:lpstr>
      <vt:lpstr>Down Syndrome (trisomy 21)</vt:lpstr>
      <vt:lpstr>PowerPoint Presentation</vt:lpstr>
      <vt:lpstr>Fragile X Syndrome</vt:lpstr>
      <vt:lpstr>Martin-Bell syndrome</vt:lpstr>
      <vt:lpstr>Fragile X Syndrome</vt:lpstr>
      <vt:lpstr>Prader-Willi Syndrome</vt:lpstr>
      <vt:lpstr>Prader-Willi Syndrome</vt:lpstr>
      <vt:lpstr>Cat's Cry (Cri-du-Chat) Syndrome</vt:lpstr>
      <vt:lpstr>Cri-du-Chat Syndrome</vt:lpstr>
      <vt:lpstr>Cri-du-Chat Syndrome</vt:lpstr>
      <vt:lpstr>Phenylketonuria</vt:lpstr>
      <vt:lpstr>Phenylketonuria</vt:lpstr>
      <vt:lpstr>PowerPoint Presentation</vt:lpstr>
      <vt:lpstr>Rett's Disorder</vt:lpstr>
      <vt:lpstr>Rett's Disorder</vt:lpstr>
      <vt:lpstr>Neurofibromatosis</vt:lpstr>
      <vt:lpstr>PowerPoint Presentation</vt:lpstr>
      <vt:lpstr>Tuberous Sclerosis</vt:lpstr>
      <vt:lpstr>Tuberous Sclerosis</vt:lpstr>
      <vt:lpstr>Lesch-Nyhan Syndrome</vt:lpstr>
      <vt:lpstr>Lesch-Nyhan Syndrome</vt:lpstr>
      <vt:lpstr>Adrenoleukodystrophy</vt:lpstr>
      <vt:lpstr>Maple Syrup Urine Disease</vt:lpstr>
      <vt:lpstr>PowerPoint Presentation</vt:lpstr>
      <vt:lpstr>PowerPoint Presentation</vt:lpstr>
      <vt:lpstr>Diagnosis</vt:lpstr>
      <vt:lpstr>History</vt:lpstr>
      <vt:lpstr>Psychiatric Interview</vt:lpstr>
      <vt:lpstr>Emphasis on:</vt:lpstr>
      <vt:lpstr>Physical Examination</vt:lpstr>
      <vt:lpstr>Dermatoglyphics</vt:lpstr>
      <vt:lpstr>Neurological Examination</vt:lpstr>
      <vt:lpstr>Laboratory Examination</vt:lpstr>
      <vt:lpstr>PowerPoint Presentation</vt:lpstr>
      <vt:lpstr>PowerPoint Presentation</vt:lpstr>
      <vt:lpstr>PowerPoint Presentation</vt:lpstr>
      <vt:lpstr>Treatment</vt:lpstr>
      <vt:lpstr>PowerPoint Presentation</vt:lpstr>
      <vt:lpstr>PowerPoint Presentation</vt:lpstr>
      <vt:lpstr>PowerPoint Presentation</vt:lpstr>
      <vt:lpstr>Psycho-pharmacological Interventions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Intellectual Disability</dc:title>
  <dc:creator>THE DEVIL</dc:creator>
  <cp:lastModifiedBy>918477051901</cp:lastModifiedBy>
  <cp:revision>32</cp:revision>
  <dcterms:created xsi:type="dcterms:W3CDTF">2006-08-16T00:00:00Z</dcterms:created>
  <dcterms:modified xsi:type="dcterms:W3CDTF">2020-08-14T10:22:11Z</dcterms:modified>
</cp:coreProperties>
</file>