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7"/>
  </p:notesMasterIdLst>
  <p:handoutMasterIdLst>
    <p:handoutMasterId r:id="rId108"/>
  </p:handoutMasterIdLst>
  <p:sldIdLst>
    <p:sldId id="256" r:id="rId2"/>
    <p:sldId id="258" r:id="rId3"/>
    <p:sldId id="274" r:id="rId4"/>
    <p:sldId id="260" r:id="rId5"/>
    <p:sldId id="263" r:id="rId6"/>
    <p:sldId id="264" r:id="rId7"/>
    <p:sldId id="354" r:id="rId8"/>
    <p:sldId id="355" r:id="rId9"/>
    <p:sldId id="320" r:id="rId10"/>
    <p:sldId id="324" r:id="rId11"/>
    <p:sldId id="321" r:id="rId12"/>
    <p:sldId id="323" r:id="rId13"/>
    <p:sldId id="325" r:id="rId14"/>
    <p:sldId id="326" r:id="rId15"/>
    <p:sldId id="327" r:id="rId16"/>
    <p:sldId id="314" r:id="rId17"/>
    <p:sldId id="315" r:id="rId18"/>
    <p:sldId id="318" r:id="rId19"/>
    <p:sldId id="316" r:id="rId20"/>
    <p:sldId id="317" r:id="rId21"/>
    <p:sldId id="269" r:id="rId22"/>
    <p:sldId id="270" r:id="rId23"/>
    <p:sldId id="293" r:id="rId24"/>
    <p:sldId id="319" r:id="rId25"/>
    <p:sldId id="271" r:id="rId26"/>
    <p:sldId id="287" r:id="rId27"/>
    <p:sldId id="288" r:id="rId28"/>
    <p:sldId id="268" r:id="rId29"/>
    <p:sldId id="273" r:id="rId30"/>
    <p:sldId id="276" r:id="rId31"/>
    <p:sldId id="277" r:id="rId32"/>
    <p:sldId id="278" r:id="rId33"/>
    <p:sldId id="279" r:id="rId34"/>
    <p:sldId id="280" r:id="rId35"/>
    <p:sldId id="294" r:id="rId36"/>
    <p:sldId id="281" r:id="rId37"/>
    <p:sldId id="282" r:id="rId38"/>
    <p:sldId id="283" r:id="rId39"/>
    <p:sldId id="284" r:id="rId40"/>
    <p:sldId id="285" r:id="rId41"/>
    <p:sldId id="286" r:id="rId42"/>
    <p:sldId id="275" r:id="rId43"/>
    <p:sldId id="312" r:id="rId44"/>
    <p:sldId id="313" r:id="rId45"/>
    <p:sldId id="295" r:id="rId46"/>
    <p:sldId id="297" r:id="rId47"/>
    <p:sldId id="298" r:id="rId48"/>
    <p:sldId id="299" r:id="rId49"/>
    <p:sldId id="300" r:id="rId50"/>
    <p:sldId id="301" r:id="rId51"/>
    <p:sldId id="302" r:id="rId52"/>
    <p:sldId id="303" r:id="rId53"/>
    <p:sldId id="304" r:id="rId54"/>
    <p:sldId id="305" r:id="rId55"/>
    <p:sldId id="328" r:id="rId56"/>
    <p:sldId id="306" r:id="rId57"/>
    <p:sldId id="349" r:id="rId58"/>
    <p:sldId id="329" r:id="rId59"/>
    <p:sldId id="331" r:id="rId60"/>
    <p:sldId id="332" r:id="rId61"/>
    <p:sldId id="337" r:id="rId62"/>
    <p:sldId id="338" r:id="rId63"/>
    <p:sldId id="334" r:id="rId64"/>
    <p:sldId id="335" r:id="rId65"/>
    <p:sldId id="339" r:id="rId66"/>
    <p:sldId id="340" r:id="rId67"/>
    <p:sldId id="341" r:id="rId68"/>
    <p:sldId id="342" r:id="rId69"/>
    <p:sldId id="343" r:id="rId70"/>
    <p:sldId id="345" r:id="rId71"/>
    <p:sldId id="346" r:id="rId72"/>
    <p:sldId id="347" r:id="rId73"/>
    <p:sldId id="348" r:id="rId74"/>
    <p:sldId id="310" r:id="rId75"/>
    <p:sldId id="350" r:id="rId76"/>
    <p:sldId id="311" r:id="rId77"/>
    <p:sldId id="351" r:id="rId78"/>
    <p:sldId id="352" r:id="rId79"/>
    <p:sldId id="353" r:id="rId80"/>
    <p:sldId id="380" r:id="rId81"/>
    <p:sldId id="356" r:id="rId82"/>
    <p:sldId id="357" r:id="rId83"/>
    <p:sldId id="358" r:id="rId84"/>
    <p:sldId id="359" r:id="rId85"/>
    <p:sldId id="360" r:id="rId86"/>
    <p:sldId id="361" r:id="rId87"/>
    <p:sldId id="362" r:id="rId88"/>
    <p:sldId id="363" r:id="rId89"/>
    <p:sldId id="364" r:id="rId90"/>
    <p:sldId id="365" r:id="rId91"/>
    <p:sldId id="366" r:id="rId92"/>
    <p:sldId id="367" r:id="rId93"/>
    <p:sldId id="368" r:id="rId94"/>
    <p:sldId id="369" r:id="rId95"/>
    <p:sldId id="370" r:id="rId96"/>
    <p:sldId id="371" r:id="rId97"/>
    <p:sldId id="374" r:id="rId98"/>
    <p:sldId id="375" r:id="rId99"/>
    <p:sldId id="372" r:id="rId100"/>
    <p:sldId id="381" r:id="rId101"/>
    <p:sldId id="373" r:id="rId102"/>
    <p:sldId id="376" r:id="rId103"/>
    <p:sldId id="377" r:id="rId104"/>
    <p:sldId id="378" r:id="rId105"/>
    <p:sldId id="379" r:id="rId10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618"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notesMaster" Target="notesMasters/notesMaster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handoutMaster" Target="handoutMasters/handoutMaster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presProps" Target="pres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A5B09FA-B6F7-4027-9D4A-A5F56EC1303E}" type="datetimeFigureOut">
              <a:rPr lang="en-US" smtClean="0"/>
              <a:pPr/>
              <a:t>8/14/2020</a:t>
            </a:fld>
            <a:endParaRPr lang="en-IN"/>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626C6C9-20E9-4B8D-9386-A68837B841E8}" type="slidenum">
              <a:rPr lang="en-IN" smtClean="0"/>
              <a:pPr/>
              <a:t>‹#›</a:t>
            </a:fld>
            <a:endParaRPr lang="en-IN"/>
          </a:p>
        </p:txBody>
      </p:sp>
    </p:spTree>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B3E1BE-5E93-43DB-AECE-2847FF87A0AE}" type="datetimeFigureOut">
              <a:rPr lang="en-US" smtClean="0"/>
              <a:pPr/>
              <a:t>8/14/2020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D37746-CFA0-4871-BAA8-31820DCDDF3E}" type="slidenum">
              <a:rPr lang="en-IN" smtClean="0"/>
              <a:pPr/>
              <a:t>‹#›</a:t>
            </a:fld>
            <a:endParaRPr lang="en-IN"/>
          </a:p>
        </p:txBody>
      </p:sp>
    </p:spTree>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Footer Placeholder 3"/>
          <p:cNvSpPr>
            <a:spLocks noGrp="1"/>
          </p:cNvSpPr>
          <p:nvPr>
            <p:ph type="ftr" sz="quarter" idx="10"/>
          </p:nvPr>
        </p:nvSpPr>
        <p:spPr/>
        <p:txBody>
          <a:bodyPr/>
          <a:lstStyle/>
          <a:p>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5" name="Footer Placeholder 4"/>
          <p:cNvSpPr>
            <a:spLocks noGrp="1"/>
          </p:cNvSpPr>
          <p:nvPr>
            <p:ph type="ftr" sz="quarter" idx="10"/>
          </p:nvPr>
        </p:nvSpPr>
        <p:spPr/>
        <p:txBody>
          <a:bodyPr/>
          <a:lstStyle/>
          <a:p>
            <a:endParaRPr lang="en-I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Footer Placeholder 3"/>
          <p:cNvSpPr>
            <a:spLocks noGrp="1"/>
          </p:cNvSpPr>
          <p:nvPr>
            <p:ph type="ftr" sz="quarter" idx="10"/>
          </p:nvPr>
        </p:nvSpPr>
        <p:spPr/>
        <p:txBody>
          <a:bodyPr/>
          <a:lstStyle/>
          <a:p>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D6DAEB3-B561-4B21-8EA0-D631227BC3F3}" type="datetimeFigureOut">
              <a:rPr lang="en-US" smtClean="0"/>
              <a:pPr/>
              <a:t>8/14/2020</a:t>
            </a:fld>
            <a:endParaRPr lang="en-IN"/>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IN"/>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6C91DE70-349A-450F-B9B9-E0744C6551BF}"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D6DAEB3-B561-4B21-8EA0-D631227BC3F3}" type="datetimeFigureOut">
              <a:rPr lang="en-US" smtClean="0"/>
              <a:pPr/>
              <a:t>8/14/2020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C91DE70-349A-450F-B9B9-E0744C6551B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2D6DAEB3-B561-4B21-8EA0-D631227BC3F3}" type="datetimeFigureOut">
              <a:rPr lang="en-US" smtClean="0"/>
              <a:pPr/>
              <a:t>8/14/2020</a:t>
            </a:fld>
            <a:endParaRPr lang="en-IN"/>
          </a:p>
        </p:txBody>
      </p:sp>
      <p:sp>
        <p:nvSpPr>
          <p:cNvPr id="5" name="Footer Placeholder 4"/>
          <p:cNvSpPr>
            <a:spLocks noGrp="1"/>
          </p:cNvSpPr>
          <p:nvPr>
            <p:ph type="ftr" sz="quarter" idx="11"/>
          </p:nvPr>
        </p:nvSpPr>
        <p:spPr>
          <a:xfrm>
            <a:off x="457201" y="6248207"/>
            <a:ext cx="5573483" cy="365125"/>
          </a:xfrm>
        </p:spPr>
        <p:txBody>
          <a:bodyPr/>
          <a:lstStyle/>
          <a:p>
            <a:endParaRPr lang="en-IN"/>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6C91DE70-349A-450F-B9B9-E0744C6551BF}"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2D6DAEB3-B561-4B21-8EA0-D631227BC3F3}" type="datetimeFigureOut">
              <a:rPr lang="en-US" smtClean="0"/>
              <a:pPr/>
              <a:t>8/14/2020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6C91DE70-349A-450F-B9B9-E0744C6551BF}" type="slidenum">
              <a:rPr lang="en-IN" smtClean="0"/>
              <a:pPr/>
              <a:t>‹#›</a:t>
            </a:fld>
            <a:endParaRPr lang="en-IN"/>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2D6DAEB3-B561-4B21-8EA0-D631227BC3F3}" type="datetimeFigureOut">
              <a:rPr lang="en-US" smtClean="0"/>
              <a:pPr/>
              <a:t>8/14/2020</a:t>
            </a:fld>
            <a:endParaRPr lang="en-IN"/>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6C91DE70-349A-450F-B9B9-E0744C6551BF}" type="slidenum">
              <a:rPr lang="en-IN" smtClean="0"/>
              <a:pPr/>
              <a:t>‹#›</a:t>
            </a:fld>
            <a:endParaRPr lang="en-IN"/>
          </a:p>
        </p:txBody>
      </p:sp>
      <p:sp>
        <p:nvSpPr>
          <p:cNvPr id="14" name="Footer Placeholder 13"/>
          <p:cNvSpPr>
            <a:spLocks noGrp="1"/>
          </p:cNvSpPr>
          <p:nvPr>
            <p:ph type="ftr" sz="quarter" idx="12"/>
          </p:nvPr>
        </p:nvSpPr>
        <p:spPr/>
        <p:txBody>
          <a:bodyPr/>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2D6DAEB3-B561-4B21-8EA0-D631227BC3F3}" type="datetimeFigureOut">
              <a:rPr lang="en-US" smtClean="0"/>
              <a:pPr/>
              <a:t>8/14/2020</a:t>
            </a:fld>
            <a:endParaRPr lang="en-IN"/>
          </a:p>
        </p:txBody>
      </p:sp>
      <p:sp>
        <p:nvSpPr>
          <p:cNvPr id="10" name="Slide Number Placeholder 9"/>
          <p:cNvSpPr>
            <a:spLocks noGrp="1"/>
          </p:cNvSpPr>
          <p:nvPr>
            <p:ph type="sldNum" sz="quarter" idx="16"/>
          </p:nvPr>
        </p:nvSpPr>
        <p:spPr/>
        <p:txBody>
          <a:bodyPr rtlCol="0"/>
          <a:lstStyle/>
          <a:p>
            <a:fld id="{6C91DE70-349A-450F-B9B9-E0744C6551BF}" type="slidenum">
              <a:rPr lang="en-IN" smtClean="0"/>
              <a:pPr/>
              <a:t>‹#›</a:t>
            </a:fld>
            <a:endParaRPr lang="en-IN"/>
          </a:p>
        </p:txBody>
      </p:sp>
      <p:sp>
        <p:nvSpPr>
          <p:cNvPr id="12" name="Footer Placeholder 11"/>
          <p:cNvSpPr>
            <a:spLocks noGrp="1"/>
          </p:cNvSpPr>
          <p:nvPr>
            <p:ph type="ftr" sz="quarter" idx="17"/>
          </p:nvPr>
        </p:nvSpPr>
        <p:spPr/>
        <p:txBody>
          <a:bodyPr rtlCol="0"/>
          <a:lstStyle/>
          <a:p>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2D6DAEB3-B561-4B21-8EA0-D631227BC3F3}" type="datetimeFigureOut">
              <a:rPr lang="en-US" smtClean="0"/>
              <a:pPr/>
              <a:t>8/14/2020</a:t>
            </a:fld>
            <a:endParaRPr lang="en-IN"/>
          </a:p>
        </p:txBody>
      </p:sp>
      <p:sp>
        <p:nvSpPr>
          <p:cNvPr id="12" name="Slide Number Placeholder 11"/>
          <p:cNvSpPr>
            <a:spLocks noGrp="1"/>
          </p:cNvSpPr>
          <p:nvPr>
            <p:ph type="sldNum" sz="quarter" idx="16"/>
          </p:nvPr>
        </p:nvSpPr>
        <p:spPr/>
        <p:txBody>
          <a:bodyPr rtlCol="0"/>
          <a:lstStyle/>
          <a:p>
            <a:fld id="{6C91DE70-349A-450F-B9B9-E0744C6551BF}" type="slidenum">
              <a:rPr lang="en-IN" smtClean="0"/>
              <a:pPr/>
              <a:t>‹#›</a:t>
            </a:fld>
            <a:endParaRPr lang="en-IN"/>
          </a:p>
        </p:txBody>
      </p:sp>
      <p:sp>
        <p:nvSpPr>
          <p:cNvPr id="14" name="Footer Placeholder 13"/>
          <p:cNvSpPr>
            <a:spLocks noGrp="1"/>
          </p:cNvSpPr>
          <p:nvPr>
            <p:ph type="ftr" sz="quarter" idx="17"/>
          </p:nvPr>
        </p:nvSpPr>
        <p:spPr/>
        <p:txBody>
          <a:bodyPr rtlCol="0"/>
          <a:lstStyle/>
          <a:p>
            <a:endParaRPr lang="en-IN"/>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D6DAEB3-B561-4B21-8EA0-D631227BC3F3}" type="datetimeFigureOut">
              <a:rPr lang="en-US" smtClean="0"/>
              <a:pPr/>
              <a:t>8/14/2020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6C91DE70-349A-450F-B9B9-E0744C6551BF}"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6DAEB3-B561-4B21-8EA0-D631227BC3F3}" type="datetimeFigureOut">
              <a:rPr lang="en-US" smtClean="0"/>
              <a:pPr/>
              <a:t>8/14/2020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6C91DE70-349A-450F-B9B9-E0744C6551B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2D6DAEB3-B561-4B21-8EA0-D631227BC3F3}" type="datetimeFigureOut">
              <a:rPr lang="en-US" smtClean="0"/>
              <a:pPr/>
              <a:t>8/14/2020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6C91DE70-349A-450F-B9B9-E0744C6551BF}" type="slidenum">
              <a:rPr lang="en-IN" smtClean="0"/>
              <a:pPr/>
              <a:t>‹#›</a:t>
            </a:fld>
            <a:endParaRPr lang="en-IN"/>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2D6DAEB3-B561-4B21-8EA0-D631227BC3F3}" type="datetimeFigureOut">
              <a:rPr lang="en-US" smtClean="0"/>
              <a:pPr/>
              <a:t>8/14/2020</a:t>
            </a:fld>
            <a:endParaRPr lang="en-IN"/>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6C91DE70-349A-450F-B9B9-E0744C6551BF}" type="slidenum">
              <a:rPr lang="en-IN" smtClean="0"/>
              <a:pPr/>
              <a:t>‹#›</a:t>
            </a:fld>
            <a:endParaRPr lang="en-IN"/>
          </a:p>
        </p:txBody>
      </p:sp>
      <p:sp>
        <p:nvSpPr>
          <p:cNvPr id="14" name="Footer Placeholder 13"/>
          <p:cNvSpPr>
            <a:spLocks noGrp="1"/>
          </p:cNvSpPr>
          <p:nvPr>
            <p:ph type="ftr" sz="quarter" idx="12"/>
          </p:nvPr>
        </p:nvSpPr>
        <p:spPr>
          <a:xfrm>
            <a:off x="1600200" y="6248206"/>
            <a:ext cx="4572000" cy="365125"/>
          </a:xfrm>
        </p:spPr>
        <p:txBody>
          <a:bodyPr rtlCol="0"/>
          <a:lstStyle/>
          <a:p>
            <a:endParaRPr lang="en-IN"/>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D6DAEB3-B561-4B21-8EA0-D631227BC3F3}" type="datetimeFigureOut">
              <a:rPr lang="en-US" smtClean="0"/>
              <a:pPr/>
              <a:t>8/14/2020</a:t>
            </a:fld>
            <a:endParaRPr lang="en-IN"/>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IN"/>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6C91DE70-349A-450F-B9B9-E0744C6551BF}"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928670"/>
            <a:ext cx="7772400" cy="1470025"/>
          </a:xfrm>
        </p:spPr>
        <p:txBody>
          <a:bodyPr/>
          <a:lstStyle/>
          <a:p>
            <a:r>
              <a:rPr lang="en-US" dirty="0"/>
              <a:t>Specific  LEARNING  DISORDERS</a:t>
            </a:r>
            <a:endParaRPr lang="en-IN" dirty="0"/>
          </a:p>
        </p:txBody>
      </p:sp>
      <p:sp>
        <p:nvSpPr>
          <p:cNvPr id="3" name="Subtitle 2"/>
          <p:cNvSpPr>
            <a:spLocks noGrp="1"/>
          </p:cNvSpPr>
          <p:nvPr>
            <p:ph type="subTitle" idx="1"/>
          </p:nvPr>
        </p:nvSpPr>
        <p:spPr>
          <a:xfrm>
            <a:off x="1371600" y="3886200"/>
            <a:ext cx="6557986" cy="2328882"/>
          </a:xfrm>
        </p:spPr>
        <p:txBody>
          <a:bodyPr>
            <a:normAutofit/>
          </a:bodyPr>
          <a:lstStyle/>
          <a:p>
            <a:r>
              <a:rPr lang="en-US" dirty="0"/>
              <a:t>By: Dr Lakhan </a:t>
            </a:r>
            <a:r>
              <a:rPr lang="en-US" dirty="0" err="1"/>
              <a:t>Kataria</a:t>
            </a:r>
            <a:endParaRPr lang="en-US" dirty="0"/>
          </a:p>
          <a:p>
            <a:r>
              <a:rPr lang="en-IN" dirty="0"/>
              <a:t>Department </a:t>
            </a:r>
            <a:r>
              <a:rPr lang="en-IN"/>
              <a:t>of Psychiatry</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endParaRPr lang="en-IN" dirty="0"/>
          </a:p>
          <a:p>
            <a:r>
              <a:rPr lang="en-IN" dirty="0"/>
              <a:t>The IDEA requires schools to conduct a comprehensive evaluation of any student who may have a disability and/or who is not succeeding in general education. The evaluation can be requested by any school professional, the parents of the child, or other providers involved in the child’s care.</a:t>
            </a:r>
          </a:p>
          <a:p>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a:t>
            </a:r>
            <a:endParaRPr lang="en-IN" dirty="0"/>
          </a:p>
        </p:txBody>
      </p:sp>
      <p:sp>
        <p:nvSpPr>
          <p:cNvPr id="3" name="Content Placeholder 2"/>
          <p:cNvSpPr>
            <a:spLocks noGrp="1"/>
          </p:cNvSpPr>
          <p:nvPr>
            <p:ph sz="quarter" idx="1"/>
          </p:nvPr>
        </p:nvSpPr>
        <p:spPr/>
        <p:txBody>
          <a:bodyPr/>
          <a:lstStyle/>
          <a:p>
            <a:endParaRPr lang="en-IN" dirty="0"/>
          </a:p>
          <a:p>
            <a:r>
              <a:rPr lang="en-IN" dirty="0"/>
              <a:t>Since problems in written expression are typically not diagnosed until after third grade, which coincides with the increase in written requirements of the curriculum, instruction in writing skills may not be provided until fourth or fifth grade.</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endParaRPr lang="en-IN" dirty="0"/>
          </a:p>
          <a:p>
            <a:r>
              <a:rPr lang="en-IN" dirty="0"/>
              <a:t>A </a:t>
            </a:r>
            <a:r>
              <a:rPr lang="en-IN" i="1" dirty="0"/>
              <a:t>preventative approach of providing </a:t>
            </a:r>
            <a:r>
              <a:rPr lang="en-IN" dirty="0"/>
              <a:t>instruction in handwriting, spelling, and composition in kindergarten and primary grades, particularly for children already at risk of reading delay and/or who qualify for special education services, is effective in improving these children’s subsequent spelling and reading abilities.</a:t>
            </a:r>
          </a:p>
          <a:p>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endParaRPr lang="en-IN" dirty="0"/>
          </a:p>
          <a:p>
            <a:r>
              <a:rPr lang="en-IN" dirty="0"/>
              <a:t>Handwriting draws on letter knowledge and in turn may reinforce orthographic representations of letters and spellings, so that practicing a word’s spelling appears to reinforce phonemic awareness and facilitate word reading.</a:t>
            </a:r>
          </a:p>
          <a:p>
            <a:r>
              <a:rPr lang="en-IN" dirty="0"/>
              <a:t>Instruction in transcription skills alone is insufficient for improving the quality of content of children’s writing.</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lnSpcReduction="10000"/>
          </a:bodyPr>
          <a:lstStyle/>
          <a:p>
            <a:r>
              <a:rPr lang="en-IN" dirty="0"/>
              <a:t>Converging evidence indicates that instruction in writing as a process involves explicit teaching of three critical steps: Planning, writing the first draft, and revision of the draft.</a:t>
            </a:r>
          </a:p>
          <a:p>
            <a:r>
              <a:rPr lang="en-IN" dirty="0"/>
              <a:t> The inclusion of mnemonics (e.g., P.O.W.E.R: Plan, Organize, Write, Edit, Revise; C-SOOP: Capitalization, Sentence structure, Organization, Overall format, Punctuation) provides an effective reminder to the sequence of processes and steps being taught.</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r>
              <a:rPr lang="en-IN" dirty="0"/>
              <a:t> Moreover, focused interactive dialogue with peers and teachers together with feedback appears to enhance the development of more complex written composition.</a:t>
            </a:r>
          </a:p>
          <a:p>
            <a:r>
              <a:rPr lang="en-IN" dirty="0"/>
              <a:t> An increasing range of instructional resources (e.g., resource manuals, software, websites) are available for teachers, parents, and clinicians involved in writing </a:t>
            </a:r>
            <a:r>
              <a:rPr lang="en-IN"/>
              <a:t>instruction.</a:t>
            </a:r>
            <a:endParaRPr lang="en-IN" dirty="0"/>
          </a:p>
          <a:p>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endParaRPr lang="en-US" dirty="0"/>
          </a:p>
          <a:p>
            <a:pPr>
              <a:buNone/>
            </a:pPr>
            <a:endParaRPr lang="en-US" dirty="0"/>
          </a:p>
          <a:p>
            <a:pPr>
              <a:buNone/>
            </a:pPr>
            <a:r>
              <a:rPr lang="en-US" sz="7200"/>
              <a:t>    THANK  </a:t>
            </a:r>
            <a:r>
              <a:rPr lang="en-US" sz="7200" dirty="0"/>
              <a:t>YOU</a:t>
            </a:r>
            <a:endParaRPr lang="en-IN" sz="7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IDEA eligibility criteria </a:t>
            </a:r>
          </a:p>
        </p:txBody>
      </p:sp>
      <p:sp>
        <p:nvSpPr>
          <p:cNvPr id="3" name="Content Placeholder 2"/>
          <p:cNvSpPr>
            <a:spLocks noGrp="1"/>
          </p:cNvSpPr>
          <p:nvPr>
            <p:ph sz="quarter" idx="1"/>
          </p:nvPr>
        </p:nvSpPr>
        <p:spPr/>
        <p:txBody>
          <a:bodyPr>
            <a:normAutofit/>
          </a:bodyPr>
          <a:lstStyle/>
          <a:p>
            <a:pPr>
              <a:buNone/>
            </a:pPr>
            <a:r>
              <a:rPr lang="en-IN" dirty="0"/>
              <a:t>In order to qualify for services under the IDEA, the </a:t>
            </a:r>
          </a:p>
          <a:p>
            <a:pPr>
              <a:buNone/>
            </a:pPr>
            <a:r>
              <a:rPr lang="en-IN" dirty="0"/>
              <a:t>student must be aged 3 to 21 years and must have </a:t>
            </a:r>
          </a:p>
          <a:p>
            <a:pPr>
              <a:buNone/>
            </a:pPr>
            <a:r>
              <a:rPr lang="en-IN" dirty="0"/>
              <a:t>one of the disabilities defined in the IDEA statute:</a:t>
            </a:r>
          </a:p>
          <a:p>
            <a:r>
              <a:rPr lang="en-IN" dirty="0"/>
              <a:t>Mental retardation (intellectual disability)</a:t>
            </a:r>
          </a:p>
          <a:p>
            <a:r>
              <a:rPr lang="en-IN" dirty="0"/>
              <a:t>Hearing impairment (including deafness)</a:t>
            </a:r>
          </a:p>
          <a:p>
            <a:r>
              <a:rPr lang="en-IN" dirty="0"/>
              <a:t>Speech or language impairment</a:t>
            </a:r>
          </a:p>
          <a:p>
            <a:r>
              <a:rPr lang="en-IN" dirty="0"/>
              <a:t>Visual impairment (including blindness)</a:t>
            </a:r>
          </a:p>
          <a:p>
            <a:r>
              <a:rPr lang="en-IN" dirty="0"/>
              <a:t>Serious emotional disturbance</a:t>
            </a:r>
          </a:p>
          <a:p>
            <a:pPr>
              <a:buNone/>
            </a:pPr>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err="1"/>
              <a:t>Orthopedic</a:t>
            </a:r>
            <a:r>
              <a:rPr lang="en-IN" dirty="0"/>
              <a:t> impairment</a:t>
            </a:r>
          </a:p>
          <a:p>
            <a:r>
              <a:rPr lang="en-IN" dirty="0"/>
              <a:t>Autism</a:t>
            </a:r>
          </a:p>
          <a:p>
            <a:r>
              <a:rPr lang="en-IN" dirty="0"/>
              <a:t>Traumatic brain injury</a:t>
            </a:r>
          </a:p>
          <a:p>
            <a:r>
              <a:rPr lang="en-IN" dirty="0"/>
              <a:t>Other health impairment</a:t>
            </a:r>
          </a:p>
          <a:p>
            <a:r>
              <a:rPr lang="en-IN" dirty="0"/>
              <a:t>Specific learning disability</a:t>
            </a:r>
          </a:p>
          <a:p>
            <a:r>
              <a:rPr lang="en-IN" dirty="0"/>
              <a:t>Deafness and blindness</a:t>
            </a:r>
          </a:p>
          <a:p>
            <a:r>
              <a:rPr lang="en-IN" dirty="0"/>
              <a:t>Multiple disabilities</a:t>
            </a:r>
          </a:p>
          <a:p>
            <a:r>
              <a:rPr lang="en-IN" dirty="0"/>
              <a:t>Developmental delay</a:t>
            </a:r>
          </a:p>
          <a:p>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a:buNone/>
            </a:pPr>
            <a:r>
              <a:rPr lang="en-IN" dirty="0"/>
              <a:t>In addition, the student's disability must:</a:t>
            </a:r>
          </a:p>
          <a:p>
            <a:r>
              <a:rPr lang="en-IN" dirty="0"/>
              <a:t>"Adversely affect the child's education" and</a:t>
            </a:r>
          </a:p>
          <a:p>
            <a:r>
              <a:rPr lang="en-IN" dirty="0"/>
              <a:t>"Require specialized instruction and related services“</a:t>
            </a:r>
          </a:p>
          <a:p>
            <a:pPr>
              <a:buNone/>
            </a:pPr>
            <a:r>
              <a:rPr lang="en-IN" dirty="0"/>
              <a:t>Services provided — If the student qualifies for</a:t>
            </a:r>
          </a:p>
          <a:p>
            <a:pPr>
              <a:buNone/>
            </a:pPr>
            <a:r>
              <a:rPr lang="en-IN" dirty="0"/>
              <a:t>services, the IDEA offers "special education" &amp;"related</a:t>
            </a:r>
          </a:p>
          <a:p>
            <a:pPr>
              <a:buNone/>
            </a:pPr>
            <a:r>
              <a:rPr lang="en-IN" dirty="0"/>
              <a:t>services" to the qualifying student.</a:t>
            </a:r>
          </a:p>
          <a:p>
            <a:endParaRPr lang="en-IN" dirty="0"/>
          </a:p>
          <a:p>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r>
              <a:rPr lang="en-IN" dirty="0"/>
              <a:t>Special education is defined as "specially designed instruction to meet the unique needs of a child with a disability" </a:t>
            </a:r>
          </a:p>
          <a:p>
            <a:r>
              <a:rPr lang="en-IN" dirty="0"/>
              <a:t>Related services are defined to include special education and therapeutic services, such as speech pathology, physical and occupational therapy, nursing and psychological services, etc </a:t>
            </a:r>
          </a:p>
          <a:p>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endParaRPr lang="en-IN" dirty="0"/>
          </a:p>
          <a:p>
            <a:r>
              <a:rPr lang="en-IN" dirty="0"/>
              <a:t>Special education and related services are offered in the form of an individualized education program (IEP) . The education offered in an IEP can be substantially different from the education provided to regular education students but often includes significant instruction in the general education curriculum.</a:t>
            </a:r>
          </a:p>
          <a:p>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DSM- V criteria</a:t>
            </a:r>
            <a:endParaRPr lang="en-IN" dirty="0"/>
          </a:p>
        </p:txBody>
      </p:sp>
      <p:sp>
        <p:nvSpPr>
          <p:cNvPr id="3" name="Content Placeholder 2"/>
          <p:cNvSpPr>
            <a:spLocks noGrp="1"/>
          </p:cNvSpPr>
          <p:nvPr>
            <p:ph sz="quarter" idx="1"/>
          </p:nvPr>
        </p:nvSpPr>
        <p:spPr/>
        <p:txBody>
          <a:bodyPr>
            <a:normAutofit fontScale="25000" lnSpcReduction="20000"/>
          </a:bodyPr>
          <a:lstStyle/>
          <a:p>
            <a:pPr>
              <a:buNone/>
            </a:pPr>
            <a:r>
              <a:rPr lang="en-IN" sz="11200" dirty="0"/>
              <a:t>A.  A persistent difficulty learning academic skills as indicated by one of the following symptom for at least 6 months despite intervention targeting the area(s) of difficulty. </a:t>
            </a:r>
          </a:p>
          <a:p>
            <a:pPr>
              <a:buNone/>
            </a:pPr>
            <a:br>
              <a:rPr lang="en-IN" sz="11200" dirty="0"/>
            </a:br>
            <a:r>
              <a:rPr lang="en-IN" sz="11200" dirty="0"/>
              <a:t>1.  Inaccurate or slow &amp; effortful word reading.</a:t>
            </a:r>
          </a:p>
          <a:p>
            <a:pPr>
              <a:buNone/>
            </a:pPr>
            <a:br>
              <a:rPr lang="en-IN" sz="11200" dirty="0"/>
            </a:br>
            <a:r>
              <a:rPr lang="en-IN" sz="11200" dirty="0"/>
              <a:t>2.   Reading comprehension.</a:t>
            </a:r>
          </a:p>
          <a:p>
            <a:pPr>
              <a:buNone/>
            </a:pPr>
            <a:br>
              <a:rPr lang="en-IN" sz="11200" dirty="0"/>
            </a:br>
            <a:r>
              <a:rPr lang="en-IN" sz="11200" dirty="0"/>
              <a:t>3.   Spelling </a:t>
            </a:r>
            <a:br>
              <a:rPr lang="en-IN" sz="11200" dirty="0"/>
            </a:br>
            <a:endParaRPr lang="en-IN" sz="11200" dirty="0"/>
          </a:p>
          <a:p>
            <a:pPr>
              <a:buNone/>
            </a:pPr>
            <a:r>
              <a:rPr lang="en-IN" sz="11200" dirty="0"/>
              <a:t> </a:t>
            </a:r>
          </a:p>
          <a:p>
            <a:r>
              <a:rPr lang="en-IN" dirty="0"/>
              <a:t>           </a:t>
            </a:r>
          </a:p>
          <a:p>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pPr>
              <a:buNone/>
            </a:pPr>
            <a:r>
              <a:rPr lang="en-IN" sz="2800" dirty="0"/>
              <a:t>   4.   Writing difficulties such as grammar, punctuation, organization,  and clarity.</a:t>
            </a:r>
          </a:p>
          <a:p>
            <a:pPr>
              <a:buNone/>
            </a:pPr>
            <a:br>
              <a:rPr lang="en-IN" sz="2800" dirty="0"/>
            </a:br>
            <a:r>
              <a:rPr lang="en-IN" sz="2800" dirty="0"/>
              <a:t>5.   Number sense, fact and calculation.</a:t>
            </a:r>
          </a:p>
          <a:p>
            <a:pPr>
              <a:buNone/>
            </a:pPr>
            <a:r>
              <a:rPr lang="en-IN" sz="2800" dirty="0"/>
              <a:t> </a:t>
            </a:r>
            <a:br>
              <a:rPr lang="en-IN" sz="2800" dirty="0"/>
            </a:br>
            <a:r>
              <a:rPr lang="en-IN" sz="2800" dirty="0"/>
              <a:t>6.   Mathematical reasoning.</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lnSpcReduction="10000"/>
          </a:bodyPr>
          <a:lstStyle/>
          <a:p>
            <a:pPr>
              <a:buNone/>
            </a:pPr>
            <a:r>
              <a:rPr lang="en-IN" dirty="0"/>
              <a:t> B.   The affected academic skills are substantially below expectations given the individual’s age and result in impaired functioning in school, at work and in activities of daily living.</a:t>
            </a:r>
          </a:p>
          <a:p>
            <a:pPr>
              <a:buNone/>
            </a:pPr>
            <a:endParaRPr lang="en-IN" dirty="0"/>
          </a:p>
          <a:p>
            <a:pPr>
              <a:buNone/>
            </a:pPr>
            <a:r>
              <a:rPr lang="en-US" dirty="0"/>
              <a:t> C.</a:t>
            </a:r>
            <a:r>
              <a:rPr lang="en-IN" dirty="0"/>
              <a:t>  LD is readily apparent in the early years, however it is not become fully manifested until the onset of school years; in some individuals the disorder is not apparent until the onset of a demand for higher-level skills.</a:t>
            </a:r>
          </a:p>
          <a:p>
            <a:endParaRPr lang="en-IN" dirty="0"/>
          </a:p>
          <a:p>
            <a:pPr>
              <a:buNone/>
            </a:pPr>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lnSpcReduction="10000"/>
          </a:bodyPr>
          <a:lstStyle/>
          <a:p>
            <a:pPr>
              <a:buNone/>
            </a:pPr>
            <a:r>
              <a:rPr lang="en-US" dirty="0"/>
              <a:t>D. </a:t>
            </a:r>
            <a:r>
              <a:rPr lang="en-IN" dirty="0"/>
              <a:t> The academic and learning difficulties occur in the absence of:</a:t>
            </a:r>
            <a:br>
              <a:rPr lang="en-IN" dirty="0"/>
            </a:br>
            <a:r>
              <a:rPr lang="en-IN" dirty="0"/>
              <a:t>1.      Intellectual Disabilities</a:t>
            </a:r>
            <a:br>
              <a:rPr lang="en-IN" dirty="0"/>
            </a:br>
            <a:r>
              <a:rPr lang="en-IN" dirty="0"/>
              <a:t>2.      Visual or hearing impairments</a:t>
            </a:r>
            <a:br>
              <a:rPr lang="en-IN" dirty="0"/>
            </a:br>
            <a:r>
              <a:rPr lang="en-IN" dirty="0"/>
              <a:t>3.      Mental disorders (e.g. depression, anxiety, </a:t>
            </a:r>
          </a:p>
          <a:p>
            <a:pPr>
              <a:buNone/>
            </a:pPr>
            <a:r>
              <a:rPr lang="en-IN" dirty="0"/>
              <a:t>           etc.)</a:t>
            </a:r>
            <a:br>
              <a:rPr lang="en-IN" dirty="0"/>
            </a:br>
            <a:r>
              <a:rPr lang="en-IN" dirty="0"/>
              <a:t>4.      Neurological disorders</a:t>
            </a:r>
            <a:br>
              <a:rPr lang="en-IN" dirty="0"/>
            </a:br>
            <a:r>
              <a:rPr lang="en-IN" dirty="0"/>
              <a:t>5.      Psycho-social difficulty</a:t>
            </a:r>
            <a:br>
              <a:rPr lang="en-IN" dirty="0"/>
            </a:br>
            <a:r>
              <a:rPr lang="en-IN" dirty="0"/>
              <a:t>6.      Language differences</a:t>
            </a:r>
            <a:br>
              <a:rPr lang="en-IN" dirty="0"/>
            </a:br>
            <a:r>
              <a:rPr lang="en-IN" dirty="0"/>
              <a:t>7.      Lack of access to adequate instruction</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a:t>
            </a:r>
            <a:endParaRPr lang="en-IN" dirty="0"/>
          </a:p>
        </p:txBody>
      </p:sp>
      <p:sp>
        <p:nvSpPr>
          <p:cNvPr id="3" name="Content Placeholder 2"/>
          <p:cNvSpPr>
            <a:spLocks noGrp="1"/>
          </p:cNvSpPr>
          <p:nvPr>
            <p:ph sz="quarter" idx="1"/>
          </p:nvPr>
        </p:nvSpPr>
        <p:spPr/>
        <p:txBody>
          <a:bodyPr>
            <a:normAutofit/>
          </a:bodyPr>
          <a:lstStyle/>
          <a:p>
            <a:r>
              <a:rPr lang="en-IN" sz="2800" dirty="0"/>
              <a:t>Specific learning disabilities (LDs) are a heterogeneous group of disorders characterized by the unexpected failure of an individual to acquire, retrieve, and use information competently.</a:t>
            </a:r>
          </a:p>
          <a:p>
            <a:pPr>
              <a:buNone/>
            </a:pPr>
            <a:endParaRPr lang="en-IN" sz="2800" dirty="0"/>
          </a:p>
          <a:p>
            <a:r>
              <a:rPr lang="en-IN" sz="2800" dirty="0"/>
              <a:t>Academic achievement at a level less than expected for the individual's intellectual potential .</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sz="quarter" idx="1"/>
          </p:nvPr>
        </p:nvSpPr>
        <p:spPr/>
        <p:txBody>
          <a:bodyPr/>
          <a:lstStyle/>
          <a:p>
            <a:r>
              <a:rPr lang="en-US" dirty="0" err="1"/>
              <a:t>Specifiers</a:t>
            </a:r>
            <a:endParaRPr lang="en-US" dirty="0"/>
          </a:p>
          <a:p>
            <a:pPr marL="514350" indent="-514350">
              <a:buAutoNum type="arabicPeriod"/>
            </a:pPr>
            <a:r>
              <a:rPr lang="en-US" dirty="0"/>
              <a:t>315.00 With impairment in reading</a:t>
            </a:r>
          </a:p>
          <a:p>
            <a:pPr marL="514350" indent="-514350">
              <a:buAutoNum type="arabicPeriod"/>
            </a:pPr>
            <a:r>
              <a:rPr lang="en-US" dirty="0"/>
              <a:t>315.2 With impairment in written expression.</a:t>
            </a:r>
          </a:p>
          <a:p>
            <a:pPr marL="514350" indent="-514350">
              <a:buAutoNum type="arabicPeriod"/>
            </a:pPr>
            <a:r>
              <a:rPr lang="en-US" dirty="0"/>
              <a:t>315.1 With impairment in mathematics.</a:t>
            </a:r>
          </a:p>
          <a:p>
            <a:pPr marL="514350" indent="-514350">
              <a:buNone/>
            </a:pPr>
            <a:endParaRPr lang="en-US"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 Disorder</a:t>
            </a:r>
            <a:endParaRPr lang="en-IN" dirty="0"/>
          </a:p>
        </p:txBody>
      </p:sp>
      <p:sp>
        <p:nvSpPr>
          <p:cNvPr id="3" name="Content Placeholder 2"/>
          <p:cNvSpPr>
            <a:spLocks noGrp="1"/>
          </p:cNvSpPr>
          <p:nvPr>
            <p:ph sz="quarter" idx="1"/>
          </p:nvPr>
        </p:nvSpPr>
        <p:spPr/>
        <p:txBody>
          <a:bodyPr>
            <a:normAutofit/>
          </a:bodyPr>
          <a:lstStyle/>
          <a:p>
            <a:r>
              <a:rPr lang="en-US" sz="2800" dirty="0"/>
              <a:t>It refers to individuals who manifest an unexpected &amp; severe difficulty in learning to read.</a:t>
            </a:r>
          </a:p>
          <a:p>
            <a:endParaRPr lang="en-US" sz="2800" dirty="0"/>
          </a:p>
          <a:p>
            <a:r>
              <a:rPr lang="en-US" sz="2800" dirty="0"/>
              <a:t>The term does not apply to individuals who once learned to read but lose his ability due to head injury or other disease.</a:t>
            </a:r>
            <a:endParaRPr lang="en-IN" sz="2800"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Dyslexia</a:t>
            </a:r>
            <a:endParaRPr lang="en-IN" dirty="0"/>
          </a:p>
        </p:txBody>
      </p:sp>
      <p:sp>
        <p:nvSpPr>
          <p:cNvPr id="3" name="Content Placeholder 2"/>
          <p:cNvSpPr>
            <a:spLocks noGrp="1"/>
          </p:cNvSpPr>
          <p:nvPr>
            <p:ph sz="quarter" idx="1"/>
          </p:nvPr>
        </p:nvSpPr>
        <p:spPr/>
        <p:txBody>
          <a:bodyPr/>
          <a:lstStyle/>
          <a:p>
            <a:r>
              <a:rPr lang="en-US" dirty="0"/>
              <a:t>It is a specific learning disability that is neurobiological in origin. It is characterized by difficulties with accurate word recognition &amp; poor spelling &amp; decoding abilities.</a:t>
            </a:r>
          </a:p>
          <a:p>
            <a:r>
              <a:rPr lang="en-US" dirty="0"/>
              <a:t>These difficulties typically results from a deficit in the phonological component of language that is often unexpected in relation to other cognitive abilities &amp; the provision of effective classroom instruction.</a:t>
            </a:r>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DSM-IV-TR Diagnostic Criteria for  Reading Disorder</a:t>
            </a:r>
            <a:endParaRPr lang="en-IN" dirty="0"/>
          </a:p>
        </p:txBody>
      </p:sp>
      <p:sp>
        <p:nvSpPr>
          <p:cNvPr id="3" name="Content Placeholder 2"/>
          <p:cNvSpPr>
            <a:spLocks noGrp="1"/>
          </p:cNvSpPr>
          <p:nvPr>
            <p:ph sz="quarter" idx="1"/>
          </p:nvPr>
        </p:nvSpPr>
        <p:spPr/>
        <p:txBody>
          <a:bodyPr/>
          <a:lstStyle/>
          <a:p>
            <a:pPr>
              <a:buNone/>
            </a:pPr>
            <a:r>
              <a:rPr lang="en-IN" dirty="0"/>
              <a:t> </a:t>
            </a:r>
          </a:p>
          <a:p>
            <a:pPr>
              <a:buNone/>
            </a:pPr>
            <a:r>
              <a:rPr lang="en-IN" dirty="0"/>
              <a:t>A. Reading achievement, as measured by individually administered standardized tests of reading accuracy or comprehension, is substantially below that expected, given the person’s chronological age, measured intelligence, and age-appropriate education.</a:t>
            </a:r>
          </a:p>
        </p:txBody>
      </p:sp>
      <p:sp>
        <p:nvSpPr>
          <p:cNvPr id="4" name="Rectangle 3"/>
          <p:cNvSpPr/>
          <p:nvPr/>
        </p:nvSpPr>
        <p:spPr>
          <a:xfrm>
            <a:off x="2143108" y="6286520"/>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pPr>
              <a:buNone/>
            </a:pPr>
            <a:endParaRPr lang="en-IN" dirty="0"/>
          </a:p>
          <a:p>
            <a:pPr>
              <a:buNone/>
            </a:pPr>
            <a:r>
              <a:rPr lang="en-IN" dirty="0"/>
              <a:t>B</a:t>
            </a:r>
            <a:r>
              <a:rPr lang="en-IN" sz="3000" dirty="0"/>
              <a:t>. The disturbance in Criterion A significantly interferes with academic achievement or activities of daily living that require reading skills.</a:t>
            </a:r>
          </a:p>
          <a:p>
            <a:pPr>
              <a:buNone/>
            </a:pPr>
            <a:r>
              <a:rPr lang="en-IN" sz="3000" dirty="0"/>
              <a:t>C. If a sensory deficit is present, the reading difficulties are in excess of those usually associated with it.</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ICD- 10 criteria</a:t>
            </a:r>
            <a:endParaRPr lang="en-IN" dirty="0"/>
          </a:p>
        </p:txBody>
      </p:sp>
      <p:sp>
        <p:nvSpPr>
          <p:cNvPr id="3" name="Content Placeholder 2"/>
          <p:cNvSpPr>
            <a:spLocks noGrp="1"/>
          </p:cNvSpPr>
          <p:nvPr>
            <p:ph sz="quarter" idx="1"/>
          </p:nvPr>
        </p:nvSpPr>
        <p:spPr/>
        <p:txBody>
          <a:bodyPr/>
          <a:lstStyle/>
          <a:p>
            <a:pPr marL="514350" indent="-514350">
              <a:buNone/>
            </a:pPr>
            <a:r>
              <a:rPr lang="en-US" dirty="0"/>
              <a:t>A.   Either of the criteria must be met:</a:t>
            </a:r>
          </a:p>
          <a:p>
            <a:pPr marL="514350" indent="-514350">
              <a:buFont typeface="Arial" pitchFamily="34" charset="0"/>
              <a:buChar char="•"/>
            </a:pPr>
            <a:r>
              <a:rPr lang="en-US" dirty="0"/>
              <a:t> A score on reading accuracy &amp;/or comprehension that is </a:t>
            </a:r>
            <a:r>
              <a:rPr lang="en-US" dirty="0" err="1"/>
              <a:t>atleast</a:t>
            </a:r>
            <a:r>
              <a:rPr lang="en-US" dirty="0"/>
              <a:t> 2 standard errors of prediction less than the level expected on the basis of child’s chronological age &amp; general </a:t>
            </a:r>
            <a:r>
              <a:rPr lang="en-US" dirty="0" err="1"/>
              <a:t>intellgence</a:t>
            </a:r>
            <a:r>
              <a:rPr lang="en-US" dirty="0"/>
              <a:t> with both reading skills &amp; IQ </a:t>
            </a:r>
            <a:r>
              <a:rPr lang="en-US" dirty="0" err="1"/>
              <a:t>assesed</a:t>
            </a:r>
            <a:r>
              <a:rPr lang="en-US" dirty="0"/>
              <a:t> on the individually administered test standardized for the child’s culture &amp; educational system.</a:t>
            </a:r>
          </a:p>
          <a:p>
            <a:pPr>
              <a:buNone/>
            </a:pPr>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a:buFont typeface="Arial" pitchFamily="34" charset="0"/>
              <a:buChar char="•"/>
            </a:pPr>
            <a:r>
              <a:rPr lang="en-US" dirty="0"/>
              <a:t> A H/O serious reading difficulties or test scores that met criteria A at an earlier stage plus a score on the spelling test that is </a:t>
            </a:r>
            <a:r>
              <a:rPr lang="en-US" dirty="0" err="1"/>
              <a:t>atleast</a:t>
            </a:r>
            <a:r>
              <a:rPr lang="en-US" dirty="0"/>
              <a:t> 2 standard errors of prediction less than the level expected on the child’s chronological age &amp; IQ.</a:t>
            </a:r>
          </a:p>
          <a:p>
            <a:pPr>
              <a:buNone/>
            </a:pPr>
            <a:r>
              <a:rPr lang="en-US" dirty="0"/>
              <a:t>B. The interference in criteria A significantly interferes with the academic achievement or with activities of daily living that require reading skills.</a:t>
            </a:r>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a:buNone/>
            </a:pPr>
            <a:r>
              <a:rPr lang="en-US" dirty="0"/>
              <a:t>C. The disorder is not the direct result of a defect in visual &amp; hearing acuity or of a neurological disorder.</a:t>
            </a:r>
          </a:p>
          <a:p>
            <a:pPr>
              <a:buNone/>
            </a:pPr>
            <a:r>
              <a:rPr lang="en-US" dirty="0"/>
              <a:t>D. School experiences are within the average expected range.</a:t>
            </a:r>
          </a:p>
          <a:p>
            <a:pPr>
              <a:buNone/>
            </a:pPr>
            <a:r>
              <a:rPr lang="en-US" dirty="0"/>
              <a:t>E. Most commonly used exclusion clause. IQ less than 70 in an individually administered standardized test.</a:t>
            </a:r>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endParaRPr lang="en-IN" dirty="0"/>
          </a:p>
        </p:txBody>
      </p:sp>
      <p:sp>
        <p:nvSpPr>
          <p:cNvPr id="3" name="Content Placeholder 2"/>
          <p:cNvSpPr>
            <a:spLocks noGrp="1"/>
          </p:cNvSpPr>
          <p:nvPr>
            <p:ph sz="quarter" idx="1"/>
          </p:nvPr>
        </p:nvSpPr>
        <p:spPr>
          <a:xfrm>
            <a:off x="571472" y="1571612"/>
            <a:ext cx="8153400" cy="4495800"/>
          </a:xfrm>
        </p:spPr>
        <p:txBody>
          <a:bodyPr>
            <a:normAutofit/>
          </a:bodyPr>
          <a:lstStyle/>
          <a:p>
            <a:r>
              <a:rPr lang="en-IN" dirty="0"/>
              <a:t>The prevalence of specific learning disabilities is 15.17% , whereas 12.5%, 11.2% and 10.5% had </a:t>
            </a:r>
            <a:r>
              <a:rPr lang="en-IN" dirty="0" err="1"/>
              <a:t>dysgraphia</a:t>
            </a:r>
            <a:r>
              <a:rPr lang="en-IN"/>
              <a:t>, dyslexia</a:t>
            </a:r>
            <a:r>
              <a:rPr lang="en-IN" dirty="0"/>
              <a:t> and dyscalculia respectively in south </a:t>
            </a:r>
            <a:r>
              <a:rPr lang="en-IN" dirty="0" err="1"/>
              <a:t>indian</a:t>
            </a:r>
            <a:r>
              <a:rPr lang="en-IN" dirty="0"/>
              <a:t> city.</a:t>
            </a:r>
            <a:endParaRPr lang="en-US" dirty="0"/>
          </a:p>
          <a:p>
            <a:r>
              <a:rPr lang="en-IN" dirty="0"/>
              <a:t>Dyslexia (developmental reading disorder) is the most common type, affecting 80% of all SLD.</a:t>
            </a:r>
          </a:p>
          <a:p>
            <a:r>
              <a:rPr lang="en-IN" dirty="0"/>
              <a:t>Prevalence of learning disorders (LD) was found to be 10.25% with higher in males than females (11.40% vs. 7.14%).</a:t>
            </a:r>
            <a:endParaRPr lang="en-US" dirty="0"/>
          </a:p>
        </p:txBody>
      </p:sp>
      <p:sp>
        <p:nvSpPr>
          <p:cNvPr id="4" name="Rectangle 3"/>
          <p:cNvSpPr/>
          <p:nvPr/>
        </p:nvSpPr>
        <p:spPr>
          <a:xfrm>
            <a:off x="1357290" y="5786454"/>
            <a:ext cx="6000792" cy="857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dirty="0"/>
              <a:t>http://www.ncbi.nlm.nih.gov/pubmed/23665607</a:t>
            </a:r>
          </a:p>
          <a:p>
            <a:pPr algn="ctr"/>
            <a:r>
              <a:rPr lang="en-IN" dirty="0"/>
              <a:t>http://www.ncbi.nlm.nih.gov/pubmed/25810984</a:t>
            </a:r>
          </a:p>
          <a:p>
            <a:pPr algn="ctr"/>
            <a:r>
              <a:rPr lang="en-IN" dirty="0"/>
              <a:t>http://www.ncbi.nlm.nih.gov/pubmed/21887581</a:t>
            </a:r>
          </a:p>
          <a:p>
            <a:pPr algn="ctr"/>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Etiology</a:t>
            </a:r>
            <a:endParaRPr lang="en-IN" dirty="0"/>
          </a:p>
        </p:txBody>
      </p:sp>
      <p:sp>
        <p:nvSpPr>
          <p:cNvPr id="3" name="Content Placeholder 2"/>
          <p:cNvSpPr>
            <a:spLocks noGrp="1"/>
          </p:cNvSpPr>
          <p:nvPr>
            <p:ph sz="quarter" idx="1"/>
          </p:nvPr>
        </p:nvSpPr>
        <p:spPr/>
        <p:txBody>
          <a:bodyPr/>
          <a:lstStyle/>
          <a:p>
            <a:r>
              <a:rPr lang="en-US" dirty="0"/>
              <a:t>Learning disabilities are presumed to be disorders of the central nervous system and a variety of factors may contribute to their occurrence. Learning disabilities may be due to:</a:t>
            </a:r>
            <a:endParaRPr lang="en-IN" dirty="0"/>
          </a:p>
          <a:p>
            <a:pPr>
              <a:buNone/>
            </a:pPr>
            <a:r>
              <a:rPr lang="en-US" dirty="0"/>
              <a:t>                 1.  Neurological Substrate</a:t>
            </a:r>
          </a:p>
          <a:p>
            <a:pPr>
              <a:buNone/>
            </a:pPr>
            <a:r>
              <a:rPr lang="en-US" dirty="0"/>
              <a:t>                 2.  Genetic Factors</a:t>
            </a:r>
          </a:p>
          <a:p>
            <a:pPr>
              <a:buNone/>
            </a:pPr>
            <a:r>
              <a:rPr lang="en-US" dirty="0"/>
              <a:t>                 3.  Cognitive Factors</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a:buFontTx/>
              <a:buNone/>
            </a:pPr>
            <a:r>
              <a:rPr lang="en-US" sz="2800" dirty="0">
                <a:cs typeface="Tahoma" pitchFamily="34" charset="0"/>
              </a:rPr>
              <a:t>Having trouble:</a:t>
            </a:r>
            <a:r>
              <a:rPr lang="en-US" sz="2800" dirty="0"/>
              <a:t> </a:t>
            </a:r>
          </a:p>
          <a:p>
            <a:pPr lvl="1">
              <a:buClr>
                <a:srgbClr val="FF0066"/>
              </a:buClr>
              <a:buFont typeface="Wingdings" pitchFamily="2" charset="2"/>
              <a:buChar char="Ø"/>
            </a:pPr>
            <a:r>
              <a:rPr lang="en-US" sz="2800" dirty="0">
                <a:cs typeface="Tahoma" pitchFamily="34" charset="0"/>
              </a:rPr>
              <a:t>Processing information</a:t>
            </a:r>
            <a:r>
              <a:rPr lang="en-US" sz="2800" dirty="0"/>
              <a:t> </a:t>
            </a:r>
          </a:p>
          <a:p>
            <a:pPr lvl="1">
              <a:buClr>
                <a:srgbClr val="FF0066"/>
              </a:buClr>
              <a:buFont typeface="Wingdings" pitchFamily="2" charset="2"/>
              <a:buChar char="Ø"/>
            </a:pPr>
            <a:r>
              <a:rPr lang="en-US" sz="2800" dirty="0">
                <a:cs typeface="Tahoma" pitchFamily="34" charset="0"/>
              </a:rPr>
              <a:t>Organizing information</a:t>
            </a:r>
            <a:r>
              <a:rPr lang="en-US" sz="2800" dirty="0"/>
              <a:t> </a:t>
            </a:r>
          </a:p>
          <a:p>
            <a:pPr lvl="1">
              <a:buClr>
                <a:srgbClr val="FF0066"/>
              </a:buClr>
              <a:buFont typeface="Wingdings" pitchFamily="2" charset="2"/>
              <a:buChar char="Ø"/>
            </a:pPr>
            <a:r>
              <a:rPr lang="en-US" sz="2800" dirty="0">
                <a:cs typeface="Tahoma" pitchFamily="34" charset="0"/>
              </a:rPr>
              <a:t>Applying information</a:t>
            </a:r>
            <a:r>
              <a:rPr lang="en-US" sz="2800" dirty="0"/>
              <a:t> </a:t>
            </a:r>
          </a:p>
          <a:p>
            <a:pPr>
              <a:buClr>
                <a:srgbClr val="FF0066"/>
              </a:buClr>
              <a:buNone/>
            </a:pPr>
            <a:endParaRPr lang="en-US" sz="3100" dirty="0"/>
          </a:p>
          <a:p>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Neurological Substrate</a:t>
            </a:r>
            <a:endParaRPr lang="en-IN" dirty="0"/>
          </a:p>
        </p:txBody>
      </p:sp>
      <p:sp>
        <p:nvSpPr>
          <p:cNvPr id="3" name="Content Placeholder 2"/>
          <p:cNvSpPr>
            <a:spLocks noGrp="1"/>
          </p:cNvSpPr>
          <p:nvPr>
            <p:ph sz="quarter" idx="1"/>
          </p:nvPr>
        </p:nvSpPr>
        <p:spPr/>
        <p:txBody>
          <a:bodyPr/>
          <a:lstStyle/>
          <a:p>
            <a:r>
              <a:rPr lang="en-US" dirty="0"/>
              <a:t>Evidence from functional brain imaging shows that individuals with serious reading problems shows distinct brain activation profile when engaged in reading.</a:t>
            </a:r>
          </a:p>
          <a:p>
            <a:pPr>
              <a:buNone/>
            </a:pPr>
            <a:endParaRPr lang="en-US" dirty="0"/>
          </a:p>
          <a:p>
            <a:r>
              <a:rPr lang="en-US" dirty="0"/>
              <a:t>There is </a:t>
            </a:r>
            <a:r>
              <a:rPr lang="en-US" dirty="0" err="1"/>
              <a:t>underactivation</a:t>
            </a:r>
            <a:r>
              <a:rPr lang="en-US" dirty="0"/>
              <a:t> of the posterior part of the brain &amp; </a:t>
            </a:r>
            <a:r>
              <a:rPr lang="en-US" dirty="0" err="1"/>
              <a:t>overactivation</a:t>
            </a:r>
            <a:r>
              <a:rPr lang="en-US" dirty="0"/>
              <a:t> of the right temporal regions.</a:t>
            </a:r>
          </a:p>
          <a:p>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US" dirty="0"/>
              <a:t>This </a:t>
            </a:r>
            <a:r>
              <a:rPr lang="en-US" dirty="0" err="1"/>
              <a:t>hyperactivation</a:t>
            </a:r>
            <a:r>
              <a:rPr lang="en-US" dirty="0"/>
              <a:t> is the compensation to RD.</a:t>
            </a:r>
          </a:p>
          <a:p>
            <a:pPr>
              <a:buNone/>
            </a:pPr>
            <a:endParaRPr lang="en-US" dirty="0"/>
          </a:p>
          <a:p>
            <a:r>
              <a:rPr lang="en-US" dirty="0"/>
              <a:t>Such individual are more dependent on </a:t>
            </a:r>
            <a:r>
              <a:rPr lang="en-US" dirty="0" err="1"/>
              <a:t>rt</a:t>
            </a:r>
            <a:r>
              <a:rPr lang="en-US" dirty="0"/>
              <a:t> sided posterior brain system to read via memorization rather than sound symbol linkage.</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Genetic Factors</a:t>
            </a:r>
            <a:endParaRPr lang="en-IN" dirty="0"/>
          </a:p>
        </p:txBody>
      </p:sp>
      <p:sp>
        <p:nvSpPr>
          <p:cNvPr id="3" name="Content Placeholder 2"/>
          <p:cNvSpPr>
            <a:spLocks noGrp="1"/>
          </p:cNvSpPr>
          <p:nvPr>
            <p:ph sz="quarter" idx="1"/>
          </p:nvPr>
        </p:nvSpPr>
        <p:spPr/>
        <p:txBody>
          <a:bodyPr/>
          <a:lstStyle/>
          <a:p>
            <a:r>
              <a:rPr lang="en-US" dirty="0"/>
              <a:t>Evidence from family twin  &amp; molecular genetic studies indicate that it is highly familial &amp; heritable.</a:t>
            </a:r>
          </a:p>
          <a:p>
            <a:r>
              <a:rPr lang="en-US" dirty="0"/>
              <a:t>Twin studies have reported higher concordance of 69-85%.</a:t>
            </a:r>
          </a:p>
          <a:p>
            <a:r>
              <a:rPr lang="en-US" dirty="0"/>
              <a:t>The </a:t>
            </a:r>
            <a:r>
              <a:rPr lang="en-US" dirty="0" err="1"/>
              <a:t>pathophysiology</a:t>
            </a:r>
            <a:r>
              <a:rPr lang="en-US" dirty="0"/>
              <a:t> &amp; mode of transmission is unknown.</a:t>
            </a:r>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Cognitive Factors</a:t>
            </a:r>
            <a:endParaRPr lang="en-IN" dirty="0"/>
          </a:p>
        </p:txBody>
      </p:sp>
      <p:sp>
        <p:nvSpPr>
          <p:cNvPr id="3" name="Content Placeholder 2"/>
          <p:cNvSpPr>
            <a:spLocks noGrp="1"/>
          </p:cNvSpPr>
          <p:nvPr>
            <p:ph sz="quarter" idx="1"/>
          </p:nvPr>
        </p:nvSpPr>
        <p:spPr/>
        <p:txBody>
          <a:bodyPr/>
          <a:lstStyle/>
          <a:p>
            <a:r>
              <a:rPr lang="en-US" dirty="0"/>
              <a:t>Phonological Theory:</a:t>
            </a:r>
          </a:p>
          <a:p>
            <a:pPr>
              <a:buFont typeface="Arial" pitchFamily="34" charset="0"/>
              <a:buChar char="•"/>
            </a:pPr>
            <a:r>
              <a:rPr lang="en-US" dirty="0"/>
              <a:t>   The core deficit is in the representation; storage; retrieval of speech sounds which hinders the </a:t>
            </a:r>
            <a:r>
              <a:rPr lang="en-US"/>
              <a:t>learning of phoneme </a:t>
            </a:r>
            <a:r>
              <a:rPr lang="en-US" dirty="0"/>
              <a:t>correspondences which is the foundation of reading alphabet languages resulting in observed deficits in single word reading.</a:t>
            </a:r>
          </a:p>
          <a:p>
            <a:pPr>
              <a:buFont typeface="Arial" pitchFamily="34" charset="0"/>
              <a:buChar char="•"/>
            </a:pPr>
            <a:r>
              <a:rPr lang="en-US" dirty="0"/>
              <a:t>   At neurological level </a:t>
            </a:r>
            <a:r>
              <a:rPr lang="en-US" dirty="0" err="1"/>
              <a:t>lt</a:t>
            </a:r>
            <a:r>
              <a:rPr lang="en-US" dirty="0"/>
              <a:t> hemisphere </a:t>
            </a:r>
            <a:r>
              <a:rPr lang="en-US" dirty="0" err="1"/>
              <a:t>perisylvian</a:t>
            </a:r>
            <a:r>
              <a:rPr lang="en-US" dirty="0"/>
              <a:t> brain areas dysfunction explains above theory.</a:t>
            </a:r>
          </a:p>
          <a:p>
            <a:pPr>
              <a:buNone/>
            </a:pPr>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612648" y="1600200"/>
            <a:ext cx="8102756" cy="4829196"/>
          </a:xfrm>
        </p:spPr>
        <p:txBody>
          <a:bodyPr>
            <a:normAutofit lnSpcReduction="10000"/>
          </a:bodyPr>
          <a:lstStyle/>
          <a:p>
            <a:r>
              <a:rPr lang="en-US" dirty="0"/>
              <a:t>Rapid Auditory processing theory:</a:t>
            </a:r>
          </a:p>
          <a:p>
            <a:pPr>
              <a:buFont typeface="Arial" pitchFamily="34" charset="0"/>
              <a:buChar char="•"/>
            </a:pPr>
            <a:r>
              <a:rPr lang="en-US" dirty="0" err="1"/>
              <a:t>Phonolgical</a:t>
            </a:r>
            <a:r>
              <a:rPr lang="en-US" dirty="0"/>
              <a:t> deficit is secondary to auditory deficits.</a:t>
            </a:r>
          </a:p>
          <a:p>
            <a:pPr>
              <a:buFont typeface="Arial" pitchFamily="34" charset="0"/>
              <a:buChar char="•"/>
            </a:pPr>
            <a:endParaRPr lang="en-US" dirty="0"/>
          </a:p>
          <a:p>
            <a:pPr>
              <a:buFont typeface="Wingdings" pitchFamily="2" charset="2"/>
              <a:buChar char="q"/>
            </a:pPr>
            <a:r>
              <a:rPr lang="en-US" dirty="0" err="1"/>
              <a:t>Cerebellar</a:t>
            </a:r>
            <a:r>
              <a:rPr lang="en-US" dirty="0"/>
              <a:t> Theory:</a:t>
            </a:r>
          </a:p>
          <a:p>
            <a:pPr>
              <a:buFont typeface="Arial" pitchFamily="34" charset="0"/>
              <a:buChar char="•"/>
            </a:pPr>
            <a:r>
              <a:rPr lang="en-US" dirty="0"/>
              <a:t>Cerebellum dysfunction gives rise to </a:t>
            </a:r>
            <a:r>
              <a:rPr lang="en-US" dirty="0" err="1"/>
              <a:t>motoric</a:t>
            </a:r>
            <a:r>
              <a:rPr lang="en-US" dirty="0"/>
              <a:t> &amp; cognitive problems.</a:t>
            </a:r>
          </a:p>
          <a:p>
            <a:pPr>
              <a:buFont typeface="Arial" pitchFamily="34" charset="0"/>
              <a:buChar char="•"/>
            </a:pPr>
            <a:endParaRPr lang="en-US" dirty="0"/>
          </a:p>
          <a:p>
            <a:pPr>
              <a:buFont typeface="Wingdings" pitchFamily="2" charset="2"/>
              <a:buChar char="q"/>
            </a:pPr>
            <a:r>
              <a:rPr lang="en-US" dirty="0"/>
              <a:t>Visual Theory:</a:t>
            </a:r>
          </a:p>
          <a:p>
            <a:pPr>
              <a:buFont typeface="Arial" pitchFamily="34" charset="0"/>
              <a:buChar char="•"/>
            </a:pPr>
            <a:r>
              <a:rPr lang="en-US" dirty="0"/>
              <a:t>Problems like unstable binocular fixation; poor visual tracking etc.</a:t>
            </a:r>
          </a:p>
          <a:p>
            <a:pPr>
              <a:buFont typeface="Wingdings" pitchFamily="2" charset="2"/>
              <a:buChar char="q"/>
            </a:pPr>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a:t>
            </a:r>
            <a:endParaRPr lang="en-IN" dirty="0"/>
          </a:p>
        </p:txBody>
      </p:sp>
      <p:sp>
        <p:nvSpPr>
          <p:cNvPr id="3" name="Content Placeholder 2"/>
          <p:cNvSpPr>
            <a:spLocks noGrp="1"/>
          </p:cNvSpPr>
          <p:nvPr>
            <p:ph sz="quarter" idx="1"/>
          </p:nvPr>
        </p:nvSpPr>
        <p:spPr/>
        <p:txBody>
          <a:bodyPr/>
          <a:lstStyle/>
          <a:p>
            <a:endParaRPr lang="en-IN" dirty="0"/>
          </a:p>
          <a:p>
            <a:r>
              <a:rPr lang="en-IN" dirty="0"/>
              <a:t>Children who are at risk for reading disability or who have reading disability may present to medical attention with a variety of concerns, depending upon the age of the child and his or her ability to compensate for the reading problem.</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Preschooler</a:t>
            </a:r>
          </a:p>
        </p:txBody>
      </p:sp>
      <p:sp>
        <p:nvSpPr>
          <p:cNvPr id="3" name="Content Placeholder 2"/>
          <p:cNvSpPr>
            <a:spLocks noGrp="1"/>
          </p:cNvSpPr>
          <p:nvPr>
            <p:ph sz="quarter" idx="1"/>
          </p:nvPr>
        </p:nvSpPr>
        <p:spPr/>
        <p:txBody>
          <a:bodyPr/>
          <a:lstStyle/>
          <a:p>
            <a:pPr>
              <a:buFont typeface="Arial" pitchFamily="34" charset="0"/>
              <a:buChar char="•"/>
            </a:pPr>
            <a:r>
              <a:rPr lang="en-IN" dirty="0"/>
              <a:t>Learning nursery rhymes</a:t>
            </a:r>
          </a:p>
          <a:p>
            <a:pPr>
              <a:buFont typeface="Arial" pitchFamily="34" charset="0"/>
              <a:buChar char="•"/>
            </a:pPr>
            <a:r>
              <a:rPr lang="en-IN" dirty="0"/>
              <a:t>Playing rhyming games</a:t>
            </a:r>
          </a:p>
          <a:p>
            <a:pPr>
              <a:buFont typeface="Arial" pitchFamily="34" charset="0"/>
              <a:buChar char="•"/>
            </a:pPr>
            <a:r>
              <a:rPr lang="en-IN" dirty="0"/>
              <a:t>Pronouncing words (may confuse words that sound alike)</a:t>
            </a:r>
          </a:p>
          <a:p>
            <a:pPr>
              <a:buFont typeface="Arial" pitchFamily="34" charset="0"/>
              <a:buChar char="•"/>
            </a:pPr>
            <a:r>
              <a:rPr lang="en-IN" dirty="0"/>
              <a:t>Learning and remembering the names of letters; numbers.</a:t>
            </a:r>
          </a:p>
          <a:p>
            <a:pPr>
              <a:buFont typeface="Arial" pitchFamily="34" charset="0"/>
              <a:buChar char="•"/>
            </a:pPr>
            <a:r>
              <a:rPr lang="en-US" dirty="0"/>
              <a:t>Failure to recognize letters in own name.</a:t>
            </a:r>
            <a:endParaRPr lang="en-IN" dirty="0"/>
          </a:p>
          <a:p>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Kindergarten</a:t>
            </a:r>
            <a:endParaRPr lang="en-IN" dirty="0"/>
          </a:p>
        </p:txBody>
      </p:sp>
      <p:sp>
        <p:nvSpPr>
          <p:cNvPr id="3" name="Content Placeholder 2"/>
          <p:cNvSpPr>
            <a:spLocks noGrp="1"/>
          </p:cNvSpPr>
          <p:nvPr>
            <p:ph sz="quarter" idx="1"/>
          </p:nvPr>
        </p:nvSpPr>
        <p:spPr/>
        <p:txBody>
          <a:bodyPr/>
          <a:lstStyle/>
          <a:p>
            <a:r>
              <a:rPr lang="en-US" dirty="0"/>
              <a:t>Unable to </a:t>
            </a:r>
            <a:r>
              <a:rPr lang="en-US" dirty="0" err="1"/>
              <a:t>recognise</a:t>
            </a:r>
            <a:r>
              <a:rPr lang="en-US" dirty="0"/>
              <a:t> &amp; write letters.</a:t>
            </a:r>
          </a:p>
          <a:p>
            <a:r>
              <a:rPr lang="en-US" dirty="0"/>
              <a:t>Trouble breaking down spoken words into syllable.</a:t>
            </a:r>
          </a:p>
          <a:p>
            <a:r>
              <a:rPr lang="en-US" dirty="0"/>
              <a:t>Trouble </a:t>
            </a:r>
            <a:r>
              <a:rPr lang="en-US" dirty="0" err="1"/>
              <a:t>recognising</a:t>
            </a:r>
            <a:r>
              <a:rPr lang="en-US" dirty="0"/>
              <a:t> words that rhyme.</a:t>
            </a:r>
          </a:p>
          <a:p>
            <a:r>
              <a:rPr lang="en-US" dirty="0"/>
              <a:t>Trouble connecting letters with their sounds.</a:t>
            </a:r>
          </a:p>
          <a:p>
            <a:r>
              <a:rPr lang="en-US" dirty="0"/>
              <a:t>Unable to </a:t>
            </a:r>
            <a:r>
              <a:rPr lang="en-US" dirty="0" err="1"/>
              <a:t>recognise</a:t>
            </a:r>
            <a:r>
              <a:rPr lang="en-US" dirty="0"/>
              <a:t> phonemes.</a:t>
            </a:r>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Grades</a:t>
            </a:r>
            <a:endParaRPr lang="en-IN" dirty="0"/>
          </a:p>
        </p:txBody>
      </p:sp>
      <p:sp>
        <p:nvSpPr>
          <p:cNvPr id="3" name="Content Placeholder 2"/>
          <p:cNvSpPr>
            <a:spLocks noGrp="1"/>
          </p:cNvSpPr>
          <p:nvPr>
            <p:ph sz="quarter" idx="1"/>
          </p:nvPr>
        </p:nvSpPr>
        <p:spPr/>
        <p:txBody>
          <a:bodyPr/>
          <a:lstStyle/>
          <a:p>
            <a:r>
              <a:rPr lang="en-US" dirty="0"/>
              <a:t>Receives reports of not doing well in school.</a:t>
            </a:r>
          </a:p>
          <a:p>
            <a:r>
              <a:rPr lang="en-US" dirty="0"/>
              <a:t>Continue with problems of not </a:t>
            </a:r>
            <a:r>
              <a:rPr lang="en-US" dirty="0" err="1"/>
              <a:t>recognising</a:t>
            </a:r>
            <a:r>
              <a:rPr lang="en-US" dirty="0"/>
              <a:t> phonemes.</a:t>
            </a:r>
          </a:p>
          <a:p>
            <a:r>
              <a:rPr lang="en-US" dirty="0"/>
              <a:t>Unable to read common one syllable word.</a:t>
            </a:r>
          </a:p>
          <a:p>
            <a:r>
              <a:rPr lang="en-US" dirty="0"/>
              <a:t>Reading </a:t>
            </a:r>
            <a:r>
              <a:rPr lang="en-US" dirty="0" err="1"/>
              <a:t>errorsindicate</a:t>
            </a:r>
            <a:r>
              <a:rPr lang="en-US" dirty="0"/>
              <a:t> problems in connecting sounds &amp; letters.</a:t>
            </a:r>
          </a:p>
          <a:p>
            <a:r>
              <a:rPr lang="en-US" dirty="0"/>
              <a:t>Difficulty in sequencing words &amp; letters.</a:t>
            </a:r>
          </a:p>
          <a:p>
            <a:r>
              <a:rPr lang="en-US" dirty="0"/>
              <a:t>Complains that reading is hard &amp; avoids it.</a:t>
            </a:r>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Middle Grades</a:t>
            </a:r>
            <a:endParaRPr lang="en-IN" dirty="0"/>
          </a:p>
        </p:txBody>
      </p:sp>
      <p:sp>
        <p:nvSpPr>
          <p:cNvPr id="3" name="Content Placeholder 2"/>
          <p:cNvSpPr>
            <a:spLocks noGrp="1"/>
          </p:cNvSpPr>
          <p:nvPr>
            <p:ph sz="quarter" idx="1"/>
          </p:nvPr>
        </p:nvSpPr>
        <p:spPr/>
        <p:txBody>
          <a:bodyPr>
            <a:normAutofit/>
          </a:bodyPr>
          <a:lstStyle/>
          <a:p>
            <a:r>
              <a:rPr lang="en-US" dirty="0"/>
              <a:t>Mispronounces or misses parts of long words.</a:t>
            </a:r>
          </a:p>
          <a:p>
            <a:r>
              <a:rPr lang="en-US" dirty="0"/>
              <a:t>Confuses words that sound alike.</a:t>
            </a:r>
          </a:p>
          <a:p>
            <a:r>
              <a:rPr lang="en-US" dirty="0"/>
              <a:t>Trouble remembering dates ; names.</a:t>
            </a:r>
          </a:p>
          <a:p>
            <a:r>
              <a:rPr lang="en-US" dirty="0"/>
              <a:t>Poor comprehension with or without slow effortful &amp; inaccurate reading.</a:t>
            </a:r>
          </a:p>
          <a:p>
            <a:r>
              <a:rPr lang="en-US" dirty="0"/>
              <a:t>Trouble completing homework or test on time.</a:t>
            </a:r>
          </a:p>
          <a:p>
            <a:r>
              <a:rPr lang="en-US" dirty="0"/>
              <a:t>Terrible spelling; poor written work.</a:t>
            </a:r>
          </a:p>
          <a:p>
            <a:r>
              <a:rPr lang="en-US" dirty="0"/>
              <a:t>Avoids reading.</a:t>
            </a:r>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Legal  Vs.  Psychiatric Definitions</a:t>
            </a:r>
            <a:endParaRPr lang="en-IN" dirty="0"/>
          </a:p>
        </p:txBody>
      </p:sp>
      <p:sp>
        <p:nvSpPr>
          <p:cNvPr id="3" name="Content Placeholder 2"/>
          <p:cNvSpPr>
            <a:spLocks noGrp="1"/>
          </p:cNvSpPr>
          <p:nvPr>
            <p:ph sz="quarter" idx="1"/>
          </p:nvPr>
        </p:nvSpPr>
        <p:spPr/>
        <p:txBody>
          <a:bodyPr>
            <a:normAutofit/>
          </a:bodyPr>
          <a:lstStyle/>
          <a:p>
            <a:pPr>
              <a:lnSpc>
                <a:spcPct val="90000"/>
              </a:lnSpc>
            </a:pPr>
            <a:r>
              <a:rPr lang="en-US" sz="2800" dirty="0"/>
              <a:t>IDEA 1977 defines a specific learning disability as:</a:t>
            </a:r>
          </a:p>
          <a:p>
            <a:pPr>
              <a:lnSpc>
                <a:spcPct val="90000"/>
              </a:lnSpc>
              <a:buFont typeface="Wingdings" pitchFamily="2" charset="2"/>
              <a:buNone/>
            </a:pPr>
            <a:endParaRPr lang="en-US" sz="2800" dirty="0"/>
          </a:p>
          <a:p>
            <a:pPr>
              <a:lnSpc>
                <a:spcPct val="90000"/>
              </a:lnSpc>
            </a:pPr>
            <a:r>
              <a:rPr lang="en-US" sz="2800" dirty="0"/>
              <a:t>The term means a disorder in one or more of the basic psychological processes involved in understanding or in using language, spoken or written, that may manifest itself in an imperfect ability to listen, think, speak, read, write, spell, or to do mathematical calculations, including conditions such as perceptual disabilities, brain injury, minimal brain dysfunction, dyslexia, and developmental aphasia. </a:t>
            </a:r>
          </a:p>
          <a:p>
            <a:endParaRPr lang="en-IN" sz="2800"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 </a:t>
            </a:r>
            <a:r>
              <a:rPr lang="en-US" dirty="0" err="1"/>
              <a:t>school;College;Work</a:t>
            </a:r>
            <a:endParaRPr lang="en-IN" dirty="0"/>
          </a:p>
        </p:txBody>
      </p:sp>
      <p:sp>
        <p:nvSpPr>
          <p:cNvPr id="3" name="Content Placeholder 2"/>
          <p:cNvSpPr>
            <a:spLocks noGrp="1"/>
          </p:cNvSpPr>
          <p:nvPr>
            <p:ph sz="quarter" idx="1"/>
          </p:nvPr>
        </p:nvSpPr>
        <p:spPr/>
        <p:txBody>
          <a:bodyPr/>
          <a:lstStyle/>
          <a:p>
            <a:r>
              <a:rPr lang="en-US" dirty="0"/>
              <a:t>Slow effortful reading of single words.</a:t>
            </a:r>
          </a:p>
          <a:p>
            <a:r>
              <a:rPr lang="en-US" dirty="0"/>
              <a:t>Terrible spelling.</a:t>
            </a:r>
          </a:p>
          <a:p>
            <a:r>
              <a:rPr lang="en-US" dirty="0"/>
              <a:t>Frequent need to reread material to understand.</a:t>
            </a:r>
          </a:p>
          <a:p>
            <a:r>
              <a:rPr lang="en-US" dirty="0"/>
              <a:t>Trouble making inferences from written point.</a:t>
            </a:r>
          </a:p>
          <a:p>
            <a:r>
              <a:rPr lang="en-US" dirty="0"/>
              <a:t>Avoid ,activities that demands reading.</a:t>
            </a:r>
          </a:p>
          <a:p>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Co-morbidity</a:t>
            </a:r>
            <a:endParaRPr lang="en-IN" dirty="0"/>
          </a:p>
        </p:txBody>
      </p:sp>
      <p:sp>
        <p:nvSpPr>
          <p:cNvPr id="3" name="Content Placeholder 2"/>
          <p:cNvSpPr>
            <a:spLocks noGrp="1"/>
          </p:cNvSpPr>
          <p:nvPr>
            <p:ph sz="quarter" idx="1"/>
          </p:nvPr>
        </p:nvSpPr>
        <p:spPr/>
        <p:txBody>
          <a:bodyPr/>
          <a:lstStyle/>
          <a:p>
            <a:r>
              <a:rPr lang="en-US" dirty="0"/>
              <a:t>ADHD</a:t>
            </a:r>
          </a:p>
          <a:p>
            <a:r>
              <a:rPr lang="en-US" dirty="0"/>
              <a:t>Conduct Disorders</a:t>
            </a:r>
          </a:p>
          <a:p>
            <a:r>
              <a:rPr lang="en-US" dirty="0"/>
              <a:t>Anxiety</a:t>
            </a:r>
          </a:p>
          <a:p>
            <a:r>
              <a:rPr lang="en-US" dirty="0"/>
              <a:t>Depression</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Diagnosis</a:t>
            </a:r>
            <a:endParaRPr lang="en-IN"/>
          </a:p>
        </p:txBody>
      </p:sp>
      <p:sp>
        <p:nvSpPr>
          <p:cNvPr id="3" name="Content Placeholder 2"/>
          <p:cNvSpPr>
            <a:spLocks noGrp="1"/>
          </p:cNvSpPr>
          <p:nvPr>
            <p:ph sz="quarter" idx="1"/>
          </p:nvPr>
        </p:nvSpPr>
        <p:spPr/>
        <p:txBody>
          <a:bodyPr/>
          <a:lstStyle/>
          <a:p>
            <a:r>
              <a:rPr lang="en-US" dirty="0"/>
              <a:t>It is a clinical diagnosis made on the basis of :</a:t>
            </a:r>
          </a:p>
          <a:p>
            <a:pPr marL="514350" indent="-514350">
              <a:buAutoNum type="arabicPeriod"/>
            </a:pPr>
            <a:r>
              <a:rPr lang="en-US" dirty="0"/>
              <a:t>Developmental history.</a:t>
            </a:r>
          </a:p>
          <a:p>
            <a:pPr marL="514350" indent="-514350">
              <a:buAutoNum type="arabicPeriod"/>
            </a:pPr>
            <a:r>
              <a:rPr lang="en-US" dirty="0"/>
              <a:t>School reports.</a:t>
            </a:r>
          </a:p>
          <a:p>
            <a:pPr marL="514350" indent="-514350">
              <a:buAutoNum type="arabicPeriod"/>
            </a:pPr>
            <a:r>
              <a:rPr lang="en-US" dirty="0"/>
              <a:t>Observation of the child or Adult reading</a:t>
            </a:r>
          </a:p>
          <a:p>
            <a:pPr marL="514350" indent="-514350">
              <a:buAutoNum type="arabicPeriod"/>
            </a:pPr>
            <a:r>
              <a:rPr lang="en-US" dirty="0"/>
              <a:t>Psychometric assessment of cognitive abilities</a:t>
            </a:r>
          </a:p>
          <a:p>
            <a:pPr marL="514350" indent="-514350">
              <a:buAutoNum type="arabicPeriod"/>
            </a:pPr>
            <a:r>
              <a:rPr lang="en-US" dirty="0"/>
              <a:t>Academic skills- </a:t>
            </a:r>
            <a:r>
              <a:rPr lang="en-US" dirty="0" err="1"/>
              <a:t>reading;spelling;mathematics</a:t>
            </a:r>
            <a:r>
              <a:rPr lang="en-US" dirty="0"/>
              <a:t>.</a:t>
            </a:r>
          </a:p>
          <a:p>
            <a:pPr marL="514350" indent="-514350">
              <a:buAutoNum type="arabicPeriod"/>
            </a:pPr>
            <a:r>
              <a:rPr lang="en-US" dirty="0"/>
              <a:t>Language skills particularly phonemes.</a:t>
            </a:r>
          </a:p>
          <a:p>
            <a:pPr marL="514350" indent="-514350">
              <a:buNone/>
            </a:pPr>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Commonly used standardized testing</a:t>
            </a:r>
            <a:endParaRPr lang="en-IN" dirty="0"/>
          </a:p>
        </p:txBody>
      </p:sp>
      <p:sp>
        <p:nvSpPr>
          <p:cNvPr id="3" name="Content Placeholder 2"/>
          <p:cNvSpPr>
            <a:spLocks noGrp="1"/>
          </p:cNvSpPr>
          <p:nvPr>
            <p:ph sz="quarter" idx="2"/>
          </p:nvPr>
        </p:nvSpPr>
        <p:spPr/>
        <p:txBody>
          <a:bodyPr>
            <a:normAutofit/>
          </a:bodyPr>
          <a:lstStyle/>
          <a:p>
            <a:r>
              <a:rPr lang="en-US" dirty="0"/>
              <a:t>Basic reading skills- phonological awareness.</a:t>
            </a:r>
          </a:p>
          <a:p>
            <a:endParaRPr lang="en-US" dirty="0"/>
          </a:p>
          <a:p>
            <a:r>
              <a:rPr lang="en-US" dirty="0"/>
              <a:t>Single word reading accuracy.</a:t>
            </a:r>
            <a:endParaRPr lang="en-IN" dirty="0"/>
          </a:p>
        </p:txBody>
      </p:sp>
      <p:sp>
        <p:nvSpPr>
          <p:cNvPr id="4" name="Content Placeholder 3"/>
          <p:cNvSpPr>
            <a:spLocks noGrp="1"/>
          </p:cNvSpPr>
          <p:nvPr>
            <p:ph sz="quarter" idx="4"/>
          </p:nvPr>
        </p:nvSpPr>
        <p:spPr/>
        <p:txBody>
          <a:bodyPr/>
          <a:lstStyle/>
          <a:p>
            <a:r>
              <a:rPr lang="en-US" dirty="0"/>
              <a:t>Comprehensive test of phonological processing(age 5yrs to young adulthood).</a:t>
            </a:r>
          </a:p>
          <a:p>
            <a:r>
              <a:rPr lang="en-US" dirty="0"/>
              <a:t>Woodcock Johnson-III</a:t>
            </a:r>
            <a:endParaRPr lang="en-IN" dirty="0"/>
          </a:p>
        </p:txBody>
      </p:sp>
      <p:sp>
        <p:nvSpPr>
          <p:cNvPr id="5" name="Text Placeholder 4"/>
          <p:cNvSpPr>
            <a:spLocks noGrp="1"/>
          </p:cNvSpPr>
          <p:nvPr>
            <p:ph type="body" sz="quarter" idx="1"/>
          </p:nvPr>
        </p:nvSpPr>
        <p:spPr/>
        <p:txBody>
          <a:bodyPr>
            <a:normAutofit/>
          </a:bodyPr>
          <a:lstStyle/>
          <a:p>
            <a:r>
              <a:rPr lang="en-US" sz="3200" dirty="0"/>
              <a:t>Reading Component</a:t>
            </a:r>
            <a:endParaRPr lang="en-IN" sz="3200" dirty="0"/>
          </a:p>
        </p:txBody>
      </p:sp>
      <p:sp>
        <p:nvSpPr>
          <p:cNvPr id="6" name="Text Placeholder 5"/>
          <p:cNvSpPr>
            <a:spLocks noGrp="1"/>
          </p:cNvSpPr>
          <p:nvPr>
            <p:ph type="body" sz="quarter" idx="3"/>
          </p:nvPr>
        </p:nvSpPr>
        <p:spPr/>
        <p:txBody>
          <a:bodyPr>
            <a:normAutofit/>
          </a:bodyPr>
          <a:lstStyle/>
          <a:p>
            <a:r>
              <a:rPr lang="en-US" sz="3200" dirty="0"/>
              <a:t>Name of test</a:t>
            </a:r>
            <a:endParaRPr lang="en-IN" sz="3200" dirty="0"/>
          </a:p>
        </p:txBody>
      </p:sp>
      <p:sp>
        <p:nvSpPr>
          <p:cNvPr id="7" name="Rectangle 6"/>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US" dirty="0"/>
              <a:t>Single word reading efficiency(speedy &amp; accurate naming of words)</a:t>
            </a:r>
          </a:p>
          <a:p>
            <a:r>
              <a:rPr lang="en-US" dirty="0"/>
              <a:t>Reading fluency &amp; comprehension</a:t>
            </a:r>
            <a:endParaRPr lang="en-IN" dirty="0"/>
          </a:p>
        </p:txBody>
      </p:sp>
      <p:sp>
        <p:nvSpPr>
          <p:cNvPr id="4" name="Content Placeholder 3"/>
          <p:cNvSpPr>
            <a:spLocks noGrp="1"/>
          </p:cNvSpPr>
          <p:nvPr>
            <p:ph sz="quarter" idx="2"/>
          </p:nvPr>
        </p:nvSpPr>
        <p:spPr/>
        <p:txBody>
          <a:bodyPr/>
          <a:lstStyle/>
          <a:p>
            <a:r>
              <a:rPr lang="en-US" dirty="0"/>
              <a:t>Test of word reading efficiency( age5yrs to young adulthood)</a:t>
            </a:r>
          </a:p>
          <a:p>
            <a:endParaRPr lang="en-US" dirty="0"/>
          </a:p>
          <a:p>
            <a:r>
              <a:rPr lang="en-US" dirty="0"/>
              <a:t>Gray Oral Reading </a:t>
            </a:r>
            <a:r>
              <a:rPr lang="en-US" dirty="0" err="1"/>
              <a:t>Test;Nelson</a:t>
            </a:r>
            <a:r>
              <a:rPr lang="en-US" dirty="0"/>
              <a:t>-Denny Reading </a:t>
            </a:r>
            <a:r>
              <a:rPr lang="en-US" dirty="0" err="1"/>
              <a:t>Test;Gray</a:t>
            </a:r>
            <a:r>
              <a:rPr lang="en-US" dirty="0"/>
              <a:t> silent reading test.</a:t>
            </a:r>
            <a:endParaRPr lang="en-IN" dirty="0"/>
          </a:p>
        </p:txBody>
      </p:sp>
      <p:sp>
        <p:nvSpPr>
          <p:cNvPr id="5" name="Rectangle 4"/>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Risk factors that should be looked for:</a:t>
            </a:r>
            <a:endParaRPr lang="en-IN" dirty="0"/>
          </a:p>
        </p:txBody>
      </p:sp>
      <p:sp>
        <p:nvSpPr>
          <p:cNvPr id="3" name="Content Placeholder 2"/>
          <p:cNvSpPr>
            <a:spLocks noGrp="1"/>
          </p:cNvSpPr>
          <p:nvPr>
            <p:ph sz="quarter" idx="1"/>
          </p:nvPr>
        </p:nvSpPr>
        <p:spPr/>
        <p:txBody>
          <a:bodyPr>
            <a:normAutofit lnSpcReduction="10000"/>
          </a:bodyPr>
          <a:lstStyle/>
          <a:p>
            <a:r>
              <a:rPr lang="en-US" dirty="0"/>
              <a:t>Family H/O RD.</a:t>
            </a:r>
          </a:p>
          <a:p>
            <a:r>
              <a:rPr lang="en-US" dirty="0"/>
              <a:t>Premature birth</a:t>
            </a:r>
          </a:p>
          <a:p>
            <a:r>
              <a:rPr lang="en-US" dirty="0"/>
              <a:t>Chromosomal </a:t>
            </a:r>
            <a:r>
              <a:rPr lang="en-US" dirty="0" err="1"/>
              <a:t>abnormalties</a:t>
            </a:r>
            <a:endParaRPr lang="en-US" dirty="0"/>
          </a:p>
          <a:p>
            <a:r>
              <a:rPr lang="en-US" dirty="0"/>
              <a:t>Developmental H/o Delayed language development.</a:t>
            </a:r>
          </a:p>
          <a:p>
            <a:r>
              <a:rPr lang="en-US" dirty="0"/>
              <a:t>School reports of persistently difficulties in learning to read.</a:t>
            </a:r>
          </a:p>
          <a:p>
            <a:r>
              <a:rPr lang="en-US" dirty="0"/>
              <a:t>Persistent &amp; severe spelling problems.</a:t>
            </a:r>
          </a:p>
          <a:p>
            <a:r>
              <a:rPr lang="en-US" dirty="0"/>
              <a:t>Reported dislikes or avoidance to read.</a:t>
            </a:r>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Differential Diagnosis</a:t>
            </a:r>
            <a:endParaRPr lang="en-IN" dirty="0"/>
          </a:p>
        </p:txBody>
      </p:sp>
      <p:sp>
        <p:nvSpPr>
          <p:cNvPr id="3" name="Content Placeholder 2"/>
          <p:cNvSpPr>
            <a:spLocks noGrp="1"/>
          </p:cNvSpPr>
          <p:nvPr>
            <p:ph sz="quarter" idx="1"/>
          </p:nvPr>
        </p:nvSpPr>
        <p:spPr/>
        <p:txBody>
          <a:bodyPr/>
          <a:lstStyle/>
          <a:p>
            <a:r>
              <a:rPr lang="en-US" dirty="0"/>
              <a:t>Intellectual Disability</a:t>
            </a:r>
          </a:p>
          <a:p>
            <a:r>
              <a:rPr lang="en-US" dirty="0"/>
              <a:t>Communication Disorder</a:t>
            </a:r>
          </a:p>
          <a:p>
            <a:r>
              <a:rPr lang="en-US" dirty="0"/>
              <a:t>ADHD</a:t>
            </a:r>
          </a:p>
          <a:p>
            <a:r>
              <a:rPr lang="en-US" dirty="0"/>
              <a:t>Conduct Disorder</a:t>
            </a:r>
          </a:p>
          <a:p>
            <a:r>
              <a:rPr lang="en-US" dirty="0"/>
              <a:t>Hearing or visual problems</a:t>
            </a:r>
          </a:p>
          <a:p>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&amp; Prognosis</a:t>
            </a:r>
            <a:endParaRPr lang="en-IN" dirty="0"/>
          </a:p>
        </p:txBody>
      </p:sp>
      <p:sp>
        <p:nvSpPr>
          <p:cNvPr id="3" name="Content Placeholder 2"/>
          <p:cNvSpPr>
            <a:spLocks noGrp="1"/>
          </p:cNvSpPr>
          <p:nvPr>
            <p:ph sz="quarter" idx="1"/>
          </p:nvPr>
        </p:nvSpPr>
        <p:spPr/>
        <p:txBody>
          <a:bodyPr/>
          <a:lstStyle/>
          <a:p>
            <a:r>
              <a:rPr lang="en-US" dirty="0"/>
              <a:t>RD is a persistent &amp; does not remit with age or time in the absence of ineffective intervention.</a:t>
            </a:r>
          </a:p>
          <a:p>
            <a:r>
              <a:rPr lang="en-US" dirty="0"/>
              <a:t>It is for entire life.</a:t>
            </a:r>
          </a:p>
          <a:p>
            <a:r>
              <a:rPr lang="en-US" dirty="0"/>
              <a:t>Many people may learn to read at a very basic level using various compensatory strategies but rarely read for pleasure.</a:t>
            </a:r>
          </a:p>
          <a:p>
            <a:r>
              <a:rPr lang="en-US" dirty="0"/>
              <a:t>Phonological coding problem persist lifetime.</a:t>
            </a:r>
          </a:p>
          <a:p>
            <a:endParaRPr lang="en-US"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sz="quarter" idx="1"/>
          </p:nvPr>
        </p:nvSpPr>
        <p:spPr/>
        <p:txBody>
          <a:bodyPr/>
          <a:lstStyle/>
          <a:p>
            <a:endParaRPr lang="en-US" dirty="0"/>
          </a:p>
          <a:p>
            <a:endParaRPr lang="en-US" dirty="0"/>
          </a:p>
          <a:p>
            <a:pPr>
              <a:buNone/>
            </a:pPr>
            <a:r>
              <a:rPr lang="en-US" sz="7200" b="1" dirty="0"/>
              <a:t>     TREATMENT</a:t>
            </a:r>
            <a:endParaRPr lang="en-IN" sz="7200" b="1"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142852"/>
            <a:ext cx="8194576" cy="1076348"/>
          </a:xfrm>
        </p:spPr>
        <p:txBody>
          <a:bodyPr>
            <a:noAutofit/>
          </a:bodyPr>
          <a:lstStyle/>
          <a:p>
            <a:r>
              <a:rPr lang="en-US" sz="2800" dirty="0">
                <a:cs typeface="Times New Roman" pitchFamily="18" charset="0"/>
              </a:rPr>
              <a:t>INSTRUCTIONAL IDEAS: </a:t>
            </a:r>
            <a:br>
              <a:rPr lang="en-US" sz="2800" dirty="0">
                <a:cs typeface="Times New Roman" pitchFamily="18" charset="0"/>
              </a:rPr>
            </a:br>
            <a:r>
              <a:rPr lang="en-US" sz="2800" dirty="0">
                <a:cs typeface="Times New Roman" pitchFamily="18" charset="0"/>
              </a:rPr>
              <a:t>ASSISTANCE WITH AUDIO AND VISUAL ASPECTS OF LEARNING</a:t>
            </a:r>
            <a:endParaRPr lang="en-IN" sz="2800" dirty="0"/>
          </a:p>
        </p:txBody>
      </p:sp>
      <p:sp>
        <p:nvSpPr>
          <p:cNvPr id="3" name="Content Placeholder 2"/>
          <p:cNvSpPr>
            <a:spLocks noGrp="1"/>
          </p:cNvSpPr>
          <p:nvPr>
            <p:ph sz="quarter" idx="1"/>
          </p:nvPr>
        </p:nvSpPr>
        <p:spPr/>
        <p:txBody>
          <a:bodyPr/>
          <a:lstStyle/>
          <a:p>
            <a:pPr>
              <a:buFontTx/>
              <a:buNone/>
            </a:pPr>
            <a:endParaRPr lang="en-US" sz="2800" dirty="0">
              <a:cs typeface="Times New Roman" pitchFamily="18" charset="0"/>
            </a:endParaRPr>
          </a:p>
          <a:p>
            <a:pPr>
              <a:buFontTx/>
              <a:buNone/>
            </a:pPr>
            <a:r>
              <a:rPr lang="en-US" sz="2800" dirty="0">
                <a:cs typeface="Times New Roman" pitchFamily="18" charset="0"/>
              </a:rPr>
              <a:t>Teachers may find the following helpful:</a:t>
            </a:r>
          </a:p>
          <a:p>
            <a:pPr lvl="1">
              <a:buClr>
                <a:srgbClr val="FF0066"/>
              </a:buClr>
              <a:buFont typeface="Wingdings" pitchFamily="2" charset="2"/>
              <a:buChar char="Ø"/>
            </a:pPr>
            <a:r>
              <a:rPr lang="en-US" sz="2800" dirty="0">
                <a:cs typeface="Times New Roman" pitchFamily="18" charset="0"/>
              </a:rPr>
              <a:t>Repeat and summarize oral lecture notes and give students written versions of key points.</a:t>
            </a:r>
          </a:p>
          <a:p>
            <a:pPr lvl="1">
              <a:buClr>
                <a:srgbClr val="FF0066"/>
              </a:buClr>
              <a:buFont typeface="Wingdings" pitchFamily="2" charset="2"/>
              <a:buChar char="Ø"/>
            </a:pPr>
            <a:r>
              <a:rPr lang="en-US" sz="2800" dirty="0">
                <a:cs typeface="Times New Roman" pitchFamily="18" charset="0"/>
              </a:rPr>
              <a:t>Verbalize what is being written on the chalkboard and read aloud .</a:t>
            </a:r>
          </a:p>
          <a:p>
            <a:pPr lvl="1">
              <a:buClr>
                <a:srgbClr val="FF0066"/>
              </a:buClr>
              <a:buNone/>
            </a:pPr>
            <a:endParaRPr lang="en-US" sz="2800" dirty="0">
              <a:cs typeface="Times New Roman" pitchFamily="18" charset="0"/>
            </a:endParaRPr>
          </a:p>
          <a:p>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sz="quarter" idx="1"/>
          </p:nvPr>
        </p:nvSpPr>
        <p:spPr/>
        <p:txBody>
          <a:bodyPr/>
          <a:lstStyle/>
          <a:p>
            <a:r>
              <a:rPr lang="en-US" i="1" dirty="0"/>
              <a:t>IDEA </a:t>
            </a:r>
            <a:r>
              <a:rPr lang="en-US" dirty="0"/>
              <a:t>does not include </a:t>
            </a:r>
          </a:p>
          <a:p>
            <a:r>
              <a:rPr lang="en-US" dirty="0"/>
              <a:t>The term does not include learning problems that are primarily the result of visual, hearing, or motor disabilities, of mental retardation, of emotional disturbance, or of environmental, cultural, or economic disadvantage. </a:t>
            </a:r>
          </a:p>
          <a:p>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cs typeface="Times New Roman" pitchFamily="18" charset="0"/>
              </a:rPr>
              <a:t>ASSISTANCE DURING ASSESSMENTS:</a:t>
            </a:r>
            <a:endParaRPr lang="en-IN" dirty="0"/>
          </a:p>
        </p:txBody>
      </p:sp>
      <p:sp>
        <p:nvSpPr>
          <p:cNvPr id="3" name="Content Placeholder 2"/>
          <p:cNvSpPr>
            <a:spLocks noGrp="1"/>
          </p:cNvSpPr>
          <p:nvPr>
            <p:ph sz="quarter" idx="1"/>
          </p:nvPr>
        </p:nvSpPr>
        <p:spPr/>
        <p:txBody>
          <a:bodyPr>
            <a:normAutofit lnSpcReduction="10000"/>
          </a:bodyPr>
          <a:lstStyle/>
          <a:p>
            <a:pPr>
              <a:buFontTx/>
              <a:buNone/>
            </a:pPr>
            <a:r>
              <a:rPr lang="en-US" sz="2800" dirty="0">
                <a:cs typeface="Times New Roman" pitchFamily="18" charset="0"/>
              </a:rPr>
              <a:t>The teacher may wish to:</a:t>
            </a:r>
          </a:p>
          <a:p>
            <a:pPr lvl="1">
              <a:buClr>
                <a:srgbClr val="FF0066"/>
              </a:buClr>
              <a:buFont typeface="Wingdings" pitchFamily="2" charset="2"/>
              <a:buChar char="Ø"/>
            </a:pPr>
            <a:r>
              <a:rPr lang="en-US" sz="2800" dirty="0">
                <a:cs typeface="Times New Roman" pitchFamily="18" charset="0"/>
              </a:rPr>
              <a:t>Choose an alternate exam site away from the general education classroom. Ensure that this alternate locale is free from auditory and visual distracters. </a:t>
            </a:r>
          </a:p>
          <a:p>
            <a:pPr lvl="1">
              <a:buClr>
                <a:srgbClr val="FF0066"/>
              </a:buClr>
              <a:buFont typeface="Wingdings" pitchFamily="2" charset="2"/>
              <a:buChar char="Ø"/>
            </a:pPr>
            <a:r>
              <a:rPr lang="en-US" sz="2800" dirty="0">
                <a:cs typeface="Times New Roman" pitchFamily="18" charset="0"/>
              </a:rPr>
              <a:t>Avoid confusing or complicated language and/or consider a substitute exam/assessment.</a:t>
            </a:r>
          </a:p>
          <a:p>
            <a:pPr lvl="1">
              <a:buClr>
                <a:srgbClr val="FF0066"/>
              </a:buClr>
              <a:buFont typeface="Wingdings" pitchFamily="2" charset="2"/>
              <a:buChar char="Ø"/>
            </a:pPr>
            <a:r>
              <a:rPr lang="en-US" sz="2800" dirty="0">
                <a:cs typeface="Times New Roman" pitchFamily="18" charset="0"/>
              </a:rPr>
              <a:t>Allow student extra time to complete exams/assignments, especially if there are unique demands regarding reading and writing skills</a:t>
            </a:r>
            <a:r>
              <a:rPr lang="en-US" sz="2800" dirty="0">
                <a:latin typeface="Garamond" pitchFamily="18" charset="0"/>
                <a:cs typeface="Times New Roman" pitchFamily="18" charset="0"/>
              </a:rPr>
              <a:t>. </a:t>
            </a:r>
          </a:p>
          <a:p>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cs typeface="Times New Roman" pitchFamily="18" charset="0"/>
              </a:rPr>
              <a:t>ADDITIONAL  INSTRUCTIONAL IDEAS</a:t>
            </a:r>
            <a:r>
              <a:rPr lang="en-US" dirty="0"/>
              <a:t> </a:t>
            </a:r>
            <a:endParaRPr lang="en-IN" dirty="0"/>
          </a:p>
        </p:txBody>
      </p:sp>
      <p:sp>
        <p:nvSpPr>
          <p:cNvPr id="3" name="Content Placeholder 2"/>
          <p:cNvSpPr>
            <a:spLocks noGrp="1"/>
          </p:cNvSpPr>
          <p:nvPr>
            <p:ph sz="quarter" idx="1"/>
          </p:nvPr>
        </p:nvSpPr>
        <p:spPr/>
        <p:txBody>
          <a:bodyPr>
            <a:normAutofit/>
          </a:bodyPr>
          <a:lstStyle/>
          <a:p>
            <a:pPr>
              <a:buFontTx/>
              <a:buNone/>
            </a:pPr>
            <a:r>
              <a:rPr lang="en-US" sz="2800" dirty="0">
                <a:cs typeface="Times New Roman" pitchFamily="18" charset="0"/>
              </a:rPr>
              <a:t>Teachers should:</a:t>
            </a:r>
          </a:p>
          <a:p>
            <a:pPr lvl="2">
              <a:buClr>
                <a:srgbClr val="FF0066"/>
              </a:buClr>
              <a:buFont typeface="Wingdings" pitchFamily="2" charset="2"/>
              <a:buChar char="Ø"/>
            </a:pPr>
            <a:r>
              <a:rPr lang="en-US" sz="2800" dirty="0">
                <a:cs typeface="Times New Roman" pitchFamily="18" charset="0"/>
              </a:rPr>
              <a:t>Supporting learning with visuals</a:t>
            </a:r>
          </a:p>
          <a:p>
            <a:pPr lvl="2">
              <a:buClr>
                <a:srgbClr val="FF0066"/>
              </a:buClr>
              <a:buFont typeface="Wingdings" pitchFamily="2" charset="2"/>
              <a:buChar char="Ø"/>
            </a:pPr>
            <a:r>
              <a:rPr lang="en-US" sz="2800" dirty="0">
                <a:cs typeface="Times New Roman" pitchFamily="18" charset="0"/>
              </a:rPr>
              <a:t>Stressing step-by-step instructions</a:t>
            </a:r>
            <a:r>
              <a:rPr lang="en-US" sz="2800" dirty="0"/>
              <a:t> </a:t>
            </a:r>
          </a:p>
          <a:p>
            <a:pPr>
              <a:buFontTx/>
              <a:buNone/>
            </a:pPr>
            <a:endParaRPr lang="en-US" sz="2800" dirty="0">
              <a:cs typeface="Times New Roman" pitchFamily="18" charset="0"/>
            </a:endParaRPr>
          </a:p>
          <a:p>
            <a:pPr>
              <a:buFontTx/>
              <a:buNone/>
            </a:pPr>
            <a:r>
              <a:rPr lang="en-US" sz="2800" dirty="0">
                <a:cs typeface="Times New Roman" pitchFamily="18" charset="0"/>
              </a:rPr>
              <a:t>	For students with ADHD, teachers should:</a:t>
            </a:r>
          </a:p>
          <a:p>
            <a:pPr lvl="2">
              <a:buClr>
                <a:srgbClr val="FF0066"/>
              </a:buClr>
              <a:buFont typeface="Wingdings" pitchFamily="2" charset="2"/>
              <a:buChar char="Ø"/>
            </a:pPr>
            <a:r>
              <a:rPr lang="en-US" sz="2800" dirty="0">
                <a:cs typeface="Times New Roman" pitchFamily="18" charset="0"/>
              </a:rPr>
              <a:t>Give only one assignment at a time.</a:t>
            </a:r>
            <a:endParaRPr lang="en-IN" sz="2800"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Times New Roman" pitchFamily="18" charset="0"/>
              </a:rPr>
              <a:t>TECHNOLOGY USED</a:t>
            </a:r>
            <a:r>
              <a:rPr lang="en-US" dirty="0"/>
              <a:t> </a:t>
            </a:r>
            <a:endParaRPr lang="en-IN" dirty="0"/>
          </a:p>
        </p:txBody>
      </p:sp>
      <p:sp>
        <p:nvSpPr>
          <p:cNvPr id="3" name="Content Placeholder 2"/>
          <p:cNvSpPr>
            <a:spLocks noGrp="1"/>
          </p:cNvSpPr>
          <p:nvPr>
            <p:ph sz="quarter" idx="1"/>
          </p:nvPr>
        </p:nvSpPr>
        <p:spPr/>
        <p:txBody>
          <a:bodyPr/>
          <a:lstStyle/>
          <a:p>
            <a:pPr>
              <a:buFontTx/>
              <a:buNone/>
            </a:pPr>
            <a:r>
              <a:rPr lang="en-US" sz="2800" dirty="0">
                <a:cs typeface="Times New Roman" pitchFamily="18" charset="0"/>
              </a:rPr>
              <a:t>COMPUTERS:</a:t>
            </a:r>
          </a:p>
          <a:p>
            <a:pPr lvl="1">
              <a:buClr>
                <a:srgbClr val="FF0066"/>
              </a:buClr>
              <a:buFont typeface="Wingdings" pitchFamily="2" charset="2"/>
              <a:buChar char="Ø"/>
            </a:pPr>
            <a:r>
              <a:rPr lang="en-US" sz="2800" dirty="0">
                <a:cs typeface="Times New Roman" pitchFamily="18" charset="0"/>
              </a:rPr>
              <a:t>For writing assignments, students with LD should be allowed to use a computer so that they can get spelling support through the spell check program. </a:t>
            </a:r>
          </a:p>
          <a:p>
            <a:pPr lvl="1">
              <a:buClr>
                <a:srgbClr val="FF0066"/>
              </a:buClr>
              <a:buFont typeface="Wingdings" pitchFamily="2" charset="2"/>
              <a:buChar char="Ø"/>
            </a:pPr>
            <a:r>
              <a:rPr lang="en-US" sz="2800" dirty="0">
                <a:cs typeface="Times New Roman" pitchFamily="18" charset="0"/>
              </a:rPr>
              <a:t>Students with dyslexia may find that writing assignments are more easily completed on a computer.</a:t>
            </a:r>
          </a:p>
          <a:p>
            <a:pPr lvl="1">
              <a:buClr>
                <a:srgbClr val="FF0066"/>
              </a:buClr>
              <a:buNone/>
            </a:pPr>
            <a:endParaRPr lang="en-US" sz="2000" dirty="0">
              <a:latin typeface="Garamond" pitchFamily="18" charset="0"/>
              <a:cs typeface="Times New Roman" pitchFamily="18" charset="0"/>
            </a:endParaRPr>
          </a:p>
          <a:p>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cs typeface="Times New Roman" pitchFamily="18" charset="0"/>
              </a:rPr>
              <a:t>OTHER ASSISTIVE TECHNOLOGY</a:t>
            </a:r>
            <a:r>
              <a:rPr lang="en-US" dirty="0"/>
              <a:t> </a:t>
            </a:r>
            <a:endParaRPr lang="en-IN" dirty="0"/>
          </a:p>
        </p:txBody>
      </p:sp>
      <p:sp>
        <p:nvSpPr>
          <p:cNvPr id="3" name="Content Placeholder 2"/>
          <p:cNvSpPr>
            <a:spLocks noGrp="1"/>
          </p:cNvSpPr>
          <p:nvPr>
            <p:ph sz="quarter" idx="1"/>
          </p:nvPr>
        </p:nvSpPr>
        <p:spPr>
          <a:xfrm>
            <a:off x="571472" y="1600200"/>
            <a:ext cx="8215370" cy="5043510"/>
          </a:xfrm>
        </p:spPr>
        <p:txBody>
          <a:bodyPr>
            <a:noAutofit/>
          </a:bodyPr>
          <a:lstStyle/>
          <a:p>
            <a:pPr>
              <a:buFontTx/>
              <a:buNone/>
            </a:pPr>
            <a:r>
              <a:rPr lang="en-US" sz="2800" dirty="0">
                <a:cs typeface="Times New Roman" pitchFamily="18" charset="0"/>
              </a:rPr>
              <a:t>Teachers may:</a:t>
            </a:r>
          </a:p>
          <a:p>
            <a:pPr lvl="1">
              <a:buClr>
                <a:srgbClr val="FF0066"/>
              </a:buClr>
              <a:buFont typeface="Wingdings" pitchFamily="2" charset="2"/>
              <a:buChar char="Ø"/>
            </a:pPr>
            <a:r>
              <a:rPr lang="en-US" sz="2800" dirty="0">
                <a:cs typeface="Times New Roman" pitchFamily="18" charset="0"/>
              </a:rPr>
              <a:t>Allow students to use calculators during Math, when the goal is concept attainment.</a:t>
            </a:r>
          </a:p>
          <a:p>
            <a:pPr lvl="1">
              <a:buClr>
                <a:srgbClr val="FF0066"/>
              </a:buClr>
              <a:buFont typeface="Wingdings" pitchFamily="2" charset="2"/>
              <a:buChar char="Ø"/>
            </a:pPr>
            <a:r>
              <a:rPr lang="en-US" sz="2800" dirty="0">
                <a:cs typeface="Times New Roman" pitchFamily="18" charset="0"/>
              </a:rPr>
              <a:t>Allow students to tape record lectures .</a:t>
            </a:r>
          </a:p>
          <a:p>
            <a:pPr>
              <a:buFontTx/>
              <a:buNone/>
            </a:pPr>
            <a:r>
              <a:rPr lang="en-US" sz="2800" dirty="0">
                <a:cs typeface="Times New Roman" pitchFamily="18" charset="0"/>
              </a:rPr>
              <a:t>Assessment:</a:t>
            </a:r>
          </a:p>
          <a:p>
            <a:pPr lvl="1">
              <a:buClr>
                <a:srgbClr val="FF0066"/>
              </a:buClr>
              <a:buFont typeface="Wingdings" pitchFamily="2" charset="2"/>
              <a:buChar char="Ø"/>
            </a:pPr>
            <a:r>
              <a:rPr lang="en-US" sz="2800" dirty="0">
                <a:cs typeface="Times New Roman" pitchFamily="18" charset="0"/>
              </a:rPr>
              <a:t>Allow for alternate forms of assessment by allowing students to demonstrate learning through such things as slide presentations etc.</a:t>
            </a:r>
          </a:p>
          <a:p>
            <a:endParaRPr lang="en-US" sz="2800" dirty="0">
              <a:latin typeface="Garamond" pitchFamily="18" charset="0"/>
            </a:endParaRPr>
          </a:p>
          <a:p>
            <a:endParaRPr lang="en-IN" sz="2800"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EMOTIONAL ISSUES</a:t>
            </a:r>
            <a:endParaRPr lang="en-IN" dirty="0"/>
          </a:p>
        </p:txBody>
      </p:sp>
      <p:sp>
        <p:nvSpPr>
          <p:cNvPr id="3" name="Content Placeholder 2"/>
          <p:cNvSpPr>
            <a:spLocks noGrp="1"/>
          </p:cNvSpPr>
          <p:nvPr>
            <p:ph sz="quarter" idx="1"/>
          </p:nvPr>
        </p:nvSpPr>
        <p:spPr/>
        <p:txBody>
          <a:bodyPr>
            <a:normAutofit fontScale="25000" lnSpcReduction="20000"/>
          </a:bodyPr>
          <a:lstStyle/>
          <a:p>
            <a:pPr>
              <a:buClr>
                <a:srgbClr val="FF0066"/>
              </a:buClr>
              <a:buFont typeface="Wingdings" pitchFamily="2" charset="2"/>
              <a:buChar char="Ø"/>
            </a:pPr>
            <a:r>
              <a:rPr lang="en-US" sz="11100" dirty="0">
                <a:cs typeface="Times New Roman" pitchFamily="18" charset="0"/>
              </a:rPr>
              <a:t>Students with learning disabilities may suffer from </a:t>
            </a:r>
          </a:p>
          <a:p>
            <a:pPr>
              <a:buClr>
                <a:srgbClr val="FF0066"/>
              </a:buClr>
              <a:buFont typeface="Wingdings" pitchFamily="2" charset="2"/>
              <a:buNone/>
            </a:pPr>
            <a:r>
              <a:rPr lang="en-US" sz="11100" dirty="0">
                <a:cs typeface="Times New Roman" pitchFamily="18" charset="0"/>
              </a:rPr>
              <a:t>   emotional problems/depression/low self-esteem. This may cause students to withdraw from social interaction.</a:t>
            </a:r>
          </a:p>
          <a:p>
            <a:pPr>
              <a:buClr>
                <a:srgbClr val="FF0066"/>
              </a:buClr>
              <a:buFont typeface="Wingdings" pitchFamily="2" charset="2"/>
              <a:buChar char="Ø"/>
            </a:pPr>
            <a:r>
              <a:rPr lang="en-US" sz="11100" dirty="0">
                <a:cs typeface="Times New Roman" pitchFamily="18" charset="0"/>
              </a:rPr>
              <a:t>These same students may turn to drugs or alcohol for relief from feelings of low self-worth.</a:t>
            </a:r>
          </a:p>
          <a:p>
            <a:pPr>
              <a:buClr>
                <a:srgbClr val="FF0066"/>
              </a:buClr>
              <a:buFont typeface="Wingdings" pitchFamily="2" charset="2"/>
              <a:buChar char="Ø"/>
            </a:pPr>
            <a:r>
              <a:rPr lang="en-US" sz="11100" dirty="0">
                <a:cs typeface="Times New Roman" pitchFamily="18" charset="0"/>
              </a:rPr>
              <a:t>As many as 35% of students with learning disorders, </a:t>
            </a:r>
          </a:p>
          <a:p>
            <a:pPr>
              <a:buClr>
                <a:srgbClr val="FF0066"/>
              </a:buClr>
              <a:buFont typeface="Wingdings" pitchFamily="2" charset="2"/>
              <a:buNone/>
            </a:pPr>
            <a:r>
              <a:rPr lang="en-US" sz="11100" dirty="0">
                <a:cs typeface="Times New Roman" pitchFamily="18" charset="0"/>
              </a:rPr>
              <a:t>drop out of High School . </a:t>
            </a:r>
          </a:p>
          <a:p>
            <a:pPr>
              <a:buClr>
                <a:srgbClr val="FF0066"/>
              </a:buClr>
              <a:buFont typeface="Wingdings" pitchFamily="2" charset="2"/>
              <a:buChar char="Ø"/>
            </a:pPr>
            <a:r>
              <a:rPr lang="en-US" sz="11100" dirty="0">
                <a:cs typeface="Times New Roman" pitchFamily="18" charset="0"/>
              </a:rPr>
              <a:t>Teenagers with dyslexia are more likely to think about and to attempt suicide than other young people their age.</a:t>
            </a:r>
          </a:p>
          <a:p>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endParaRPr lang="en-US" dirty="0"/>
          </a:p>
          <a:p>
            <a:endParaRPr lang="en-US" dirty="0"/>
          </a:p>
          <a:p>
            <a:pPr>
              <a:buNone/>
            </a:pPr>
            <a:r>
              <a:rPr lang="en-US" sz="5400" b="1" dirty="0"/>
              <a:t>MATHEMATICS DISORDER</a:t>
            </a:r>
            <a:endParaRPr lang="en-IN" sz="5400" b="1"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Mathematics Disorder</a:t>
            </a:r>
            <a:endParaRPr lang="en-IN" dirty="0"/>
          </a:p>
        </p:txBody>
      </p:sp>
      <p:sp>
        <p:nvSpPr>
          <p:cNvPr id="3" name="Content Placeholder 2"/>
          <p:cNvSpPr>
            <a:spLocks noGrp="1"/>
          </p:cNvSpPr>
          <p:nvPr>
            <p:ph sz="quarter" idx="1"/>
          </p:nvPr>
        </p:nvSpPr>
        <p:spPr/>
        <p:txBody>
          <a:bodyPr/>
          <a:lstStyle/>
          <a:p>
            <a:r>
              <a:rPr lang="en-IN" dirty="0"/>
              <a:t>Mathematics disorder is a diagnostic label that is generally used to refer to impairment in the development of </a:t>
            </a:r>
            <a:r>
              <a:rPr lang="en-IN" i="1" dirty="0"/>
              <a:t>arithmetic skills, including </a:t>
            </a:r>
            <a:r>
              <a:rPr lang="en-IN" dirty="0"/>
              <a:t>but not restricted to computational procedures used to solve arithmetic problems and the representation and retrieval of basic arithmetic facts from long-term memory.</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mathematics disorder</a:t>
            </a:r>
            <a:endParaRPr lang="en-IN" dirty="0"/>
          </a:p>
        </p:txBody>
      </p:sp>
      <p:sp>
        <p:nvSpPr>
          <p:cNvPr id="3" name="Content Placeholder 2"/>
          <p:cNvSpPr>
            <a:spLocks noGrp="1"/>
          </p:cNvSpPr>
          <p:nvPr>
            <p:ph sz="quarter" idx="1"/>
          </p:nvPr>
        </p:nvSpPr>
        <p:spPr/>
        <p:txBody>
          <a:bodyPr/>
          <a:lstStyle/>
          <a:p>
            <a:pPr>
              <a:buNone/>
            </a:pPr>
            <a:endParaRPr lang="en-IN" dirty="0"/>
          </a:p>
          <a:p>
            <a:r>
              <a:rPr lang="en-IN" dirty="0"/>
              <a:t>Mathematical learning disabilities</a:t>
            </a:r>
          </a:p>
          <a:p>
            <a:r>
              <a:rPr lang="en-IN" dirty="0"/>
              <a:t>Specific disorder of arithmetic skills </a:t>
            </a:r>
          </a:p>
          <a:p>
            <a:r>
              <a:rPr lang="en-IN" dirty="0"/>
              <a:t>Math anxiety</a:t>
            </a:r>
          </a:p>
          <a:p>
            <a:r>
              <a:rPr lang="en-IN" dirty="0"/>
              <a:t>Developmental dyscalculia</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DSM-IV-TR Diagnostic Criteria</a:t>
            </a:r>
            <a:endParaRPr lang="en-IN" dirty="0"/>
          </a:p>
        </p:txBody>
      </p:sp>
      <p:sp>
        <p:nvSpPr>
          <p:cNvPr id="3" name="Content Placeholder 2"/>
          <p:cNvSpPr>
            <a:spLocks noGrp="1"/>
          </p:cNvSpPr>
          <p:nvPr>
            <p:ph sz="quarter" idx="1"/>
          </p:nvPr>
        </p:nvSpPr>
        <p:spPr/>
        <p:txBody>
          <a:bodyPr>
            <a:normAutofit/>
          </a:bodyPr>
          <a:lstStyle/>
          <a:p>
            <a:pPr>
              <a:buNone/>
            </a:pPr>
            <a:r>
              <a:rPr lang="en-IN" dirty="0"/>
              <a:t>A. Mathematical ability, as measured by individually</a:t>
            </a:r>
          </a:p>
          <a:p>
            <a:pPr>
              <a:buNone/>
            </a:pPr>
            <a:r>
              <a:rPr lang="en-IN" dirty="0"/>
              <a:t>    administered standardized tests, is substantially below that expected given the person’s chronological </a:t>
            </a:r>
            <a:r>
              <a:rPr lang="en-IN" dirty="0" err="1"/>
              <a:t>age,measured</a:t>
            </a:r>
            <a:r>
              <a:rPr lang="en-IN" dirty="0"/>
              <a:t> intelligence, and age-appropriate education.</a:t>
            </a:r>
          </a:p>
          <a:p>
            <a:pPr>
              <a:buNone/>
            </a:pPr>
            <a:r>
              <a:rPr lang="en-IN" dirty="0"/>
              <a:t>B. The disturbance in Criterion A significantly interferes with academic achievement or activities of daily living that require mathematical ability.</a:t>
            </a:r>
          </a:p>
          <a:p>
            <a:pPr>
              <a:buNone/>
            </a:pPr>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ICD-10 Diagnostic Criteria</a:t>
            </a:r>
            <a:endParaRPr lang="en-IN" dirty="0"/>
          </a:p>
        </p:txBody>
      </p:sp>
      <p:sp>
        <p:nvSpPr>
          <p:cNvPr id="3" name="Content Placeholder 2"/>
          <p:cNvSpPr>
            <a:spLocks noGrp="1"/>
          </p:cNvSpPr>
          <p:nvPr>
            <p:ph sz="quarter" idx="1"/>
          </p:nvPr>
        </p:nvSpPr>
        <p:spPr/>
        <p:txBody>
          <a:bodyPr/>
          <a:lstStyle/>
          <a:p>
            <a:pPr>
              <a:buNone/>
            </a:pPr>
            <a:endParaRPr lang="en-IN" dirty="0"/>
          </a:p>
          <a:p>
            <a:pPr>
              <a:buNone/>
            </a:pPr>
            <a:r>
              <a:rPr lang="en-IN" dirty="0"/>
              <a:t>A. The score on a standardized arithmetic test is at least 2 standard errors of prediction below the level expected on the basis of the child’s chronological age and general intelligence.</a:t>
            </a:r>
          </a:p>
          <a:p>
            <a:pPr>
              <a:buNone/>
            </a:pPr>
            <a:r>
              <a:rPr lang="en-IN" dirty="0"/>
              <a:t>B. Scores on reading accuracy and comprehension and on spelling are within the normal range (± 2 standard deviations from the mean).</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US" dirty="0"/>
              <a:t>The 1977 Federal definition included three major components:</a:t>
            </a:r>
          </a:p>
          <a:p>
            <a:pPr>
              <a:buFont typeface="Courier New" pitchFamily="49" charset="0"/>
              <a:buChar char="o"/>
            </a:pPr>
            <a:r>
              <a:rPr lang="en-US" dirty="0"/>
              <a:t> Severe discrepancy between achievement &amp; intellectual disability.</a:t>
            </a:r>
          </a:p>
          <a:p>
            <a:pPr>
              <a:buFont typeface="Courier New" pitchFamily="49" charset="0"/>
              <a:buChar char="o"/>
            </a:pPr>
            <a:r>
              <a:rPr lang="en-US" dirty="0"/>
              <a:t> </a:t>
            </a:r>
            <a:r>
              <a:rPr lang="en-US" dirty="0" err="1"/>
              <a:t>Heterogencity</a:t>
            </a:r>
            <a:endParaRPr lang="en-US" dirty="0"/>
          </a:p>
          <a:p>
            <a:pPr>
              <a:buFont typeface="Courier New" pitchFamily="49" charset="0"/>
              <a:buChar char="o"/>
            </a:pPr>
            <a:r>
              <a:rPr lang="en-US" dirty="0"/>
              <a:t> Exclusion</a:t>
            </a:r>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a:buNone/>
            </a:pPr>
            <a:endParaRPr lang="en-IN" dirty="0"/>
          </a:p>
          <a:p>
            <a:pPr>
              <a:buNone/>
            </a:pPr>
            <a:r>
              <a:rPr lang="en-IN" dirty="0"/>
              <a:t>C. There is no history of significant reading or spelling difficulties.</a:t>
            </a:r>
          </a:p>
          <a:p>
            <a:pPr>
              <a:buNone/>
            </a:pPr>
            <a:r>
              <a:rPr lang="en-IN" dirty="0"/>
              <a:t>D. School experience is within the average expectable range.</a:t>
            </a:r>
          </a:p>
          <a:p>
            <a:pPr>
              <a:buNone/>
            </a:pPr>
            <a:r>
              <a:rPr lang="en-IN" dirty="0"/>
              <a:t>E. Arithmetical difficulties have been present from the early stages of learning arithmetic.</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a:buNone/>
            </a:pPr>
            <a:endParaRPr lang="en-IN" dirty="0"/>
          </a:p>
          <a:p>
            <a:pPr>
              <a:buNone/>
            </a:pPr>
            <a:r>
              <a:rPr lang="en-IN" dirty="0"/>
              <a:t>F. The disturbance described in Criterion A significantly interferes with academic achievement or with activities of daily living that require arithmetical skills.</a:t>
            </a:r>
          </a:p>
          <a:p>
            <a:pPr>
              <a:buNone/>
            </a:pPr>
            <a:r>
              <a:rPr lang="en-IN" dirty="0"/>
              <a:t>G. Most commonly used exclusion clause: IQ is below 70 on an individually administered standardized test.</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EPIDEMIOLOGY</a:t>
            </a:r>
            <a:endParaRPr lang="en-IN" dirty="0"/>
          </a:p>
        </p:txBody>
      </p:sp>
      <p:sp>
        <p:nvSpPr>
          <p:cNvPr id="3" name="Content Placeholder 2"/>
          <p:cNvSpPr>
            <a:spLocks noGrp="1"/>
          </p:cNvSpPr>
          <p:nvPr>
            <p:ph sz="quarter" idx="1"/>
          </p:nvPr>
        </p:nvSpPr>
        <p:spPr/>
        <p:txBody>
          <a:bodyPr>
            <a:normAutofit/>
          </a:bodyPr>
          <a:lstStyle/>
          <a:p>
            <a:r>
              <a:rPr lang="en-IN" dirty="0"/>
              <a:t>It is a relatively rare learning disorder.</a:t>
            </a:r>
          </a:p>
          <a:p>
            <a:r>
              <a:rPr lang="en-IN" dirty="0"/>
              <a:t> Estimated prevalence is1 percent in the general school-age population.</a:t>
            </a:r>
          </a:p>
          <a:p>
            <a:r>
              <a:rPr lang="en-IN" dirty="0"/>
              <a:t>Only a minority have pure mathematics disorder or dyscalculia (2%) and the majority manifest with </a:t>
            </a:r>
            <a:r>
              <a:rPr lang="en-IN" dirty="0" err="1"/>
              <a:t>comorbid</a:t>
            </a:r>
            <a:r>
              <a:rPr lang="en-IN" dirty="0"/>
              <a:t> reading disorder or ADHD(4 %).</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Etiology</a:t>
            </a:r>
            <a:endParaRPr lang="en-IN" dirty="0"/>
          </a:p>
        </p:txBody>
      </p:sp>
      <p:sp>
        <p:nvSpPr>
          <p:cNvPr id="3" name="Content Placeholder 2"/>
          <p:cNvSpPr>
            <a:spLocks noGrp="1"/>
          </p:cNvSpPr>
          <p:nvPr>
            <p:ph sz="quarter" idx="1"/>
          </p:nvPr>
        </p:nvSpPr>
        <p:spPr/>
        <p:txBody>
          <a:bodyPr/>
          <a:lstStyle/>
          <a:p>
            <a:r>
              <a:rPr lang="en-IN" dirty="0"/>
              <a:t>Psychological</a:t>
            </a:r>
          </a:p>
          <a:p>
            <a:r>
              <a:rPr lang="en-IN" dirty="0"/>
              <a:t>Neurological</a:t>
            </a:r>
          </a:p>
          <a:p>
            <a:r>
              <a:rPr lang="en-IN" dirty="0"/>
              <a:t>Genetic </a:t>
            </a:r>
          </a:p>
          <a:p>
            <a:r>
              <a:rPr lang="en-IN" dirty="0"/>
              <a:t>Social (e.g., poor teaching, mathematical anxiety)</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Psychological Factors</a:t>
            </a:r>
            <a:endParaRPr lang="en-IN" dirty="0"/>
          </a:p>
        </p:txBody>
      </p:sp>
      <p:sp>
        <p:nvSpPr>
          <p:cNvPr id="3" name="Content Placeholder 2"/>
          <p:cNvSpPr>
            <a:spLocks noGrp="1"/>
          </p:cNvSpPr>
          <p:nvPr>
            <p:ph sz="quarter" idx="1"/>
          </p:nvPr>
        </p:nvSpPr>
        <p:spPr/>
        <p:txBody>
          <a:bodyPr>
            <a:normAutofit/>
          </a:bodyPr>
          <a:lstStyle/>
          <a:p>
            <a:endParaRPr lang="en-IN" dirty="0"/>
          </a:p>
          <a:p>
            <a:r>
              <a:rPr lang="en-IN" dirty="0"/>
              <a:t>There is growing consensus that a genetically and biologically based impairment in </a:t>
            </a:r>
            <a:r>
              <a:rPr lang="en-IN" i="1" dirty="0"/>
              <a:t>number sense is a core neuropsychological factor underlying mathematics </a:t>
            </a:r>
            <a:r>
              <a:rPr lang="en-IN" dirty="0"/>
              <a:t>disorder.</a:t>
            </a:r>
          </a:p>
          <a:p>
            <a:pPr>
              <a:buNone/>
            </a:pPr>
            <a:endParaRPr lang="en-IN" i="1" dirty="0"/>
          </a:p>
          <a:p>
            <a:pPr>
              <a:buNone/>
            </a:pPr>
            <a:r>
              <a:rPr lang="en-US" i="1" dirty="0"/>
              <a:t> </a:t>
            </a:r>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Number sense</a:t>
            </a:r>
          </a:p>
        </p:txBody>
      </p:sp>
      <p:sp>
        <p:nvSpPr>
          <p:cNvPr id="3" name="Content Placeholder 2"/>
          <p:cNvSpPr>
            <a:spLocks noGrp="1"/>
          </p:cNvSpPr>
          <p:nvPr>
            <p:ph sz="quarter" idx="1"/>
          </p:nvPr>
        </p:nvSpPr>
        <p:spPr/>
        <p:txBody>
          <a:bodyPr/>
          <a:lstStyle/>
          <a:p>
            <a:pPr>
              <a:buNone/>
            </a:pPr>
            <a:r>
              <a:rPr lang="en-IN" dirty="0"/>
              <a:t>1. A biologically based, nonverbal capacity to estimate </a:t>
            </a:r>
            <a:r>
              <a:rPr lang="en-IN" dirty="0" err="1"/>
              <a:t>numerosity</a:t>
            </a:r>
            <a:r>
              <a:rPr lang="en-IN" dirty="0"/>
              <a:t> (</a:t>
            </a:r>
            <a:r>
              <a:rPr lang="en-IN" dirty="0" err="1"/>
              <a:t>nonsymbolic</a:t>
            </a:r>
            <a:r>
              <a:rPr lang="en-IN" dirty="0"/>
              <a:t> representation of numerical magnitude),which constitutes a primary property of the </a:t>
            </a:r>
            <a:r>
              <a:rPr lang="en-IN" i="1" dirty="0"/>
              <a:t>visual system.</a:t>
            </a:r>
            <a:endParaRPr lang="en-IN" dirty="0"/>
          </a:p>
          <a:p>
            <a:pPr>
              <a:buNone/>
            </a:pPr>
            <a:r>
              <a:rPr lang="en-IN" dirty="0"/>
              <a:t>2. A higher-order verbally based ability acquired through formal schooling, which recruits and builds upon primary biological processes.</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pPr>
              <a:buNone/>
            </a:pPr>
            <a:r>
              <a:rPr lang="en-IN" dirty="0"/>
              <a:t>One model proposes that mathematics disorder could result from deficits in the brain and cognitive systems that support the modification of the primary systems to create secondary mathematical competencies. </a:t>
            </a:r>
          </a:p>
          <a:p>
            <a:pPr>
              <a:buNone/>
            </a:pPr>
            <a:r>
              <a:rPr lang="en-IN" dirty="0"/>
              <a:t>This model is based on current evidence that indicates that number sense is genetically determined and biologically conserved across species.</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92500"/>
          </a:bodyPr>
          <a:lstStyle/>
          <a:p>
            <a:r>
              <a:rPr lang="en-IN" dirty="0"/>
              <a:t>Another model is based on the premise that humans possess two dissociable systems to represent numbers: A nonverbal system and a language-based system capable of representing numbers exactly. </a:t>
            </a:r>
          </a:p>
          <a:p>
            <a:r>
              <a:rPr lang="en-IN" dirty="0"/>
              <a:t>Perturbations in one or both of the neural networks supporting the two representational formats could account for the frequent overlap of mathematics disorder and reading disorder </a:t>
            </a:r>
            <a:r>
              <a:rPr lang="en-IN" dirty="0" err="1"/>
              <a:t>aswell</a:t>
            </a:r>
            <a:r>
              <a:rPr lang="en-IN" dirty="0"/>
              <a:t> as the purported nonverbal, visual-spatial deficits in subsets of children with mathematics disorder.</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Neurological Factors</a:t>
            </a:r>
            <a:endParaRPr lang="en-IN" dirty="0"/>
          </a:p>
        </p:txBody>
      </p:sp>
      <p:sp>
        <p:nvSpPr>
          <p:cNvPr id="3" name="Content Placeholder 2"/>
          <p:cNvSpPr>
            <a:spLocks noGrp="1"/>
          </p:cNvSpPr>
          <p:nvPr>
            <p:ph sz="quarter" idx="1"/>
          </p:nvPr>
        </p:nvSpPr>
        <p:spPr/>
        <p:txBody>
          <a:bodyPr>
            <a:normAutofit/>
          </a:bodyPr>
          <a:lstStyle/>
          <a:p>
            <a:r>
              <a:rPr lang="en-IN" dirty="0"/>
              <a:t>Functional </a:t>
            </a:r>
            <a:r>
              <a:rPr lang="en-IN" dirty="0" err="1"/>
              <a:t>neuroimaging</a:t>
            </a:r>
            <a:r>
              <a:rPr lang="en-IN" dirty="0"/>
              <a:t> studies of the healthy adult brain reveal that there is </a:t>
            </a:r>
            <a:r>
              <a:rPr lang="en-IN" dirty="0" err="1"/>
              <a:t>hypoactivation</a:t>
            </a:r>
            <a:r>
              <a:rPr lang="en-IN" dirty="0"/>
              <a:t> in bilateral regions of the inferior parietal lobule.</a:t>
            </a:r>
          </a:p>
          <a:p>
            <a:r>
              <a:rPr lang="en-IN" dirty="0"/>
              <a:t>Anomalies were evident in the inferior parietal </a:t>
            </a:r>
            <a:r>
              <a:rPr lang="en-IN" dirty="0" err="1"/>
              <a:t>sulcus</a:t>
            </a:r>
            <a:r>
              <a:rPr lang="en-IN" dirty="0"/>
              <a:t> in youngsters with dyscalculia.</a:t>
            </a:r>
          </a:p>
          <a:p>
            <a:r>
              <a:rPr lang="en-IN" dirty="0"/>
              <a:t>Also, there was evidence of decreased white matter volumes in the left frontal lobe and right </a:t>
            </a:r>
            <a:r>
              <a:rPr lang="en-IN" dirty="0" err="1"/>
              <a:t>parahippocampal</a:t>
            </a:r>
            <a:r>
              <a:rPr lang="en-IN" dirty="0"/>
              <a:t> </a:t>
            </a:r>
            <a:r>
              <a:rPr lang="en-IN" dirty="0" err="1"/>
              <a:t>gyrus</a:t>
            </a:r>
            <a:r>
              <a:rPr lang="en-IN" dirty="0"/>
              <a:t> in children with dyscalculia.</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Genetic Factors</a:t>
            </a:r>
            <a:endParaRPr lang="en-IN" dirty="0"/>
          </a:p>
        </p:txBody>
      </p:sp>
      <p:sp>
        <p:nvSpPr>
          <p:cNvPr id="3" name="Content Placeholder 2"/>
          <p:cNvSpPr>
            <a:spLocks noGrp="1"/>
          </p:cNvSpPr>
          <p:nvPr>
            <p:ph sz="quarter" idx="1"/>
          </p:nvPr>
        </p:nvSpPr>
        <p:spPr/>
        <p:txBody>
          <a:bodyPr/>
          <a:lstStyle/>
          <a:p>
            <a:endParaRPr lang="en-IN" dirty="0"/>
          </a:p>
          <a:p>
            <a:r>
              <a:rPr lang="en-IN" dirty="0"/>
              <a:t>Family studies suggest that 50 to 60 percent of all siblings and parents of children with mathematics disorder also have mathematics disorder.</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r>
              <a:rPr lang="en-IN" dirty="0"/>
              <a:t>The most significant change in the 2006 IDEA Part B Final Regulations is one of the changes related to procedures for identifying children with specific learning </a:t>
            </a:r>
            <a:r>
              <a:rPr lang="en-IN" dirty="0" err="1"/>
              <a:t>disabilities.According</a:t>
            </a:r>
            <a:r>
              <a:rPr lang="en-IN" dirty="0"/>
              <a:t> to the regulations, a state “Must not require the use of a severe discrepancy between intellectual ability and achievement for determining whether a child has a specific learning disability.</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Environmental Factors</a:t>
            </a:r>
            <a:endParaRPr lang="en-IN" dirty="0"/>
          </a:p>
        </p:txBody>
      </p:sp>
      <p:sp>
        <p:nvSpPr>
          <p:cNvPr id="3" name="Content Placeholder 2"/>
          <p:cNvSpPr>
            <a:spLocks noGrp="1"/>
          </p:cNvSpPr>
          <p:nvPr>
            <p:ph sz="quarter" idx="1"/>
          </p:nvPr>
        </p:nvSpPr>
        <p:spPr/>
        <p:txBody>
          <a:bodyPr/>
          <a:lstStyle/>
          <a:p>
            <a:r>
              <a:rPr lang="en-IN" dirty="0"/>
              <a:t>Children from low-income households typically enter school with a low level of number sense presumably attributable primarily to their impoverished experience rather than to inherited deficits in number sense.</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Emotional Factors</a:t>
            </a:r>
          </a:p>
        </p:txBody>
      </p:sp>
      <p:sp>
        <p:nvSpPr>
          <p:cNvPr id="3" name="Content Placeholder 2"/>
          <p:cNvSpPr>
            <a:spLocks noGrp="1"/>
          </p:cNvSpPr>
          <p:nvPr>
            <p:ph sz="quarter" idx="1"/>
          </p:nvPr>
        </p:nvSpPr>
        <p:spPr>
          <a:xfrm>
            <a:off x="612648" y="1600200"/>
            <a:ext cx="8174194" cy="4972072"/>
          </a:xfrm>
        </p:spPr>
        <p:txBody>
          <a:bodyPr>
            <a:noAutofit/>
          </a:bodyPr>
          <a:lstStyle/>
          <a:p>
            <a:r>
              <a:rPr lang="en-IN" sz="2800" dirty="0"/>
              <a:t>Mathematical anxiety (math anxiety).</a:t>
            </a:r>
          </a:p>
          <a:p>
            <a:r>
              <a:rPr lang="en-IN" sz="2800" dirty="0"/>
              <a:t>It refers to increased physiological reactivity, avoidance </a:t>
            </a:r>
            <a:r>
              <a:rPr lang="en-IN" sz="2800" dirty="0" err="1"/>
              <a:t>behavior</a:t>
            </a:r>
            <a:r>
              <a:rPr lang="en-IN" sz="2800" dirty="0"/>
              <a:t>, and substandard performance when presented with math stimuli.</a:t>
            </a:r>
          </a:p>
          <a:p>
            <a:r>
              <a:rPr lang="en-IN" sz="2800" dirty="0"/>
              <a:t>The affective factor refers to the emotional component of anxiety; feelings of nervousness, </a:t>
            </a:r>
            <a:r>
              <a:rPr lang="en-IN" sz="2800" dirty="0" err="1"/>
              <a:t>tension,fear</a:t>
            </a:r>
            <a:r>
              <a:rPr lang="en-IN" sz="2800" dirty="0"/>
              <a:t>.</a:t>
            </a:r>
          </a:p>
          <a:p>
            <a:r>
              <a:rPr lang="en-IN" sz="2800" dirty="0"/>
              <a:t>Working memory demands are increased as a function of the number of steps increases in math problems.</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a:t>
            </a:r>
            <a:endParaRPr lang="en-IN" dirty="0"/>
          </a:p>
        </p:txBody>
      </p:sp>
      <p:sp>
        <p:nvSpPr>
          <p:cNvPr id="3" name="Content Placeholder 2"/>
          <p:cNvSpPr>
            <a:spLocks noGrp="1"/>
          </p:cNvSpPr>
          <p:nvPr>
            <p:ph sz="quarter" idx="1"/>
          </p:nvPr>
        </p:nvSpPr>
        <p:spPr/>
        <p:txBody>
          <a:bodyPr>
            <a:normAutofit/>
          </a:bodyPr>
          <a:lstStyle/>
          <a:p>
            <a:r>
              <a:rPr lang="en-IN" sz="2800" dirty="0"/>
              <a:t>Deficits in rapid fact retrieval and calculation fluency.</a:t>
            </a:r>
          </a:p>
          <a:p>
            <a:r>
              <a:rPr lang="en-IN" sz="2800" dirty="0"/>
              <a:t>In kindergarten and early elementary school the children present with problems in number concepts and counting skills.</a:t>
            </a:r>
          </a:p>
          <a:p>
            <a:r>
              <a:rPr lang="en-IN" sz="2800" dirty="0"/>
              <a:t>In older children (i.e., third grade and above), major impairments are evident in rapid retrieval of number facts and in completing the arithmetic procedures necessary to solve more complex arithmetic problems in addition, subtraction, multiplication, and division.</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endParaRPr lang="en-IN" dirty="0"/>
          </a:p>
          <a:p>
            <a:r>
              <a:rPr lang="en-IN" dirty="0"/>
              <a:t>Poor comprehension of fractional </a:t>
            </a:r>
            <a:r>
              <a:rPr lang="pt-BR" dirty="0"/>
              <a:t>concepts (e.g., ratio, percentage, decimals.</a:t>
            </a:r>
          </a:p>
          <a:p>
            <a:r>
              <a:rPr lang="pt-BR" dirty="0"/>
              <a:t>Difficulty in solving word problems.</a:t>
            </a:r>
          </a:p>
          <a:p>
            <a:pPr>
              <a:buNone/>
            </a:pPr>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Associated Problems</a:t>
            </a:r>
          </a:p>
        </p:txBody>
      </p:sp>
      <p:sp>
        <p:nvSpPr>
          <p:cNvPr id="3" name="Content Placeholder 2"/>
          <p:cNvSpPr>
            <a:spLocks noGrp="1"/>
          </p:cNvSpPr>
          <p:nvPr>
            <p:ph sz="quarter" idx="1"/>
          </p:nvPr>
        </p:nvSpPr>
        <p:spPr/>
        <p:txBody>
          <a:bodyPr>
            <a:normAutofit/>
          </a:bodyPr>
          <a:lstStyle/>
          <a:p>
            <a:r>
              <a:rPr lang="en-IN" dirty="0"/>
              <a:t>Reading disorder</a:t>
            </a:r>
          </a:p>
          <a:p>
            <a:r>
              <a:rPr lang="en-IN" dirty="0"/>
              <a:t>Genetic deficits (e.g.,  Down syndrome)</a:t>
            </a:r>
          </a:p>
          <a:p>
            <a:r>
              <a:rPr lang="en-IN" dirty="0"/>
              <a:t>Neurological disorders (e.g., epilepsy)</a:t>
            </a:r>
          </a:p>
          <a:p>
            <a:r>
              <a:rPr lang="en-IN" dirty="0"/>
              <a:t>Psychiatric disorders (e.g., ADHD, bipolar disorder).</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Diagnosis</a:t>
            </a:r>
            <a:endParaRPr lang="en-IN"/>
          </a:p>
        </p:txBody>
      </p:sp>
      <p:sp>
        <p:nvSpPr>
          <p:cNvPr id="3" name="Content Placeholder 2"/>
          <p:cNvSpPr>
            <a:spLocks noGrp="1"/>
          </p:cNvSpPr>
          <p:nvPr>
            <p:ph sz="quarter" idx="1"/>
          </p:nvPr>
        </p:nvSpPr>
        <p:spPr/>
        <p:txBody>
          <a:bodyPr>
            <a:normAutofit lnSpcReduction="10000"/>
          </a:bodyPr>
          <a:lstStyle/>
          <a:p>
            <a:r>
              <a:rPr lang="en-US" dirty="0"/>
              <a:t>It is a clinical diagnosis made on the basis of :</a:t>
            </a:r>
          </a:p>
          <a:p>
            <a:pPr marL="514350" indent="-514350">
              <a:buAutoNum type="arabicPeriod"/>
            </a:pPr>
            <a:r>
              <a:rPr lang="en-US" dirty="0"/>
              <a:t>Developmental history.</a:t>
            </a:r>
          </a:p>
          <a:p>
            <a:pPr marL="514350" indent="-514350">
              <a:buAutoNum type="arabicPeriod"/>
            </a:pPr>
            <a:r>
              <a:rPr lang="en-US" dirty="0"/>
              <a:t>School reports.</a:t>
            </a:r>
          </a:p>
          <a:p>
            <a:pPr marL="514350" indent="-514350">
              <a:buAutoNum type="arabicPeriod"/>
            </a:pPr>
            <a:r>
              <a:rPr lang="en-US" dirty="0"/>
              <a:t>Observation of the child or Adult reading</a:t>
            </a:r>
          </a:p>
          <a:p>
            <a:pPr marL="514350" indent="-514350">
              <a:buAutoNum type="arabicPeriod"/>
            </a:pPr>
            <a:r>
              <a:rPr lang="en-US" dirty="0"/>
              <a:t>IQ assessment</a:t>
            </a:r>
          </a:p>
          <a:p>
            <a:pPr marL="514350" indent="-514350">
              <a:buAutoNum type="arabicPeriod"/>
            </a:pPr>
            <a:r>
              <a:rPr lang="en-US" dirty="0"/>
              <a:t>Academic skills- </a:t>
            </a:r>
            <a:r>
              <a:rPr lang="en-US" dirty="0" err="1"/>
              <a:t>reading;spelling;mathematics</a:t>
            </a:r>
            <a:r>
              <a:rPr lang="en-US" dirty="0"/>
              <a:t>.</a:t>
            </a:r>
          </a:p>
          <a:p>
            <a:pPr marL="514350" indent="-514350">
              <a:buFont typeface="Wingdings"/>
              <a:buAutoNum type="arabicPeriod"/>
            </a:pPr>
            <a:r>
              <a:rPr lang="en-IN" dirty="0"/>
              <a:t>Standardized academic achievement tests to clarify the youngster’s mathematic skill level; and specific tests to examine processing abilities.</a:t>
            </a:r>
          </a:p>
          <a:p>
            <a:pPr marL="514350" indent="-514350">
              <a:buAutoNum type="arabicPeriod"/>
            </a:pPr>
            <a:endParaRPr lang="en-US" dirty="0"/>
          </a:p>
          <a:p>
            <a:pPr>
              <a:buNone/>
            </a:pPr>
            <a:endParaRPr lang="en-US" dirty="0"/>
          </a:p>
          <a:p>
            <a:pPr marL="514350" indent="-514350">
              <a:buNone/>
            </a:pPr>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Scales</a:t>
            </a:r>
            <a:endParaRPr lang="en-IN" dirty="0"/>
          </a:p>
        </p:txBody>
      </p:sp>
      <p:sp>
        <p:nvSpPr>
          <p:cNvPr id="3" name="Content Placeholder 2"/>
          <p:cNvSpPr>
            <a:spLocks noGrp="1"/>
          </p:cNvSpPr>
          <p:nvPr>
            <p:ph sz="quarter" idx="1"/>
          </p:nvPr>
        </p:nvSpPr>
        <p:spPr/>
        <p:txBody>
          <a:bodyPr>
            <a:normAutofit/>
          </a:bodyPr>
          <a:lstStyle/>
          <a:p>
            <a:pPr>
              <a:buFont typeface="Wingdings" pitchFamily="2" charset="2"/>
              <a:buChar char="q"/>
            </a:pPr>
            <a:r>
              <a:rPr lang="en-IN" dirty="0"/>
              <a:t>Woodcock-Johnson Achievement Battery-III and Wide-Range Achievement Test–Expanded; the Neuropsychological Test Battery for Number Processing and Calculation in Children has been validated for children in grades 2 to 4 .</a:t>
            </a:r>
          </a:p>
          <a:p>
            <a:r>
              <a:rPr lang="en-IN" dirty="0"/>
              <a:t>Math anxiety may be assessed using child self-reported math anxiety scales (</a:t>
            </a:r>
            <a:r>
              <a:rPr lang="en-IN" dirty="0" err="1"/>
              <a:t>e.g.,Math</a:t>
            </a:r>
            <a:r>
              <a:rPr lang="en-IN" dirty="0"/>
              <a:t> Anxiety Questionnaire [11 items]</a:t>
            </a:r>
            <a:endParaRPr lang="en-US"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a:t>
            </a:r>
            <a:endParaRPr lang="en-IN" dirty="0"/>
          </a:p>
        </p:txBody>
      </p:sp>
      <p:sp>
        <p:nvSpPr>
          <p:cNvPr id="3" name="Content Placeholder 2"/>
          <p:cNvSpPr>
            <a:spLocks noGrp="1"/>
          </p:cNvSpPr>
          <p:nvPr>
            <p:ph sz="quarter" idx="1"/>
          </p:nvPr>
        </p:nvSpPr>
        <p:spPr/>
        <p:txBody>
          <a:bodyPr>
            <a:normAutofit/>
          </a:bodyPr>
          <a:lstStyle/>
          <a:p>
            <a:endParaRPr lang="en-IN" dirty="0"/>
          </a:p>
          <a:p>
            <a:r>
              <a:rPr lang="en-IN" dirty="0" err="1"/>
              <a:t>Psychoeducation</a:t>
            </a:r>
            <a:r>
              <a:rPr lang="en-IN" dirty="0"/>
              <a:t> about the disorder and its longer-term implication is an essential first step.</a:t>
            </a:r>
          </a:p>
          <a:p>
            <a:r>
              <a:rPr lang="en-IN" dirty="0"/>
              <a:t>Treatment of mathematics disorder is typically conducted within educational settings, by professionals trained in special education.</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Educational Techniques</a:t>
            </a:r>
            <a:endParaRPr lang="en-IN" dirty="0"/>
          </a:p>
        </p:txBody>
      </p:sp>
      <p:sp>
        <p:nvSpPr>
          <p:cNvPr id="3" name="Content Placeholder 2"/>
          <p:cNvSpPr>
            <a:spLocks noGrp="1"/>
          </p:cNvSpPr>
          <p:nvPr>
            <p:ph sz="quarter" idx="1"/>
          </p:nvPr>
        </p:nvSpPr>
        <p:spPr/>
        <p:txBody>
          <a:bodyPr>
            <a:normAutofit/>
          </a:bodyPr>
          <a:lstStyle/>
          <a:p>
            <a:r>
              <a:rPr lang="en-IN" dirty="0"/>
              <a:t>To incorporate </a:t>
            </a:r>
            <a:r>
              <a:rPr lang="en-IN" dirty="0" err="1"/>
              <a:t>modeling</a:t>
            </a:r>
            <a:r>
              <a:rPr lang="en-IN" dirty="0"/>
              <a:t> and feedback procedures</a:t>
            </a:r>
          </a:p>
          <a:p>
            <a:r>
              <a:rPr lang="en-IN" dirty="0"/>
              <a:t> Think-aloud procedures (i.e., verbalization while problem solving)</a:t>
            </a:r>
          </a:p>
          <a:p>
            <a:r>
              <a:rPr lang="en-IN" dirty="0"/>
              <a:t> Creative strategies and mnemonics to facilitate recall of sequential problem-solving strategies</a:t>
            </a:r>
          </a:p>
          <a:p>
            <a:r>
              <a:rPr lang="en-IN" dirty="0"/>
              <a:t>Frequent monitoring of the student’s progress, and teaching skills to mastery. </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pPr>
              <a:buFont typeface="Wingdings" pitchFamily="2" charset="2"/>
              <a:buChar char="q"/>
            </a:pPr>
            <a:r>
              <a:rPr lang="en-IN" dirty="0"/>
              <a:t>The provision of intensive small-group tutoring to teach to mastery appears to be an effective approach.</a:t>
            </a:r>
          </a:p>
          <a:p>
            <a:pPr>
              <a:buFont typeface="Wingdings" pitchFamily="2" charset="2"/>
              <a:buChar char="q"/>
            </a:pPr>
            <a:r>
              <a:rPr lang="en-IN" dirty="0"/>
              <a:t>Several promising computer-based software programs (e.g., </a:t>
            </a:r>
            <a:r>
              <a:rPr lang="en-IN" dirty="0" err="1"/>
              <a:t>NumberWorlds;Number</a:t>
            </a:r>
            <a:r>
              <a:rPr lang="en-IN" dirty="0"/>
              <a:t> Race) have been developed, which are based on current understanding of the neuroscience of arithmetic and its disorders.</a:t>
            </a:r>
          </a:p>
          <a:p>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lnSpcReduction="10000"/>
          </a:bodyPr>
          <a:lstStyle/>
          <a:p>
            <a:r>
              <a:rPr lang="en-IN" dirty="0"/>
              <a:t>The elimination of the intelligence quotient (IQ)–achievement discrepancy was due to the fact that it lacks validity: Children who do or do not meet the IQ–achievement discrepancy–based definition of RD do not differ in terms of core cognitive skills deemed to be prerequisite for efficient reading; neither IQ nor IQ–achievement discrepancy predicts response to intervention; it is potentially harmful to students because it tends to delay access to intervention.</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US" dirty="0"/>
              <a:t>To treat math anxiety:</a:t>
            </a:r>
            <a:r>
              <a:rPr lang="en-IN" dirty="0"/>
              <a:t>Intervention approaches that use various </a:t>
            </a:r>
            <a:r>
              <a:rPr lang="en-IN" dirty="0" err="1"/>
              <a:t>behavioral</a:t>
            </a:r>
            <a:r>
              <a:rPr lang="en-IN" dirty="0"/>
              <a:t> strategies (e.g., relaxation training, systematic desensitization, visualization of successful math performance) have been found to be effective for reducing the affective component of math anxiety.</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sz="quarter" idx="1"/>
          </p:nvPr>
        </p:nvSpPr>
        <p:spPr/>
        <p:txBody>
          <a:bodyPr/>
          <a:lstStyle/>
          <a:p>
            <a:endParaRPr lang="en-US" dirty="0"/>
          </a:p>
          <a:p>
            <a:endParaRPr lang="en-US" dirty="0"/>
          </a:p>
          <a:p>
            <a:pPr algn="ctr">
              <a:buNone/>
            </a:pPr>
            <a:r>
              <a:rPr lang="en-IN" sz="5400" b="1" dirty="0"/>
              <a:t>Disorder of Written Expression</a:t>
            </a:r>
            <a:endParaRPr lang="en-IN" sz="5400"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a:t>
            </a:r>
            <a:endParaRPr lang="en-IN" dirty="0"/>
          </a:p>
        </p:txBody>
      </p:sp>
      <p:sp>
        <p:nvSpPr>
          <p:cNvPr id="3" name="Content Placeholder 2"/>
          <p:cNvSpPr>
            <a:spLocks noGrp="1"/>
          </p:cNvSpPr>
          <p:nvPr>
            <p:ph sz="quarter" idx="1"/>
          </p:nvPr>
        </p:nvSpPr>
        <p:spPr/>
        <p:txBody>
          <a:bodyPr/>
          <a:lstStyle/>
          <a:p>
            <a:r>
              <a:rPr lang="en-IN" dirty="0"/>
              <a:t>Disorder of written expression is a condition diagnosed in childhood that is characterized by poor writing skills that are significantly below what is normal considering the child’s age, intelligence, and education, and which cause problems with the child’s academic success or other important areas of life.</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EPIDEMIOLOGY</a:t>
            </a:r>
          </a:p>
        </p:txBody>
      </p:sp>
      <p:sp>
        <p:nvSpPr>
          <p:cNvPr id="3" name="Content Placeholder 2"/>
          <p:cNvSpPr>
            <a:spLocks noGrp="1"/>
          </p:cNvSpPr>
          <p:nvPr>
            <p:ph sz="quarter" idx="1"/>
          </p:nvPr>
        </p:nvSpPr>
        <p:spPr/>
        <p:txBody>
          <a:bodyPr/>
          <a:lstStyle/>
          <a:p>
            <a:endParaRPr lang="en-IN" dirty="0"/>
          </a:p>
          <a:p>
            <a:r>
              <a:rPr lang="en-IN" dirty="0"/>
              <a:t>The prevalence of a disorder of written expression</a:t>
            </a:r>
          </a:p>
          <a:p>
            <a:pPr>
              <a:buNone/>
            </a:pPr>
            <a:r>
              <a:rPr lang="en-IN" dirty="0"/>
              <a:t>Is about 6 percent of school-aged children.</a:t>
            </a:r>
          </a:p>
          <a:p>
            <a:r>
              <a:rPr lang="en-IN" dirty="0"/>
              <a:t>More common in boys than girls (ratio of 2:1).</a:t>
            </a:r>
          </a:p>
          <a:p>
            <a:pPr>
              <a:buNone/>
            </a:pPr>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ETIOLOGY</a:t>
            </a:r>
          </a:p>
        </p:txBody>
      </p:sp>
      <p:sp>
        <p:nvSpPr>
          <p:cNvPr id="3" name="Content Placeholder 2"/>
          <p:cNvSpPr>
            <a:spLocks noGrp="1"/>
          </p:cNvSpPr>
          <p:nvPr>
            <p:ph sz="quarter" idx="1"/>
          </p:nvPr>
        </p:nvSpPr>
        <p:spPr/>
        <p:txBody>
          <a:bodyPr/>
          <a:lstStyle/>
          <a:p>
            <a:r>
              <a:rPr lang="en-US" dirty="0"/>
              <a:t>Causes are:</a:t>
            </a:r>
          </a:p>
          <a:p>
            <a:pPr>
              <a:buNone/>
            </a:pPr>
            <a:r>
              <a:rPr lang="en-US" dirty="0"/>
              <a:t>               1. </a:t>
            </a:r>
            <a:r>
              <a:rPr lang="en-IN" dirty="0"/>
              <a:t>Neuropsychological</a:t>
            </a:r>
          </a:p>
          <a:p>
            <a:pPr>
              <a:buNone/>
            </a:pPr>
            <a:r>
              <a:rPr lang="en-US" dirty="0"/>
              <a:t>               2. </a:t>
            </a:r>
            <a:r>
              <a:rPr lang="en-IN" dirty="0"/>
              <a:t>Genetic</a:t>
            </a:r>
          </a:p>
          <a:p>
            <a:pPr>
              <a:buNone/>
            </a:pPr>
            <a:r>
              <a:rPr lang="en-IN" dirty="0"/>
              <a:t>               3. </a:t>
            </a:r>
            <a:r>
              <a:rPr lang="en-IN" dirty="0" err="1"/>
              <a:t>Perinatal</a:t>
            </a:r>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Neuropsychological factors</a:t>
            </a:r>
            <a:endParaRPr lang="en-IN" dirty="0"/>
          </a:p>
        </p:txBody>
      </p:sp>
      <p:sp>
        <p:nvSpPr>
          <p:cNvPr id="3" name="Content Placeholder 2"/>
          <p:cNvSpPr>
            <a:spLocks noGrp="1"/>
          </p:cNvSpPr>
          <p:nvPr>
            <p:ph sz="quarter" idx="1"/>
          </p:nvPr>
        </p:nvSpPr>
        <p:spPr>
          <a:xfrm>
            <a:off x="612648" y="1600200"/>
            <a:ext cx="8174194" cy="4686320"/>
          </a:xfrm>
        </p:spPr>
        <p:txBody>
          <a:bodyPr>
            <a:normAutofit lnSpcReduction="10000"/>
          </a:bodyPr>
          <a:lstStyle/>
          <a:p>
            <a:r>
              <a:rPr lang="en-IN" dirty="0"/>
              <a:t>One of the most well-developed and empirically validated developmental models of writing conceptualizes reading and writing systems as separate but highly independent systems that draw on both common and unique component language processes.</a:t>
            </a:r>
          </a:p>
          <a:p>
            <a:r>
              <a:rPr lang="en-IN" dirty="0"/>
              <a:t> This model identifies three critical components of the writing system(transcription, text generation, and executive functions) that take place in an environment supported by short-term memory, working memory ,and long-term memory.</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lnSpcReduction="10000"/>
          </a:bodyPr>
          <a:lstStyle/>
          <a:p>
            <a:r>
              <a:rPr lang="en-IN" dirty="0"/>
              <a:t>Convincing evidence indicates that independently of intelligence, the number of impairments in underlying language processes (e.g., phonological, orthographic) uniquely predicts the severity of the writing disability.</a:t>
            </a:r>
          </a:p>
          <a:p>
            <a:r>
              <a:rPr lang="en-IN" dirty="0"/>
              <a:t>Also, some researchers believe that dysfunction of those areas of the brain involved in basic processing of visual information is implicated in disorder of written expression and may contribute to poor orthographic skills.</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Genetic Factors</a:t>
            </a:r>
          </a:p>
        </p:txBody>
      </p:sp>
      <p:sp>
        <p:nvSpPr>
          <p:cNvPr id="3" name="Content Placeholder 2"/>
          <p:cNvSpPr>
            <a:spLocks noGrp="1"/>
          </p:cNvSpPr>
          <p:nvPr>
            <p:ph sz="quarter" idx="1"/>
          </p:nvPr>
        </p:nvSpPr>
        <p:spPr/>
        <p:txBody>
          <a:bodyPr>
            <a:normAutofit/>
          </a:bodyPr>
          <a:lstStyle/>
          <a:p>
            <a:r>
              <a:rPr lang="en-IN" dirty="0"/>
              <a:t>Evidence for a genetic component in a disorder of written expression is provided by family, twin, and molecular genetic studies of problems in spelling and written language.</a:t>
            </a:r>
          </a:p>
          <a:p>
            <a:r>
              <a:rPr lang="en-IN" dirty="0"/>
              <a:t>Twin studies indicate that deficits in the heritability of spelling are higher than the heritability of reading deficits.</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a:t>Perinatal</a:t>
            </a:r>
            <a:r>
              <a:rPr lang="en-IN" dirty="0"/>
              <a:t> Factors</a:t>
            </a:r>
          </a:p>
        </p:txBody>
      </p:sp>
      <p:sp>
        <p:nvSpPr>
          <p:cNvPr id="3" name="Content Placeholder 2"/>
          <p:cNvSpPr>
            <a:spLocks noGrp="1"/>
          </p:cNvSpPr>
          <p:nvPr>
            <p:ph sz="quarter" idx="1"/>
          </p:nvPr>
        </p:nvSpPr>
        <p:spPr/>
        <p:txBody>
          <a:bodyPr/>
          <a:lstStyle/>
          <a:p>
            <a:endParaRPr lang="en-IN" dirty="0"/>
          </a:p>
          <a:p>
            <a:r>
              <a:rPr lang="en-IN" dirty="0"/>
              <a:t>Extreme prematurity</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Clinical Features</a:t>
            </a:r>
          </a:p>
        </p:txBody>
      </p:sp>
      <p:sp>
        <p:nvSpPr>
          <p:cNvPr id="3" name="Content Placeholder 2"/>
          <p:cNvSpPr>
            <a:spLocks noGrp="1"/>
          </p:cNvSpPr>
          <p:nvPr>
            <p:ph sz="quarter" idx="1"/>
          </p:nvPr>
        </p:nvSpPr>
        <p:spPr/>
        <p:txBody>
          <a:bodyPr>
            <a:normAutofit/>
          </a:bodyPr>
          <a:lstStyle/>
          <a:p>
            <a:r>
              <a:rPr lang="en-IN" dirty="0"/>
              <a:t>The age of onset is unclear, and although problems are usually discernible in kindergarten and early primary grades typically referrals are not made until after grade 3 or 4. The primary presenting problem is “developmental output failure,” which refers to a failure to produce or complete written work consistent with age expectations.</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IDEA</a:t>
            </a:r>
            <a:endParaRPr lang="en-IN" dirty="0"/>
          </a:p>
        </p:txBody>
      </p:sp>
      <p:sp>
        <p:nvSpPr>
          <p:cNvPr id="3" name="Content Placeholder 2"/>
          <p:cNvSpPr>
            <a:spLocks noGrp="1"/>
          </p:cNvSpPr>
          <p:nvPr>
            <p:ph sz="quarter" idx="1"/>
          </p:nvPr>
        </p:nvSpPr>
        <p:spPr/>
        <p:txBody>
          <a:bodyPr/>
          <a:lstStyle/>
          <a:p>
            <a:r>
              <a:rPr lang="en-IN" dirty="0"/>
              <a:t>The Individuals with Disabilities Education Act (IDEA), reauthorized in 2004 as the IDEA Improvement Act , guarantees the right of students with disabilities to a "free, appropriate, public education".</a:t>
            </a:r>
          </a:p>
          <a:p>
            <a:r>
              <a:rPr lang="en-IN" dirty="0"/>
              <a:t> The IDEA governs educational services provided to individuals with disabilities, ages 3 to 21 years, who meet specific disability eligibility criteria.</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Common Signs of Disorder of Written Expression</a:t>
            </a:r>
          </a:p>
        </p:txBody>
      </p:sp>
      <p:sp>
        <p:nvSpPr>
          <p:cNvPr id="3" name="Content Placeholder 2"/>
          <p:cNvSpPr>
            <a:spLocks noGrp="1"/>
          </p:cNvSpPr>
          <p:nvPr>
            <p:ph sz="quarter" idx="1"/>
          </p:nvPr>
        </p:nvSpPr>
        <p:spPr/>
        <p:txBody>
          <a:bodyPr/>
          <a:lstStyle/>
          <a:p>
            <a:r>
              <a:rPr lang="en-IN" dirty="0"/>
              <a:t>Avoidance of written work.</a:t>
            </a:r>
          </a:p>
          <a:p>
            <a:r>
              <a:rPr lang="en-IN" dirty="0"/>
              <a:t>Excessive technical errors of punctuation, capitalization, grammar, sentence structure, and paragraph structure.</a:t>
            </a:r>
          </a:p>
          <a:p>
            <a:r>
              <a:rPr lang="en-IN" dirty="0"/>
              <a:t>Frequent omission of words in sentences or incomplete sentences.</a:t>
            </a:r>
          </a:p>
          <a:p>
            <a:r>
              <a:rPr lang="en-IN" dirty="0"/>
              <a:t>Poor organization of written work.</a:t>
            </a:r>
          </a:p>
          <a:p>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9th edition</a:t>
            </a:r>
            <a:endParaRPr lang="en-IN"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chor="ctr"/>
          <a:lstStyle/>
          <a:p>
            <a:pPr algn="ctr">
              <a:buNone/>
            </a:pPr>
            <a:r>
              <a:rPr lang="en-US" sz="8000" b="1" dirty="0"/>
              <a:t>Diagnosis</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DSM-IV-TR Diagnostic Criteria </a:t>
            </a:r>
            <a:r>
              <a:rPr lang="en-IN" dirty="0" err="1"/>
              <a:t>DisorderofWritten</a:t>
            </a:r>
            <a:r>
              <a:rPr lang="en-IN" dirty="0"/>
              <a:t> Expression</a:t>
            </a:r>
          </a:p>
        </p:txBody>
      </p:sp>
      <p:sp>
        <p:nvSpPr>
          <p:cNvPr id="3" name="Content Placeholder 2"/>
          <p:cNvSpPr>
            <a:spLocks noGrp="1"/>
          </p:cNvSpPr>
          <p:nvPr>
            <p:ph sz="quarter" idx="1"/>
          </p:nvPr>
        </p:nvSpPr>
        <p:spPr/>
        <p:txBody>
          <a:bodyPr/>
          <a:lstStyle/>
          <a:p>
            <a:pPr>
              <a:buNone/>
            </a:pPr>
            <a:r>
              <a:rPr lang="en-US" dirty="0"/>
              <a:t> </a:t>
            </a:r>
          </a:p>
          <a:p>
            <a:pPr>
              <a:buNone/>
            </a:pPr>
            <a:r>
              <a:rPr lang="en-US" dirty="0"/>
              <a:t>A. </a:t>
            </a:r>
            <a:r>
              <a:rPr lang="en-IN" dirty="0"/>
              <a:t>Writing skills, as measured by individually administered standardized tests (or functional assessments of writing skills), are substantially below those expected given the person’s chronological age, measures of intelligence, and age-appropriate education.</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a:buNone/>
            </a:pPr>
            <a:endParaRPr lang="en-IN" dirty="0"/>
          </a:p>
          <a:p>
            <a:pPr>
              <a:buNone/>
            </a:pPr>
            <a:r>
              <a:rPr lang="en-IN" dirty="0"/>
              <a:t>B. The disturbance in Criterion A significantly interferes with academic achievement or activities of daily living that require the composition of written texts (e.g., writing grammatically correct sentences and organized paragraphs).</a:t>
            </a:r>
          </a:p>
          <a:p>
            <a:pPr>
              <a:buNone/>
            </a:pPr>
            <a:endParaRPr lang="en-IN" dirty="0"/>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ICD-10 Diagnostic Criteria Specific Spelling Disorder</a:t>
            </a:r>
          </a:p>
        </p:txBody>
      </p:sp>
      <p:sp>
        <p:nvSpPr>
          <p:cNvPr id="3" name="Content Placeholder 2"/>
          <p:cNvSpPr>
            <a:spLocks noGrp="1"/>
          </p:cNvSpPr>
          <p:nvPr>
            <p:ph sz="quarter" idx="1"/>
          </p:nvPr>
        </p:nvSpPr>
        <p:spPr/>
        <p:txBody>
          <a:bodyPr>
            <a:normAutofit/>
          </a:bodyPr>
          <a:lstStyle/>
          <a:p>
            <a:pPr>
              <a:buNone/>
            </a:pPr>
            <a:endParaRPr lang="en-IN" dirty="0"/>
          </a:p>
          <a:p>
            <a:pPr>
              <a:buNone/>
            </a:pPr>
            <a:r>
              <a:rPr lang="en-IN" dirty="0"/>
              <a:t>A. The score on a standardized spelling test is at least 2 standard errors of prediction below the level expected on the basis of the child’s chronological age and general intelligence.</a:t>
            </a:r>
          </a:p>
          <a:p>
            <a:pPr>
              <a:buNone/>
            </a:pPr>
            <a:r>
              <a:rPr lang="en-IN" dirty="0"/>
              <a:t>B. Scores on reading accuracy and comprehension and on arithmetic are within the normal range (± 2 standard deviations from the mean).</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pPr>
              <a:buNone/>
            </a:pPr>
            <a:endParaRPr lang="en-IN" dirty="0"/>
          </a:p>
          <a:p>
            <a:pPr>
              <a:buNone/>
            </a:pPr>
            <a:r>
              <a:rPr lang="en-IN" dirty="0"/>
              <a:t>C. There is no history of significant reading difficulties.</a:t>
            </a:r>
          </a:p>
          <a:p>
            <a:pPr>
              <a:buNone/>
            </a:pPr>
            <a:r>
              <a:rPr lang="en-IN" dirty="0"/>
              <a:t>D. School experience is within the average expectable range (i.e., there have been no extreme inadequacies in educational experiences).</a:t>
            </a:r>
          </a:p>
          <a:p>
            <a:pPr>
              <a:buNone/>
            </a:pPr>
            <a:r>
              <a:rPr lang="en-IN" dirty="0"/>
              <a:t>E. Spelling difficulties have been present from the early stages of learning to spell.</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a:buNone/>
            </a:pPr>
            <a:endParaRPr lang="en-IN" dirty="0"/>
          </a:p>
          <a:p>
            <a:pPr>
              <a:buNone/>
            </a:pPr>
            <a:r>
              <a:rPr lang="en-IN" dirty="0"/>
              <a:t>F. The disturbance described in Criterion A significantly interferes with academic achievement or with activities of daily living that require spelling skills.</a:t>
            </a:r>
          </a:p>
          <a:p>
            <a:pPr>
              <a:buNone/>
            </a:pPr>
            <a:r>
              <a:rPr lang="en-IN" dirty="0"/>
              <a:t>G. Most commonly used exclusion clause: IQ is below 70 on an individually administered standardized test.</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Standardized Tests for Assessing Written Expression</a:t>
            </a:r>
          </a:p>
        </p:txBody>
      </p:sp>
      <p:sp>
        <p:nvSpPr>
          <p:cNvPr id="3" name="Content Placeholder 2"/>
          <p:cNvSpPr>
            <a:spLocks noGrp="1"/>
          </p:cNvSpPr>
          <p:nvPr>
            <p:ph sz="quarter" idx="2"/>
          </p:nvPr>
        </p:nvSpPr>
        <p:spPr/>
        <p:txBody>
          <a:bodyPr/>
          <a:lstStyle/>
          <a:p>
            <a:r>
              <a:rPr lang="en-IN" dirty="0"/>
              <a:t>Wechsler Individual Achievement test (WIAT-II)</a:t>
            </a:r>
          </a:p>
          <a:p>
            <a:r>
              <a:rPr lang="en-IN" dirty="0"/>
              <a:t>Test </a:t>
            </a:r>
            <a:r>
              <a:rPr lang="en-IN" dirty="0" err="1"/>
              <a:t>ofWritten</a:t>
            </a:r>
            <a:r>
              <a:rPr lang="en-IN" dirty="0"/>
              <a:t> Language (TOWL; 3rd edition)</a:t>
            </a:r>
          </a:p>
        </p:txBody>
      </p:sp>
      <p:sp>
        <p:nvSpPr>
          <p:cNvPr id="4" name="Content Placeholder 3"/>
          <p:cNvSpPr>
            <a:spLocks noGrp="1"/>
          </p:cNvSpPr>
          <p:nvPr>
            <p:ph sz="quarter" idx="4"/>
          </p:nvPr>
        </p:nvSpPr>
        <p:spPr/>
        <p:txBody>
          <a:bodyPr>
            <a:normAutofit fontScale="92500" lnSpcReduction="20000"/>
          </a:bodyPr>
          <a:lstStyle/>
          <a:p>
            <a:r>
              <a:rPr lang="en-IN" dirty="0"/>
              <a:t>Spelling, written expression(5-19yrs)</a:t>
            </a:r>
          </a:p>
          <a:p>
            <a:pPr>
              <a:buFont typeface="Wingdings" pitchFamily="2" charset="2"/>
              <a:buChar char="q"/>
            </a:pPr>
            <a:r>
              <a:rPr lang="en-IN" dirty="0"/>
              <a:t>1. Elicited writing, including vocabulary, spelling, capitalization and punctuation, logical sentence</a:t>
            </a:r>
          </a:p>
          <a:p>
            <a:pPr>
              <a:buNone/>
            </a:pPr>
            <a:r>
              <a:rPr lang="en-IN" dirty="0"/>
              <a:t>   2. Spontaneous writing</a:t>
            </a:r>
          </a:p>
          <a:p>
            <a:pPr>
              <a:buNone/>
            </a:pPr>
            <a:r>
              <a:rPr lang="en-US" dirty="0"/>
              <a:t>         (</a:t>
            </a:r>
            <a:r>
              <a:rPr lang="en-IN" dirty="0"/>
              <a:t>7.5–17.9 yrs)</a:t>
            </a:r>
            <a:endParaRPr lang="en-US" dirty="0"/>
          </a:p>
        </p:txBody>
      </p:sp>
      <p:sp>
        <p:nvSpPr>
          <p:cNvPr id="5" name="Text Placeholder 4"/>
          <p:cNvSpPr>
            <a:spLocks noGrp="1"/>
          </p:cNvSpPr>
          <p:nvPr>
            <p:ph type="body" sz="quarter" idx="1"/>
          </p:nvPr>
        </p:nvSpPr>
        <p:spPr/>
        <p:txBody>
          <a:bodyPr>
            <a:normAutofit/>
          </a:bodyPr>
          <a:lstStyle/>
          <a:p>
            <a:r>
              <a:rPr lang="en-US" sz="3200" dirty="0"/>
              <a:t>Test</a:t>
            </a:r>
            <a:endParaRPr lang="en-IN" sz="3200" dirty="0"/>
          </a:p>
        </p:txBody>
      </p:sp>
      <p:sp>
        <p:nvSpPr>
          <p:cNvPr id="6" name="Text Placeholder 5"/>
          <p:cNvSpPr>
            <a:spLocks noGrp="1"/>
          </p:cNvSpPr>
          <p:nvPr>
            <p:ph type="body" sz="quarter" idx="3"/>
          </p:nvPr>
        </p:nvSpPr>
        <p:spPr/>
        <p:txBody>
          <a:bodyPr>
            <a:noAutofit/>
          </a:bodyPr>
          <a:lstStyle/>
          <a:p>
            <a:r>
              <a:rPr lang="en-IN" sz="2400" dirty="0"/>
              <a:t>Components of Written Language Assessed</a:t>
            </a:r>
          </a:p>
        </p:txBody>
      </p:sp>
      <p:sp>
        <p:nvSpPr>
          <p:cNvPr id="7" name="Rectangle 6"/>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85000" lnSpcReduction="10000"/>
          </a:bodyPr>
          <a:lstStyle/>
          <a:p>
            <a:r>
              <a:rPr lang="en-IN" dirty="0"/>
              <a:t>Test of Early Written Language (TEWL; 2nd edition)</a:t>
            </a:r>
          </a:p>
          <a:p>
            <a:r>
              <a:rPr lang="en-IN" dirty="0"/>
              <a:t>Test </a:t>
            </a:r>
            <a:r>
              <a:rPr lang="en-IN" dirty="0" err="1"/>
              <a:t>ofWritten</a:t>
            </a:r>
            <a:r>
              <a:rPr lang="en-IN" dirty="0"/>
              <a:t> Spelling (TOWS; 4th edition)</a:t>
            </a:r>
          </a:p>
          <a:p>
            <a:r>
              <a:rPr lang="en-IN" dirty="0"/>
              <a:t>Test </a:t>
            </a:r>
            <a:r>
              <a:rPr lang="en-IN" dirty="0" err="1"/>
              <a:t>ofWritten</a:t>
            </a:r>
            <a:r>
              <a:rPr lang="en-IN" dirty="0"/>
              <a:t> Expression (TOWE)</a:t>
            </a:r>
          </a:p>
          <a:p>
            <a:r>
              <a:rPr lang="en-IN" dirty="0"/>
              <a:t>Woodcock-Johnson </a:t>
            </a:r>
            <a:r>
              <a:rPr lang="en-IN" dirty="0" err="1"/>
              <a:t>Psychoeducational</a:t>
            </a:r>
            <a:r>
              <a:rPr lang="en-IN" dirty="0"/>
              <a:t> Battery</a:t>
            </a:r>
          </a:p>
          <a:p>
            <a:r>
              <a:rPr lang="en-IN" dirty="0"/>
              <a:t>Oral and Written Language Scales (OWLS)</a:t>
            </a:r>
          </a:p>
        </p:txBody>
      </p:sp>
      <p:sp>
        <p:nvSpPr>
          <p:cNvPr id="4" name="Content Placeholder 3"/>
          <p:cNvSpPr>
            <a:spLocks noGrp="1"/>
          </p:cNvSpPr>
          <p:nvPr>
            <p:ph sz="quarter" idx="2"/>
          </p:nvPr>
        </p:nvSpPr>
        <p:spPr/>
        <p:txBody>
          <a:bodyPr>
            <a:normAutofit fontScale="85000" lnSpcReduction="10000"/>
          </a:bodyPr>
          <a:lstStyle/>
          <a:p>
            <a:r>
              <a:rPr lang="en-IN" dirty="0"/>
              <a:t> Basic , global, and contextual writing 3–11 yrs</a:t>
            </a:r>
          </a:p>
          <a:p>
            <a:r>
              <a:rPr lang="en-IN" dirty="0"/>
              <a:t>Spelling of phonetically regular and </a:t>
            </a:r>
            <a:r>
              <a:rPr lang="en-IN" dirty="0" err="1"/>
              <a:t>nonregular</a:t>
            </a:r>
            <a:r>
              <a:rPr lang="en-IN" dirty="0"/>
              <a:t> words 6–18 yrs</a:t>
            </a:r>
          </a:p>
          <a:p>
            <a:r>
              <a:rPr lang="en-IN" dirty="0"/>
              <a:t> 6.5–14.9 yrs</a:t>
            </a:r>
            <a:endParaRPr lang="en-US" dirty="0"/>
          </a:p>
          <a:p>
            <a:r>
              <a:rPr lang="en-IN" dirty="0"/>
              <a:t>Dictation, proofing, writing fluency, writing samples 5 yrs–adulthood</a:t>
            </a:r>
          </a:p>
          <a:p>
            <a:r>
              <a:rPr lang="en-US" dirty="0"/>
              <a:t>5-21.9yrs</a:t>
            </a:r>
            <a:endParaRPr lang="en-IN" dirty="0"/>
          </a:p>
        </p:txBody>
      </p:sp>
      <p:sp>
        <p:nvSpPr>
          <p:cNvPr id="5" name="Rectangle 4"/>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DIFFERENTIAL DIAGNOSIS</a:t>
            </a:r>
          </a:p>
        </p:txBody>
      </p:sp>
      <p:sp>
        <p:nvSpPr>
          <p:cNvPr id="3" name="Content Placeholder 2"/>
          <p:cNvSpPr>
            <a:spLocks noGrp="1"/>
          </p:cNvSpPr>
          <p:nvPr>
            <p:ph sz="quarter" idx="1"/>
          </p:nvPr>
        </p:nvSpPr>
        <p:spPr/>
        <p:txBody>
          <a:bodyPr/>
          <a:lstStyle/>
          <a:p>
            <a:r>
              <a:rPr lang="en-IN"/>
              <a:t>Mental retardation</a:t>
            </a:r>
            <a:endParaRPr lang="en-IN" dirty="0"/>
          </a:p>
          <a:p>
            <a:r>
              <a:rPr lang="en-IN" dirty="0"/>
              <a:t>Impaired vision or hearing</a:t>
            </a:r>
          </a:p>
          <a:p>
            <a:r>
              <a:rPr lang="en-IN" dirty="0"/>
              <a:t>Communication disorders</a:t>
            </a:r>
          </a:p>
          <a:p>
            <a:r>
              <a:rPr lang="en-IN" dirty="0"/>
              <a:t>ADHD</a:t>
            </a:r>
          </a:p>
        </p:txBody>
      </p:sp>
      <p:sp>
        <p:nvSpPr>
          <p:cNvPr id="4" name="Rectangle 3"/>
          <p:cNvSpPr/>
          <p:nvPr/>
        </p:nvSpPr>
        <p:spPr>
          <a:xfrm>
            <a:off x="2143108" y="6215082"/>
            <a:ext cx="507209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Comprehensive textbook of psychiatry  9</a:t>
            </a:r>
            <a:r>
              <a:rPr lang="en-US" baseline="30000" dirty="0"/>
              <a:t>th</a:t>
            </a:r>
            <a:r>
              <a:rPr lang="en-US" dirty="0"/>
              <a:t> edition</a:t>
            </a:r>
            <a:endParaRPr lang="en-IN"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1020</TotalTime>
  <Words>5423</Words>
  <Application>Microsoft Office PowerPoint</Application>
  <PresentationFormat>On-screen Show (4:3)</PresentationFormat>
  <Paragraphs>532</Paragraphs>
  <Slides>105</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105</vt:i4>
      </vt:variant>
    </vt:vector>
  </HeadingPairs>
  <TitlesOfParts>
    <vt:vector size="113" baseType="lpstr">
      <vt:lpstr>Arial</vt:lpstr>
      <vt:lpstr>Calibri</vt:lpstr>
      <vt:lpstr>Courier New</vt:lpstr>
      <vt:lpstr>Garamond</vt:lpstr>
      <vt:lpstr>Tw Cen MT</vt:lpstr>
      <vt:lpstr>Wingdings</vt:lpstr>
      <vt:lpstr>Wingdings 2</vt:lpstr>
      <vt:lpstr>Median</vt:lpstr>
      <vt:lpstr>Specific  LEARNING  DISORDERS</vt:lpstr>
      <vt:lpstr>Definition</vt:lpstr>
      <vt:lpstr>PowerPoint Presentation</vt:lpstr>
      <vt:lpstr>Legal  Vs.  Psychiatric Definitions</vt:lpstr>
      <vt:lpstr>PowerPoint Presentation</vt:lpstr>
      <vt:lpstr>PowerPoint Presentation</vt:lpstr>
      <vt:lpstr>PowerPoint Presentation</vt:lpstr>
      <vt:lpstr>PowerPoint Presentation</vt:lpstr>
      <vt:lpstr>IDEA</vt:lpstr>
      <vt:lpstr>PowerPoint Presentation</vt:lpstr>
      <vt:lpstr>IDEA eligibility criteria </vt:lpstr>
      <vt:lpstr>PowerPoint Presentation</vt:lpstr>
      <vt:lpstr>PowerPoint Presentation</vt:lpstr>
      <vt:lpstr>PowerPoint Presentation</vt:lpstr>
      <vt:lpstr>PowerPoint Presentation</vt:lpstr>
      <vt:lpstr>DSM- V criteria</vt:lpstr>
      <vt:lpstr>PowerPoint Presentation</vt:lpstr>
      <vt:lpstr>PowerPoint Presentation</vt:lpstr>
      <vt:lpstr>PowerPoint Presentation</vt:lpstr>
      <vt:lpstr>PowerPoint Presentation</vt:lpstr>
      <vt:lpstr>Reading Disorder</vt:lpstr>
      <vt:lpstr>Dyslexia</vt:lpstr>
      <vt:lpstr>DSM-IV-TR Diagnostic Criteria for  Reading Disorder</vt:lpstr>
      <vt:lpstr>PowerPoint Presentation</vt:lpstr>
      <vt:lpstr>ICD- 10 criteria</vt:lpstr>
      <vt:lpstr>PowerPoint Presentation</vt:lpstr>
      <vt:lpstr>PowerPoint Presentation</vt:lpstr>
      <vt:lpstr>Epidemiology</vt:lpstr>
      <vt:lpstr>Etiology</vt:lpstr>
      <vt:lpstr>Neurological Substrate</vt:lpstr>
      <vt:lpstr>PowerPoint Presentation</vt:lpstr>
      <vt:lpstr>Genetic Factors</vt:lpstr>
      <vt:lpstr>Cognitive Factors</vt:lpstr>
      <vt:lpstr>PowerPoint Presentation</vt:lpstr>
      <vt:lpstr>Clinical Features</vt:lpstr>
      <vt:lpstr>Preschooler</vt:lpstr>
      <vt:lpstr>Kindergarten</vt:lpstr>
      <vt:lpstr>Primary Grades</vt:lpstr>
      <vt:lpstr>Middle Grades</vt:lpstr>
      <vt:lpstr>High school;College;Work</vt:lpstr>
      <vt:lpstr>Co-morbidity</vt:lpstr>
      <vt:lpstr>Diagnosis</vt:lpstr>
      <vt:lpstr>Commonly used standardized testing</vt:lpstr>
      <vt:lpstr>PowerPoint Presentation</vt:lpstr>
      <vt:lpstr>Risk factors that should be looked for:</vt:lpstr>
      <vt:lpstr>Differential Diagnosis</vt:lpstr>
      <vt:lpstr>Course &amp; Prognosis</vt:lpstr>
      <vt:lpstr>PowerPoint Presentation</vt:lpstr>
      <vt:lpstr>INSTRUCTIONAL IDEAS:  ASSISTANCE WITH AUDIO AND VISUAL ASPECTS OF LEARNING</vt:lpstr>
      <vt:lpstr>ASSISTANCE DURING ASSESSMENTS:</vt:lpstr>
      <vt:lpstr>ADDITIONAL  INSTRUCTIONAL IDEAS </vt:lpstr>
      <vt:lpstr>TECHNOLOGY USED </vt:lpstr>
      <vt:lpstr>OTHER ASSISTIVE TECHNOLOGY </vt:lpstr>
      <vt:lpstr>EMOTIONAL ISSUES</vt:lpstr>
      <vt:lpstr>PowerPoint Presentation</vt:lpstr>
      <vt:lpstr>Mathematics Disorder</vt:lpstr>
      <vt:lpstr>Types of mathematics disorder</vt:lpstr>
      <vt:lpstr>DSM-IV-TR Diagnostic Criteria</vt:lpstr>
      <vt:lpstr>ICD-10 Diagnostic Criteria</vt:lpstr>
      <vt:lpstr>PowerPoint Presentation</vt:lpstr>
      <vt:lpstr>PowerPoint Presentation</vt:lpstr>
      <vt:lpstr>EPIDEMIOLOGY</vt:lpstr>
      <vt:lpstr>Etiology</vt:lpstr>
      <vt:lpstr>Psychological Factors</vt:lpstr>
      <vt:lpstr>Number sense</vt:lpstr>
      <vt:lpstr>PowerPoint Presentation</vt:lpstr>
      <vt:lpstr>PowerPoint Presentation</vt:lpstr>
      <vt:lpstr>Neurological Factors</vt:lpstr>
      <vt:lpstr>Genetic Factors</vt:lpstr>
      <vt:lpstr>Environmental Factors</vt:lpstr>
      <vt:lpstr>Emotional Factors</vt:lpstr>
      <vt:lpstr>Clinical Features</vt:lpstr>
      <vt:lpstr>PowerPoint Presentation</vt:lpstr>
      <vt:lpstr>Associated Problems</vt:lpstr>
      <vt:lpstr>Diagnosis</vt:lpstr>
      <vt:lpstr>Scales</vt:lpstr>
      <vt:lpstr>Treatment</vt:lpstr>
      <vt:lpstr>Educational Techniques</vt:lpstr>
      <vt:lpstr>PowerPoint Presentation</vt:lpstr>
      <vt:lpstr>PowerPoint Presentation</vt:lpstr>
      <vt:lpstr>PowerPoint Presentation</vt:lpstr>
      <vt:lpstr>Definition</vt:lpstr>
      <vt:lpstr>EPIDEMIOLOGY</vt:lpstr>
      <vt:lpstr>ETIOLOGY</vt:lpstr>
      <vt:lpstr>Neuropsychological factors</vt:lpstr>
      <vt:lpstr>PowerPoint Presentation</vt:lpstr>
      <vt:lpstr>Genetic Factors</vt:lpstr>
      <vt:lpstr>Perinatal Factors</vt:lpstr>
      <vt:lpstr>Clinical Features</vt:lpstr>
      <vt:lpstr>Common Signs of Disorder of Written Expression</vt:lpstr>
      <vt:lpstr>PowerPoint Presentation</vt:lpstr>
      <vt:lpstr>DSM-IV-TR Diagnostic Criteria DisorderofWritten Expression</vt:lpstr>
      <vt:lpstr>PowerPoint Presentation</vt:lpstr>
      <vt:lpstr>ICD-10 Diagnostic Criteria Specific Spelling Disorder</vt:lpstr>
      <vt:lpstr>PowerPoint Presentation</vt:lpstr>
      <vt:lpstr>PowerPoint Presentation</vt:lpstr>
      <vt:lpstr>Standardized Tests for Assessing Written Expression</vt:lpstr>
      <vt:lpstr>PowerPoint Presentation</vt:lpstr>
      <vt:lpstr>DIFFERENTIAL DIAGNOSIS</vt:lpstr>
      <vt:lpstr>Treatment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JAYESH</dc:creator>
  <cp:lastModifiedBy>918477051901</cp:lastModifiedBy>
  <cp:revision>178</cp:revision>
  <dcterms:created xsi:type="dcterms:W3CDTF">2015-07-06T05:41:54Z</dcterms:created>
  <dcterms:modified xsi:type="dcterms:W3CDTF">2020-08-14T10:21:32Z</dcterms:modified>
</cp:coreProperties>
</file>