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57" r:id="rId3"/>
    <p:sldId id="259" r:id="rId4"/>
    <p:sldId id="296" r:id="rId5"/>
    <p:sldId id="258" r:id="rId6"/>
    <p:sldId id="260" r:id="rId7"/>
    <p:sldId id="305" r:id="rId8"/>
    <p:sldId id="313" r:id="rId9"/>
    <p:sldId id="314" r:id="rId10"/>
    <p:sldId id="306" r:id="rId11"/>
    <p:sldId id="295" r:id="rId12"/>
    <p:sldId id="279" r:id="rId13"/>
    <p:sldId id="292" r:id="rId14"/>
    <p:sldId id="304" r:id="rId15"/>
    <p:sldId id="282" r:id="rId16"/>
    <p:sldId id="283" r:id="rId17"/>
    <p:sldId id="263" r:id="rId18"/>
    <p:sldId id="264" r:id="rId19"/>
    <p:sldId id="265" r:id="rId20"/>
    <p:sldId id="284" r:id="rId21"/>
    <p:sldId id="285" r:id="rId22"/>
    <p:sldId id="286" r:id="rId23"/>
    <p:sldId id="287" r:id="rId24"/>
    <p:sldId id="272" r:id="rId25"/>
    <p:sldId id="317" r:id="rId26"/>
    <p:sldId id="318" r:id="rId27"/>
    <p:sldId id="316" r:id="rId28"/>
    <p:sldId id="261" r:id="rId29"/>
    <p:sldId id="288" r:id="rId30"/>
    <p:sldId id="289" r:id="rId31"/>
    <p:sldId id="262" r:id="rId32"/>
    <p:sldId id="266" r:id="rId33"/>
    <p:sldId id="269" r:id="rId34"/>
    <p:sldId id="270" r:id="rId35"/>
    <p:sldId id="290" r:id="rId36"/>
    <p:sldId id="274" r:id="rId37"/>
    <p:sldId id="278" r:id="rId38"/>
    <p:sldId id="291" r:id="rId39"/>
    <p:sldId id="307" r:id="rId40"/>
    <p:sldId id="308" r:id="rId41"/>
    <p:sldId id="309" r:id="rId42"/>
    <p:sldId id="310" r:id="rId43"/>
    <p:sldId id="311" r:id="rId44"/>
    <p:sldId id="312"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0" autoAdjust="0"/>
    <p:restoredTop sz="94660"/>
  </p:normalViewPr>
  <p:slideViewPr>
    <p:cSldViewPr>
      <p:cViewPr>
        <p:scale>
          <a:sx n="66" d="100"/>
          <a:sy n="66" d="100"/>
        </p:scale>
        <p:origin x="-118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BB1C09-81E0-4F9F-B05A-7ED517371762}" type="datetimeFigureOut">
              <a:rPr lang="en-US" smtClean="0"/>
              <a:pPr/>
              <a:t>4/27/2020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8E01D-0764-44B4-AACC-BF7609B92883}" type="slidenum">
              <a:rPr lang="en-US" smtClean="0"/>
              <a:pPr/>
              <a:t>‹#›</a:t>
            </a:fld>
            <a:endParaRPr lang="en-US"/>
          </a:p>
        </p:txBody>
      </p:sp>
    </p:spTree>
    <p:extLst>
      <p:ext uri="{BB962C8B-B14F-4D97-AF65-F5344CB8AC3E}">
        <p14:creationId xmlns:p14="http://schemas.microsoft.com/office/powerpoint/2010/main" val="3531711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Worse when patient supine/leaning</a:t>
            </a:r>
          </a:p>
          <a:p>
            <a:r>
              <a:rPr lang="en-US" dirty="0" smtClean="0"/>
              <a:t>Lump or feeling that food is stuck beneath the xiphoid</a:t>
            </a:r>
          </a:p>
          <a:p>
            <a:r>
              <a:rPr lang="en-US" dirty="0" smtClean="0"/>
              <a:t>Late symptoms of dysphagia and </a:t>
            </a:r>
            <a:r>
              <a:rPr lang="en-US" dirty="0" err="1" smtClean="0"/>
              <a:t>vomitting</a:t>
            </a:r>
            <a:r>
              <a:rPr lang="en-US" dirty="0" smtClean="0"/>
              <a:t> may suggest stricture</a:t>
            </a:r>
          </a:p>
          <a:p>
            <a:endParaRPr lang="en-US" dirty="0"/>
          </a:p>
        </p:txBody>
      </p:sp>
      <p:sp>
        <p:nvSpPr>
          <p:cNvPr id="4" name="Slide Number Placeholder 3"/>
          <p:cNvSpPr>
            <a:spLocks noGrp="1"/>
          </p:cNvSpPr>
          <p:nvPr>
            <p:ph type="sldNum" sz="quarter" idx="10"/>
          </p:nvPr>
        </p:nvSpPr>
        <p:spPr/>
        <p:txBody>
          <a:bodyPr/>
          <a:lstStyle/>
          <a:p>
            <a:fld id="{1808E01D-0764-44B4-AACC-BF7609B92883}" type="slidenum">
              <a:rPr lang="en-US" smtClean="0"/>
              <a:pPr/>
              <a:t>3</a:t>
            </a:fld>
            <a:endParaRPr lang="en-US"/>
          </a:p>
        </p:txBody>
      </p:sp>
    </p:spTree>
    <p:extLst>
      <p:ext uri="{BB962C8B-B14F-4D97-AF65-F5344CB8AC3E}">
        <p14:creationId xmlns:p14="http://schemas.microsoft.com/office/powerpoint/2010/main" val="535328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phrenoesophageal ligament is formed by fusion by </a:t>
            </a:r>
            <a:r>
              <a:rPr lang="en-US" dirty="0" err="1" smtClean="0"/>
              <a:t>endothoracic</a:t>
            </a:r>
            <a:r>
              <a:rPr lang="en-US" dirty="0" smtClean="0"/>
              <a:t> and </a:t>
            </a:r>
            <a:r>
              <a:rPr lang="en-US" dirty="0" err="1" smtClean="0"/>
              <a:t>endoabdominal</a:t>
            </a:r>
            <a:r>
              <a:rPr lang="en-US" dirty="0" smtClean="0"/>
              <a:t> fascia at the esophageal hiatus</a:t>
            </a:r>
          </a:p>
          <a:p>
            <a:endParaRPr lang="en-US" dirty="0"/>
          </a:p>
        </p:txBody>
      </p:sp>
      <p:sp>
        <p:nvSpPr>
          <p:cNvPr id="4" name="Slide Number Placeholder 3"/>
          <p:cNvSpPr>
            <a:spLocks noGrp="1"/>
          </p:cNvSpPr>
          <p:nvPr>
            <p:ph type="sldNum" sz="quarter" idx="10"/>
          </p:nvPr>
        </p:nvSpPr>
        <p:spPr/>
        <p:txBody>
          <a:bodyPr/>
          <a:lstStyle/>
          <a:p>
            <a:fld id="{1808E01D-0764-44B4-AACC-BF7609B92883}" type="slidenum">
              <a:rPr lang="en-US" smtClean="0"/>
              <a:pPr/>
              <a:t>5</a:t>
            </a:fld>
            <a:endParaRPr lang="en-US"/>
          </a:p>
        </p:txBody>
      </p:sp>
    </p:spTree>
    <p:extLst>
      <p:ext uri="{BB962C8B-B14F-4D97-AF65-F5344CB8AC3E}">
        <p14:creationId xmlns:p14="http://schemas.microsoft.com/office/powerpoint/2010/main" val="1597533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latin typeface="+mn-lt"/>
                <a:ea typeface="+mn-ea"/>
                <a:cs typeface="+mn-cs"/>
              </a:rPr>
              <a:t>Muscle weakening and loss of elasticity as people age is thought to predispose to hiatus hernia,</a:t>
            </a: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Conditions such as chronic esophagitis may cause shortening of the esophagus by causing fibrosis of the longitudinal muscles and, therefore, predispose to hiatal hernia. However, which comes first, the hiatal hernia worsening the reflux or the reflux-induced shortening of the esophagus, remains unknown.</a:t>
            </a:r>
            <a:endParaRPr lang="en-US" dirty="0" smtClean="0"/>
          </a:p>
          <a:p>
            <a:endParaRPr lang="en-US" dirty="0"/>
          </a:p>
        </p:txBody>
      </p:sp>
      <p:sp>
        <p:nvSpPr>
          <p:cNvPr id="4" name="Slide Number Placeholder 3"/>
          <p:cNvSpPr>
            <a:spLocks noGrp="1"/>
          </p:cNvSpPr>
          <p:nvPr>
            <p:ph type="sldNum" sz="quarter" idx="10"/>
          </p:nvPr>
        </p:nvSpPr>
        <p:spPr/>
        <p:txBody>
          <a:bodyPr/>
          <a:lstStyle/>
          <a:p>
            <a:fld id="{1808E01D-0764-44B4-AACC-BF7609B92883}" type="slidenum">
              <a:rPr lang="en-US" smtClean="0"/>
              <a:pPr/>
              <a:t>28</a:t>
            </a:fld>
            <a:endParaRPr lang="en-US"/>
          </a:p>
        </p:txBody>
      </p:sp>
    </p:spTree>
    <p:extLst>
      <p:ext uri="{BB962C8B-B14F-4D97-AF65-F5344CB8AC3E}">
        <p14:creationId xmlns:p14="http://schemas.microsoft.com/office/powerpoint/2010/main" val="933281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mn-lt"/>
                <a:ea typeface="+mn-ea"/>
                <a:cs typeface="+mn-cs"/>
              </a:rPr>
              <a:t> However, young patients with severe or recurrent complications of GERD, such as strictures, ulcers, and bleeding, who cannot afford lifelong PPI treatment or would prefer to avoid taking medications long term, may be surgical candidates.</a:t>
            </a:r>
            <a:endParaRPr lang="en-US" dirty="0" smtClean="0"/>
          </a:p>
          <a:p>
            <a:endParaRPr lang="en-US" dirty="0"/>
          </a:p>
        </p:txBody>
      </p:sp>
      <p:sp>
        <p:nvSpPr>
          <p:cNvPr id="4" name="Slide Number Placeholder 3"/>
          <p:cNvSpPr>
            <a:spLocks noGrp="1"/>
          </p:cNvSpPr>
          <p:nvPr>
            <p:ph type="sldNum" sz="quarter" idx="10"/>
          </p:nvPr>
        </p:nvSpPr>
        <p:spPr/>
        <p:txBody>
          <a:bodyPr/>
          <a:lstStyle/>
          <a:p>
            <a:fld id="{1808E01D-0764-44B4-AACC-BF7609B92883}" type="slidenum">
              <a:rPr lang="en-US" smtClean="0"/>
              <a:pPr/>
              <a:t>33</a:t>
            </a:fld>
            <a:endParaRPr lang="en-US"/>
          </a:p>
        </p:txBody>
      </p:sp>
    </p:spTree>
    <p:extLst>
      <p:ext uri="{BB962C8B-B14F-4D97-AF65-F5344CB8AC3E}">
        <p14:creationId xmlns:p14="http://schemas.microsoft.com/office/powerpoint/2010/main" val="3778041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7F66BD9-6730-4090-8A6D-DBB80D171B1F}" type="datetimeFigureOut">
              <a:rPr lang="en-US" smtClean="0"/>
              <a:pPr/>
              <a:t>4/27/2020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7A87BCA-25A6-4CD5-AA27-A65F4F571CE1}"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F66BD9-6730-4090-8A6D-DBB80D171B1F}"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87BCA-25A6-4CD5-AA27-A65F4F571CE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F66BD9-6730-4090-8A6D-DBB80D171B1F}"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87BCA-25A6-4CD5-AA27-A65F4F571CE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7F66BD9-6730-4090-8A6D-DBB80D171B1F}" type="datetimeFigureOut">
              <a:rPr lang="en-US" smtClean="0"/>
              <a:pPr/>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A87BCA-25A6-4CD5-AA27-A65F4F571CE1}"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7F66BD9-6730-4090-8A6D-DBB80D171B1F}" type="datetimeFigureOut">
              <a:rPr lang="en-US" smtClean="0"/>
              <a:pPr/>
              <a:t>4/27/2020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7A87BCA-25A6-4CD5-AA27-A65F4F571CE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7F66BD9-6730-4090-8A6D-DBB80D171B1F}"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87BCA-25A6-4CD5-AA27-A65F4F571CE1}"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7F66BD9-6730-4090-8A6D-DBB80D171B1F}" type="datetimeFigureOut">
              <a:rPr lang="en-US" smtClean="0"/>
              <a:pPr/>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A87BCA-25A6-4CD5-AA27-A65F4F571CE1}"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7F66BD9-6730-4090-8A6D-DBB80D171B1F}" type="datetimeFigureOut">
              <a:rPr lang="en-US" smtClean="0"/>
              <a:pPr/>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A87BCA-25A6-4CD5-AA27-A65F4F571CE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66BD9-6730-4090-8A6D-DBB80D171B1F}" type="datetimeFigureOut">
              <a:rPr lang="en-US" smtClean="0"/>
              <a:pPr/>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A87BCA-25A6-4CD5-AA27-A65F4F571CE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7F66BD9-6730-4090-8A6D-DBB80D171B1F}" type="datetimeFigureOut">
              <a:rPr lang="en-US" smtClean="0"/>
              <a:pPr/>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A87BCA-25A6-4CD5-AA27-A65F4F571CE1}"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7F66BD9-6730-4090-8A6D-DBB80D171B1F}" type="datetimeFigureOut">
              <a:rPr lang="en-US" smtClean="0"/>
              <a:pPr/>
              <a:t>4/27/2020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7A87BCA-25A6-4CD5-AA27-A65F4F571CE1}"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7F66BD9-6730-4090-8A6D-DBB80D171B1F}" type="datetimeFigureOut">
              <a:rPr lang="en-US" smtClean="0"/>
              <a:pPr/>
              <a:t>4/27/2020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7A87BCA-25A6-4CD5-AA27-A65F4F571CE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05200"/>
            <a:ext cx="6400800" cy="1600200"/>
          </a:xfrm>
        </p:spPr>
        <p:txBody>
          <a:bodyPr>
            <a:normAutofit/>
          </a:bodyPr>
          <a:lstStyle/>
          <a:p>
            <a:r>
              <a:rPr lang="en-US" sz="2800" dirty="0" smtClean="0">
                <a:solidFill>
                  <a:schemeClr val="tx1"/>
                </a:solidFill>
              </a:rPr>
              <a:t> </a:t>
            </a:r>
          </a:p>
          <a:p>
            <a:endParaRPr lang="en-US" dirty="0"/>
          </a:p>
        </p:txBody>
      </p:sp>
      <p:sp>
        <p:nvSpPr>
          <p:cNvPr id="2" name="Title 1"/>
          <p:cNvSpPr>
            <a:spLocks noGrp="1"/>
          </p:cNvSpPr>
          <p:nvPr>
            <p:ph type="ctrTitle"/>
          </p:nvPr>
        </p:nvSpPr>
        <p:spPr/>
        <p:txBody>
          <a:bodyPr/>
          <a:lstStyle/>
          <a:p>
            <a:r>
              <a:rPr lang="en-US" b="1" dirty="0" smtClean="0"/>
              <a:t>HIATAL HERNIA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Paraesophageal hiatal hernia</a:t>
            </a:r>
            <a:r>
              <a:rPr lang="en-US" dirty="0" smtClean="0"/>
              <a:t> </a:t>
            </a:r>
            <a:endParaRPr lang="en-US" dirty="0"/>
          </a:p>
        </p:txBody>
      </p:sp>
      <p:sp>
        <p:nvSpPr>
          <p:cNvPr id="3" name="Content Placeholder 2"/>
          <p:cNvSpPr>
            <a:spLocks noGrp="1"/>
          </p:cNvSpPr>
          <p:nvPr>
            <p:ph idx="1"/>
          </p:nvPr>
        </p:nvSpPr>
        <p:spPr>
          <a:xfrm>
            <a:off x="381000" y="1600200"/>
            <a:ext cx="5029200" cy="4525963"/>
          </a:xfrm>
        </p:spPr>
        <p:txBody>
          <a:bodyPr>
            <a:normAutofit/>
          </a:bodyPr>
          <a:lstStyle/>
          <a:p>
            <a:pPr marL="342900" lvl="1" indent="-342900">
              <a:buFont typeface="Arial" pitchFamily="34" charset="0"/>
              <a:buChar char="•"/>
            </a:pPr>
            <a:r>
              <a:rPr lang="en-US" b="1" dirty="0" smtClean="0"/>
              <a:t>Paraesophageal hiatal hernia</a:t>
            </a:r>
            <a:r>
              <a:rPr lang="en-US" dirty="0" smtClean="0"/>
              <a:t>:</a:t>
            </a:r>
          </a:p>
          <a:p>
            <a:pPr marL="342900" lvl="1" indent="-342900">
              <a:buFont typeface="Arial" pitchFamily="34" charset="0"/>
              <a:buChar char="•"/>
            </a:pPr>
            <a:r>
              <a:rPr lang="en-US" dirty="0" smtClean="0"/>
              <a:t>In paraesophageal</a:t>
            </a:r>
            <a:r>
              <a:rPr lang="en-US" dirty="0"/>
              <a:t> </a:t>
            </a:r>
            <a:r>
              <a:rPr lang="en-US" dirty="0" smtClean="0"/>
              <a:t>hiatal  there is no sliding up and down. A portion of the stomach remains stuck in the chest cavity.</a:t>
            </a:r>
          </a:p>
          <a:p>
            <a:pPr marL="342900" lvl="1" indent="-342900">
              <a:buFont typeface="Arial" pitchFamily="34" charset="0"/>
              <a:buChar char="•"/>
            </a:pPr>
            <a:r>
              <a:rPr lang="en-US" dirty="0" smtClean="0"/>
              <a:t>These hernias </a:t>
            </a:r>
            <a:r>
              <a:rPr lang="en-US" dirty="0"/>
              <a:t>remain in the chest at all times. </a:t>
            </a:r>
            <a:endParaRPr lang="en-US" dirty="0" smtClean="0"/>
          </a:p>
          <a:p>
            <a:pPr marL="342900" lvl="1" indent="-342900">
              <a:buFont typeface="Arial" pitchFamily="34" charset="0"/>
              <a:buChar char="•"/>
            </a:pPr>
            <a:r>
              <a:rPr lang="en-US" dirty="0" smtClean="0"/>
              <a:t>This type is less common.</a:t>
            </a:r>
          </a:p>
          <a:p>
            <a:endParaRPr lang="en-US" sz="2800" dirty="0"/>
          </a:p>
        </p:txBody>
      </p:sp>
      <p:pic>
        <p:nvPicPr>
          <p:cNvPr id="3074" name="Picture 2" descr="C:\Documents and Settings\zeb\Desktop\images (4).jpg"/>
          <p:cNvPicPr>
            <a:picLocks noChangeAspect="1" noChangeArrowheads="1"/>
          </p:cNvPicPr>
          <p:nvPr/>
        </p:nvPicPr>
        <p:blipFill>
          <a:blip r:embed="rId2" cstate="print"/>
          <a:srcRect/>
          <a:stretch>
            <a:fillRect/>
          </a:stretch>
        </p:blipFill>
        <p:spPr bwMode="auto">
          <a:xfrm>
            <a:off x="5410200" y="1828800"/>
            <a:ext cx="3505200" cy="3581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srcRect/>
          <a:stretch>
            <a:fillRect/>
          </a:stretch>
        </p:blipFill>
        <p:spPr bwMode="auto">
          <a:xfrm>
            <a:off x="304800" y="1143000"/>
            <a:ext cx="4114800" cy="44958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4724400" y="1219200"/>
            <a:ext cx="4038600" cy="4267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www.lhsc.on.ca/_images/Thoracic_Surgery/HiatalHernia.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533400"/>
            <a:ext cx="8143703"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723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Documents and Settings\zeb\Desktop\images (3).jpg"/>
          <p:cNvPicPr>
            <a:picLocks noGrp="1" noChangeAspect="1" noChangeArrowheads="1"/>
          </p:cNvPicPr>
          <p:nvPr>
            <p:ph idx="1"/>
          </p:nvPr>
        </p:nvPicPr>
        <p:blipFill>
          <a:blip r:embed="rId2" cstate="print"/>
          <a:srcRect/>
          <a:stretch>
            <a:fillRect/>
          </a:stretch>
        </p:blipFill>
        <p:spPr bwMode="auto">
          <a:xfrm>
            <a:off x="228600" y="228600"/>
            <a:ext cx="8610600" cy="59436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b="1" dirty="0" smtClean="0"/>
              <a:t>Clinical Manifestation</a:t>
            </a:r>
            <a:endParaRPr lang="en-US" b="1" dirty="0"/>
          </a:p>
        </p:txBody>
      </p:sp>
      <p:sp>
        <p:nvSpPr>
          <p:cNvPr id="3" name="Content Placeholder 2"/>
          <p:cNvSpPr>
            <a:spLocks noGrp="1"/>
          </p:cNvSpPr>
          <p:nvPr>
            <p:ph idx="1"/>
          </p:nvPr>
        </p:nvSpPr>
        <p:spPr>
          <a:xfrm>
            <a:off x="914400" y="1219200"/>
            <a:ext cx="7620000" cy="4754563"/>
          </a:xfrm>
        </p:spPr>
        <p:txBody>
          <a:bodyPr>
            <a:noAutofit/>
          </a:bodyPr>
          <a:lstStyle/>
          <a:p>
            <a:pPr>
              <a:buFont typeface="Wingdings" pitchFamily="2" charset="2"/>
              <a:buChar char="Ø"/>
            </a:pPr>
            <a:r>
              <a:rPr lang="en-US" sz="2800" dirty="0" smtClean="0"/>
              <a:t>The patient with </a:t>
            </a:r>
            <a:r>
              <a:rPr lang="en-US" sz="2800" b="1" dirty="0" smtClean="0"/>
              <a:t>sliding</a:t>
            </a:r>
            <a:r>
              <a:rPr lang="en-US" sz="2800" dirty="0" smtClean="0"/>
              <a:t> hernia may have,</a:t>
            </a:r>
          </a:p>
          <a:p>
            <a:pPr>
              <a:buNone/>
            </a:pPr>
            <a:endParaRPr lang="en-US" sz="2800" dirty="0" smtClean="0"/>
          </a:p>
          <a:p>
            <a:r>
              <a:rPr lang="en-US" sz="2800" dirty="0" smtClean="0"/>
              <a:t>Heart burn</a:t>
            </a:r>
          </a:p>
          <a:p>
            <a:r>
              <a:rPr lang="en-US" sz="2800" dirty="0" smtClean="0"/>
              <a:t>Regurgitation  of contents of stomach and</a:t>
            </a:r>
          </a:p>
          <a:p>
            <a:r>
              <a:rPr lang="en-US" sz="2800" dirty="0" smtClean="0"/>
              <a:t>Dysphagia  but at least 50% are Asymptomatic.</a:t>
            </a:r>
          </a:p>
          <a:p>
            <a:pPr>
              <a:buNone/>
            </a:pPr>
            <a:endParaRPr lang="en-US" sz="2800" dirty="0" smtClean="0"/>
          </a:p>
          <a:p>
            <a:pPr>
              <a:buFont typeface="Wingdings" pitchFamily="2" charset="2"/>
              <a:buChar char="Ø"/>
            </a:pPr>
            <a:r>
              <a:rPr lang="en-US" sz="2800" dirty="0" smtClean="0"/>
              <a:t>The patient with </a:t>
            </a:r>
            <a:r>
              <a:rPr lang="en-US" sz="2800" b="1" dirty="0" smtClean="0"/>
              <a:t>paraoesophageal</a:t>
            </a:r>
            <a:r>
              <a:rPr lang="en-US" sz="2800" dirty="0" smtClean="0"/>
              <a:t> hernia usually feels a sense of fullness after eating or may be asymptomatic.</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Complications of Sliding Hiatal Hernia</a:t>
            </a:r>
            <a:endParaRPr lang="en-US" dirty="0">
              <a:solidFill>
                <a:srgbClr val="C00000"/>
              </a:solidFill>
            </a:endParaRPr>
          </a:p>
        </p:txBody>
      </p:sp>
      <p:sp>
        <p:nvSpPr>
          <p:cNvPr id="3" name="Content Placeholder 2"/>
          <p:cNvSpPr>
            <a:spLocks noGrp="1"/>
          </p:cNvSpPr>
          <p:nvPr>
            <p:ph sz="quarter" idx="1"/>
          </p:nvPr>
        </p:nvSpPr>
        <p:spPr/>
        <p:txBody>
          <a:bodyPr>
            <a:normAutofit lnSpcReduction="10000"/>
          </a:bodyPr>
          <a:lstStyle/>
          <a:p>
            <a:pPr>
              <a:lnSpc>
                <a:spcPct val="150000"/>
              </a:lnSpc>
            </a:pPr>
            <a:r>
              <a:rPr lang="en-US" dirty="0" smtClean="0"/>
              <a:t>Most common complication is GERD.</a:t>
            </a:r>
          </a:p>
          <a:p>
            <a:pPr>
              <a:lnSpc>
                <a:spcPct val="150000"/>
              </a:lnSpc>
            </a:pPr>
            <a:r>
              <a:rPr lang="en-US" dirty="0" smtClean="0"/>
              <a:t>Other complications are rare and are related to reflux</a:t>
            </a:r>
          </a:p>
          <a:p>
            <a:pPr lvl="1">
              <a:lnSpc>
                <a:spcPct val="150000"/>
              </a:lnSpc>
            </a:pPr>
            <a:r>
              <a:rPr lang="en-US" dirty="0" smtClean="0"/>
              <a:t>Esophagitis (dysphagia, heartburn)</a:t>
            </a:r>
          </a:p>
          <a:p>
            <a:pPr lvl="1">
              <a:lnSpc>
                <a:spcPct val="150000"/>
              </a:lnSpc>
            </a:pPr>
            <a:r>
              <a:rPr lang="en-US" dirty="0" smtClean="0"/>
              <a:t>Consequences of esophagitis ( peptic stricture, Barrett’s esophagus, esophageal carcinoma)</a:t>
            </a:r>
          </a:p>
          <a:p>
            <a:pPr lvl="1">
              <a:lnSpc>
                <a:spcPct val="150000"/>
              </a:lnSpc>
            </a:pPr>
            <a:r>
              <a:rPr lang="en-US" dirty="0" smtClean="0"/>
              <a:t>Extra-esophageal complications ( pneumonitis/ pneumonia, asthma, cough, laryngitis)</a:t>
            </a:r>
          </a:p>
          <a:p>
            <a:pPr lvl="1">
              <a:lnSpc>
                <a:spcPct val="150000"/>
              </a:lnSpc>
            </a:pPr>
            <a:r>
              <a:rPr lang="en-US" dirty="0" smtClean="0"/>
              <a:t>bleeding</a:t>
            </a:r>
            <a:endParaRPr lang="en-US" dirty="0"/>
          </a:p>
        </p:txBody>
      </p:sp>
    </p:spTree>
    <p:extLst>
      <p:ext uri="{BB962C8B-B14F-4D97-AF65-F5344CB8AC3E}">
        <p14:creationId xmlns:p14="http://schemas.microsoft.com/office/powerpoint/2010/main" val="17299474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dirty="0" smtClean="0">
                <a:solidFill>
                  <a:srgbClr val="C00000"/>
                </a:solidFill>
              </a:rPr>
              <a:t>Investigations for Sliding Hiatal Hernia</a:t>
            </a:r>
            <a:endParaRPr lang="en-US" dirty="0">
              <a:solidFill>
                <a:srgbClr val="C00000"/>
              </a:solidFill>
            </a:endParaRPr>
          </a:p>
        </p:txBody>
      </p:sp>
      <p:sp>
        <p:nvSpPr>
          <p:cNvPr id="3" name="Content Placeholder 2"/>
          <p:cNvSpPr>
            <a:spLocks noGrp="1"/>
          </p:cNvSpPr>
          <p:nvPr>
            <p:ph sz="quarter" idx="1"/>
          </p:nvPr>
        </p:nvSpPr>
        <p:spPr>
          <a:xfrm>
            <a:off x="228600" y="914400"/>
            <a:ext cx="8458200" cy="5791200"/>
          </a:xfrm>
        </p:spPr>
        <p:txBody>
          <a:bodyPr/>
          <a:lstStyle/>
          <a:p>
            <a:pPr>
              <a:lnSpc>
                <a:spcPct val="150000"/>
              </a:lnSpc>
            </a:pPr>
            <a:r>
              <a:rPr lang="en-US" dirty="0" smtClean="0"/>
              <a:t>Chest X-ray</a:t>
            </a:r>
          </a:p>
          <a:p>
            <a:pPr>
              <a:lnSpc>
                <a:spcPct val="150000"/>
              </a:lnSpc>
            </a:pPr>
            <a:r>
              <a:rPr lang="en-US" dirty="0" smtClean="0"/>
              <a:t>Barium swallow</a:t>
            </a:r>
          </a:p>
          <a:p>
            <a:pPr>
              <a:lnSpc>
                <a:spcPct val="150000"/>
              </a:lnSpc>
            </a:pPr>
            <a:r>
              <a:rPr lang="en-US" dirty="0" smtClean="0"/>
              <a:t>Endoscopy</a:t>
            </a:r>
          </a:p>
          <a:p>
            <a:pPr>
              <a:lnSpc>
                <a:spcPct val="150000"/>
              </a:lnSpc>
            </a:pPr>
            <a:r>
              <a:rPr lang="en-US" dirty="0" smtClean="0"/>
              <a:t>Esophageal manometry (to measure the pressure of LES)</a:t>
            </a:r>
          </a:p>
          <a:p>
            <a:pPr>
              <a:lnSpc>
                <a:spcPct val="150000"/>
              </a:lnSpc>
            </a:pPr>
            <a:r>
              <a:rPr lang="en-US" dirty="0" smtClean="0"/>
              <a:t>24-48h esophageal pH monitoring to quantify reflux</a:t>
            </a:r>
          </a:p>
          <a:p>
            <a:pPr>
              <a:lnSpc>
                <a:spcPct val="150000"/>
              </a:lnSpc>
            </a:pPr>
            <a:r>
              <a:rPr lang="en-US" dirty="0" smtClean="0"/>
              <a:t>Gastroscopy with biopsy to rule out cancer and esophagitis</a:t>
            </a:r>
            <a:endParaRPr lang="en-US" dirty="0"/>
          </a:p>
        </p:txBody>
      </p:sp>
    </p:spTree>
    <p:extLst>
      <p:ext uri="{BB962C8B-B14F-4D97-AF65-F5344CB8AC3E}">
        <p14:creationId xmlns:p14="http://schemas.microsoft.com/office/powerpoint/2010/main" val="3089701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stretch>
            <a:fillRect/>
          </a:stretch>
        </p:blipFill>
        <p:spPr>
          <a:xfrm>
            <a:off x="0" y="-275514"/>
            <a:ext cx="9342120" cy="7006590"/>
          </a:xfrm>
          <a:prstGeom prst="rect">
            <a:avLst/>
          </a:prstGeom>
        </p:spPr>
      </p:pic>
    </p:spTree>
    <p:extLst>
      <p:ext uri="{BB962C8B-B14F-4D97-AF65-F5344CB8AC3E}">
        <p14:creationId xmlns:p14="http://schemas.microsoft.com/office/powerpoint/2010/main" val="38967466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1" y="381000"/>
            <a:ext cx="8001000" cy="685800"/>
          </a:xfrm>
        </p:spPr>
        <p:txBody>
          <a:bodyPr>
            <a:normAutofit fontScale="90000"/>
          </a:bodyPr>
          <a:lstStyle/>
          <a:p>
            <a:r>
              <a:rPr lang="en-US" dirty="0" smtClean="0">
                <a:solidFill>
                  <a:srgbClr val="C00000"/>
                </a:solidFill>
              </a:rPr>
              <a:t>Endoscopic view:</a:t>
            </a:r>
            <a:endParaRPr lang="en-US" dirty="0">
              <a:solidFill>
                <a:srgbClr val="C00000"/>
              </a:solidFill>
            </a:endParaRPr>
          </a:p>
        </p:txBody>
      </p:sp>
      <p:pic>
        <p:nvPicPr>
          <p:cNvPr id="5" name="Picture 2" descr="http://www.memorialhermann.org/uploadedImages/_Library_Images/Memorial_Hermann/Site/dd-hh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2556" y="1618970"/>
            <a:ext cx="5879465" cy="49297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5399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87749" y="452718"/>
            <a:ext cx="8727651" cy="1400530"/>
          </a:xfrm>
        </p:spPr>
        <p:txBody>
          <a:bodyPr/>
          <a:lstStyle/>
          <a:p>
            <a:r>
              <a:rPr lang="en-US" dirty="0" smtClean="0">
                <a:solidFill>
                  <a:srgbClr val="C00000"/>
                </a:solidFill>
              </a:rPr>
              <a:t>Barium swallow demonstrates hiatal hernia</a:t>
            </a:r>
            <a:r>
              <a:rPr lang="en-US" dirty="0" smtClean="0"/>
              <a:t>:</a:t>
            </a:r>
            <a:endParaRPr lang="en-US" dirty="0"/>
          </a:p>
        </p:txBody>
      </p:sp>
      <p:pic>
        <p:nvPicPr>
          <p:cNvPr id="5" name="Picture 2" descr="http://img.medscape.com/pi/emed/ckb/gastroenterology/169972-178393-355.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2743200" y="2052638"/>
            <a:ext cx="4792243" cy="419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5182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838200"/>
          </a:xfrm>
        </p:spPr>
        <p:txBody>
          <a:bodyPr>
            <a:normAutofit/>
          </a:bodyPr>
          <a:lstStyle/>
          <a:p>
            <a:r>
              <a:rPr lang="en-US" sz="2400" dirty="0" smtClean="0">
                <a:solidFill>
                  <a:srgbClr val="C00000"/>
                </a:solidFill>
              </a:rPr>
              <a:t>DEFINATION</a:t>
            </a:r>
            <a:endParaRPr lang="en-US" sz="2400" dirty="0">
              <a:solidFill>
                <a:srgbClr val="C00000"/>
              </a:solidFill>
            </a:endParaRPr>
          </a:p>
        </p:txBody>
      </p:sp>
      <p:sp>
        <p:nvSpPr>
          <p:cNvPr id="6" name="Content Placeholder 5"/>
          <p:cNvSpPr>
            <a:spLocks noGrp="1"/>
          </p:cNvSpPr>
          <p:nvPr>
            <p:ph sz="quarter" idx="1"/>
          </p:nvPr>
        </p:nvSpPr>
        <p:spPr>
          <a:xfrm>
            <a:off x="152400" y="990600"/>
            <a:ext cx="8839200" cy="5715000"/>
          </a:xfrm>
        </p:spPr>
        <p:txBody>
          <a:bodyPr>
            <a:normAutofit lnSpcReduction="10000"/>
          </a:bodyPr>
          <a:lstStyle/>
          <a:p>
            <a:pPr algn="just"/>
            <a:r>
              <a:rPr lang="en-US" dirty="0" smtClean="0"/>
              <a:t>Hiatal hernia is the protrusion </a:t>
            </a:r>
            <a:r>
              <a:rPr lang="en-US" dirty="0"/>
              <a:t>of the stomach upward into the mediastinal cavity through the esophageal hiatus of the </a:t>
            </a:r>
            <a:r>
              <a:rPr lang="en-US" dirty="0" smtClean="0"/>
              <a:t>diaphragm.</a:t>
            </a:r>
            <a:endParaRPr lang="en-US" dirty="0"/>
          </a:p>
          <a:p>
            <a:pPr algn="just"/>
            <a:r>
              <a:rPr lang="en-US" dirty="0" smtClean="0"/>
              <a:t>Normally, a portion of the esophagus and all or part of the stomach are situated in the abdominal cavity.</a:t>
            </a:r>
          </a:p>
          <a:p>
            <a:pPr marL="0" indent="0" algn="just">
              <a:buNone/>
            </a:pPr>
            <a:r>
              <a:rPr lang="en-US" dirty="0" smtClean="0"/>
              <a:t> </a:t>
            </a:r>
          </a:p>
          <a:p>
            <a:pPr marL="0" indent="0" algn="just">
              <a:buNone/>
            </a:pPr>
            <a:endParaRPr lang="en-US" dirty="0"/>
          </a:p>
          <a:p>
            <a:pPr marL="0" indent="0" algn="just">
              <a:buNone/>
            </a:pPr>
            <a:endParaRPr lang="en-US" dirty="0" smtClean="0"/>
          </a:p>
          <a:p>
            <a:pPr marL="0" indent="0" algn="just">
              <a:buNone/>
            </a:pPr>
            <a:endParaRPr lang="en-US" dirty="0"/>
          </a:p>
          <a:p>
            <a:pPr marL="0" indent="0" algn="just">
              <a:buNone/>
            </a:pPr>
            <a:endParaRPr lang="en-US" dirty="0" smtClean="0"/>
          </a:p>
          <a:p>
            <a:pPr marL="0" indent="0" algn="just">
              <a:buNone/>
            </a:pPr>
            <a:endParaRPr lang="en-US" dirty="0"/>
          </a:p>
          <a:p>
            <a:pPr marL="0" indent="0" algn="just">
              <a:buNone/>
            </a:pPr>
            <a:endParaRPr lang="en-US" dirty="0" smtClean="0"/>
          </a:p>
          <a:p>
            <a:pPr marL="0" indent="0" algn="just">
              <a:buNone/>
            </a:pPr>
            <a:r>
              <a:rPr lang="en-US" dirty="0" smtClean="0">
                <a:solidFill>
                  <a:srgbClr val="C00000"/>
                </a:solidFill>
              </a:rPr>
              <a:t>Normal Anatomy</a:t>
            </a:r>
            <a:r>
              <a:rPr lang="en-US" dirty="0" smtClean="0"/>
              <a:t>			</a:t>
            </a:r>
            <a:r>
              <a:rPr lang="en-US" dirty="0" smtClean="0">
                <a:solidFill>
                  <a:srgbClr val="C00000"/>
                </a:solidFill>
              </a:rPr>
              <a:t>Hiatal Hernia</a:t>
            </a:r>
            <a:endParaRPr lang="en-US" dirty="0">
              <a:solidFill>
                <a:srgbClr val="C00000"/>
              </a:solidFill>
            </a:endParaRPr>
          </a:p>
        </p:txBody>
      </p:sp>
      <p:pic>
        <p:nvPicPr>
          <p:cNvPr id="8" name="Picture 4" descr="http://www.hipernatural.com/images/enfermedades/hernia_hiat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17840"/>
            <a:ext cx="3268980" cy="2971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ttp://www.biogetica.com/spanish/prods/hiaus%20herni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7922" y="2803478"/>
            <a:ext cx="3740278" cy="3186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54858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638"/>
            <a:ext cx="7924800" cy="563562"/>
          </a:xfrm>
        </p:spPr>
        <p:txBody>
          <a:bodyPr>
            <a:normAutofit fontScale="90000"/>
          </a:bodyPr>
          <a:lstStyle/>
          <a:p>
            <a:r>
              <a:rPr lang="en-US" dirty="0" smtClean="0">
                <a:solidFill>
                  <a:srgbClr val="C00000"/>
                </a:solidFill>
              </a:rPr>
              <a:t>Treatment of Sliding Hiatal Hernia</a:t>
            </a:r>
            <a:endParaRPr lang="en-US" dirty="0">
              <a:solidFill>
                <a:srgbClr val="C00000"/>
              </a:solidFill>
            </a:endParaRPr>
          </a:p>
        </p:txBody>
      </p:sp>
      <p:sp>
        <p:nvSpPr>
          <p:cNvPr id="3" name="Content Placeholder 2"/>
          <p:cNvSpPr>
            <a:spLocks noGrp="1"/>
          </p:cNvSpPr>
          <p:nvPr>
            <p:ph sz="quarter" idx="1"/>
          </p:nvPr>
        </p:nvSpPr>
        <p:spPr>
          <a:xfrm>
            <a:off x="247934" y="1066800"/>
            <a:ext cx="8458200" cy="5638800"/>
          </a:xfrm>
        </p:spPr>
        <p:txBody>
          <a:bodyPr/>
          <a:lstStyle/>
          <a:p>
            <a:pPr>
              <a:lnSpc>
                <a:spcPct val="200000"/>
              </a:lnSpc>
            </a:pPr>
            <a:r>
              <a:rPr lang="en-US" dirty="0" smtClean="0">
                <a:solidFill>
                  <a:srgbClr val="FF0000"/>
                </a:solidFill>
              </a:rPr>
              <a:t>LIFESTYLE MODIFICATION</a:t>
            </a:r>
          </a:p>
          <a:p>
            <a:pPr lvl="1">
              <a:lnSpc>
                <a:spcPct val="200000"/>
              </a:lnSpc>
            </a:pPr>
            <a:r>
              <a:rPr lang="en-US" dirty="0" smtClean="0"/>
              <a:t>Stop smoking, </a:t>
            </a:r>
          </a:p>
          <a:p>
            <a:pPr lvl="1">
              <a:lnSpc>
                <a:spcPct val="200000"/>
              </a:lnSpc>
            </a:pPr>
            <a:r>
              <a:rPr lang="en-US" dirty="0" smtClean="0"/>
              <a:t>weight loss, </a:t>
            </a:r>
          </a:p>
          <a:p>
            <a:pPr lvl="1">
              <a:lnSpc>
                <a:spcPct val="200000"/>
              </a:lnSpc>
            </a:pPr>
            <a:r>
              <a:rPr lang="en-US" dirty="0" smtClean="0"/>
              <a:t>elevate head of bed,</a:t>
            </a:r>
          </a:p>
          <a:p>
            <a:pPr lvl="1">
              <a:lnSpc>
                <a:spcPct val="200000"/>
              </a:lnSpc>
            </a:pPr>
            <a:r>
              <a:rPr lang="en-US" dirty="0" smtClean="0"/>
              <a:t> no meals &lt;3h prior to sleeping, </a:t>
            </a:r>
          </a:p>
          <a:p>
            <a:pPr lvl="1">
              <a:lnSpc>
                <a:spcPct val="200000"/>
              </a:lnSpc>
            </a:pPr>
            <a:r>
              <a:rPr lang="en-US" dirty="0" smtClean="0"/>
              <a:t>smaller and more frequent meals, </a:t>
            </a:r>
          </a:p>
          <a:p>
            <a:pPr lvl="1">
              <a:lnSpc>
                <a:spcPct val="200000"/>
              </a:lnSpc>
            </a:pPr>
            <a:r>
              <a:rPr lang="en-US" dirty="0" smtClean="0"/>
              <a:t>avoid too much alcohol, coffee, mint and fat.</a:t>
            </a:r>
          </a:p>
          <a:p>
            <a:pPr lvl="1">
              <a:lnSpc>
                <a:spcPct val="200000"/>
              </a:lnSpc>
            </a:pPr>
            <a:endParaRPr lang="en-US" dirty="0"/>
          </a:p>
          <a:p>
            <a:pPr lvl="1"/>
            <a:endParaRPr lang="en-US" dirty="0" smtClean="0"/>
          </a:p>
          <a:p>
            <a:pPr marL="320040" lvl="1" indent="0">
              <a:buNone/>
            </a:pPr>
            <a:endParaRPr lang="en-US" dirty="0" smtClean="0"/>
          </a:p>
          <a:p>
            <a:pPr marL="320040" lvl="1" indent="0">
              <a:buNone/>
            </a:pPr>
            <a:endParaRPr lang="en-US" dirty="0" smtClean="0">
              <a:solidFill>
                <a:srgbClr val="FF0000"/>
              </a:solidFill>
            </a:endParaRPr>
          </a:p>
          <a:p>
            <a:pPr lvl="1"/>
            <a:endParaRPr lang="en-US" dirty="0"/>
          </a:p>
        </p:txBody>
      </p:sp>
    </p:spTree>
    <p:extLst>
      <p:ext uri="{BB962C8B-B14F-4D97-AF65-F5344CB8AC3E}">
        <p14:creationId xmlns:p14="http://schemas.microsoft.com/office/powerpoint/2010/main" val="26200963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839200" cy="6477000"/>
          </a:xfrm>
        </p:spPr>
        <p:txBody>
          <a:bodyPr/>
          <a:lstStyle/>
          <a:p>
            <a:pPr>
              <a:lnSpc>
                <a:spcPct val="200000"/>
              </a:lnSpc>
            </a:pPr>
            <a:r>
              <a:rPr lang="en-US" dirty="0" smtClean="0">
                <a:solidFill>
                  <a:srgbClr val="FF0000"/>
                </a:solidFill>
              </a:rPr>
              <a:t>MEDICAL THERAPY</a:t>
            </a:r>
          </a:p>
          <a:p>
            <a:pPr lvl="1">
              <a:lnSpc>
                <a:spcPct val="200000"/>
              </a:lnSpc>
            </a:pPr>
            <a:r>
              <a:rPr lang="en-US" dirty="0" smtClean="0"/>
              <a:t>Antacids</a:t>
            </a:r>
          </a:p>
          <a:p>
            <a:pPr lvl="1">
              <a:lnSpc>
                <a:spcPct val="200000"/>
              </a:lnSpc>
            </a:pPr>
            <a:r>
              <a:rPr lang="en-US" dirty="0" smtClean="0"/>
              <a:t>H2 receptor blockers like ranitidine</a:t>
            </a:r>
          </a:p>
          <a:p>
            <a:pPr lvl="1">
              <a:lnSpc>
                <a:spcPct val="200000"/>
              </a:lnSpc>
            </a:pPr>
            <a:r>
              <a:rPr lang="en-US" dirty="0" smtClean="0"/>
              <a:t>Proton pump inhibitors e.g. Omeprazole</a:t>
            </a:r>
          </a:p>
          <a:p>
            <a:pPr lvl="1">
              <a:lnSpc>
                <a:spcPct val="200000"/>
              </a:lnSpc>
            </a:pPr>
            <a:r>
              <a:rPr lang="en-US" dirty="0" smtClean="0"/>
              <a:t>Pro kinetic agents e.g. Metoclopramide</a:t>
            </a:r>
            <a:endParaRPr lang="en-US" dirty="0"/>
          </a:p>
        </p:txBody>
      </p:sp>
    </p:spTree>
    <p:extLst>
      <p:ext uri="{BB962C8B-B14F-4D97-AF65-F5344CB8AC3E}">
        <p14:creationId xmlns:p14="http://schemas.microsoft.com/office/powerpoint/2010/main" val="12928758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152400"/>
            <a:ext cx="8991600" cy="6553200"/>
          </a:xfrm>
        </p:spPr>
        <p:txBody>
          <a:bodyPr/>
          <a:lstStyle/>
          <a:p>
            <a:r>
              <a:rPr lang="en-US" dirty="0" smtClean="0">
                <a:solidFill>
                  <a:srgbClr val="FF0000"/>
                </a:solidFill>
              </a:rPr>
              <a:t>SURGICAL THERAPY </a:t>
            </a:r>
          </a:p>
          <a:p>
            <a:pPr marL="0" indent="0">
              <a:buNone/>
            </a:pPr>
            <a:endParaRPr lang="en-US" dirty="0" smtClean="0">
              <a:solidFill>
                <a:srgbClr val="FF0000"/>
              </a:solidFill>
            </a:endParaRPr>
          </a:p>
          <a:p>
            <a:pPr>
              <a:lnSpc>
                <a:spcPct val="200000"/>
              </a:lnSpc>
            </a:pPr>
            <a:r>
              <a:rPr lang="en-US" dirty="0" smtClean="0">
                <a:solidFill>
                  <a:srgbClr val="FF0000"/>
                </a:solidFill>
              </a:rPr>
              <a:t>Indications:</a:t>
            </a:r>
          </a:p>
          <a:p>
            <a:pPr lvl="1">
              <a:lnSpc>
                <a:spcPct val="200000"/>
              </a:lnSpc>
            </a:pPr>
            <a:r>
              <a:rPr lang="en-US" dirty="0" smtClean="0"/>
              <a:t>Failure of medical therapy or complications </a:t>
            </a:r>
            <a:r>
              <a:rPr lang="en-US" dirty="0" err="1" smtClean="0"/>
              <a:t>loke</a:t>
            </a:r>
            <a:r>
              <a:rPr lang="en-US" dirty="0" smtClean="0"/>
              <a:t>…..</a:t>
            </a:r>
          </a:p>
          <a:p>
            <a:pPr lvl="1">
              <a:lnSpc>
                <a:spcPct val="200000"/>
              </a:lnSpc>
            </a:pPr>
            <a:r>
              <a:rPr lang="en-US" dirty="0" smtClean="0"/>
              <a:t>Esophageal stricture</a:t>
            </a:r>
          </a:p>
          <a:p>
            <a:pPr lvl="1">
              <a:lnSpc>
                <a:spcPct val="200000"/>
              </a:lnSpc>
            </a:pPr>
            <a:r>
              <a:rPr lang="en-US" dirty="0" smtClean="0"/>
              <a:t>Severe nocturnal aspiration</a:t>
            </a:r>
          </a:p>
          <a:p>
            <a:pPr lvl="1">
              <a:lnSpc>
                <a:spcPct val="200000"/>
              </a:lnSpc>
            </a:pPr>
            <a:r>
              <a:rPr lang="en-US" dirty="0" smtClean="0"/>
              <a:t>Barrett’s esophagus</a:t>
            </a:r>
          </a:p>
          <a:p>
            <a:pPr marL="0" indent="0">
              <a:lnSpc>
                <a:spcPct val="200000"/>
              </a:lnSpc>
              <a:buNone/>
            </a:pPr>
            <a:endParaRPr lang="en-US" dirty="0"/>
          </a:p>
        </p:txBody>
      </p:sp>
    </p:spTree>
    <p:extLst>
      <p:ext uri="{BB962C8B-B14F-4D97-AF65-F5344CB8AC3E}">
        <p14:creationId xmlns:p14="http://schemas.microsoft.com/office/powerpoint/2010/main" val="2642032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86800" cy="6400800"/>
          </a:xfrm>
        </p:spPr>
        <p:txBody>
          <a:bodyPr>
            <a:normAutofit/>
          </a:bodyPr>
          <a:lstStyle/>
          <a:p>
            <a:pPr>
              <a:lnSpc>
                <a:spcPct val="200000"/>
              </a:lnSpc>
            </a:pPr>
            <a:r>
              <a:rPr lang="en-US" dirty="0" smtClean="0">
                <a:solidFill>
                  <a:srgbClr val="FF0000"/>
                </a:solidFill>
              </a:rPr>
              <a:t>Anti-reflux procedure </a:t>
            </a:r>
            <a:r>
              <a:rPr lang="en-US" dirty="0" err="1" smtClean="0">
                <a:solidFill>
                  <a:srgbClr val="FF0000"/>
                </a:solidFill>
              </a:rPr>
              <a:t>e.g</a:t>
            </a:r>
            <a:r>
              <a:rPr lang="en-US" dirty="0" smtClean="0">
                <a:solidFill>
                  <a:srgbClr val="FF0000"/>
                </a:solidFill>
              </a:rPr>
              <a:t> Fundoplication</a:t>
            </a:r>
            <a:endParaRPr lang="en-US" dirty="0">
              <a:solidFill>
                <a:srgbClr val="FF0000"/>
              </a:solidFill>
            </a:endParaRPr>
          </a:p>
          <a:p>
            <a:pPr marL="0" lvl="1" indent="0">
              <a:spcBef>
                <a:spcPts val="580"/>
              </a:spcBef>
              <a:buClr>
                <a:schemeClr val="accent1"/>
              </a:buClr>
              <a:buNone/>
            </a:pPr>
            <a:r>
              <a:rPr lang="en-US" dirty="0"/>
              <a:t>A laparoscopic procedure in which the fundus of the stomach is wrapped around lower end of esophagus. The types of fundoplication include: </a:t>
            </a:r>
          </a:p>
          <a:p>
            <a:pPr marL="514350" lvl="1" indent="-514350">
              <a:spcBef>
                <a:spcPts val="580"/>
              </a:spcBef>
              <a:buClr>
                <a:schemeClr val="accent1"/>
              </a:buClr>
              <a:buFont typeface="+mj-lt"/>
              <a:buAutoNum type="romanLcPeriod"/>
            </a:pPr>
            <a:r>
              <a:rPr lang="en-US" dirty="0"/>
              <a:t>The </a:t>
            </a:r>
            <a:r>
              <a:rPr lang="en-US" dirty="0" err="1">
                <a:solidFill>
                  <a:srgbClr val="FF0000"/>
                </a:solidFill>
              </a:rPr>
              <a:t>Nissen</a:t>
            </a:r>
            <a:r>
              <a:rPr lang="en-US" dirty="0"/>
              <a:t> fundoplication is total (360°),</a:t>
            </a:r>
          </a:p>
          <a:p>
            <a:pPr marL="514350" lvl="1" indent="-514350">
              <a:spcBef>
                <a:spcPts val="580"/>
              </a:spcBef>
              <a:buClr>
                <a:schemeClr val="accent1"/>
              </a:buClr>
              <a:buFont typeface="+mj-lt"/>
              <a:buAutoNum type="romanLcPeriod"/>
            </a:pPr>
            <a:r>
              <a:rPr lang="en-US" dirty="0"/>
              <a:t>Partial fundoplication known as </a:t>
            </a:r>
            <a:r>
              <a:rPr lang="en-US" dirty="0" err="1">
                <a:solidFill>
                  <a:srgbClr val="FF0000"/>
                </a:solidFill>
              </a:rPr>
              <a:t>Thal</a:t>
            </a:r>
            <a:r>
              <a:rPr lang="en-US" dirty="0">
                <a:solidFill>
                  <a:srgbClr val="FF0000"/>
                </a:solidFill>
              </a:rPr>
              <a:t> </a:t>
            </a:r>
            <a:r>
              <a:rPr lang="en-US" dirty="0"/>
              <a:t>(270° anterior), </a:t>
            </a:r>
          </a:p>
          <a:p>
            <a:pPr marL="514350" lvl="1" indent="-514350">
              <a:spcBef>
                <a:spcPts val="580"/>
              </a:spcBef>
              <a:buClr>
                <a:schemeClr val="accent1"/>
              </a:buClr>
              <a:buFont typeface="+mj-lt"/>
              <a:buAutoNum type="romanLcPeriod"/>
            </a:pPr>
            <a:r>
              <a:rPr lang="en-US" dirty="0" err="1">
                <a:solidFill>
                  <a:srgbClr val="FF0000"/>
                </a:solidFill>
              </a:rPr>
              <a:t>Belsey</a:t>
            </a:r>
            <a:r>
              <a:rPr lang="en-US" dirty="0">
                <a:solidFill>
                  <a:srgbClr val="FF0000"/>
                </a:solidFill>
              </a:rPr>
              <a:t> </a:t>
            </a:r>
            <a:r>
              <a:rPr lang="en-US" dirty="0"/>
              <a:t>(270° anterior transthoracic)</a:t>
            </a:r>
          </a:p>
          <a:p>
            <a:pPr marL="514350" lvl="1" indent="-514350">
              <a:spcBef>
                <a:spcPts val="580"/>
              </a:spcBef>
              <a:buClr>
                <a:schemeClr val="accent1"/>
              </a:buClr>
              <a:buFont typeface="+mj-lt"/>
              <a:buAutoNum type="romanLcPeriod"/>
            </a:pPr>
            <a:r>
              <a:rPr lang="en-US" dirty="0" err="1">
                <a:solidFill>
                  <a:srgbClr val="FF0000"/>
                </a:solidFill>
              </a:rPr>
              <a:t>Dor</a:t>
            </a:r>
            <a:r>
              <a:rPr lang="en-US" dirty="0"/>
              <a:t> (anterior 180-200°)</a:t>
            </a:r>
          </a:p>
          <a:p>
            <a:pPr marL="514350" lvl="1" indent="-514350">
              <a:spcBef>
                <a:spcPts val="580"/>
              </a:spcBef>
              <a:buClr>
                <a:schemeClr val="accent1"/>
              </a:buClr>
              <a:buFont typeface="+mj-lt"/>
              <a:buAutoNum type="romanLcPeriod"/>
            </a:pPr>
            <a:r>
              <a:rPr lang="en-US" dirty="0">
                <a:solidFill>
                  <a:srgbClr val="FF0000"/>
                </a:solidFill>
              </a:rPr>
              <a:t>Lind </a:t>
            </a:r>
            <a:r>
              <a:rPr lang="en-US" dirty="0"/>
              <a:t>(300° posterior)</a:t>
            </a:r>
          </a:p>
          <a:p>
            <a:pPr marL="514350" lvl="1" indent="-514350">
              <a:spcBef>
                <a:spcPts val="580"/>
              </a:spcBef>
              <a:buClr>
                <a:schemeClr val="accent1"/>
              </a:buClr>
              <a:buFont typeface="+mj-lt"/>
              <a:buAutoNum type="romanLcPeriod"/>
            </a:pPr>
            <a:r>
              <a:rPr lang="en-US" dirty="0" err="1">
                <a:solidFill>
                  <a:srgbClr val="FF0000"/>
                </a:solidFill>
              </a:rPr>
              <a:t>Toupet</a:t>
            </a:r>
            <a:r>
              <a:rPr lang="en-US" dirty="0"/>
              <a:t> </a:t>
            </a:r>
            <a:r>
              <a:rPr lang="en-US" dirty="0" smtClean="0"/>
              <a:t>fundoplication </a:t>
            </a:r>
            <a:r>
              <a:rPr lang="en-US" dirty="0"/>
              <a:t>(posterior 270°) are alternative procedures with somewhat different indications and </a:t>
            </a:r>
            <a:r>
              <a:rPr lang="en-US" dirty="0" smtClean="0"/>
              <a:t>outcomes.</a:t>
            </a:r>
            <a:endParaRPr lang="en-US" dirty="0"/>
          </a:p>
          <a:p>
            <a:pPr marL="0" lvl="1" indent="0">
              <a:spcBef>
                <a:spcPts val="580"/>
              </a:spcBef>
              <a:buClr>
                <a:schemeClr val="accent1"/>
              </a:buClr>
              <a:buNone/>
            </a:pPr>
            <a:r>
              <a:rPr lang="en-US" dirty="0"/>
              <a:t> </a:t>
            </a:r>
          </a:p>
          <a:p>
            <a:pPr>
              <a:lnSpc>
                <a:spcPct val="200000"/>
              </a:lnSpc>
            </a:pPr>
            <a:endParaRPr lang="en-US" dirty="0" smtClean="0">
              <a:solidFill>
                <a:srgbClr val="FF0000"/>
              </a:solidFill>
            </a:endParaRPr>
          </a:p>
          <a:p>
            <a:pPr marL="320040" lvl="1" indent="0">
              <a:lnSpc>
                <a:spcPct val="200000"/>
              </a:lnSpc>
              <a:buNone/>
            </a:pPr>
            <a:endParaRPr lang="en-US" dirty="0" smtClean="0"/>
          </a:p>
        </p:txBody>
      </p:sp>
    </p:spTree>
    <p:extLst>
      <p:ext uri="{BB962C8B-B14F-4D97-AF65-F5344CB8AC3E}">
        <p14:creationId xmlns:p14="http://schemas.microsoft.com/office/powerpoint/2010/main" val="3408010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drrajatgoel.com/wp-content/uploads/2015/08/gerd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52400"/>
            <a:ext cx="6477000" cy="5795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7298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Narrowing of the </a:t>
            </a:r>
            <a:r>
              <a:rPr lang="en-GB" dirty="0" smtClean="0"/>
              <a:t>oesophageal </a:t>
            </a:r>
            <a:r>
              <a:rPr lang="en-GB" dirty="0" smtClean="0"/>
              <a:t>hiatus </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362200" y="1493390"/>
            <a:ext cx="5181600" cy="4760871"/>
          </a:xfrm>
        </p:spPr>
      </p:pic>
    </p:spTree>
    <p:extLst>
      <p:ext uri="{BB962C8B-B14F-4D97-AF65-F5344CB8AC3E}">
        <p14:creationId xmlns:p14="http://schemas.microsoft.com/office/powerpoint/2010/main" val="2562480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Narrowing the oesophageal opening and Nissan fundoplication</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895600" y="1537125"/>
            <a:ext cx="4114800" cy="4744818"/>
          </a:xfrm>
        </p:spPr>
      </p:pic>
    </p:spTree>
    <p:extLst>
      <p:ext uri="{BB962C8B-B14F-4D97-AF65-F5344CB8AC3E}">
        <p14:creationId xmlns:p14="http://schemas.microsoft.com/office/powerpoint/2010/main" val="40203526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Narrowing G.E. Jn. With mesh plasty</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81856" y="2819400"/>
            <a:ext cx="7567971" cy="2209800"/>
          </a:xfrm>
        </p:spPr>
      </p:pic>
    </p:spTree>
    <p:extLst>
      <p:ext uri="{BB962C8B-B14F-4D97-AF65-F5344CB8AC3E}">
        <p14:creationId xmlns:p14="http://schemas.microsoft.com/office/powerpoint/2010/main" val="2410887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8600" y="152400"/>
            <a:ext cx="9067800" cy="1295400"/>
          </a:xfrm>
        </p:spPr>
        <p:txBody>
          <a:bodyPr>
            <a:normAutofit fontScale="90000"/>
          </a:bodyPr>
          <a:lstStyle/>
          <a:p>
            <a:r>
              <a:rPr lang="en-US" dirty="0" smtClean="0">
                <a:solidFill>
                  <a:srgbClr val="C00000"/>
                </a:solidFill>
              </a:rPr>
              <a:t>Risk factors for </a:t>
            </a:r>
            <a:r>
              <a:rPr lang="en-US" b="1" dirty="0" smtClean="0">
                <a:solidFill>
                  <a:srgbClr val="C00000"/>
                </a:solidFill>
              </a:rPr>
              <a:t>Paraesophageal Hiatal Hernia </a:t>
            </a:r>
            <a:endParaRPr lang="en-US" b="1" dirty="0">
              <a:solidFill>
                <a:srgbClr val="C00000"/>
              </a:solidFill>
            </a:endParaRPr>
          </a:p>
        </p:txBody>
      </p:sp>
      <p:sp>
        <p:nvSpPr>
          <p:cNvPr id="7" name="Content Placeholder 2"/>
          <p:cNvSpPr>
            <a:spLocks noGrp="1"/>
          </p:cNvSpPr>
          <p:nvPr>
            <p:ph idx="1"/>
          </p:nvPr>
        </p:nvSpPr>
        <p:spPr>
          <a:xfrm>
            <a:off x="818348" y="2060898"/>
            <a:ext cx="7511472" cy="4041162"/>
          </a:xfrm>
        </p:spPr>
        <p:txBody>
          <a:bodyPr>
            <a:normAutofit/>
          </a:bodyPr>
          <a:lstStyle/>
          <a:p>
            <a:pPr>
              <a:lnSpc>
                <a:spcPct val="150000"/>
              </a:lnSpc>
            </a:pPr>
            <a:r>
              <a:rPr lang="en-US" dirty="0" smtClean="0"/>
              <a:t>Age</a:t>
            </a:r>
          </a:p>
          <a:p>
            <a:pPr>
              <a:lnSpc>
                <a:spcPct val="150000"/>
              </a:lnSpc>
            </a:pPr>
            <a:r>
              <a:rPr lang="en-US" dirty="0" smtClean="0"/>
              <a:t>Increased intra-abdominal pressure</a:t>
            </a:r>
          </a:p>
          <a:p>
            <a:pPr>
              <a:lnSpc>
                <a:spcPct val="150000"/>
              </a:lnSpc>
            </a:pPr>
            <a:r>
              <a:rPr lang="en-US" dirty="0" smtClean="0"/>
              <a:t>Women &gt; Men</a:t>
            </a:r>
          </a:p>
          <a:p>
            <a:pPr>
              <a:lnSpc>
                <a:spcPct val="150000"/>
              </a:lnSpc>
            </a:pPr>
            <a:r>
              <a:rPr lang="en-US" dirty="0" smtClean="0"/>
              <a:t>Fiber-depleted diet</a:t>
            </a:r>
          </a:p>
          <a:p>
            <a:pPr>
              <a:lnSpc>
                <a:spcPct val="150000"/>
              </a:lnSpc>
            </a:pPr>
            <a:r>
              <a:rPr lang="en-US" dirty="0" smtClean="0"/>
              <a:t>Chronic esophagitis</a:t>
            </a:r>
          </a:p>
          <a:p>
            <a:pPr>
              <a:lnSpc>
                <a:spcPct val="150000"/>
              </a:lnSpc>
            </a:pPr>
            <a:endParaRPr lang="en-US" dirty="0"/>
          </a:p>
        </p:txBody>
      </p:sp>
    </p:spTree>
    <p:extLst>
      <p:ext uri="{BB962C8B-B14F-4D97-AF65-F5344CB8AC3E}">
        <p14:creationId xmlns:p14="http://schemas.microsoft.com/office/powerpoint/2010/main" val="38243210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nSpc>
                <a:spcPct val="150000"/>
              </a:lnSpc>
            </a:pPr>
            <a:r>
              <a:rPr lang="en-US" dirty="0" smtClean="0">
                <a:solidFill>
                  <a:srgbClr val="C00000"/>
                </a:solidFill>
              </a:rPr>
              <a:t>Clinical features of paraesophageal hiatal hernia</a:t>
            </a:r>
            <a:endParaRPr lang="en-US" dirty="0">
              <a:solidFill>
                <a:srgbClr val="C00000"/>
              </a:solidFill>
            </a:endParaRPr>
          </a:p>
        </p:txBody>
      </p:sp>
      <p:sp>
        <p:nvSpPr>
          <p:cNvPr id="5" name="Content Placeholder 4"/>
          <p:cNvSpPr>
            <a:spLocks noGrp="1"/>
          </p:cNvSpPr>
          <p:nvPr>
            <p:ph sz="quarter" idx="1"/>
          </p:nvPr>
        </p:nvSpPr>
        <p:spPr/>
        <p:txBody>
          <a:bodyPr/>
          <a:lstStyle/>
          <a:p>
            <a:pPr>
              <a:lnSpc>
                <a:spcPct val="150000"/>
              </a:lnSpc>
            </a:pPr>
            <a:r>
              <a:rPr lang="en-US" dirty="0" smtClean="0"/>
              <a:t>Usually asymptomatic due to normal GE junction</a:t>
            </a:r>
          </a:p>
          <a:p>
            <a:pPr>
              <a:lnSpc>
                <a:spcPct val="150000"/>
              </a:lnSpc>
            </a:pPr>
            <a:r>
              <a:rPr lang="en-US" dirty="0" smtClean="0"/>
              <a:t>Pressure sensation in lower chest, dysphagia</a:t>
            </a:r>
          </a:p>
          <a:p>
            <a:pPr>
              <a:lnSpc>
                <a:spcPct val="150000"/>
              </a:lnSpc>
            </a:pPr>
            <a:r>
              <a:rPr lang="en-US" dirty="0" smtClean="0"/>
              <a:t>Nausea and vomiting</a:t>
            </a:r>
          </a:p>
        </p:txBody>
      </p:sp>
      <p:sp>
        <p:nvSpPr>
          <p:cNvPr id="4" name="Content Placeholder 2"/>
          <p:cNvSpPr txBox="1">
            <a:spLocks/>
          </p:cNvSpPr>
          <p:nvPr/>
        </p:nvSpPr>
        <p:spPr>
          <a:xfrm>
            <a:off x="609600" y="880257"/>
            <a:ext cx="7772400" cy="45720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048108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6244" y="274638"/>
            <a:ext cx="7740555" cy="563562"/>
          </a:xfrm>
        </p:spPr>
        <p:txBody>
          <a:bodyPr>
            <a:normAutofit fontScale="90000"/>
          </a:bodyPr>
          <a:lstStyle/>
          <a:p>
            <a:pPr algn="just"/>
            <a:r>
              <a:rPr lang="en-US" dirty="0" smtClean="0">
                <a:solidFill>
                  <a:srgbClr val="C00000"/>
                </a:solidFill>
              </a:rPr>
              <a:t>Risk factors for Sliding Hiatal Hernia</a:t>
            </a:r>
            <a:endParaRPr lang="en-US" dirty="0">
              <a:solidFill>
                <a:srgbClr val="C00000"/>
              </a:solidFill>
            </a:endParaRPr>
          </a:p>
        </p:txBody>
      </p:sp>
      <p:sp>
        <p:nvSpPr>
          <p:cNvPr id="4" name="Content Placeholder 3"/>
          <p:cNvSpPr>
            <a:spLocks noGrp="1"/>
          </p:cNvSpPr>
          <p:nvPr>
            <p:ph sz="quarter" idx="1"/>
          </p:nvPr>
        </p:nvSpPr>
        <p:spPr>
          <a:xfrm>
            <a:off x="152400" y="990600"/>
            <a:ext cx="8534400" cy="5638800"/>
          </a:xfrm>
        </p:spPr>
        <p:txBody>
          <a:bodyPr>
            <a:normAutofit/>
          </a:bodyPr>
          <a:lstStyle/>
          <a:p>
            <a:pPr algn="just">
              <a:lnSpc>
                <a:spcPct val="150000"/>
              </a:lnSpc>
            </a:pPr>
            <a:r>
              <a:rPr lang="en-US" dirty="0" smtClean="0"/>
              <a:t>Age </a:t>
            </a:r>
          </a:p>
          <a:p>
            <a:pPr algn="just">
              <a:lnSpc>
                <a:spcPct val="150000"/>
              </a:lnSpc>
            </a:pPr>
            <a:r>
              <a:rPr lang="en-US" dirty="0" smtClean="0"/>
              <a:t>Increased intra-abdominal pressure (e.g. Obesity, pregnancy, coughing, heavy lifting).</a:t>
            </a:r>
          </a:p>
          <a:p>
            <a:pPr algn="just">
              <a:lnSpc>
                <a:spcPct val="150000"/>
              </a:lnSpc>
            </a:pPr>
            <a:r>
              <a:rPr lang="en-US" dirty="0" smtClean="0"/>
              <a:t>Smoking</a:t>
            </a:r>
          </a:p>
          <a:p>
            <a:pPr marL="0" indent="0" algn="just">
              <a:lnSpc>
                <a:spcPct val="150000"/>
              </a:lnSpc>
              <a:buNone/>
            </a:pPr>
            <a:endParaRPr lang="en-US" dirty="0"/>
          </a:p>
        </p:txBody>
      </p:sp>
    </p:spTree>
    <p:extLst>
      <p:ext uri="{BB962C8B-B14F-4D97-AF65-F5344CB8AC3E}">
        <p14:creationId xmlns:p14="http://schemas.microsoft.com/office/powerpoint/2010/main" val="4146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Complications of paraesophageal hiatal hernia</a:t>
            </a:r>
            <a:endParaRPr lang="en-US" dirty="0">
              <a:solidFill>
                <a:srgbClr val="C00000"/>
              </a:solidFill>
            </a:endParaRPr>
          </a:p>
        </p:txBody>
      </p:sp>
      <p:sp>
        <p:nvSpPr>
          <p:cNvPr id="3" name="Content Placeholder 2"/>
          <p:cNvSpPr>
            <a:spLocks noGrp="1"/>
          </p:cNvSpPr>
          <p:nvPr>
            <p:ph sz="quarter" idx="1"/>
          </p:nvPr>
        </p:nvSpPr>
        <p:spPr>
          <a:xfrm>
            <a:off x="228600" y="1447800"/>
            <a:ext cx="8458200" cy="5105400"/>
          </a:xfrm>
        </p:spPr>
        <p:txBody>
          <a:bodyPr/>
          <a:lstStyle/>
          <a:p>
            <a:pPr>
              <a:lnSpc>
                <a:spcPct val="150000"/>
              </a:lnSpc>
            </a:pPr>
            <a:r>
              <a:rPr lang="en-US" dirty="0" smtClean="0"/>
              <a:t>Hemorrhage </a:t>
            </a:r>
          </a:p>
          <a:p>
            <a:pPr>
              <a:lnSpc>
                <a:spcPct val="150000"/>
              </a:lnSpc>
            </a:pPr>
            <a:r>
              <a:rPr lang="en-US" dirty="0" smtClean="0"/>
              <a:t>Strangulation ( Gastric volvulus)</a:t>
            </a:r>
          </a:p>
          <a:p>
            <a:pPr>
              <a:lnSpc>
                <a:spcPct val="150000"/>
              </a:lnSpc>
            </a:pPr>
            <a:r>
              <a:rPr lang="en-US" dirty="0" smtClean="0"/>
              <a:t>Obstruction</a:t>
            </a:r>
          </a:p>
          <a:p>
            <a:pPr>
              <a:lnSpc>
                <a:spcPct val="150000"/>
              </a:lnSpc>
            </a:pPr>
            <a:r>
              <a:rPr lang="en-US" dirty="0" smtClean="0"/>
              <a:t>Gastric stasis ulcer ( Cameron lesions- causes iron deficiency anemia)</a:t>
            </a:r>
          </a:p>
        </p:txBody>
      </p:sp>
    </p:spTree>
    <p:extLst>
      <p:ext uri="{BB962C8B-B14F-4D97-AF65-F5344CB8AC3E}">
        <p14:creationId xmlns:p14="http://schemas.microsoft.com/office/powerpoint/2010/main" val="3476927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7239000" cy="762000"/>
          </a:xfrm>
        </p:spPr>
        <p:txBody>
          <a:bodyPr>
            <a:normAutofit/>
          </a:bodyPr>
          <a:lstStyle/>
          <a:p>
            <a:r>
              <a:rPr lang="en-US" sz="2800" dirty="0" smtClean="0">
                <a:solidFill>
                  <a:srgbClr val="C00000"/>
                </a:solidFill>
              </a:rPr>
              <a:t>Investigation of Paraesophageal Hiatal Hernia</a:t>
            </a:r>
            <a:endParaRPr lang="en-US" sz="2800" dirty="0">
              <a:solidFill>
                <a:srgbClr val="C00000"/>
              </a:solidFill>
            </a:endParaRPr>
          </a:p>
        </p:txBody>
      </p:sp>
      <p:sp>
        <p:nvSpPr>
          <p:cNvPr id="3" name="Content Placeholder 2"/>
          <p:cNvSpPr>
            <a:spLocks noGrp="1"/>
          </p:cNvSpPr>
          <p:nvPr>
            <p:ph sz="quarter" idx="1"/>
          </p:nvPr>
        </p:nvSpPr>
        <p:spPr>
          <a:xfrm>
            <a:off x="152400" y="990600"/>
            <a:ext cx="8839200" cy="5638800"/>
          </a:xfrm>
        </p:spPr>
        <p:txBody>
          <a:bodyPr/>
          <a:lstStyle/>
          <a:p>
            <a:r>
              <a:rPr lang="en-US" dirty="0" smtClean="0">
                <a:solidFill>
                  <a:srgbClr val="FF0000"/>
                </a:solidFill>
              </a:rPr>
              <a:t>Upper Gastrointestinal Series</a:t>
            </a:r>
          </a:p>
          <a:p>
            <a:pPr marL="0" indent="0" algn="just">
              <a:buNone/>
            </a:pPr>
            <a:r>
              <a:rPr lang="en-US" dirty="0" smtClean="0"/>
              <a:t>Contrast solution is swallowed and X-rays</a:t>
            </a:r>
          </a:p>
          <a:p>
            <a:pPr marL="0" indent="0" algn="just">
              <a:buNone/>
            </a:pPr>
            <a:r>
              <a:rPr lang="en-US" dirty="0"/>
              <a:t>a</a:t>
            </a:r>
            <a:r>
              <a:rPr lang="en-US" dirty="0" smtClean="0"/>
              <a:t>re used to identify the presence of a hiatal hernia.</a:t>
            </a:r>
          </a:p>
          <a:p>
            <a:pPr algn="just"/>
            <a:r>
              <a:rPr lang="en-US" dirty="0" smtClean="0">
                <a:solidFill>
                  <a:srgbClr val="FF0000"/>
                </a:solidFill>
              </a:rPr>
              <a:t>Upper Endoscopy</a:t>
            </a:r>
          </a:p>
          <a:p>
            <a:pPr marL="0" indent="0" algn="just">
              <a:buNone/>
            </a:pPr>
            <a:r>
              <a:rPr lang="en-US" dirty="0" smtClean="0"/>
              <a:t>A </a:t>
            </a:r>
            <a:r>
              <a:rPr lang="en-US" dirty="0" err="1" smtClean="0"/>
              <a:t>gastroscope</a:t>
            </a:r>
            <a:r>
              <a:rPr lang="en-US" dirty="0" smtClean="0"/>
              <a:t> is used to evaluate the esophagus and stomach</a:t>
            </a:r>
          </a:p>
          <a:p>
            <a:pPr algn="just"/>
            <a:r>
              <a:rPr lang="en-US" dirty="0" smtClean="0">
                <a:solidFill>
                  <a:srgbClr val="FF0000"/>
                </a:solidFill>
              </a:rPr>
              <a:t>CT Scan</a:t>
            </a:r>
          </a:p>
          <a:p>
            <a:pPr marL="0" indent="0">
              <a:buNone/>
            </a:pPr>
            <a:r>
              <a:rPr lang="en-US" dirty="0" smtClean="0"/>
              <a:t>Useful especially for evaluation of a paraesophageal hernias to identify the size of the hernia and other organs which may be involved.</a:t>
            </a:r>
          </a:p>
          <a:p>
            <a:pPr marL="0" indent="0">
              <a:buNone/>
            </a:pPr>
            <a:endParaRPr lang="en-US" dirty="0"/>
          </a:p>
        </p:txBody>
      </p:sp>
    </p:spTree>
    <p:extLst>
      <p:ext uri="{BB962C8B-B14F-4D97-AF65-F5344CB8AC3E}">
        <p14:creationId xmlns:p14="http://schemas.microsoft.com/office/powerpoint/2010/main" val="5016371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images.radiopaedia.org/images/1342263/27a15cfcd6db7b7b360def249d4515_big_galler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1400" y="1524000"/>
            <a:ext cx="4876800" cy="48768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p:txBody>
          <a:bodyPr>
            <a:normAutofit/>
          </a:bodyPr>
          <a:lstStyle/>
          <a:p>
            <a:r>
              <a:rPr lang="en-US" sz="2800" dirty="0" smtClean="0">
                <a:solidFill>
                  <a:srgbClr val="C00000"/>
                </a:solidFill>
              </a:rPr>
              <a:t>CT Scan</a:t>
            </a:r>
            <a:endParaRPr lang="en-US" sz="2800" dirty="0">
              <a:solidFill>
                <a:srgbClr val="C00000"/>
              </a:solidFill>
            </a:endParaRPr>
          </a:p>
        </p:txBody>
      </p:sp>
    </p:spTree>
    <p:extLst>
      <p:ext uri="{BB962C8B-B14F-4D97-AF65-F5344CB8AC3E}">
        <p14:creationId xmlns:p14="http://schemas.microsoft.com/office/powerpoint/2010/main" val="42909282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C00000"/>
                </a:solidFill>
              </a:rPr>
              <a:t>Treatment Of Paraesophageal Hiatal Hernia</a:t>
            </a:r>
            <a:endParaRPr lang="en-US" dirty="0">
              <a:solidFill>
                <a:srgbClr val="C00000"/>
              </a:solidFill>
            </a:endParaRPr>
          </a:p>
        </p:txBody>
      </p:sp>
      <p:sp>
        <p:nvSpPr>
          <p:cNvPr id="3" name="Content Placeholder 2"/>
          <p:cNvSpPr>
            <a:spLocks noGrp="1"/>
          </p:cNvSpPr>
          <p:nvPr>
            <p:ph sz="quarter" idx="1"/>
          </p:nvPr>
        </p:nvSpPr>
        <p:spPr>
          <a:xfrm>
            <a:off x="228600" y="838200"/>
            <a:ext cx="8839200" cy="5791200"/>
          </a:xfrm>
        </p:spPr>
        <p:txBody>
          <a:bodyPr/>
          <a:lstStyle/>
          <a:p>
            <a:pPr marL="0" indent="0">
              <a:lnSpc>
                <a:spcPct val="150000"/>
              </a:lnSpc>
              <a:buNone/>
            </a:pPr>
            <a:r>
              <a:rPr lang="en-US" dirty="0" smtClean="0"/>
              <a:t>Paraesophageal hiatal hernia is treated surgically.</a:t>
            </a:r>
            <a:endParaRPr lang="en-US" dirty="0"/>
          </a:p>
          <a:p>
            <a:pPr marL="0" indent="0">
              <a:lnSpc>
                <a:spcPct val="150000"/>
              </a:lnSpc>
              <a:buNone/>
            </a:pPr>
            <a:r>
              <a:rPr lang="en-US" dirty="0" smtClean="0">
                <a:solidFill>
                  <a:srgbClr val="FF0000"/>
                </a:solidFill>
              </a:rPr>
              <a:t>Indications for surgery</a:t>
            </a:r>
            <a:endParaRPr lang="en-US" dirty="0"/>
          </a:p>
          <a:p>
            <a:pPr>
              <a:lnSpc>
                <a:spcPct val="150000"/>
              </a:lnSpc>
            </a:pPr>
            <a:r>
              <a:rPr lang="en-US" dirty="0" smtClean="0"/>
              <a:t>Nausea/ Vomiting</a:t>
            </a:r>
          </a:p>
          <a:p>
            <a:pPr>
              <a:lnSpc>
                <a:spcPct val="150000"/>
              </a:lnSpc>
            </a:pPr>
            <a:r>
              <a:rPr lang="en-US" dirty="0" smtClean="0"/>
              <a:t>No bowel movement</a:t>
            </a:r>
          </a:p>
          <a:p>
            <a:pPr>
              <a:lnSpc>
                <a:spcPct val="150000"/>
              </a:lnSpc>
            </a:pPr>
            <a:r>
              <a:rPr lang="en-US" dirty="0" smtClean="0"/>
              <a:t>Gastric volvulus/ Strangulation</a:t>
            </a:r>
            <a:endParaRPr lang="en-US" dirty="0"/>
          </a:p>
          <a:p>
            <a:pPr>
              <a:lnSpc>
                <a:spcPct val="150000"/>
              </a:lnSpc>
            </a:pPr>
            <a:r>
              <a:rPr lang="en-US" dirty="0"/>
              <a:t>Severely incompetent LES</a:t>
            </a:r>
          </a:p>
          <a:p>
            <a:pPr>
              <a:lnSpc>
                <a:spcPct val="150000"/>
              </a:lnSpc>
            </a:pPr>
            <a:r>
              <a:rPr lang="en-US" dirty="0"/>
              <a:t>Paraesophageal hernia</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6269816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FF0000"/>
                </a:solidFill>
              </a:rPr>
              <a:t>Surgical procedures for P.H.H</a:t>
            </a:r>
            <a:endParaRPr lang="en-US" dirty="0">
              <a:solidFill>
                <a:srgbClr val="FF0000"/>
              </a:solidFill>
            </a:endParaRPr>
          </a:p>
        </p:txBody>
      </p:sp>
      <p:sp>
        <p:nvSpPr>
          <p:cNvPr id="3" name="Content Placeholder 2"/>
          <p:cNvSpPr>
            <a:spLocks noGrp="1"/>
          </p:cNvSpPr>
          <p:nvPr>
            <p:ph sz="quarter" idx="1"/>
          </p:nvPr>
        </p:nvSpPr>
        <p:spPr/>
        <p:txBody>
          <a:bodyPr>
            <a:normAutofit/>
          </a:bodyPr>
          <a:lstStyle/>
          <a:p>
            <a:r>
              <a:rPr lang="en-US" dirty="0" smtClean="0">
                <a:solidFill>
                  <a:srgbClr val="FF0000"/>
                </a:solidFill>
              </a:rPr>
              <a:t>Hiatal Hernia repair</a:t>
            </a:r>
          </a:p>
          <a:p>
            <a:pPr marL="0" indent="0">
              <a:buNone/>
            </a:pPr>
            <a:r>
              <a:rPr lang="en-US" dirty="0"/>
              <a:t> </a:t>
            </a:r>
            <a:r>
              <a:rPr lang="en-US" dirty="0" smtClean="0"/>
              <a:t>The Surgeon will;</a:t>
            </a:r>
          </a:p>
          <a:p>
            <a:pPr marL="571500" indent="-571500">
              <a:buFont typeface="+mj-lt"/>
              <a:buAutoNum type="romanLcPeriod"/>
            </a:pPr>
            <a:r>
              <a:rPr lang="en-US" dirty="0" smtClean="0"/>
              <a:t>Reduce the stomach and other content of the hernia into the abdominal cavity</a:t>
            </a:r>
          </a:p>
          <a:p>
            <a:pPr marL="571500" indent="-571500">
              <a:buFont typeface="+mj-lt"/>
              <a:buAutoNum type="romanLcPeriod"/>
            </a:pPr>
            <a:r>
              <a:rPr lang="en-US" dirty="0" smtClean="0"/>
              <a:t>Excise the hernia sac</a:t>
            </a:r>
          </a:p>
          <a:p>
            <a:pPr marL="571500" indent="-571500">
              <a:buFont typeface="+mj-lt"/>
              <a:buAutoNum type="romanLcPeriod"/>
            </a:pPr>
            <a:r>
              <a:rPr lang="en-US" dirty="0" smtClean="0"/>
              <a:t>Repair the defect on the diaphragm</a:t>
            </a:r>
          </a:p>
          <a:p>
            <a:pPr marL="571500" indent="-571500">
              <a:buFont typeface="+mj-lt"/>
              <a:buAutoNum type="romanLcPeriod"/>
            </a:pPr>
            <a:r>
              <a:rPr lang="en-US" dirty="0" err="1" smtClean="0"/>
              <a:t>Fundoplication</a:t>
            </a:r>
            <a:r>
              <a:rPr lang="en-US" dirty="0" smtClean="0"/>
              <a:t>- </a:t>
            </a:r>
            <a:r>
              <a:rPr lang="en-US" dirty="0" err="1" smtClean="0"/>
              <a:t>nissen</a:t>
            </a:r>
            <a:endParaRPr lang="en-US" dirty="0" smtClean="0"/>
          </a:p>
          <a:p>
            <a:pPr marL="0" indent="0">
              <a:buNone/>
            </a:pPr>
            <a:r>
              <a:rPr lang="en-US" dirty="0"/>
              <a:t>	</a:t>
            </a:r>
          </a:p>
        </p:txBody>
      </p:sp>
    </p:spTree>
    <p:extLst>
      <p:ext uri="{BB962C8B-B14F-4D97-AF65-F5344CB8AC3E}">
        <p14:creationId xmlns:p14="http://schemas.microsoft.com/office/powerpoint/2010/main" val="35496679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6324600"/>
          </a:xfrm>
        </p:spPr>
        <p:txBody>
          <a:bodyPr/>
          <a:lstStyle/>
          <a:p>
            <a:pPr>
              <a:lnSpc>
                <a:spcPct val="200000"/>
              </a:lnSpc>
            </a:pPr>
            <a:r>
              <a:rPr lang="en-US" dirty="0" smtClean="0">
                <a:solidFill>
                  <a:srgbClr val="FF0000"/>
                </a:solidFill>
              </a:rPr>
              <a:t>Anti-reflux procedure </a:t>
            </a:r>
            <a:r>
              <a:rPr lang="en-US" dirty="0" err="1" smtClean="0">
                <a:solidFill>
                  <a:srgbClr val="FF0000"/>
                </a:solidFill>
              </a:rPr>
              <a:t>e.g</a:t>
            </a:r>
            <a:r>
              <a:rPr lang="en-US" dirty="0" smtClean="0">
                <a:solidFill>
                  <a:srgbClr val="FF0000"/>
                </a:solidFill>
              </a:rPr>
              <a:t> </a:t>
            </a:r>
            <a:r>
              <a:rPr lang="en-US" dirty="0" smtClean="0"/>
              <a:t>Fundoplication</a:t>
            </a:r>
          </a:p>
          <a:p>
            <a:pPr>
              <a:lnSpc>
                <a:spcPct val="200000"/>
              </a:lnSpc>
            </a:pPr>
            <a:r>
              <a:rPr lang="en-US" dirty="0" err="1" smtClean="0">
                <a:solidFill>
                  <a:srgbClr val="FF0000"/>
                </a:solidFill>
              </a:rPr>
              <a:t>Gastropexy</a:t>
            </a:r>
            <a:r>
              <a:rPr lang="en-US" dirty="0" smtClean="0"/>
              <a:t>: Suturing the stomach to anterior abdominal wall</a:t>
            </a:r>
          </a:p>
          <a:p>
            <a:pPr>
              <a:lnSpc>
                <a:spcPct val="200000"/>
              </a:lnSpc>
            </a:pPr>
            <a:r>
              <a:rPr lang="en-US" dirty="0" smtClean="0">
                <a:solidFill>
                  <a:srgbClr val="FF0000"/>
                </a:solidFill>
              </a:rPr>
              <a:t>PEG (Percutaneous endoscopic gastrostomy)</a:t>
            </a:r>
            <a:r>
              <a:rPr lang="en-US" dirty="0" smtClean="0"/>
              <a:t>: Usually in elderly patients at high surgical risk.</a:t>
            </a:r>
            <a:endParaRPr lang="en-US" dirty="0"/>
          </a:p>
        </p:txBody>
      </p:sp>
    </p:spTree>
    <p:extLst>
      <p:ext uri="{BB962C8B-B14F-4D97-AF65-F5344CB8AC3E}">
        <p14:creationId xmlns:p14="http://schemas.microsoft.com/office/powerpoint/2010/main" val="40471825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28600"/>
            <a:ext cx="7872620" cy="533400"/>
          </a:xfrm>
        </p:spPr>
        <p:txBody>
          <a:bodyPr>
            <a:normAutofit fontScale="90000"/>
          </a:bodyPr>
          <a:lstStyle/>
          <a:p>
            <a:r>
              <a:rPr lang="en-US" sz="3200" dirty="0" smtClean="0">
                <a:solidFill>
                  <a:srgbClr val="FF0000"/>
                </a:solidFill>
              </a:rPr>
              <a:t>Complications Of Surgical treatment</a:t>
            </a:r>
            <a:endParaRPr lang="en-US" sz="3200" dirty="0">
              <a:solidFill>
                <a:srgbClr val="FF0000"/>
              </a:solidFill>
            </a:endParaRPr>
          </a:p>
        </p:txBody>
      </p:sp>
      <p:sp>
        <p:nvSpPr>
          <p:cNvPr id="5" name="Content Placeholder 2"/>
          <p:cNvSpPr>
            <a:spLocks noGrp="1"/>
          </p:cNvSpPr>
          <p:nvPr>
            <p:ph idx="1"/>
          </p:nvPr>
        </p:nvSpPr>
        <p:spPr>
          <a:xfrm>
            <a:off x="457200" y="914400"/>
            <a:ext cx="8534400" cy="5562600"/>
          </a:xfrm>
        </p:spPr>
        <p:txBody>
          <a:bodyPr/>
          <a:lstStyle/>
          <a:p>
            <a:r>
              <a:rPr lang="en-US" dirty="0" smtClean="0"/>
              <a:t>Intra abdominal infection</a:t>
            </a:r>
          </a:p>
          <a:p>
            <a:r>
              <a:rPr lang="en-US" dirty="0" smtClean="0"/>
              <a:t>Esophageal perforation</a:t>
            </a:r>
          </a:p>
          <a:p>
            <a:r>
              <a:rPr lang="en-US" dirty="0" smtClean="0"/>
              <a:t>Dysphagia</a:t>
            </a:r>
          </a:p>
          <a:p>
            <a:r>
              <a:rPr lang="en-US" dirty="0" smtClean="0"/>
              <a:t>Belching difficulty</a:t>
            </a:r>
          </a:p>
          <a:p>
            <a:r>
              <a:rPr lang="en-US" dirty="0" smtClean="0"/>
              <a:t>Bloating (gas bloat syndrome)</a:t>
            </a:r>
          </a:p>
          <a:p>
            <a:pPr lvl="1"/>
            <a:r>
              <a:rPr lang="en-US" dirty="0" smtClean="0"/>
              <a:t>Self limiting within 2-4 wks, but may persist</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9127102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8" name="Picture 6" descr="http://image.slidesharecdn.com/businessethicsppt-120703094905-phpapp01/95/business-ethics-ppt-12-728.jpg?cb=134130901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533400"/>
            <a:ext cx="6934200" cy="5200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260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1</a:t>
            </a:r>
            <a:endParaRPr lang="en-US" dirty="0"/>
          </a:p>
        </p:txBody>
      </p:sp>
      <p:sp>
        <p:nvSpPr>
          <p:cNvPr id="3" name="Content Placeholder 2"/>
          <p:cNvSpPr>
            <a:spLocks noGrp="1"/>
          </p:cNvSpPr>
          <p:nvPr>
            <p:ph sz="quarter" idx="1"/>
          </p:nvPr>
        </p:nvSpPr>
        <p:spPr/>
        <p:txBody>
          <a:bodyPr/>
          <a:lstStyle/>
          <a:p>
            <a:r>
              <a:rPr lang="en-US" dirty="0" smtClean="0"/>
              <a:t>Hiatal hernia means protrusion of ………. In to the mediastinum</a:t>
            </a:r>
          </a:p>
          <a:p>
            <a:endParaRPr lang="en-US" dirty="0" smtClean="0"/>
          </a:p>
          <a:p>
            <a:r>
              <a:rPr lang="en-US" dirty="0" smtClean="0"/>
              <a:t>A :   liver</a:t>
            </a:r>
          </a:p>
          <a:p>
            <a:r>
              <a:rPr lang="en-US" b="1" dirty="0" smtClean="0"/>
              <a:t>B</a:t>
            </a:r>
            <a:r>
              <a:rPr lang="en-US" dirty="0" smtClean="0"/>
              <a:t> :   stomach</a:t>
            </a:r>
          </a:p>
          <a:p>
            <a:r>
              <a:rPr lang="en-US" dirty="0" smtClean="0"/>
              <a:t>C :   spleen</a:t>
            </a:r>
          </a:p>
          <a:p>
            <a:r>
              <a:rPr lang="en-US" dirty="0" smtClean="0"/>
              <a:t>D :   small intestine</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2</a:t>
            </a:r>
            <a:endParaRPr lang="en-US" dirty="0"/>
          </a:p>
        </p:txBody>
      </p:sp>
      <p:sp>
        <p:nvSpPr>
          <p:cNvPr id="3" name="Content Placeholder 2"/>
          <p:cNvSpPr>
            <a:spLocks noGrp="1"/>
          </p:cNvSpPr>
          <p:nvPr>
            <p:ph sz="quarter" idx="1"/>
          </p:nvPr>
        </p:nvSpPr>
        <p:spPr/>
        <p:txBody>
          <a:bodyPr/>
          <a:lstStyle/>
          <a:p>
            <a:r>
              <a:rPr lang="en-US" dirty="0" smtClean="0"/>
              <a:t>In sliding oesophageal hiatal hernia the  G.E.  Junction……….</a:t>
            </a:r>
          </a:p>
          <a:p>
            <a:endParaRPr lang="en-US" dirty="0" smtClean="0"/>
          </a:p>
          <a:p>
            <a:r>
              <a:rPr lang="en-US" dirty="0" smtClean="0"/>
              <a:t>A:   remains same place</a:t>
            </a:r>
          </a:p>
          <a:p>
            <a:r>
              <a:rPr lang="en-US" b="1" dirty="0" smtClean="0"/>
              <a:t>B</a:t>
            </a:r>
            <a:r>
              <a:rPr lang="en-US" dirty="0" smtClean="0"/>
              <a:t>:    moves upwards</a:t>
            </a:r>
          </a:p>
          <a:p>
            <a:r>
              <a:rPr lang="en-US" dirty="0" smtClean="0"/>
              <a:t>C :   moves downwards</a:t>
            </a:r>
          </a:p>
          <a:p>
            <a:r>
              <a:rPr lang="en-US" dirty="0" smtClean="0"/>
              <a:t>D :   none of above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Pathpysiology</a:t>
            </a:r>
            <a:endParaRPr lang="en-US" b="1" dirty="0"/>
          </a:p>
        </p:txBody>
      </p:sp>
      <p:sp>
        <p:nvSpPr>
          <p:cNvPr id="3" name="Content Placeholder 2"/>
          <p:cNvSpPr>
            <a:spLocks noGrp="1"/>
          </p:cNvSpPr>
          <p:nvPr>
            <p:ph idx="1"/>
          </p:nvPr>
        </p:nvSpPr>
        <p:spPr>
          <a:xfrm>
            <a:off x="457200" y="1524000"/>
            <a:ext cx="7543800" cy="4602163"/>
          </a:xfrm>
        </p:spPr>
        <p:txBody>
          <a:bodyPr>
            <a:normAutofit/>
          </a:bodyPr>
          <a:lstStyle/>
          <a:p>
            <a:r>
              <a:rPr lang="en-US" sz="2800" dirty="0"/>
              <a:t>Normally, the esophagus </a:t>
            </a:r>
            <a:r>
              <a:rPr lang="en-US" sz="2800" dirty="0" smtClean="0"/>
              <a:t> </a:t>
            </a:r>
            <a:r>
              <a:rPr lang="en-US" sz="2800" dirty="0"/>
              <a:t>passes down through the chest, crosses the diaphragm, and enters the abdomen through a hole in the diaphragm called the esophageal hiatus. Just below the diaphragm, the esophagus joins the stomach. </a:t>
            </a:r>
            <a:endParaRPr lang="en-US" sz="2800" dirty="0" smtClean="0"/>
          </a:p>
          <a:p>
            <a:r>
              <a:rPr lang="en-US" sz="2800" dirty="0" smtClean="0"/>
              <a:t>In </a:t>
            </a:r>
            <a:r>
              <a:rPr lang="en-US" sz="2800" dirty="0"/>
              <a:t>individuals with hiatal hernias, the opening of the esophageal hiatus (hiatal opening) is larger than normal, and a portion of the upper stomach slips up or passes </a:t>
            </a:r>
            <a:r>
              <a:rPr lang="en-US" sz="2800" dirty="0" smtClean="0"/>
              <a:t>through </a:t>
            </a:r>
            <a:r>
              <a:rPr lang="en-US" sz="2800" dirty="0"/>
              <a:t>the hiatus and </a:t>
            </a:r>
            <a:r>
              <a:rPr lang="en-US" sz="2800" dirty="0" smtClean="0"/>
              <a:t>enter into </a:t>
            </a:r>
            <a:r>
              <a:rPr lang="en-US" sz="2800" dirty="0"/>
              <a:t>the chest.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3</a:t>
            </a:r>
            <a:endParaRPr lang="en-US" dirty="0"/>
          </a:p>
        </p:txBody>
      </p:sp>
      <p:sp>
        <p:nvSpPr>
          <p:cNvPr id="3" name="Content Placeholder 2"/>
          <p:cNvSpPr>
            <a:spLocks noGrp="1"/>
          </p:cNvSpPr>
          <p:nvPr>
            <p:ph sz="quarter" idx="1"/>
          </p:nvPr>
        </p:nvSpPr>
        <p:spPr/>
        <p:txBody>
          <a:bodyPr/>
          <a:lstStyle/>
          <a:p>
            <a:r>
              <a:rPr lang="en-US" dirty="0" smtClean="0"/>
              <a:t>SURGICAL MANAGEMENT OF HIATAL HERNIA IS CALLED………</a:t>
            </a:r>
          </a:p>
          <a:p>
            <a:endParaRPr lang="en-US" dirty="0" smtClean="0"/>
          </a:p>
          <a:p>
            <a:r>
              <a:rPr lang="en-US" b="1" dirty="0" smtClean="0"/>
              <a:t>A</a:t>
            </a:r>
            <a:r>
              <a:rPr lang="en-US" dirty="0" smtClean="0"/>
              <a:t>; :  Nissen fundoplication</a:t>
            </a:r>
          </a:p>
          <a:p>
            <a:r>
              <a:rPr lang="en-US" i="1" dirty="0" smtClean="0"/>
              <a:t>B</a:t>
            </a:r>
            <a:r>
              <a:rPr lang="en-US" dirty="0" smtClean="0"/>
              <a:t>:    Lords plication</a:t>
            </a:r>
          </a:p>
          <a:p>
            <a:r>
              <a:rPr lang="en-US" dirty="0" smtClean="0"/>
              <a:t>C :   Partial gastrectomy</a:t>
            </a:r>
          </a:p>
          <a:p>
            <a:r>
              <a:rPr lang="en-US" dirty="0" smtClean="0"/>
              <a:t>D:    subtotal gastrectomy</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4</a:t>
            </a:r>
            <a:endParaRPr lang="en-US" dirty="0"/>
          </a:p>
        </p:txBody>
      </p:sp>
      <p:sp>
        <p:nvSpPr>
          <p:cNvPr id="3" name="Content Placeholder 2"/>
          <p:cNvSpPr>
            <a:spLocks noGrp="1"/>
          </p:cNvSpPr>
          <p:nvPr>
            <p:ph sz="quarter" idx="1"/>
          </p:nvPr>
        </p:nvSpPr>
        <p:spPr/>
        <p:txBody>
          <a:bodyPr/>
          <a:lstStyle/>
          <a:p>
            <a:r>
              <a:rPr lang="en-US" dirty="0" smtClean="0"/>
              <a:t>Conservative treatment of sliding hiatal hernia includes followings  EXCEPT……..</a:t>
            </a:r>
          </a:p>
          <a:p>
            <a:endParaRPr lang="en-US" dirty="0" smtClean="0"/>
          </a:p>
          <a:p>
            <a:r>
              <a:rPr lang="en-US" dirty="0" smtClean="0"/>
              <a:t>A :  raise the head end of bed</a:t>
            </a:r>
          </a:p>
          <a:p>
            <a:r>
              <a:rPr lang="en-US" b="1" dirty="0" smtClean="0"/>
              <a:t>B</a:t>
            </a:r>
            <a:r>
              <a:rPr lang="en-US" dirty="0" smtClean="0"/>
              <a:t> :  aceclophenac</a:t>
            </a:r>
          </a:p>
          <a:p>
            <a:r>
              <a:rPr lang="en-US" dirty="0" smtClean="0"/>
              <a:t>C :  antacids</a:t>
            </a:r>
          </a:p>
          <a:p>
            <a:r>
              <a:rPr lang="en-US" dirty="0" smtClean="0"/>
              <a:t>D :  proton  pump inhibitor</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M.C.Q.   5</a:t>
            </a:r>
            <a:endParaRPr lang="en-US" dirty="0"/>
          </a:p>
        </p:txBody>
      </p:sp>
      <p:sp>
        <p:nvSpPr>
          <p:cNvPr id="3" name="Content Placeholder 2"/>
          <p:cNvSpPr>
            <a:spLocks noGrp="1"/>
          </p:cNvSpPr>
          <p:nvPr>
            <p:ph sz="quarter" idx="1"/>
          </p:nvPr>
        </p:nvSpPr>
        <p:spPr/>
        <p:txBody>
          <a:bodyPr/>
          <a:lstStyle/>
          <a:p>
            <a:r>
              <a:rPr lang="en-US" dirty="0" smtClean="0"/>
              <a:t>In NISSEN </a:t>
            </a:r>
            <a:r>
              <a:rPr lang="en-US" dirty="0" err="1" smtClean="0"/>
              <a:t>fundo</a:t>
            </a:r>
            <a:r>
              <a:rPr lang="en-US" dirty="0" smtClean="0"/>
              <a:t> </a:t>
            </a:r>
            <a:r>
              <a:rPr lang="en-US" dirty="0" err="1" smtClean="0"/>
              <a:t>plicatin</a:t>
            </a:r>
            <a:r>
              <a:rPr lang="en-US" dirty="0" smtClean="0"/>
              <a:t> the stomach is wrapped around the lower end of stomach to…….degree</a:t>
            </a:r>
          </a:p>
          <a:p>
            <a:endParaRPr lang="en-US" dirty="0" smtClean="0"/>
          </a:p>
          <a:p>
            <a:r>
              <a:rPr lang="en-US" dirty="0" smtClean="0"/>
              <a:t>A : 270</a:t>
            </a:r>
          </a:p>
          <a:p>
            <a:r>
              <a:rPr lang="en-US" dirty="0" smtClean="0"/>
              <a:t>B :  200</a:t>
            </a:r>
          </a:p>
          <a:p>
            <a:r>
              <a:rPr lang="en-US" b="1" dirty="0" smtClean="0"/>
              <a:t>C</a:t>
            </a:r>
            <a:r>
              <a:rPr lang="en-US" dirty="0" smtClean="0"/>
              <a:t> : 360</a:t>
            </a:r>
          </a:p>
          <a:p>
            <a:r>
              <a:rPr lang="en-US" dirty="0" smtClean="0"/>
              <a:t>D : 180</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t>
            </a:r>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MCQ       ANSWER</a:t>
            </a:r>
          </a:p>
          <a:p>
            <a:endParaRPr lang="en-US" dirty="0" smtClean="0"/>
          </a:p>
          <a:p>
            <a:r>
              <a:rPr lang="en-US" dirty="0" smtClean="0"/>
              <a:t>1……….B</a:t>
            </a:r>
          </a:p>
          <a:p>
            <a:r>
              <a:rPr lang="en-US" dirty="0" smtClean="0"/>
              <a:t>2……….B</a:t>
            </a:r>
          </a:p>
          <a:p>
            <a:r>
              <a:rPr lang="en-US" dirty="0" smtClean="0"/>
              <a:t>3……….A</a:t>
            </a:r>
          </a:p>
          <a:p>
            <a:r>
              <a:rPr lang="en-US" smtClean="0"/>
              <a:t>4……… B</a:t>
            </a:r>
            <a:endParaRPr lang="en-US" dirty="0" smtClean="0"/>
          </a:p>
          <a:p>
            <a:r>
              <a:rPr lang="en-US" dirty="0" smtClean="0"/>
              <a:t>5……….C</a:t>
            </a:r>
          </a:p>
          <a:p>
            <a:pPr>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639762"/>
          </a:xfrm>
        </p:spPr>
        <p:txBody>
          <a:bodyPr>
            <a:normAutofit/>
          </a:bodyPr>
          <a:lstStyle/>
          <a:p>
            <a:r>
              <a:rPr lang="en-US" sz="2400" dirty="0" smtClean="0">
                <a:solidFill>
                  <a:srgbClr val="C00000"/>
                </a:solidFill>
              </a:rPr>
              <a:t>PATHOPHYSIOLOGY</a:t>
            </a:r>
            <a:endParaRPr lang="en-US" sz="2400" dirty="0">
              <a:solidFill>
                <a:srgbClr val="C00000"/>
              </a:solidFill>
            </a:endParaRPr>
          </a:p>
        </p:txBody>
      </p:sp>
      <p:sp>
        <p:nvSpPr>
          <p:cNvPr id="3" name="Content Placeholder 2"/>
          <p:cNvSpPr>
            <a:spLocks noGrp="1"/>
          </p:cNvSpPr>
          <p:nvPr>
            <p:ph sz="quarter" idx="1"/>
          </p:nvPr>
        </p:nvSpPr>
        <p:spPr>
          <a:xfrm>
            <a:off x="152400" y="1066800"/>
            <a:ext cx="8915400" cy="5562600"/>
          </a:xfrm>
        </p:spPr>
        <p:txBody>
          <a:bodyPr>
            <a:normAutofit/>
          </a:bodyPr>
          <a:lstStyle/>
          <a:p>
            <a:pPr algn="just">
              <a:lnSpc>
                <a:spcPct val="150000"/>
              </a:lnSpc>
              <a:buNone/>
            </a:pPr>
            <a:endParaRPr lang="en-US" dirty="0"/>
          </a:p>
          <a:p>
            <a:pPr algn="just">
              <a:lnSpc>
                <a:spcPct val="150000"/>
              </a:lnSpc>
            </a:pPr>
            <a:r>
              <a:rPr lang="en-US" dirty="0" smtClean="0"/>
              <a:t>Tear of Phrenoesophageal </a:t>
            </a:r>
            <a:r>
              <a:rPr lang="en-US" dirty="0"/>
              <a:t>ligament </a:t>
            </a:r>
            <a:r>
              <a:rPr lang="en-US" dirty="0" smtClean="0"/>
              <a:t>:</a:t>
            </a:r>
          </a:p>
          <a:p>
            <a:pPr marL="0" indent="0" algn="just">
              <a:lnSpc>
                <a:spcPct val="150000"/>
              </a:lnSpc>
              <a:buNone/>
            </a:pPr>
            <a:r>
              <a:rPr lang="en-US" dirty="0" smtClean="0"/>
              <a:t>is </a:t>
            </a:r>
            <a:r>
              <a:rPr lang="en-US" dirty="0"/>
              <a:t>a fibrous layer of connective tissue and maintains the LES within the abdominal cavity</a:t>
            </a:r>
          </a:p>
          <a:p>
            <a:pPr algn="just">
              <a:lnSpc>
                <a:spcPct val="150000"/>
              </a:lnSpc>
            </a:pPr>
            <a:r>
              <a:rPr lang="en-US" dirty="0"/>
              <a:t>A hiatal hernia compromises reflux barrier</a:t>
            </a:r>
          </a:p>
          <a:p>
            <a:pPr lvl="1" algn="just">
              <a:lnSpc>
                <a:spcPct val="150000"/>
              </a:lnSpc>
            </a:pPr>
            <a:r>
              <a:rPr lang="en-US" dirty="0"/>
              <a:t>Reduced LES pressure</a:t>
            </a:r>
          </a:p>
          <a:p>
            <a:pPr lvl="1" algn="just">
              <a:lnSpc>
                <a:spcPct val="150000"/>
              </a:lnSpc>
            </a:pPr>
            <a:r>
              <a:rPr lang="en-US" dirty="0"/>
              <a:t>Reduced esophageal acid clearance</a:t>
            </a:r>
          </a:p>
          <a:p>
            <a:pPr lvl="1" algn="just">
              <a:lnSpc>
                <a:spcPct val="150000"/>
              </a:lnSpc>
            </a:pPr>
            <a:r>
              <a:rPr lang="en-US" dirty="0"/>
              <a:t>T</a:t>
            </a:r>
            <a:r>
              <a:rPr lang="en-US" dirty="0" smtClean="0"/>
              <a:t>ransient </a:t>
            </a:r>
            <a:r>
              <a:rPr lang="en-US" dirty="0"/>
              <a:t>LES relaxation episodes particularly at night time</a:t>
            </a:r>
          </a:p>
          <a:p>
            <a:pPr algn="just">
              <a:lnSpc>
                <a:spcPct val="150000"/>
              </a:lnSpc>
            </a:pPr>
            <a:endParaRPr lang="en-US" dirty="0"/>
          </a:p>
          <a:p>
            <a:pPr algn="just">
              <a:lnSpc>
                <a:spcPct val="150000"/>
              </a:lnSpc>
            </a:pPr>
            <a:endParaRPr lang="en-US" dirty="0"/>
          </a:p>
          <a:p>
            <a:pPr marL="0" indent="0" algn="just">
              <a:lnSpc>
                <a:spcPct val="150000"/>
              </a:lnSpc>
              <a:buNone/>
            </a:pPr>
            <a:endParaRPr lang="en-US" dirty="0"/>
          </a:p>
          <a:p>
            <a:pPr algn="just">
              <a:lnSpc>
                <a:spcPct val="150000"/>
              </a:lnSpc>
            </a:pPr>
            <a:endParaRPr lang="en-US" dirty="0"/>
          </a:p>
        </p:txBody>
      </p:sp>
    </p:spTree>
    <p:extLst>
      <p:ext uri="{BB962C8B-B14F-4D97-AF65-F5344CB8AC3E}">
        <p14:creationId xmlns:p14="http://schemas.microsoft.com/office/powerpoint/2010/main" val="38917267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563562"/>
          </a:xfrm>
        </p:spPr>
        <p:txBody>
          <a:bodyPr>
            <a:noAutofit/>
          </a:bodyPr>
          <a:lstStyle/>
          <a:p>
            <a:r>
              <a:rPr lang="en-US" dirty="0">
                <a:solidFill>
                  <a:srgbClr val="C00000"/>
                </a:solidFill>
              </a:rPr>
              <a:t>Types of Hiatal Hernia</a:t>
            </a:r>
            <a:endParaRPr lang="en-US" dirty="0"/>
          </a:p>
        </p:txBody>
      </p:sp>
      <p:sp>
        <p:nvSpPr>
          <p:cNvPr id="3" name="Content Placeholder 2"/>
          <p:cNvSpPr>
            <a:spLocks noGrp="1"/>
          </p:cNvSpPr>
          <p:nvPr>
            <p:ph sz="quarter" idx="1"/>
          </p:nvPr>
        </p:nvSpPr>
        <p:spPr>
          <a:xfrm>
            <a:off x="228600" y="990600"/>
            <a:ext cx="8458200" cy="5562600"/>
          </a:xfrm>
        </p:spPr>
        <p:txBody>
          <a:bodyPr/>
          <a:lstStyle/>
          <a:p>
            <a:pPr marL="0" indent="0">
              <a:buNone/>
            </a:pPr>
            <a:r>
              <a:rPr lang="en-US" dirty="0" smtClean="0">
                <a:solidFill>
                  <a:srgbClr val="FF0000"/>
                </a:solidFill>
              </a:rPr>
              <a:t>1.  Sliding hiatal hernia: </a:t>
            </a:r>
            <a:endParaRPr lang="en-US" dirty="0"/>
          </a:p>
          <a:p>
            <a:r>
              <a:rPr lang="en-US" dirty="0" smtClean="0"/>
              <a:t>Herniation of both the stomach and the gastroesophageal(GE) junction into the thorax.</a:t>
            </a:r>
          </a:p>
          <a:p>
            <a:r>
              <a:rPr lang="en-US" dirty="0" smtClean="0"/>
              <a:t>90% of esophageal hernias	</a:t>
            </a:r>
            <a:endParaRPr lang="en-US" dirty="0" smtClean="0">
              <a:solidFill>
                <a:srgbClr val="FF0000"/>
              </a:solidFill>
            </a:endParaRPr>
          </a:p>
          <a:p>
            <a:pPr marL="0" indent="0">
              <a:buNone/>
            </a:pPr>
            <a:r>
              <a:rPr lang="en-US" dirty="0" smtClean="0">
                <a:solidFill>
                  <a:srgbClr val="FF0000"/>
                </a:solidFill>
              </a:rPr>
              <a:t>2.  Paraesophageal hiatal hernia: </a:t>
            </a:r>
          </a:p>
          <a:p>
            <a:r>
              <a:rPr lang="en-US" dirty="0" smtClean="0"/>
              <a:t>Herniation of all or part of the stomach through the esophageal hiatus into the thorax with an </a:t>
            </a:r>
            <a:r>
              <a:rPr lang="en-US" dirty="0" err="1" smtClean="0"/>
              <a:t>undisplaced</a:t>
            </a:r>
            <a:r>
              <a:rPr lang="en-US" dirty="0" smtClean="0"/>
              <a:t> GE junction</a:t>
            </a:r>
          </a:p>
          <a:p>
            <a:r>
              <a:rPr lang="en-US" dirty="0" smtClean="0"/>
              <a:t>Least common esophageal hernia (&lt;10%)</a:t>
            </a:r>
          </a:p>
          <a:p>
            <a:endParaRPr lang="en-US" dirty="0" smtClean="0"/>
          </a:p>
          <a:p>
            <a:r>
              <a:rPr lang="en-US" dirty="0" smtClean="0"/>
              <a:t>3:  combines sliding and </a:t>
            </a:r>
            <a:r>
              <a:rPr lang="en-US" dirty="0" err="1" smtClean="0"/>
              <a:t>para</a:t>
            </a:r>
            <a:r>
              <a:rPr lang="en-US" dirty="0" smtClean="0"/>
              <a:t> esophageal…very rare</a:t>
            </a:r>
          </a:p>
          <a:p>
            <a:endParaRPr lang="en-US" dirty="0"/>
          </a:p>
        </p:txBody>
      </p:sp>
    </p:spTree>
    <p:extLst>
      <p:ext uri="{BB962C8B-B14F-4D97-AF65-F5344CB8AC3E}">
        <p14:creationId xmlns:p14="http://schemas.microsoft.com/office/powerpoint/2010/main" val="2096061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838200"/>
          </a:xfrm>
        </p:spPr>
        <p:txBody>
          <a:bodyPr/>
          <a:lstStyle/>
          <a:p>
            <a:endParaRPr lang="en-US" b="1" dirty="0"/>
          </a:p>
        </p:txBody>
      </p:sp>
      <p:sp>
        <p:nvSpPr>
          <p:cNvPr id="3" name="Content Placeholder 2"/>
          <p:cNvSpPr>
            <a:spLocks noGrp="1"/>
          </p:cNvSpPr>
          <p:nvPr>
            <p:ph idx="1"/>
          </p:nvPr>
        </p:nvSpPr>
        <p:spPr>
          <a:xfrm>
            <a:off x="0" y="533400"/>
            <a:ext cx="5562600" cy="6019800"/>
          </a:xfrm>
        </p:spPr>
        <p:txBody>
          <a:bodyPr>
            <a:noAutofit/>
          </a:bodyPr>
          <a:lstStyle/>
          <a:p>
            <a:pPr lvl="0">
              <a:buNone/>
            </a:pPr>
            <a:r>
              <a:rPr lang="en-US" sz="2400" dirty="0" smtClean="0"/>
              <a:t>    </a:t>
            </a:r>
            <a:endParaRPr lang="en-US" sz="2800" dirty="0" smtClean="0"/>
          </a:p>
          <a:p>
            <a:pPr>
              <a:buFont typeface="Wingdings" pitchFamily="2" charset="2"/>
              <a:buChar char="Ø"/>
            </a:pPr>
            <a:r>
              <a:rPr lang="en-US" sz="2800" b="1" dirty="0" smtClean="0"/>
              <a:t>Sliding hiatal hernia: </a:t>
            </a:r>
          </a:p>
          <a:p>
            <a:r>
              <a:rPr lang="en-US" sz="2800" dirty="0" smtClean="0"/>
              <a:t>The </a:t>
            </a:r>
            <a:r>
              <a:rPr lang="en-US" sz="2800" dirty="0"/>
              <a:t>sliding type, as its name implies, occurs when the junction between the stomach and esophagus slides up through the esophageal hiatus during moments of increased pressure in the abdominal cavity. </a:t>
            </a:r>
            <a:endParaRPr lang="en-US" sz="2800" dirty="0" smtClean="0"/>
          </a:p>
          <a:p>
            <a:r>
              <a:rPr lang="en-US" sz="2800" dirty="0" smtClean="0"/>
              <a:t>When </a:t>
            </a:r>
            <a:r>
              <a:rPr lang="en-US" sz="2800" dirty="0"/>
              <a:t>the pressure is relieved, the stomach falls back down with gravity to its normal position</a:t>
            </a:r>
            <a:r>
              <a:rPr lang="en-US" sz="2800" dirty="0" smtClean="0"/>
              <a:t>.</a:t>
            </a:r>
            <a:r>
              <a:rPr lang="en-US" sz="2800" dirty="0"/>
              <a:t> </a:t>
            </a:r>
          </a:p>
          <a:p>
            <a:r>
              <a:rPr lang="en-US" sz="2800" dirty="0" smtClean="0"/>
              <a:t>Approximately </a:t>
            </a:r>
            <a:r>
              <a:rPr lang="en-US" sz="2800" dirty="0"/>
              <a:t>90% of all hiatal hernias are the sliding type</a:t>
            </a:r>
            <a:r>
              <a:rPr lang="en-US" sz="2800" dirty="0" smtClean="0"/>
              <a:t>.</a:t>
            </a:r>
            <a:endParaRPr lang="en-US" sz="2800" dirty="0"/>
          </a:p>
        </p:txBody>
      </p:sp>
      <p:pic>
        <p:nvPicPr>
          <p:cNvPr id="2050" name="Picture 2" descr="C:\Documents and Settings\zeb\Desktop\images (1).jpg"/>
          <p:cNvPicPr>
            <a:picLocks noChangeAspect="1" noChangeArrowheads="1"/>
          </p:cNvPicPr>
          <p:nvPr/>
        </p:nvPicPr>
        <p:blipFill>
          <a:blip r:embed="rId2" cstate="print"/>
          <a:srcRect/>
          <a:stretch>
            <a:fillRect/>
          </a:stretch>
        </p:blipFill>
        <p:spPr bwMode="auto">
          <a:xfrm>
            <a:off x="5410200" y="1447800"/>
            <a:ext cx="3733800" cy="4114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Sliding hernia</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61972" y="1524000"/>
            <a:ext cx="6491262" cy="4495800"/>
          </a:xfrm>
        </p:spPr>
      </p:pic>
    </p:spTree>
    <p:extLst>
      <p:ext uri="{BB962C8B-B14F-4D97-AF65-F5344CB8AC3E}">
        <p14:creationId xmlns:p14="http://schemas.microsoft.com/office/powerpoint/2010/main" val="4023067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Combined sliding and </a:t>
            </a:r>
            <a:r>
              <a:rPr lang="en-GB" dirty="0" err="1" smtClean="0"/>
              <a:t>paraesophageal</a:t>
            </a:r>
            <a:endParaRPr lang="en-IN"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2912568" y="1447800"/>
            <a:ext cx="4097832" cy="4961591"/>
          </a:xfrm>
        </p:spPr>
      </p:pic>
    </p:spTree>
    <p:extLst>
      <p:ext uri="{BB962C8B-B14F-4D97-AF65-F5344CB8AC3E}">
        <p14:creationId xmlns:p14="http://schemas.microsoft.com/office/powerpoint/2010/main" val="4702657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bi">
      <a:majorFont>
        <a:latin typeface="Times New Roman"/>
        <a:ea typeface=""/>
        <a:cs typeface=""/>
      </a:majorFont>
      <a:minorFont>
        <a:latin typeface="Times New Roman"/>
        <a:ea typeface=""/>
        <a:cs typeface=""/>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6359</TotalTime>
  <Words>1148</Words>
  <Application>Microsoft Office PowerPoint</Application>
  <PresentationFormat>On-screen Show (4:3)</PresentationFormat>
  <Paragraphs>217</Paragraphs>
  <Slides>44</Slides>
  <Notes>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Equity</vt:lpstr>
      <vt:lpstr>HIATAL HERNIA</vt:lpstr>
      <vt:lpstr>DEFINATION</vt:lpstr>
      <vt:lpstr>Risk factors for Sliding Hiatal Hernia</vt:lpstr>
      <vt:lpstr>Pathpysiology</vt:lpstr>
      <vt:lpstr>PATHOPHYSIOLOGY</vt:lpstr>
      <vt:lpstr>Types of Hiatal Hernia</vt:lpstr>
      <vt:lpstr>PowerPoint Presentation</vt:lpstr>
      <vt:lpstr>Sliding hernia</vt:lpstr>
      <vt:lpstr>Combined sliding and paraesophageal</vt:lpstr>
      <vt:lpstr>Paraesophageal hiatal hernia </vt:lpstr>
      <vt:lpstr>PowerPoint Presentation</vt:lpstr>
      <vt:lpstr>PowerPoint Presentation</vt:lpstr>
      <vt:lpstr>PowerPoint Presentation</vt:lpstr>
      <vt:lpstr>Clinical Manifestation</vt:lpstr>
      <vt:lpstr>Complications of Sliding Hiatal Hernia</vt:lpstr>
      <vt:lpstr>Investigations for Sliding Hiatal Hernia</vt:lpstr>
      <vt:lpstr>PowerPoint Presentation</vt:lpstr>
      <vt:lpstr>Endoscopic view:</vt:lpstr>
      <vt:lpstr>Barium swallow demonstrates hiatal hernia:</vt:lpstr>
      <vt:lpstr>Treatment of Sliding Hiatal Hernia</vt:lpstr>
      <vt:lpstr>PowerPoint Presentation</vt:lpstr>
      <vt:lpstr>PowerPoint Presentation</vt:lpstr>
      <vt:lpstr>PowerPoint Presentation</vt:lpstr>
      <vt:lpstr>PowerPoint Presentation</vt:lpstr>
      <vt:lpstr>Narrowing of the oesophageal hiatus </vt:lpstr>
      <vt:lpstr>Narrowing the oesophageal opening and Nissan fundoplication</vt:lpstr>
      <vt:lpstr>Narrowing G.E. Jn. With mesh plasty</vt:lpstr>
      <vt:lpstr>Risk factors for Paraesophageal Hiatal Hernia </vt:lpstr>
      <vt:lpstr>Clinical features of paraesophageal hiatal hernia</vt:lpstr>
      <vt:lpstr>Complications of paraesophageal hiatal hernia</vt:lpstr>
      <vt:lpstr>Investigation of Paraesophageal Hiatal Hernia</vt:lpstr>
      <vt:lpstr>CT Scan</vt:lpstr>
      <vt:lpstr>Treatment Of Paraesophageal Hiatal Hernia</vt:lpstr>
      <vt:lpstr>Surgical procedures for P.H.H</vt:lpstr>
      <vt:lpstr>PowerPoint Presentation</vt:lpstr>
      <vt:lpstr>Complications Of Surgical treatment</vt:lpstr>
      <vt:lpstr>PowerPoint Presentation</vt:lpstr>
      <vt:lpstr>M.C.Q.   1</vt:lpstr>
      <vt:lpstr>M.C.Q.  2</vt:lpstr>
      <vt:lpstr>M.C.Q.   3</vt:lpstr>
      <vt:lpstr>M.C.Q.   4</vt:lpstr>
      <vt:lpstr>M.C.Q.   5</vt:lpstr>
      <vt:lpstr>KEY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AXILLA</dc:title>
  <dc:creator>ASUM Library</dc:creator>
  <cp:lastModifiedBy>jadish</cp:lastModifiedBy>
  <cp:revision>91</cp:revision>
  <dcterms:created xsi:type="dcterms:W3CDTF">2013-09-25T15:07:45Z</dcterms:created>
  <dcterms:modified xsi:type="dcterms:W3CDTF">2020-04-27T11:12:13Z</dcterms:modified>
</cp:coreProperties>
</file>