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E3200-85A8-4D52-BB98-69FF6C1CA761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C5425-51FF-4DD2-B8A7-FD40E55042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06840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C5425-51FF-4DD2-B8A7-FD40E55042EF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C5425-51FF-4DD2-B8A7-FD40E55042EF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035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B10DC-15AC-43A5-8AD2-9C94CFA99B3C}" type="datetimeFigureOut">
              <a:rPr lang="en-IN" smtClean="0"/>
              <a:pPr/>
              <a:t>30-04-2020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39D6-AE28-4BB2-8B6A-D929E091B67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IMG_20130816_100237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Wound healing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Dr. </a:t>
            </a:r>
            <a:r>
              <a:rPr lang="en-IN" dirty="0" err="1" smtClean="0"/>
              <a:t>Bhavin</a:t>
            </a:r>
            <a:r>
              <a:rPr lang="en-IN" dirty="0" smtClean="0"/>
              <a:t> Shah </a:t>
            </a:r>
          </a:p>
          <a:p>
            <a:r>
              <a:rPr lang="en-IN" smtClean="0"/>
              <a:t>                    Associate </a:t>
            </a:r>
            <a:r>
              <a:rPr lang="en-IN" dirty="0" smtClean="0"/>
              <a:t>Professor Surgery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WOUND- TYDY/UNTIDY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AIM-  </a:t>
            </a:r>
            <a:r>
              <a:rPr lang="en-IN" dirty="0"/>
              <a:t>to </a:t>
            </a:r>
            <a:r>
              <a:rPr lang="en-IN" dirty="0" smtClean="0"/>
              <a:t>convert untidy </a:t>
            </a:r>
            <a:r>
              <a:rPr lang="en-IN" dirty="0"/>
              <a:t>to tidy by removing all contaminated and </a:t>
            </a:r>
            <a:r>
              <a:rPr lang="en-IN" dirty="0" smtClean="0"/>
              <a:t>devitalised tissue.</a:t>
            </a:r>
          </a:p>
          <a:p>
            <a:r>
              <a:rPr lang="en-IN" dirty="0"/>
              <a:t>Primary repair of all structures (e.g. bone, tendon, vessel </a:t>
            </a:r>
            <a:r>
              <a:rPr lang="en-IN" dirty="0" smtClean="0"/>
              <a:t>and nerve</a:t>
            </a:r>
            <a:r>
              <a:rPr lang="en-IN" dirty="0"/>
              <a:t>) may be possible in a </a:t>
            </a:r>
            <a:r>
              <a:rPr lang="en-IN" dirty="0" smtClean="0"/>
              <a:t>tidy wound</a:t>
            </a:r>
            <a:endParaRPr lang="en-IN" dirty="0"/>
          </a:p>
          <a:p>
            <a:r>
              <a:rPr lang="en-IN" dirty="0" smtClean="0"/>
              <a:t> untidy wound </a:t>
            </a:r>
            <a:r>
              <a:rPr lang="en-IN" dirty="0"/>
              <a:t>with dead tissue requires debridement on one or </a:t>
            </a:r>
            <a:r>
              <a:rPr lang="en-IN" dirty="0" smtClean="0"/>
              <a:t>several occasions </a:t>
            </a:r>
            <a:r>
              <a:rPr lang="en-IN" dirty="0"/>
              <a:t>before definitive repair can be carried out (the </a:t>
            </a:r>
            <a:r>
              <a:rPr lang="en-IN" dirty="0" smtClean="0"/>
              <a:t>concept of </a:t>
            </a:r>
            <a:r>
              <a:rPr lang="en-IN" dirty="0"/>
              <a:t>‘second look’ surgery).  </a:t>
            </a:r>
            <a:r>
              <a:rPr lang="en-IN" dirty="0" smtClean="0"/>
              <a:t>e.g.</a:t>
            </a:r>
          </a:p>
          <a:p>
            <a:r>
              <a:rPr lang="en-IN" dirty="0" smtClean="0"/>
              <a:t> </a:t>
            </a:r>
            <a:r>
              <a:rPr lang="en-IN" dirty="0"/>
              <a:t>injuries </a:t>
            </a:r>
            <a:r>
              <a:rPr lang="en-IN" dirty="0" smtClean="0"/>
              <a:t>caused by </a:t>
            </a:r>
            <a:r>
              <a:rPr lang="en-IN" dirty="0"/>
              <a:t>explosions, bullets or other </a:t>
            </a:r>
            <a:r>
              <a:rPr lang="en-IN" dirty="0" smtClean="0"/>
              <a:t>missiles </a:t>
            </a:r>
          </a:p>
          <a:p>
            <a:r>
              <a:rPr lang="en-IN" dirty="0" smtClean="0"/>
              <a:t> </a:t>
            </a:r>
            <a:r>
              <a:rPr lang="en-IN" dirty="0"/>
              <a:t>crushing injuries in road traffic accidents </a:t>
            </a:r>
            <a:r>
              <a:rPr lang="en-IN" dirty="0" smtClean="0"/>
              <a:t>or in </a:t>
            </a:r>
            <a:r>
              <a:rPr lang="en-IN" dirty="0"/>
              <a:t>natural disasters such as earthquakes, </a:t>
            </a:r>
            <a:r>
              <a:rPr lang="en-IN" dirty="0" smtClean="0"/>
              <a:t>where there may be </a:t>
            </a:r>
            <a:r>
              <a:rPr lang="en-IN" dirty="0"/>
              <a:t>compartment </a:t>
            </a:r>
            <a:r>
              <a:rPr lang="en-IN" dirty="0" smtClean="0"/>
              <a:t>syndrome</a:t>
            </a:r>
            <a:endParaRPr lang="en-IN" dirty="0"/>
          </a:p>
          <a:p>
            <a:r>
              <a:rPr lang="en-IN" dirty="0" smtClean="0"/>
              <a:t>Any </a:t>
            </a:r>
            <a:r>
              <a:rPr lang="en-IN" dirty="0"/>
              <a:t>explosion </a:t>
            </a:r>
            <a:r>
              <a:rPr lang="en-IN" dirty="0" smtClean="0"/>
              <a:t>where there </a:t>
            </a:r>
            <a:r>
              <a:rPr lang="en-IN" dirty="0"/>
              <a:t>are multiple victims at the same site or where there </a:t>
            </a:r>
            <a:r>
              <a:rPr lang="en-IN" dirty="0" smtClean="0"/>
              <a:t>has been </a:t>
            </a:r>
            <a:r>
              <a:rPr lang="en-IN" dirty="0"/>
              <a:t>a suicide-related explosion will carry the risk of tissue </a:t>
            </a:r>
            <a:r>
              <a:rPr lang="en-IN" dirty="0" smtClean="0"/>
              <a:t>and viral </a:t>
            </a:r>
            <a:r>
              <a:rPr lang="en-IN" dirty="0"/>
              <a:t>contamination</a:t>
            </a:r>
            <a:r>
              <a:rPr lang="en-IN" dirty="0" smtClean="0"/>
              <a:t>. </a:t>
            </a:r>
            <a:r>
              <a:rPr lang="en-IN" dirty="0"/>
              <a:t>tests for hepatitis and </a:t>
            </a:r>
            <a:r>
              <a:rPr lang="en-IN" dirty="0" smtClean="0"/>
              <a:t>HIV viruses </a:t>
            </a:r>
            <a:r>
              <a:rPr lang="en-IN" dirty="0"/>
              <a:t>are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9434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12769821"/>
              </p:ext>
            </p:extLst>
          </p:nvPr>
        </p:nvGraphicFramePr>
        <p:xfrm>
          <a:off x="457200" y="1600200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 TIDY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UNTIDY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INCISED</a:t>
                      </a:r>
                    </a:p>
                    <a:p>
                      <a:r>
                        <a:rPr lang="en-IN" dirty="0" smtClean="0"/>
                        <a:t>CLEAN</a:t>
                      </a:r>
                    </a:p>
                    <a:p>
                      <a:r>
                        <a:rPr lang="en-IN" dirty="0" smtClean="0"/>
                        <a:t>HEALTHY</a:t>
                      </a:r>
                      <a:r>
                        <a:rPr lang="en-IN" baseline="0" dirty="0" smtClean="0"/>
                        <a:t> TISSUES</a:t>
                      </a:r>
                    </a:p>
                    <a:p>
                      <a:r>
                        <a:rPr lang="en-IN" baseline="0" dirty="0" smtClean="0"/>
                        <a:t>SELDOM TISSUE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CRUSHED</a:t>
                      </a:r>
                      <a:r>
                        <a:rPr lang="en-IN" baseline="0" dirty="0" smtClean="0"/>
                        <a:t> OR AVULSED</a:t>
                      </a:r>
                    </a:p>
                    <a:p>
                      <a:r>
                        <a:rPr lang="en-IN" baseline="0" dirty="0" smtClean="0"/>
                        <a:t>CONTAMINATED</a:t>
                      </a:r>
                    </a:p>
                    <a:p>
                      <a:r>
                        <a:rPr lang="en-IN" baseline="0" dirty="0" smtClean="0"/>
                        <a:t>DEVITALISED TISSUES</a:t>
                      </a:r>
                    </a:p>
                    <a:p>
                      <a:r>
                        <a:rPr lang="en-IN" baseline="0" dirty="0" smtClean="0"/>
                        <a:t>OFTEN TISSUE LOSS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279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MANAGING ACUTE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EXAMINE WHOLE PATINET</a:t>
            </a:r>
          </a:p>
          <a:p>
            <a:r>
              <a:rPr lang="en-IN" dirty="0" smtClean="0"/>
              <a:t>CONSIDER SITE AND POSSIBLE STRUCTURES INVOLVED</a:t>
            </a:r>
          </a:p>
          <a:p>
            <a:r>
              <a:rPr lang="en-IN" dirty="0" smtClean="0"/>
              <a:t>ASSESS MOVEMENT AND SENSATIONS</a:t>
            </a:r>
          </a:p>
          <a:p>
            <a:r>
              <a:rPr lang="en-IN" dirty="0" smtClean="0"/>
              <a:t>TETANUS PROPHYLAXIS</a:t>
            </a:r>
          </a:p>
          <a:p>
            <a:r>
              <a:rPr lang="en-IN" dirty="0" smtClean="0"/>
              <a:t>BLEEDING WOUND- ELEVATION AND PRESSURE</a:t>
            </a:r>
          </a:p>
          <a:p>
            <a:r>
              <a:rPr lang="en-IN" dirty="0" smtClean="0"/>
              <a:t>EXAMINE UNDER ADEQUATE ANALGASIA/ANAESTHESIA</a:t>
            </a:r>
          </a:p>
          <a:p>
            <a:r>
              <a:rPr lang="en-IN" dirty="0" smtClean="0"/>
              <a:t>USE TORNIQUETE IN LIMBS</a:t>
            </a:r>
          </a:p>
          <a:p>
            <a:r>
              <a:rPr lang="en-IN" dirty="0" smtClean="0"/>
              <a:t>THOUROUGH DEBRIDEMENT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8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DEBRIDEMENT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Abrasions, ‘road rash’ (following a fall from a motorbike) </a:t>
            </a:r>
            <a:r>
              <a:rPr lang="en-IN" dirty="0" smtClean="0"/>
              <a:t>and explosions </a:t>
            </a:r>
            <a:r>
              <a:rPr lang="en-IN" dirty="0"/>
              <a:t>all cause </a:t>
            </a:r>
            <a:r>
              <a:rPr lang="en-IN" b="1" dirty="0"/>
              <a:t>dirt tattooing </a:t>
            </a:r>
            <a:r>
              <a:rPr lang="en-IN" dirty="0"/>
              <a:t>and require the use of a </a:t>
            </a:r>
            <a:r>
              <a:rPr lang="en-IN" dirty="0" smtClean="0"/>
              <a:t>scrubbing brush </a:t>
            </a:r>
            <a:r>
              <a:rPr lang="en-IN" dirty="0"/>
              <a:t>or even excision under magnification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A wound </a:t>
            </a:r>
            <a:r>
              <a:rPr lang="en-IN" dirty="0" smtClean="0"/>
              <a:t>should be </a:t>
            </a:r>
            <a:r>
              <a:rPr lang="en-IN" b="1" dirty="0"/>
              <a:t>explored and debrided </a:t>
            </a:r>
            <a:r>
              <a:rPr lang="en-IN" dirty="0"/>
              <a:t>to the limit of blood </a:t>
            </a:r>
            <a:r>
              <a:rPr lang="en-IN" dirty="0" smtClean="0"/>
              <a:t>staining, with </a:t>
            </a:r>
            <a:r>
              <a:rPr lang="en-IN" dirty="0"/>
              <a:t>the </a:t>
            </a:r>
            <a:r>
              <a:rPr lang="en-IN" dirty="0" smtClean="0"/>
              <a:t>exception </a:t>
            </a:r>
            <a:r>
              <a:rPr lang="en-IN" dirty="0"/>
              <a:t>of nerves, vessels and tendons. These may survive </a:t>
            </a:r>
            <a:r>
              <a:rPr lang="en-IN" dirty="0" smtClean="0"/>
              <a:t>with adequate </a:t>
            </a:r>
            <a:r>
              <a:rPr lang="en-IN" dirty="0"/>
              <a:t>revascularisation subsequently or by being covered </a:t>
            </a:r>
            <a:r>
              <a:rPr lang="en-IN" dirty="0" smtClean="0"/>
              <a:t>with skin grafting </a:t>
            </a:r>
            <a:r>
              <a:rPr lang="en-IN" dirty="0"/>
              <a:t>or muscle flaps.</a:t>
            </a:r>
          </a:p>
          <a:p>
            <a:r>
              <a:rPr lang="en-IN" dirty="0"/>
              <a:t>The use of copious </a:t>
            </a:r>
            <a:r>
              <a:rPr lang="en-IN" b="1" dirty="0"/>
              <a:t>saline irrigation or pulsed jet </a:t>
            </a:r>
            <a:r>
              <a:rPr lang="en-IN" b="1" dirty="0" smtClean="0"/>
              <a:t>lavage </a:t>
            </a:r>
            <a:r>
              <a:rPr lang="en-IN" dirty="0" smtClean="0"/>
              <a:t>can </a:t>
            </a:r>
            <a:r>
              <a:rPr lang="en-IN" dirty="0"/>
              <a:t>be less </a:t>
            </a:r>
            <a:r>
              <a:rPr lang="en-IN" dirty="0" smtClean="0"/>
              <a:t>destructive than </a:t>
            </a:r>
            <a:r>
              <a:rPr lang="en-IN" dirty="0"/>
              <a:t>knife or scissors when debriding. However, </a:t>
            </a:r>
            <a:r>
              <a:rPr lang="en-IN" dirty="0" smtClean="0"/>
              <a:t>it </a:t>
            </a:r>
            <a:r>
              <a:rPr lang="en-IN" dirty="0"/>
              <a:t>can implant dirt into a deeper </a:t>
            </a:r>
            <a:r>
              <a:rPr lang="en-IN" dirty="0" smtClean="0"/>
              <a:t>plane and </a:t>
            </a:r>
            <a:r>
              <a:rPr lang="en-IN" dirty="0"/>
              <a:t>care should be taken to avoid this complication. </a:t>
            </a:r>
            <a:endParaRPr lang="en-IN" dirty="0" smtClean="0"/>
          </a:p>
          <a:p>
            <a:r>
              <a:rPr lang="en-IN" b="1" dirty="0" smtClean="0"/>
              <a:t>Muscle viability </a:t>
            </a:r>
            <a:r>
              <a:rPr lang="en-IN" dirty="0" smtClean="0"/>
              <a:t>is </a:t>
            </a:r>
            <a:r>
              <a:rPr lang="en-IN" dirty="0"/>
              <a:t>judged by the colour, bleeding pattern </a:t>
            </a:r>
            <a:r>
              <a:rPr lang="en-IN" dirty="0" smtClean="0"/>
              <a:t>and contractility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7160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In a tidy wound, repair of all damaged structures may </a:t>
            </a:r>
            <a:r>
              <a:rPr lang="en-IN" dirty="0" smtClean="0"/>
              <a:t>be attempted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Repair nerves </a:t>
            </a:r>
            <a:r>
              <a:rPr lang="en-IN" dirty="0"/>
              <a:t>under magnification (loupes </a:t>
            </a:r>
            <a:r>
              <a:rPr lang="en-IN" dirty="0" smtClean="0"/>
              <a:t>or microscope</a:t>
            </a:r>
            <a:r>
              <a:rPr lang="en-IN" dirty="0"/>
              <a:t>) using 8/0 or 10/0 monofilament nylon </a:t>
            </a:r>
          </a:p>
          <a:p>
            <a:r>
              <a:rPr lang="en-IN" dirty="0"/>
              <a:t>Vessels such as the radial or ulnar artery may be repaired </a:t>
            </a:r>
            <a:r>
              <a:rPr lang="en-IN" dirty="0" smtClean="0"/>
              <a:t>using similar techniques.</a:t>
            </a:r>
          </a:p>
          <a:p>
            <a:r>
              <a:rPr lang="en-IN" dirty="0" smtClean="0"/>
              <a:t>Tendon repair followed by </a:t>
            </a:r>
            <a:r>
              <a:rPr lang="en-IN" dirty="0"/>
              <a:t>early active mobilisation as this </a:t>
            </a:r>
            <a:r>
              <a:rPr lang="en-IN" dirty="0" smtClean="0"/>
              <a:t>minimises adhesions </a:t>
            </a:r>
            <a:r>
              <a:rPr lang="en-IN" dirty="0"/>
              <a:t>between the tendon and the tendon sheath </a:t>
            </a:r>
          </a:p>
          <a:p>
            <a:r>
              <a:rPr lang="en-IN" dirty="0"/>
              <a:t>Skin cover by flap or graft may be required as skin </a:t>
            </a:r>
            <a:r>
              <a:rPr lang="en-IN" dirty="0" smtClean="0"/>
              <a:t>closure should </a:t>
            </a:r>
            <a:r>
              <a:rPr lang="en-IN" dirty="0"/>
              <a:t>always be without tension and should allow </a:t>
            </a:r>
            <a:r>
              <a:rPr lang="en-IN" dirty="0" smtClean="0"/>
              <a:t>space for  oedema</a:t>
            </a:r>
          </a:p>
          <a:p>
            <a:r>
              <a:rPr lang="en-IN" dirty="0" smtClean="0"/>
              <a:t> </a:t>
            </a:r>
            <a:r>
              <a:rPr lang="en-IN" dirty="0"/>
              <a:t>A flap brings in a new blood supply ,</a:t>
            </a:r>
            <a:r>
              <a:rPr lang="en-IN" dirty="0" smtClean="0"/>
              <a:t> </a:t>
            </a:r>
            <a:r>
              <a:rPr lang="en-IN" dirty="0"/>
              <a:t>used to cover tendon, nerve, bone and other structures </a:t>
            </a:r>
            <a:r>
              <a:rPr lang="en-IN" dirty="0" smtClean="0"/>
              <a:t>that would </a:t>
            </a:r>
            <a:r>
              <a:rPr lang="en-IN" dirty="0"/>
              <a:t>not provide a suitable vascular base for a skin graft</a:t>
            </a:r>
            <a:r>
              <a:rPr lang="en-IN" dirty="0" smtClean="0"/>
              <a:t>.</a:t>
            </a:r>
          </a:p>
          <a:p>
            <a:r>
              <a:rPr lang="en-IN" dirty="0" smtClean="0"/>
              <a:t> A skin </a:t>
            </a:r>
            <a:r>
              <a:rPr lang="en-IN" dirty="0"/>
              <a:t>graft has no inherent blood supply and is dependent </a:t>
            </a:r>
            <a:r>
              <a:rPr lang="en-IN"/>
              <a:t>on </a:t>
            </a:r>
            <a:r>
              <a:rPr lang="en-IN" smtClean="0"/>
              <a:t>the recipient </a:t>
            </a:r>
            <a:r>
              <a:rPr lang="en-IN" dirty="0"/>
              <a:t>site for 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84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Wound healing is a mechanism whereby the body attempts to restore the integrity of the injured part</a:t>
            </a:r>
          </a:p>
          <a:p>
            <a:r>
              <a:rPr lang="en-IN" dirty="0"/>
              <a:t>This falls far short </a:t>
            </a:r>
            <a:r>
              <a:rPr lang="en-IN" dirty="0" smtClean="0"/>
              <a:t>of tissue </a:t>
            </a:r>
            <a:r>
              <a:rPr lang="en-IN" dirty="0"/>
              <a:t>regeneration by pluripotent cells, seen in some </a:t>
            </a:r>
            <a:r>
              <a:rPr lang="en-IN" dirty="0" smtClean="0"/>
              <a:t>amphibians, and </a:t>
            </a:r>
            <a:r>
              <a:rPr lang="en-IN" dirty="0"/>
              <a:t>is often detrimental, as seen in the problems created </a:t>
            </a:r>
            <a:r>
              <a:rPr lang="en-IN" dirty="0" smtClean="0"/>
              <a:t>by scarring</a:t>
            </a:r>
            <a:r>
              <a:rPr lang="en-IN" dirty="0"/>
              <a:t>, such as adhesions, keloids, contractures and cirrhosis </a:t>
            </a:r>
            <a:r>
              <a:rPr lang="en-IN" dirty="0" smtClean="0"/>
              <a:t>of the </a:t>
            </a:r>
            <a:r>
              <a:rPr lang="en-IN" dirty="0"/>
              <a:t>liver.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 healing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Site</a:t>
            </a:r>
          </a:p>
          <a:p>
            <a:r>
              <a:rPr lang="en-US" dirty="0" smtClean="0"/>
              <a:t>Structures involved</a:t>
            </a:r>
          </a:p>
          <a:p>
            <a:r>
              <a:rPr lang="en-US" dirty="0" smtClean="0"/>
              <a:t>Mechanism</a:t>
            </a:r>
          </a:p>
          <a:p>
            <a:r>
              <a:rPr lang="en-US" dirty="0" smtClean="0"/>
              <a:t>Contamination</a:t>
            </a:r>
          </a:p>
          <a:p>
            <a:r>
              <a:rPr lang="en-US" dirty="0" smtClean="0"/>
              <a:t>Loss of tissue</a:t>
            </a:r>
          </a:p>
          <a:p>
            <a:r>
              <a:rPr lang="en-US" dirty="0" smtClean="0"/>
              <a:t>Local factors- vascular insufficiency , radiation ,pressure</a:t>
            </a:r>
          </a:p>
          <a:p>
            <a:r>
              <a:rPr lang="en-US" dirty="0" smtClean="0"/>
              <a:t>Systemic factors- malnutrition , immunodeficiency, smoking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wound healing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3 phases – inflammatory , proliferative , </a:t>
            </a:r>
            <a:r>
              <a:rPr lang="en-US" dirty="0" err="1" smtClean="0"/>
              <a:t>remodelling</a:t>
            </a:r>
            <a:endParaRPr lang="en-US" dirty="0" smtClean="0"/>
          </a:p>
          <a:p>
            <a:r>
              <a:rPr lang="en-US" b="1" dirty="0" smtClean="0"/>
              <a:t>INFLAMMATORY PHASE- </a:t>
            </a:r>
            <a:r>
              <a:rPr lang="en-US" dirty="0" smtClean="0"/>
              <a:t>3 DAYS-</a:t>
            </a:r>
            <a:r>
              <a:rPr lang="en-US" dirty="0" smtClean="0">
                <a:hlinkClick r:id="rId2" action="ppaction://hlinkfile"/>
              </a:rPr>
              <a:t>IMG_20130816_100237.jpg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Injury &gt; bleeding &gt; vasoconstriction &gt;CLOT FORMATION (PLATELETS stick to damaged endothelium &gt; release ADP&gt; further platelet aggregate &gt; stops the bleeding</a:t>
            </a:r>
          </a:p>
          <a:p>
            <a:pPr marL="514350" indent="-514350">
              <a:buAutoNum type="arabicPeriod"/>
            </a:pPr>
            <a:r>
              <a:rPr lang="en-US" dirty="0" smtClean="0"/>
              <a:t>ATTRACTION OF NEUTROPHIL AND MACROPHAGE by cytokines released from alpha granules of  </a:t>
            </a:r>
            <a:r>
              <a:rPr lang="en-US" dirty="0" smtClean="0">
                <a:solidFill>
                  <a:srgbClr val="FF0000"/>
                </a:solidFill>
              </a:rPr>
              <a:t>platelets</a:t>
            </a:r>
            <a:r>
              <a:rPr lang="en-US" dirty="0" smtClean="0"/>
              <a:t> ( PDGF ,TGFB, platelet factor 4) -  </a:t>
            </a:r>
            <a:r>
              <a:rPr lang="en-US" dirty="0" smtClean="0">
                <a:solidFill>
                  <a:srgbClr val="FF0000"/>
                </a:solidFill>
              </a:rPr>
              <a:t>platelets and local injured tissue </a:t>
            </a:r>
            <a:r>
              <a:rPr lang="en-US" dirty="0" smtClean="0"/>
              <a:t>release vasoactive amines (histamine, serotonin ,</a:t>
            </a:r>
            <a:r>
              <a:rPr lang="en-US" dirty="0" err="1" smtClean="0"/>
              <a:t>prostglandin</a:t>
            </a:r>
            <a:r>
              <a:rPr lang="en-US" dirty="0" smtClean="0"/>
              <a:t>) &gt;increase vascular permeability-&gt;further increase in inflammatory cells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MACROPHAGE AND NEUTORPHIL FUNCTION-  macrophage </a:t>
            </a:r>
            <a:r>
              <a:rPr lang="en-US" dirty="0" err="1" smtClean="0"/>
              <a:t>reomve</a:t>
            </a:r>
            <a:r>
              <a:rPr lang="en-US" dirty="0" smtClean="0"/>
              <a:t> </a:t>
            </a:r>
            <a:r>
              <a:rPr lang="en-US" dirty="0" err="1" smtClean="0"/>
              <a:t>devitalised</a:t>
            </a:r>
            <a:r>
              <a:rPr lang="en-US" dirty="0" smtClean="0"/>
              <a:t> tissue ,microorganisms , regulate fibroblast activity in proliferative phase</a:t>
            </a:r>
          </a:p>
          <a:p>
            <a:pPr>
              <a:buNone/>
            </a:pPr>
            <a:r>
              <a:rPr lang="en-US" dirty="0" smtClean="0"/>
              <a:t>4. FIBRINOGEN- produce fibrin- provide initial framework for cell support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LATIN- RUBOR, TUMOR, CALOR, DOLOUR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PROLIFERATIVE PHASE- </a:t>
            </a:r>
            <a:r>
              <a:rPr lang="en-US" dirty="0" smtClean="0"/>
              <a:t> 3 WEEKS</a:t>
            </a:r>
          </a:p>
          <a:p>
            <a:pPr>
              <a:buNone/>
            </a:pPr>
            <a:r>
              <a:rPr lang="en-US" dirty="0" smtClean="0"/>
              <a:t>1.FIBROBLAST( require VITAMIN C for collagen production )- produce collagen and ground substance </a:t>
            </a:r>
            <a:r>
              <a:rPr lang="en-US" dirty="0" err="1" smtClean="0"/>
              <a:t>glycosaminoglycans</a:t>
            </a:r>
            <a:r>
              <a:rPr lang="en-US" dirty="0" smtClean="0"/>
              <a:t> and –proteoglycans</a:t>
            </a:r>
          </a:p>
          <a:p>
            <a:pPr>
              <a:buNone/>
            </a:pPr>
            <a:r>
              <a:rPr lang="en-US" dirty="0" smtClean="0"/>
              <a:t>2.ANGIOGENESIS- new capillaries</a:t>
            </a:r>
          </a:p>
          <a:p>
            <a:pPr>
              <a:buNone/>
            </a:pPr>
            <a:r>
              <a:rPr lang="en-US" dirty="0" smtClean="0"/>
              <a:t>3.RE EPITHELIALISATION-</a:t>
            </a:r>
          </a:p>
          <a:p>
            <a:r>
              <a:rPr lang="en-US" i="1" dirty="0" smtClean="0"/>
              <a:t>WOUND TISSUE </a:t>
            </a:r>
            <a:r>
              <a:rPr lang="en-US" dirty="0" smtClean="0"/>
              <a:t>FORMED IN EARLY PART OF THIS PHASE IS CALLED </a:t>
            </a:r>
            <a:r>
              <a:rPr lang="en-US" b="1" dirty="0" smtClean="0"/>
              <a:t>GRANULATION TISSUE</a:t>
            </a:r>
          </a:p>
          <a:p>
            <a:r>
              <a:rPr lang="en-IN" dirty="0" smtClean="0"/>
              <a:t>In </a:t>
            </a:r>
            <a:r>
              <a:rPr lang="en-IN" dirty="0"/>
              <a:t>the latter part of this phase, there is</a:t>
            </a:r>
          </a:p>
          <a:p>
            <a:pPr>
              <a:buNone/>
            </a:pPr>
            <a:r>
              <a:rPr lang="en-IN" dirty="0"/>
              <a:t>an increase in the tensile strength of the wound due to increased</a:t>
            </a:r>
          </a:p>
          <a:p>
            <a:pPr>
              <a:buNone/>
            </a:pPr>
            <a:r>
              <a:rPr lang="en-IN" dirty="0"/>
              <a:t>collagen, which is at first deposited in a random fashion and</a:t>
            </a:r>
          </a:p>
          <a:p>
            <a:pPr>
              <a:buNone/>
            </a:pPr>
            <a:r>
              <a:rPr lang="en-IN" dirty="0"/>
              <a:t>consists of </a:t>
            </a:r>
            <a:r>
              <a:rPr lang="en-IN" b="1" dirty="0"/>
              <a:t>type 3</a:t>
            </a:r>
            <a:r>
              <a:rPr lang="en-IN" b="1" dirty="0" smtClean="0"/>
              <a:t> </a:t>
            </a:r>
            <a:r>
              <a:rPr lang="en-IN" b="1" dirty="0"/>
              <a:t>collagen.</a:t>
            </a:r>
            <a:endParaRPr lang="en-US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REMODELLING PHASE- collagen  3 converted to type 1 until ratio of 1:4 is achieved</a:t>
            </a:r>
          </a:p>
          <a:p>
            <a:pPr marL="514350" indent="-514350">
              <a:buAutoNum type="arabicPeriod"/>
            </a:pPr>
            <a:r>
              <a:rPr lang="en-US" dirty="0" smtClean="0"/>
              <a:t>Realignment of collagen </a:t>
            </a:r>
            <a:r>
              <a:rPr lang="en-US" dirty="0" err="1" smtClean="0"/>
              <a:t>fibres</a:t>
            </a:r>
            <a:r>
              <a:rPr lang="en-US" dirty="0" smtClean="0"/>
              <a:t> in line of tension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Decreased wound </a:t>
            </a:r>
            <a:r>
              <a:rPr lang="en-US" dirty="0" err="1" smtClean="0"/>
              <a:t>vascularity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Wound contraction due to fibro – and </a:t>
            </a:r>
            <a:r>
              <a:rPr lang="en-US" dirty="0" err="1" smtClean="0"/>
              <a:t>myofibroblast</a:t>
            </a:r>
            <a:r>
              <a:rPr lang="en-US" dirty="0" smtClean="0"/>
              <a:t> activity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SPECIFIC TISSUE, SPECIFIC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/>
              <a:t>BONE</a:t>
            </a:r>
            <a:r>
              <a:rPr lang="en-IN" dirty="0"/>
              <a:t>- periosteal and </a:t>
            </a:r>
            <a:r>
              <a:rPr lang="en-IN" dirty="0" err="1"/>
              <a:t>endosteal</a:t>
            </a:r>
            <a:r>
              <a:rPr lang="en-IN" dirty="0"/>
              <a:t> </a:t>
            </a:r>
            <a:r>
              <a:rPr lang="en-IN" dirty="0" smtClean="0"/>
              <a:t>proliferation leads </a:t>
            </a:r>
            <a:r>
              <a:rPr lang="en-IN" dirty="0"/>
              <a:t>to callus </a:t>
            </a:r>
            <a:r>
              <a:rPr lang="en-IN" dirty="0" smtClean="0"/>
              <a:t>formation</a:t>
            </a:r>
            <a:r>
              <a:rPr lang="en-IN" dirty="0"/>
              <a:t>(</a:t>
            </a:r>
            <a:r>
              <a:rPr lang="en-IN" dirty="0" smtClean="0"/>
              <a:t> </a:t>
            </a:r>
            <a:r>
              <a:rPr lang="en-IN" dirty="0"/>
              <a:t>immature bone </a:t>
            </a:r>
            <a:r>
              <a:rPr lang="en-IN" dirty="0" smtClean="0"/>
              <a:t>consisting of </a:t>
            </a:r>
            <a:r>
              <a:rPr lang="en-IN" dirty="0"/>
              <a:t>osteoid </a:t>
            </a:r>
            <a:r>
              <a:rPr lang="en-IN" dirty="0" smtClean="0"/>
              <a:t>,mineralised </a:t>
            </a:r>
            <a:r>
              <a:rPr lang="en-IN" dirty="0"/>
              <a:t>by hydroxyapatite and laid down </a:t>
            </a:r>
            <a:r>
              <a:rPr lang="en-IN" dirty="0" smtClean="0"/>
              <a:t>by osteoblasts)</a:t>
            </a:r>
          </a:p>
          <a:p>
            <a:r>
              <a:rPr lang="en-IN" b="1" dirty="0" smtClean="0"/>
              <a:t>NERVE</a:t>
            </a:r>
            <a:r>
              <a:rPr lang="en-IN" dirty="0" smtClean="0"/>
              <a:t>- distal to wound </a:t>
            </a:r>
            <a:r>
              <a:rPr lang="en-IN" dirty="0" err="1" smtClean="0"/>
              <a:t>Wallerian</a:t>
            </a:r>
            <a:r>
              <a:rPr lang="en-IN" dirty="0" smtClean="0"/>
              <a:t> </a:t>
            </a:r>
            <a:r>
              <a:rPr lang="en-IN" dirty="0" err="1" smtClean="0"/>
              <a:t>degenration</a:t>
            </a:r>
            <a:r>
              <a:rPr lang="en-IN" dirty="0" smtClean="0"/>
              <a:t>, proximal traumatic </a:t>
            </a:r>
            <a:r>
              <a:rPr lang="en-IN" dirty="0" err="1" smtClean="0"/>
              <a:t>regneration</a:t>
            </a:r>
            <a:r>
              <a:rPr lang="en-IN" dirty="0" smtClean="0"/>
              <a:t>, </a:t>
            </a:r>
            <a:r>
              <a:rPr lang="en-IN" dirty="0" err="1" smtClean="0"/>
              <a:t>Nerutropism</a:t>
            </a:r>
            <a:r>
              <a:rPr lang="en-IN" dirty="0" smtClean="0"/>
              <a:t> is attraction of fibres to receptor, profuse growth from </a:t>
            </a:r>
            <a:r>
              <a:rPr lang="en-IN" dirty="0" err="1" smtClean="0"/>
              <a:t>proxmial</a:t>
            </a:r>
            <a:r>
              <a:rPr lang="en-IN" dirty="0" smtClean="0"/>
              <a:t> end- Neuroma</a:t>
            </a:r>
          </a:p>
          <a:p>
            <a:r>
              <a:rPr lang="en-IN" b="1" dirty="0"/>
              <a:t>TENDON</a:t>
            </a:r>
            <a:r>
              <a:rPr lang="en-IN" dirty="0"/>
              <a:t>-two main mechanisms </a:t>
            </a:r>
            <a:r>
              <a:rPr lang="en-IN" dirty="0" smtClean="0"/>
              <a:t>for </a:t>
            </a:r>
            <a:r>
              <a:rPr lang="en-IN" dirty="0"/>
              <a:t>nutrients, cells and new vessels</a:t>
            </a:r>
          </a:p>
          <a:p>
            <a:r>
              <a:rPr lang="en-IN" dirty="0" smtClean="0"/>
              <a:t>1</a:t>
            </a:r>
            <a:r>
              <a:rPr lang="en-IN" b="1" dirty="0" smtClean="0"/>
              <a:t>.intrinsic</a:t>
            </a:r>
            <a:r>
              <a:rPr lang="en-IN" dirty="0" smtClean="0"/>
              <a:t> </a:t>
            </a:r>
            <a:r>
              <a:rPr lang="en-IN" dirty="0"/>
              <a:t>consists </a:t>
            </a:r>
            <a:r>
              <a:rPr lang="en-IN" dirty="0" smtClean="0"/>
              <a:t>of </a:t>
            </a:r>
            <a:r>
              <a:rPr lang="en-IN" dirty="0" err="1" smtClean="0"/>
              <a:t>vincular</a:t>
            </a:r>
            <a:r>
              <a:rPr lang="en-IN" dirty="0" smtClean="0"/>
              <a:t> </a:t>
            </a:r>
            <a:r>
              <a:rPr lang="en-IN" dirty="0"/>
              <a:t>blood flow and synovial </a:t>
            </a:r>
            <a:r>
              <a:rPr lang="en-IN" dirty="0" smtClean="0"/>
              <a:t>diffusion</a:t>
            </a:r>
            <a:endParaRPr lang="en-IN" dirty="0"/>
          </a:p>
          <a:p>
            <a:r>
              <a:rPr lang="en-IN" dirty="0" smtClean="0"/>
              <a:t>2.</a:t>
            </a:r>
            <a:r>
              <a:rPr lang="en-IN" b="1" dirty="0" smtClean="0"/>
              <a:t> extrinsic </a:t>
            </a:r>
            <a:r>
              <a:rPr lang="en-IN" dirty="0" smtClean="0"/>
              <a:t> </a:t>
            </a:r>
            <a:r>
              <a:rPr lang="en-IN" dirty="0"/>
              <a:t>formation of </a:t>
            </a:r>
            <a:r>
              <a:rPr lang="en-IN" dirty="0" smtClean="0"/>
              <a:t> </a:t>
            </a:r>
            <a:r>
              <a:rPr lang="en-IN" dirty="0"/>
              <a:t>adhesions between the </a:t>
            </a:r>
            <a:r>
              <a:rPr lang="en-IN" dirty="0" smtClean="0"/>
              <a:t>tendon and  </a:t>
            </a:r>
            <a:r>
              <a:rPr lang="en-IN" dirty="0"/>
              <a:t>tendon sheath</a:t>
            </a:r>
            <a:r>
              <a:rPr lang="en-IN" dirty="0" smtClean="0"/>
              <a:t>.</a:t>
            </a:r>
          </a:p>
          <a:p>
            <a:r>
              <a:rPr lang="en-IN" dirty="0" smtClean="0"/>
              <a:t>Initially random collagen laid down so </a:t>
            </a:r>
            <a:r>
              <a:rPr lang="en-IN" dirty="0"/>
              <a:t>the tendon lacks tensile </a:t>
            </a:r>
            <a:r>
              <a:rPr lang="en-IN" dirty="0" smtClean="0"/>
              <a:t>strength for </a:t>
            </a:r>
            <a:r>
              <a:rPr lang="en-IN" dirty="0"/>
              <a:t>the first 3–6 weeks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Active mobilisation </a:t>
            </a:r>
            <a:r>
              <a:rPr lang="en-IN" dirty="0" smtClean="0"/>
              <a:t>prevents adhesions so</a:t>
            </a:r>
            <a:r>
              <a:rPr lang="en-IN" dirty="0"/>
              <a:t> </a:t>
            </a:r>
            <a:r>
              <a:rPr lang="en-IN" dirty="0" err="1" smtClean="0"/>
              <a:t>splintage</a:t>
            </a:r>
            <a:r>
              <a:rPr lang="en-IN" dirty="0" smtClean="0"/>
              <a:t> necessary </a:t>
            </a:r>
            <a:r>
              <a:rPr lang="en-IN" dirty="0"/>
              <a:t>to avoid rupture of the repair.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3166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ABNORMAL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sz="3600" b="1" dirty="0">
                <a:solidFill>
                  <a:srgbClr val="33CDCD"/>
                </a:solidFill>
                <a:latin typeface="Futura-Bold"/>
              </a:rPr>
              <a:t>Classification of wound closure and healing</a:t>
            </a:r>
          </a:p>
          <a:p>
            <a:r>
              <a:rPr lang="en-US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Futura-Book"/>
              </a:rPr>
              <a:t>Primary intention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Wound edges opposed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Normal healing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Minimal scar</a:t>
            </a:r>
          </a:p>
          <a:p>
            <a:r>
              <a:rPr lang="en-US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Futura-Book"/>
              </a:rPr>
              <a:t>Secondary intention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Wound left open</a:t>
            </a:r>
          </a:p>
          <a:p>
            <a:r>
              <a:rPr lang="en-IN" dirty="0">
                <a:solidFill>
                  <a:srgbClr val="000000"/>
                </a:solidFill>
                <a:latin typeface="Futura-Book"/>
              </a:rPr>
              <a:t>Heals by granulation, contraction and epithelialisation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Increased inflammation and proliferation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Poor scar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b="1" dirty="0">
                <a:solidFill>
                  <a:srgbClr val="000000"/>
                </a:solidFill>
                <a:latin typeface="Futura-Book"/>
              </a:rPr>
              <a:t>Tertiary intention (also called delayed primary intention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Futura-Book"/>
              </a:rPr>
              <a:t>Wound initially left open</a:t>
            </a:r>
          </a:p>
          <a:p>
            <a:r>
              <a:rPr lang="en-IN" dirty="0">
                <a:solidFill>
                  <a:srgbClr val="000000"/>
                </a:solidFill>
                <a:latin typeface="Futura-Book"/>
              </a:rPr>
              <a:t>Edges later opposed when healing conditions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favourable</a:t>
            </a:r>
          </a:p>
          <a:p>
            <a:r>
              <a:rPr lang="en-IN" dirty="0" smtClean="0"/>
              <a:t>The </a:t>
            </a:r>
            <a:r>
              <a:rPr lang="en-IN" b="1" dirty="0">
                <a:solidFill>
                  <a:srgbClr val="FF0000"/>
                </a:solidFill>
              </a:rPr>
              <a:t>aim of treatment </a:t>
            </a:r>
            <a:r>
              <a:rPr lang="en-IN" dirty="0"/>
              <a:t>is to </a:t>
            </a:r>
            <a:r>
              <a:rPr lang="en-IN" dirty="0" smtClean="0"/>
              <a:t>achieve healing </a:t>
            </a:r>
            <a:r>
              <a:rPr lang="en-IN" dirty="0"/>
              <a:t>by primary intention and so reduce the </a:t>
            </a:r>
            <a:r>
              <a:rPr lang="en-IN" dirty="0" smtClean="0"/>
              <a:t>inflammatory and </a:t>
            </a:r>
            <a:r>
              <a:rPr lang="en-IN" dirty="0"/>
              <a:t>proliferative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56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997</Words>
  <Application>Microsoft Office PowerPoint</Application>
  <PresentationFormat>On-screen Show (4:3)</PresentationFormat>
  <Paragraphs>99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Wound healing</vt:lpstr>
      <vt:lpstr>Slide 2</vt:lpstr>
      <vt:lpstr>Factors influencing  healing</vt:lpstr>
      <vt:lpstr>Normal wound healing</vt:lpstr>
      <vt:lpstr>Slide 5</vt:lpstr>
      <vt:lpstr>Slide 6</vt:lpstr>
      <vt:lpstr>Slide 7</vt:lpstr>
      <vt:lpstr>SPECIFIC TISSUE, SPECIFIC POINTS</vt:lpstr>
      <vt:lpstr>ABNORMAL HEALING</vt:lpstr>
      <vt:lpstr>TYPES OF WOUND- TYDY/UNTIDY</vt:lpstr>
      <vt:lpstr>Slide 11</vt:lpstr>
      <vt:lpstr>MANAGING ACUTE WOUND</vt:lpstr>
      <vt:lpstr>DEBRIDEMENT</vt:lpstr>
      <vt:lpstr>repair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Wound healing</dc:title>
  <dc:creator>hp</dc:creator>
  <cp:lastModifiedBy>R P BHARANEY</cp:lastModifiedBy>
  <cp:revision>21</cp:revision>
  <dcterms:created xsi:type="dcterms:W3CDTF">2013-08-16T03:39:18Z</dcterms:created>
  <dcterms:modified xsi:type="dcterms:W3CDTF">2020-04-30T11:15:26Z</dcterms:modified>
</cp:coreProperties>
</file>