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8" d="100"/>
          <a:sy n="88" d="100"/>
        </p:scale>
        <p:origin x="-6" y="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15-10-2015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15-10-2015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15-10-2015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15-10-2015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15-10-2015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15-10-2015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15-10-2015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15-10-2015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15-10-2015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15-10-2015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15-10-2015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A0E7D-32B0-4E69-BA45-A0F01BBC4279}" type="datetimeFigureOut">
              <a:rPr lang="en-IN" smtClean="0"/>
              <a:pPr/>
              <a:t>15-10-2015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acrovascular_disease" TargetMode="External"/><Relationship Id="rId3" Type="http://schemas.openxmlformats.org/officeDocument/2006/relationships/hyperlink" Target="https://en.wikipedia.org/wiki/Angiopathy" TargetMode="External"/><Relationship Id="rId7" Type="http://schemas.openxmlformats.org/officeDocument/2006/relationships/hyperlink" Target="https://en.wikipedia.org/wiki/Microvascular_disease" TargetMode="External"/><Relationship Id="rId2" Type="http://schemas.openxmlformats.org/officeDocument/2006/relationships/hyperlink" Target="https://en.wikipedia.org/wiki/Blood_vesse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Basement_membrane" TargetMode="External"/><Relationship Id="rId5" Type="http://schemas.openxmlformats.org/officeDocument/2006/relationships/hyperlink" Target="https://en.wikipedia.org/wiki/Glycoprotein" TargetMode="External"/><Relationship Id="rId10" Type="http://schemas.openxmlformats.org/officeDocument/2006/relationships/hyperlink" Target="https://en.wikipedia.org/wiki/Complications_of_diabetes_mellitus" TargetMode="External"/><Relationship Id="rId4" Type="http://schemas.openxmlformats.org/officeDocument/2006/relationships/hyperlink" Target="https://en.wikipedia.org/wiki/Endothelial_cell" TargetMode="External"/><Relationship Id="rId9" Type="http://schemas.openxmlformats.org/officeDocument/2006/relationships/hyperlink" Target="https://en.wikipedia.org/wiki/Artery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Inflamma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harcot%20arthropathy.rtf" TargetMode="External"/><Relationship Id="rId2" Type="http://schemas.openxmlformats.org/officeDocument/2006/relationships/hyperlink" Target="DSC01056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charcot%20foot%20images.png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tarsal%20cuboid%20collpse.p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DIABETIC FOOT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MOST COMMON CAUSE OF AMPUTATION IN THE WORLD</a:t>
            </a:r>
          </a:p>
          <a:p>
            <a:r>
              <a:rPr lang="en-US" dirty="0" err="1" smtClean="0"/>
              <a:t>Dr.bhavin</a:t>
            </a:r>
            <a:r>
              <a:rPr lang="en-US" smtClean="0"/>
              <a:t> shah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AMPUTATION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1.Any amputation </a:t>
            </a:r>
            <a:r>
              <a:rPr lang="en-US" dirty="0" smtClean="0">
                <a:solidFill>
                  <a:srgbClr val="FF0000"/>
                </a:solidFill>
              </a:rPr>
              <a:t>proximal to metatarsal </a:t>
            </a:r>
            <a:r>
              <a:rPr lang="en-US" dirty="0" smtClean="0"/>
              <a:t>should be done by through ankle ,</a:t>
            </a:r>
            <a:r>
              <a:rPr lang="en-US" dirty="0" err="1" smtClean="0"/>
              <a:t>syme</a:t>
            </a:r>
            <a:r>
              <a:rPr lang="en-US" dirty="0" smtClean="0"/>
              <a:t> technique</a:t>
            </a:r>
          </a:p>
          <a:p>
            <a:pPr>
              <a:buNone/>
            </a:pPr>
            <a:r>
              <a:rPr lang="en-US" dirty="0" smtClean="0"/>
              <a:t>2.When dealing </a:t>
            </a:r>
            <a:r>
              <a:rPr lang="en-US" dirty="0" smtClean="0">
                <a:solidFill>
                  <a:srgbClr val="FF0000"/>
                </a:solidFill>
              </a:rPr>
              <a:t>toe-metatarsal amputation</a:t>
            </a:r>
            <a:r>
              <a:rPr lang="en-US" dirty="0" smtClean="0"/>
              <a:t>, do complete forefoot amputation unless more than two toes can be saved,</a:t>
            </a:r>
          </a:p>
          <a:p>
            <a:pPr>
              <a:buNone/>
            </a:pPr>
            <a:r>
              <a:rPr lang="en-US" dirty="0" smtClean="0"/>
              <a:t>3.Resection of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baseline="30000" dirty="0" smtClean="0">
                <a:solidFill>
                  <a:srgbClr val="FF0000"/>
                </a:solidFill>
              </a:rPr>
              <a:t>st</a:t>
            </a:r>
            <a:r>
              <a:rPr lang="en-US" dirty="0" smtClean="0">
                <a:solidFill>
                  <a:srgbClr val="FF0000"/>
                </a:solidFill>
              </a:rPr>
              <a:t> and 5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metatarsal </a:t>
            </a:r>
            <a:r>
              <a:rPr lang="en-US" dirty="0" smtClean="0"/>
              <a:t>well tolerated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HYPERBARIC OXYGEN- 5 to 6 days a week good success</a:t>
            </a:r>
          </a:p>
          <a:p>
            <a:r>
              <a:rPr lang="en-US" dirty="0" smtClean="0"/>
              <a:t>DIABETIC FOOT IS PRINCIPALLY A VASCULAR PROBLEM</a:t>
            </a:r>
          </a:p>
          <a:p>
            <a:r>
              <a:rPr lang="en-US" dirty="0" smtClean="0"/>
              <a:t>CONTROL OF DIABETES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94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Author/year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Study design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Outcome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Kumagai</a:t>
                      </a:r>
                      <a:r>
                        <a:rPr lang="en-US" baseline="0" dirty="0" smtClean="0"/>
                        <a:t> SG, Mahoney GR, Fitzgibbons TC ,et al </a:t>
                      </a:r>
                    </a:p>
                    <a:p>
                      <a:r>
                        <a:rPr lang="en-US" baseline="0" dirty="0" smtClean="0"/>
                        <a:t>Foot Ankle </a:t>
                      </a:r>
                      <a:r>
                        <a:rPr lang="en-US" baseline="0" dirty="0" err="1" smtClean="0"/>
                        <a:t>Int</a:t>
                      </a:r>
                      <a:r>
                        <a:rPr lang="en-US" baseline="0" dirty="0" smtClean="0"/>
                        <a:t> 19</a:t>
                      </a:r>
                    </a:p>
                    <a:p>
                      <a:r>
                        <a:rPr lang="en-US" baseline="0" dirty="0" smtClean="0"/>
                        <a:t>Page 160-165</a:t>
                      </a:r>
                    </a:p>
                    <a:p>
                      <a:r>
                        <a:rPr lang="en-US" baseline="0" dirty="0" smtClean="0"/>
                        <a:t>1998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case</a:t>
                      </a:r>
                      <a:r>
                        <a:rPr lang="en-US" baseline="0" dirty="0" smtClean="0"/>
                        <a:t> series of 33 patients out of 37 </a:t>
                      </a:r>
                      <a:r>
                        <a:rPr lang="en-US" baseline="0" dirty="0" err="1" smtClean="0"/>
                        <a:t>treate</a:t>
                      </a:r>
                      <a:r>
                        <a:rPr lang="en-US" baseline="0" dirty="0" smtClean="0"/>
                        <a:t> at wound care centre </a:t>
                      </a:r>
                    </a:p>
                    <a:p>
                      <a:r>
                        <a:rPr lang="en-US" baseline="0" dirty="0" smtClean="0"/>
                        <a:t>Treatment was done in two stages. First stage included ulcer excision and </a:t>
                      </a:r>
                      <a:r>
                        <a:rPr lang="en-US" baseline="0" dirty="0" err="1" smtClean="0"/>
                        <a:t>biopy</a:t>
                      </a:r>
                      <a:r>
                        <a:rPr lang="en-US" baseline="0" dirty="0" smtClean="0"/>
                        <a:t>, bone  excision and biopsy and deep culture. Second stage after 4-8 days included </a:t>
                      </a:r>
                      <a:r>
                        <a:rPr lang="en-US" baseline="0" dirty="0" err="1" smtClean="0"/>
                        <a:t>debriement</a:t>
                      </a:r>
                      <a:r>
                        <a:rPr lang="en-US" baseline="0" dirty="0" smtClean="0"/>
                        <a:t> of wound and closure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 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Satisfactory</a:t>
                      </a:r>
                      <a:r>
                        <a:rPr lang="en-US" baseline="0" dirty="0" smtClean="0"/>
                        <a:t> healing occurred in 29 out of 33 patients and in 4 patients wound failed to heal leading to amputation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Two-stage surgical debridement and closure</a:t>
                      </a:r>
                      <a:r>
                        <a:rPr lang="en-US" baseline="0" dirty="0" smtClean="0"/>
                        <a:t> is an acceptable method for treating selected non-healing diabetic </a:t>
                      </a:r>
                      <a:r>
                        <a:rPr lang="en-US" baseline="0" smtClean="0"/>
                        <a:t>foot ulcers</a:t>
                      </a:r>
                      <a:endParaRPr lang="en-IN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b="1" dirty="0" smtClean="0"/>
              <a:t>Affects nerves and vessels by cellular compromise and destruction of cells(Chronic elevation of blood glucose level leads to damage of </a:t>
            </a:r>
            <a:r>
              <a:rPr lang="en-US" b="1" dirty="0" smtClean="0">
                <a:hlinkClick r:id="rId2" tooltip="Blood vessel"/>
              </a:rPr>
              <a:t>blood vessels</a:t>
            </a:r>
            <a:r>
              <a:rPr lang="en-US" b="1" dirty="0" smtClean="0"/>
              <a:t>(</a:t>
            </a:r>
            <a:r>
              <a:rPr lang="en-US" b="1" dirty="0" err="1" smtClean="0">
                <a:hlinkClick r:id="rId3" tooltip="Angiopathy"/>
              </a:rPr>
              <a:t>angiopathy</a:t>
            </a:r>
            <a:r>
              <a:rPr lang="en-US" b="1" dirty="0" smtClean="0">
                <a:solidFill>
                  <a:srgbClr val="FF0000"/>
                </a:solidFill>
              </a:rPr>
              <a:t>). The </a:t>
            </a:r>
            <a:r>
              <a:rPr lang="en-US" b="1" dirty="0" smtClean="0">
                <a:solidFill>
                  <a:srgbClr val="FF0000"/>
                </a:solidFill>
                <a:hlinkClick r:id="rId4" tooltip="Endothelial cell"/>
              </a:rPr>
              <a:t>endothelial cells</a:t>
            </a:r>
            <a:r>
              <a:rPr lang="en-US" b="1" dirty="0" smtClean="0">
                <a:solidFill>
                  <a:srgbClr val="FF0000"/>
                </a:solidFill>
              </a:rPr>
              <a:t> lining the blood vessels take in more glucose than normal, since they do not depend on insulin</a:t>
            </a:r>
            <a:r>
              <a:rPr lang="en-US" dirty="0" smtClean="0"/>
              <a:t>. They then form more </a:t>
            </a:r>
            <a:r>
              <a:rPr lang="en-US" dirty="0" err="1" smtClean="0"/>
              <a:t>surface</a:t>
            </a:r>
            <a:r>
              <a:rPr lang="en-US" dirty="0" err="1" smtClean="0">
                <a:hlinkClick r:id="rId5" tooltip="Glycoprotein"/>
              </a:rPr>
              <a:t>glycoproteins</a:t>
            </a:r>
            <a:r>
              <a:rPr lang="en-US" dirty="0" smtClean="0"/>
              <a:t> than normal, and cause the </a:t>
            </a:r>
            <a:r>
              <a:rPr lang="en-US" dirty="0" smtClean="0">
                <a:hlinkClick r:id="rId6" tooltip="Basement membrane"/>
              </a:rPr>
              <a:t>basement membrane</a:t>
            </a:r>
            <a:r>
              <a:rPr lang="en-US" dirty="0" smtClean="0"/>
              <a:t> to grow thicker and weaker. In diabetes, the resulting problems are grouped under "</a:t>
            </a:r>
            <a:r>
              <a:rPr lang="en-US" dirty="0" err="1" smtClean="0">
                <a:hlinkClick r:id="rId7" tooltip="Microvascular disease"/>
              </a:rPr>
              <a:t>microvascular</a:t>
            </a:r>
            <a:r>
              <a:rPr lang="en-US" dirty="0" smtClean="0">
                <a:hlinkClick r:id="rId7" tooltip="Microvascular disease"/>
              </a:rPr>
              <a:t> disease</a:t>
            </a:r>
            <a:r>
              <a:rPr lang="en-US" dirty="0" smtClean="0"/>
              <a:t>" (due to damage to small blood vessels) and "</a:t>
            </a:r>
            <a:r>
              <a:rPr lang="en-US" dirty="0" err="1" smtClean="0">
                <a:hlinkClick r:id="rId8" tooltip="Macrovascular disease"/>
              </a:rPr>
              <a:t>macrovascular</a:t>
            </a:r>
            <a:r>
              <a:rPr lang="en-US" dirty="0" smtClean="0">
                <a:hlinkClick r:id="rId8" tooltip="Macrovascular disease"/>
              </a:rPr>
              <a:t> disease</a:t>
            </a:r>
            <a:r>
              <a:rPr lang="en-US" dirty="0" smtClean="0"/>
              <a:t>" (due to damage to the </a:t>
            </a:r>
            <a:r>
              <a:rPr lang="en-US" dirty="0" smtClean="0">
                <a:hlinkClick r:id="rId9" tooltip="Artery"/>
              </a:rPr>
              <a:t>arteries</a:t>
            </a:r>
            <a:r>
              <a:rPr lang="en-US" dirty="0" smtClean="0"/>
              <a:t>).</a:t>
            </a:r>
            <a:endParaRPr lang="en-IN" dirty="0" smtClean="0"/>
          </a:p>
          <a:p>
            <a:r>
              <a:rPr lang="en-US" dirty="0" smtClean="0"/>
              <a:t>However, some research challenges the theory of hyperglycemia as the cause of diabetic complications. The fact that 40% of diabetics who carefully control their blood sugar nevertheless develop neuropathy,</a:t>
            </a:r>
            <a:r>
              <a:rPr lang="en-US" baseline="30000" dirty="0" smtClean="0">
                <a:hlinkClick r:id="rId10"/>
              </a:rPr>
              <a:t>[8]</a:t>
            </a:r>
            <a:r>
              <a:rPr lang="en-US" dirty="0" smtClean="0"/>
              <a:t> and that some of those with good blood sugar control still develop nephropathy,</a:t>
            </a:r>
            <a:r>
              <a:rPr lang="en-US" baseline="30000" dirty="0" smtClean="0">
                <a:hlinkClick r:id="rId10"/>
              </a:rPr>
              <a:t>[9]</a:t>
            </a:r>
            <a:r>
              <a:rPr lang="en-US" dirty="0" smtClean="0"/>
              <a:t> requires explanation. It has been discovered that the serum of diabetics with neuropathy is toxic to nerves even if its blood sugar content is normal.</a:t>
            </a:r>
            <a:r>
              <a:rPr lang="en-US" baseline="30000" dirty="0" smtClean="0">
                <a:hlinkClick r:id="rId10"/>
              </a:rPr>
              <a:t>[10]</a:t>
            </a:r>
            <a:r>
              <a:rPr lang="en-US" dirty="0" smtClean="0"/>
              <a:t>Recent research suggests that in type 1 diabetics, the </a:t>
            </a:r>
            <a:r>
              <a:rPr lang="en-US" b="1" dirty="0" smtClean="0">
                <a:solidFill>
                  <a:srgbClr val="FF0000"/>
                </a:solidFill>
              </a:rPr>
              <a:t>continuing autoimmune disease which initially destroyed the beta cells of the pancreas </a:t>
            </a:r>
            <a:r>
              <a:rPr lang="en-US" dirty="0" smtClean="0"/>
              <a:t>may also cause retinopathy,</a:t>
            </a:r>
            <a:r>
              <a:rPr lang="en-US" baseline="30000" dirty="0" smtClean="0">
                <a:hlinkClick r:id="rId10"/>
              </a:rPr>
              <a:t>[11]</a:t>
            </a:r>
            <a:r>
              <a:rPr lang="en-US" dirty="0" smtClean="0"/>
              <a:t> neuropathy,</a:t>
            </a:r>
            <a:r>
              <a:rPr lang="en-US" baseline="30000" dirty="0" smtClean="0">
                <a:hlinkClick r:id="rId10"/>
              </a:rPr>
              <a:t>[12]</a:t>
            </a:r>
            <a:r>
              <a:rPr lang="en-US" dirty="0" smtClean="0"/>
              <a:t> and nephropathy.</a:t>
            </a:r>
            <a:r>
              <a:rPr lang="en-US" baseline="30000" dirty="0" smtClean="0">
                <a:hlinkClick r:id="rId10"/>
              </a:rPr>
              <a:t>[13]</a:t>
            </a:r>
            <a:r>
              <a:rPr lang="en-US" dirty="0" smtClean="0"/>
              <a:t> One researcher has even suggested that retinopathy may be better treated by drugs to suppress the abnormal immune system of diabetics than by blood sugar control.</a:t>
            </a:r>
            <a:r>
              <a:rPr lang="en-US" baseline="30000" dirty="0" smtClean="0">
                <a:hlinkClick r:id="rId10"/>
              </a:rPr>
              <a:t>[14]</a:t>
            </a:r>
            <a:r>
              <a:rPr lang="en-US" dirty="0" smtClean="0"/>
              <a:t> The familial clustering of the degree and type of diabetic complications</a:t>
            </a:r>
            <a:r>
              <a:rPr lang="en-US" baseline="30000" dirty="0" smtClean="0">
                <a:hlinkClick r:id="rId10"/>
              </a:rPr>
              <a:t>[15]</a:t>
            </a:r>
            <a:r>
              <a:rPr lang="en-US" dirty="0" smtClean="0"/>
              <a:t> indicates that</a:t>
            </a:r>
            <a:r>
              <a:rPr lang="en-US" b="1" dirty="0" smtClean="0">
                <a:solidFill>
                  <a:srgbClr val="FF0000"/>
                </a:solidFill>
              </a:rPr>
              <a:t> genetics </a:t>
            </a:r>
            <a:r>
              <a:rPr lang="en-US" dirty="0" smtClean="0"/>
              <a:t>may also play a role in causing complications such as diabetic retinopathy</a:t>
            </a:r>
            <a:r>
              <a:rPr lang="en-US" baseline="30000" dirty="0" smtClean="0">
                <a:hlinkClick r:id="rId10"/>
              </a:rPr>
              <a:t>[16]</a:t>
            </a:r>
            <a:r>
              <a:rPr lang="en-US" dirty="0" smtClean="0"/>
              <a:t> and nephropathy.</a:t>
            </a:r>
            <a:r>
              <a:rPr lang="en-US" baseline="30000" dirty="0" smtClean="0">
                <a:hlinkClick r:id="rId10"/>
              </a:rPr>
              <a:t>[17]</a:t>
            </a:r>
            <a:r>
              <a:rPr lang="en-US" baseline="30000" dirty="0" smtClean="0"/>
              <a:t>) </a:t>
            </a:r>
            <a:endParaRPr lang="en-US" dirty="0" smtClean="0"/>
          </a:p>
          <a:p>
            <a:r>
              <a:rPr lang="en-US" b="1" dirty="0" smtClean="0"/>
              <a:t>Vessels</a:t>
            </a:r>
            <a:r>
              <a:rPr lang="en-US" dirty="0" smtClean="0"/>
              <a:t> -Causes progressive atherosclerosis</a:t>
            </a:r>
          </a:p>
          <a:p>
            <a:r>
              <a:rPr lang="en-US" b="1" dirty="0" smtClean="0"/>
              <a:t>Nerves </a:t>
            </a:r>
            <a:r>
              <a:rPr lang="en-US" dirty="0" smtClean="0"/>
              <a:t>– loss of normal sensory and </a:t>
            </a:r>
            <a:r>
              <a:rPr lang="en-US" dirty="0" err="1" smtClean="0"/>
              <a:t>proprioceptive</a:t>
            </a:r>
            <a:r>
              <a:rPr lang="en-US" dirty="0" smtClean="0"/>
              <a:t> sensations</a:t>
            </a:r>
          </a:p>
          <a:p>
            <a:r>
              <a:rPr lang="en-US" dirty="0" smtClean="0"/>
              <a:t>These two together causes changes in </a:t>
            </a:r>
            <a:r>
              <a:rPr lang="en-US" b="1" dirty="0" smtClean="0"/>
              <a:t>soft tissues and muscular ,osseous and dermal structural system</a:t>
            </a:r>
          </a:p>
          <a:p>
            <a:r>
              <a:rPr lang="en-US" dirty="0" smtClean="0"/>
              <a:t>This leads to skin breakdown, ulceration and </a:t>
            </a:r>
            <a:r>
              <a:rPr lang="en-US" dirty="0" err="1" smtClean="0"/>
              <a:t>musculotendinous</a:t>
            </a:r>
            <a:r>
              <a:rPr lang="en-US" dirty="0" smtClean="0"/>
              <a:t> compromise followed by loss of underlying osseous support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Infection</a:t>
            </a:r>
            <a:r>
              <a:rPr lang="en-US" dirty="0" smtClean="0"/>
              <a:t>, usually </a:t>
            </a:r>
            <a:r>
              <a:rPr lang="en-US" dirty="0" err="1" smtClean="0"/>
              <a:t>polymicrobiol</a:t>
            </a:r>
            <a:r>
              <a:rPr lang="en-US" dirty="0" smtClean="0"/>
              <a:t>, </a:t>
            </a:r>
            <a:r>
              <a:rPr lang="en-US" dirty="0" err="1" smtClean="0"/>
              <a:t>methcillin</a:t>
            </a:r>
            <a:r>
              <a:rPr lang="en-US" dirty="0" smtClean="0"/>
              <a:t> resistant</a:t>
            </a:r>
          </a:p>
          <a:p>
            <a:r>
              <a:rPr lang="en-US" dirty="0" smtClean="0"/>
              <a:t>Complicated by </a:t>
            </a:r>
            <a:r>
              <a:rPr lang="en-US" b="1" dirty="0" smtClean="0"/>
              <a:t>immunologic dysfunction </a:t>
            </a:r>
            <a:r>
              <a:rPr lang="en-US" dirty="0" smtClean="0"/>
              <a:t>secondary to impaired leukocyte activity(. Cellular studies have shown that hyperglycemia both reduces the function of immune cells and increases </a:t>
            </a:r>
            <a:r>
              <a:rPr lang="en-US" dirty="0" smtClean="0">
                <a:hlinkClick r:id="rId2" tooltip="Inflammation"/>
              </a:rPr>
              <a:t>inflammation</a:t>
            </a:r>
            <a:r>
              <a:rPr lang="en-US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Ankle brachial index</a:t>
            </a:r>
          </a:p>
          <a:p>
            <a:r>
              <a:rPr lang="en-US" dirty="0" smtClean="0"/>
              <a:t>Complete neurovascular examination including </a:t>
            </a:r>
            <a:r>
              <a:rPr lang="en-US" b="1" dirty="0" err="1" smtClean="0"/>
              <a:t>semmes-weinstein</a:t>
            </a:r>
            <a:r>
              <a:rPr lang="en-US" b="1" dirty="0" smtClean="0"/>
              <a:t> monofilament sensory testing</a:t>
            </a:r>
          </a:p>
          <a:p>
            <a:r>
              <a:rPr lang="en-US" b="1" dirty="0" smtClean="0"/>
              <a:t>CT </a:t>
            </a:r>
            <a:r>
              <a:rPr lang="en-US" b="1" dirty="0" err="1" smtClean="0"/>
              <a:t>angio</a:t>
            </a:r>
            <a:endParaRPr lang="en-US" b="1" dirty="0" smtClean="0"/>
          </a:p>
          <a:p>
            <a:r>
              <a:rPr lang="en-US" b="1" dirty="0" smtClean="0"/>
              <a:t>MRI </a:t>
            </a:r>
            <a:r>
              <a:rPr lang="en-US" dirty="0" smtClean="0"/>
              <a:t>for wound depth and infectious process</a:t>
            </a:r>
          </a:p>
          <a:p>
            <a:r>
              <a:rPr lang="en-US" b="1" dirty="0" err="1" smtClean="0"/>
              <a:t>Xray</a:t>
            </a:r>
            <a:r>
              <a:rPr lang="en-US" dirty="0" smtClean="0"/>
              <a:t>- especially for mid and hind foot to determine occult Charcot bone and joint destruction and collapse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ACCODING TO </a:t>
            </a:r>
            <a:r>
              <a:rPr lang="en-US" dirty="0" smtClean="0">
                <a:solidFill>
                  <a:srgbClr val="FF0000"/>
                </a:solidFill>
              </a:rPr>
              <a:t>WAGNER CLASSIFICATION</a:t>
            </a:r>
            <a:r>
              <a:rPr lang="en-US" dirty="0" smtClean="0">
                <a:solidFill>
                  <a:srgbClr val="FF0000"/>
                </a:solidFill>
                <a:hlinkClick r:id="rId2" action="ppaction://hlinkfile"/>
              </a:rPr>
              <a:t>DSC01056.JPG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‘ROCK AND HARD PLACE’ </a:t>
            </a:r>
            <a:r>
              <a:rPr lang="en-US" dirty="0" smtClean="0"/>
              <a:t>Concept (choice between two </a:t>
            </a:r>
            <a:r>
              <a:rPr lang="en-US" dirty="0" err="1" smtClean="0"/>
              <a:t>unpleasent</a:t>
            </a:r>
            <a:r>
              <a:rPr lang="en-US" dirty="0" smtClean="0"/>
              <a:t> or distasteful options)- ulcerations  over bony prominences often require excision of underlying bone </a:t>
            </a:r>
            <a:r>
              <a:rPr lang="en-US" dirty="0" err="1" smtClean="0"/>
              <a:t>e.g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1.Ulcer over heel , resection of </a:t>
            </a:r>
            <a:r>
              <a:rPr lang="en-US" dirty="0" err="1" smtClean="0"/>
              <a:t>calcaneum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2.Ulcer below collapsed </a:t>
            </a:r>
            <a:r>
              <a:rPr lang="en-US" dirty="0" err="1" smtClean="0"/>
              <a:t>midfoot</a:t>
            </a:r>
            <a:r>
              <a:rPr lang="en-US" dirty="0" smtClean="0"/>
              <a:t> in </a:t>
            </a:r>
            <a:r>
              <a:rPr lang="en-US" dirty="0" err="1" smtClean="0"/>
              <a:t>charcot</a:t>
            </a:r>
            <a:r>
              <a:rPr lang="en-US" dirty="0" smtClean="0"/>
              <a:t> type </a:t>
            </a:r>
            <a:r>
              <a:rPr lang="en-US" dirty="0" err="1" smtClean="0"/>
              <a:t>deformity</a:t>
            </a:r>
            <a:r>
              <a:rPr lang="en-US" dirty="0" err="1" smtClean="0">
                <a:hlinkClick r:id="rId3" action="ppaction://hlinkfile"/>
              </a:rPr>
              <a:t>charcot</a:t>
            </a:r>
            <a:r>
              <a:rPr lang="en-US" dirty="0" smtClean="0">
                <a:hlinkClick r:id="rId3" action="ppaction://hlinkfile"/>
              </a:rPr>
              <a:t> </a:t>
            </a:r>
            <a:r>
              <a:rPr lang="en-US" dirty="0" err="1" smtClean="0">
                <a:hlinkClick r:id="rId3" action="ppaction://hlinkfile"/>
              </a:rPr>
              <a:t>arthropathy.rtf</a:t>
            </a:r>
            <a:r>
              <a:rPr lang="en-US" dirty="0" err="1" smtClean="0">
                <a:hlinkClick r:id="rId4" action="ppaction://hlinkfile"/>
              </a:rPr>
              <a:t>charcot</a:t>
            </a:r>
            <a:r>
              <a:rPr lang="en-US" dirty="0" smtClean="0">
                <a:hlinkClick r:id="rId4" action="ppaction://hlinkfile"/>
              </a:rPr>
              <a:t> foot images.png</a:t>
            </a:r>
            <a:r>
              <a:rPr lang="en-US" dirty="0" smtClean="0"/>
              <a:t> – reduction of pressure by fresh incision and resection of underlying bone </a:t>
            </a:r>
            <a:r>
              <a:rPr lang="en-US" dirty="0" err="1" smtClean="0"/>
              <a:t>subfascially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3.Ulcer of sole with tarsal-</a:t>
            </a:r>
            <a:r>
              <a:rPr lang="en-US" dirty="0" err="1" smtClean="0"/>
              <a:t>cuboid</a:t>
            </a:r>
            <a:r>
              <a:rPr lang="en-US" dirty="0" smtClean="0"/>
              <a:t> </a:t>
            </a:r>
            <a:r>
              <a:rPr lang="en-US" dirty="0" smtClean="0">
                <a:hlinkClick r:id="rId2" action="ppaction://hlinkfile"/>
              </a:rPr>
              <a:t>collapse-</a:t>
            </a:r>
            <a:r>
              <a:rPr lang="en-US" dirty="0" smtClean="0"/>
              <a:t> </a:t>
            </a:r>
            <a:r>
              <a:rPr lang="en-US" dirty="0" err="1" smtClean="0"/>
              <a:t>resect</a:t>
            </a:r>
            <a:r>
              <a:rPr lang="en-US" dirty="0" smtClean="0"/>
              <a:t> prominence</a:t>
            </a:r>
          </a:p>
          <a:p>
            <a:pPr>
              <a:buNone/>
            </a:pPr>
            <a:r>
              <a:rPr lang="en-US" dirty="0" smtClean="0"/>
              <a:t>4.Forefoot ulcer over metatarsals- excise </a:t>
            </a:r>
            <a:r>
              <a:rPr lang="en-US" dirty="0" err="1" smtClean="0"/>
              <a:t>metataral</a:t>
            </a:r>
            <a:r>
              <a:rPr lang="en-US" dirty="0" smtClean="0"/>
              <a:t> head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FITZGIBBONS TWO STAGE PROCEDURE SURGERY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STAGE 1- DEEP SURGICAL RESECTION – </a:t>
            </a:r>
            <a:r>
              <a:rPr lang="en-US" dirty="0" smtClean="0"/>
              <a:t>Deep wide resection and debridement of ulcer and underlying soft tissue, resection of infected or pressure producing osseous structures and nonviable digits</a:t>
            </a:r>
          </a:p>
          <a:p>
            <a:r>
              <a:rPr lang="en-US" dirty="0" smtClean="0"/>
              <a:t>Cultures and deep biopsies</a:t>
            </a:r>
          </a:p>
          <a:p>
            <a:r>
              <a:rPr lang="en-US" dirty="0" smtClean="0"/>
              <a:t>Irrigation by dental water-jet device</a:t>
            </a:r>
          </a:p>
          <a:p>
            <a:r>
              <a:rPr lang="en-US" dirty="0" smtClean="0"/>
              <a:t>Loosely closed over drain, especially suction vacuum type drain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 weight bearing regimen</a:t>
            </a:r>
          </a:p>
          <a:p>
            <a:r>
              <a:rPr lang="en-US" dirty="0" smtClean="0"/>
              <a:t>Limb elevation</a:t>
            </a:r>
          </a:p>
          <a:p>
            <a:r>
              <a:rPr lang="en-US" dirty="0" smtClean="0"/>
              <a:t>Antibiotics </a:t>
            </a:r>
          </a:p>
          <a:p>
            <a:r>
              <a:rPr lang="en-US" b="1" dirty="0" smtClean="0"/>
              <a:t>STAGE 2- SOFT TISSUE MOBILIZATION AND DELAYED PRIMARY CLOSURE –</a:t>
            </a:r>
          </a:p>
          <a:p>
            <a:r>
              <a:rPr lang="en-US" dirty="0" smtClean="0"/>
              <a:t>Debridement and </a:t>
            </a:r>
            <a:r>
              <a:rPr lang="en-US" dirty="0" err="1" smtClean="0"/>
              <a:t>pulsatile</a:t>
            </a:r>
            <a:r>
              <a:rPr lang="en-US" dirty="0" smtClean="0"/>
              <a:t> irrigation again carried out</a:t>
            </a:r>
          </a:p>
          <a:p>
            <a:r>
              <a:rPr lang="en-US" dirty="0" smtClean="0"/>
              <a:t>Deep cultures repeated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Delayed primary closure using double-tension suture technique using #00 wire or #000 synthetic suture</a:t>
            </a:r>
          </a:p>
          <a:p>
            <a:r>
              <a:rPr lang="en-US" dirty="0" smtClean="0"/>
              <a:t>A protective dressing</a:t>
            </a:r>
          </a:p>
          <a:p>
            <a:r>
              <a:rPr lang="en-US" dirty="0" smtClean="0"/>
              <a:t>Non weight bearing regimen</a:t>
            </a:r>
          </a:p>
          <a:p>
            <a:r>
              <a:rPr lang="en-US" dirty="0" smtClean="0"/>
              <a:t>Suture removal after 4 to 6 weeks</a:t>
            </a:r>
          </a:p>
          <a:p>
            <a:r>
              <a:rPr lang="en-US" dirty="0" smtClean="0"/>
              <a:t>Cast</a:t>
            </a:r>
          </a:p>
          <a:p>
            <a:r>
              <a:rPr lang="en-US" dirty="0" smtClean="0"/>
              <a:t>Wound </a:t>
            </a:r>
            <a:r>
              <a:rPr lang="en-US" dirty="0" err="1" smtClean="0"/>
              <a:t>vaccum</a:t>
            </a:r>
            <a:r>
              <a:rPr lang="en-US" dirty="0" smtClean="0"/>
              <a:t> technique</a:t>
            </a:r>
          </a:p>
          <a:p>
            <a:r>
              <a:rPr lang="en-US" dirty="0" smtClean="0"/>
              <a:t>First dressing after 4 days, then daily</a:t>
            </a:r>
          </a:p>
          <a:p>
            <a:r>
              <a:rPr lang="en-US" dirty="0" smtClean="0"/>
              <a:t>Laser </a:t>
            </a:r>
            <a:r>
              <a:rPr lang="en-US" dirty="0" err="1" smtClean="0"/>
              <a:t>doppler</a:t>
            </a:r>
            <a:r>
              <a:rPr lang="en-US" dirty="0" smtClean="0"/>
              <a:t> </a:t>
            </a:r>
            <a:r>
              <a:rPr lang="en-US" dirty="0" err="1" smtClean="0"/>
              <a:t>velocimetry</a:t>
            </a:r>
            <a:r>
              <a:rPr lang="en-US" dirty="0" smtClean="0"/>
              <a:t> and TcpO2 predictor </a:t>
            </a:r>
            <a:r>
              <a:rPr lang="en-US" smtClean="0"/>
              <a:t>of success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483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DIABETIC FOOT</vt:lpstr>
      <vt:lpstr>PATHOPHYSIOLOGY</vt:lpstr>
      <vt:lpstr>Slide 3</vt:lpstr>
      <vt:lpstr>Evaluation </vt:lpstr>
      <vt:lpstr>MANAGEMENT</vt:lpstr>
      <vt:lpstr>Slide 6</vt:lpstr>
      <vt:lpstr>FITZGIBBONS TWO STAGE PROCEDURE SURGERY</vt:lpstr>
      <vt:lpstr>Slide 8</vt:lpstr>
      <vt:lpstr>Slide 9</vt:lpstr>
      <vt:lpstr>AMPUTATION</vt:lpstr>
      <vt:lpstr>Slide 11</vt:lpstr>
      <vt:lpstr>Slide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DIABETIC FOOT</dc:title>
  <dc:creator>hp</dc:creator>
  <cp:lastModifiedBy>Dr.Bhavin</cp:lastModifiedBy>
  <cp:revision>20</cp:revision>
  <dcterms:created xsi:type="dcterms:W3CDTF">2013-09-27T04:35:56Z</dcterms:created>
  <dcterms:modified xsi:type="dcterms:W3CDTF">2015-10-15T05:35:36Z</dcterms:modified>
</cp:coreProperties>
</file>