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4068" y="374904"/>
            <a:ext cx="11103863" cy="772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3590" y="4985511"/>
            <a:ext cx="6544818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521" y="1814664"/>
            <a:ext cx="10837545" cy="1818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5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5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5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1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7694" y="4214476"/>
            <a:ext cx="2453185" cy="440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2920" marR="5080" indent="-1548765">
              <a:lnSpc>
                <a:spcPct val="125099"/>
              </a:lnSpc>
              <a:spcBef>
                <a:spcPts val="100"/>
              </a:spcBef>
            </a:pPr>
            <a:r>
              <a:rPr lang="en-IN" dirty="0"/>
              <a:t>Dr. Ketul Shah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50135" y="2880360"/>
            <a:ext cx="8528304" cy="801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6132" y="2856864"/>
            <a:ext cx="8524748" cy="798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908" y="254508"/>
            <a:ext cx="11314430" cy="6375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415"/>
              </a:lnSpc>
            </a:pPr>
            <a:r>
              <a:rPr sz="4000" b="1" spc="-10" dirty="0">
                <a:latin typeface="Calibri"/>
                <a:cs typeface="Calibri"/>
              </a:rPr>
              <a:t>Introduction: Liver</a:t>
            </a:r>
            <a:r>
              <a:rPr sz="4000" b="1" spc="2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Abscess</a:t>
            </a:r>
            <a:endParaRPr sz="4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7578" y="2810764"/>
          <a:ext cx="9234169" cy="1483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2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2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Source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Biliary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Source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multiple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 small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size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involve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both lobes of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liver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Septic emboli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solitary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tend 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more common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right lobe of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liver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Contiguous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source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solitary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localized 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one lobe</a:t>
                      </a:r>
                      <a:r>
                        <a:rPr sz="18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93776" y="4485132"/>
            <a:ext cx="11277600" cy="2185670"/>
          </a:xfrm>
          <a:custGeom>
            <a:avLst/>
            <a:gdLst/>
            <a:ahLst/>
            <a:cxnLst/>
            <a:rect l="l" t="t" r="r" b="b"/>
            <a:pathLst>
              <a:path w="11277600" h="2185670">
                <a:moveTo>
                  <a:pt x="10913364" y="0"/>
                </a:moveTo>
                <a:lnTo>
                  <a:pt x="364236" y="0"/>
                </a:lnTo>
                <a:lnTo>
                  <a:pt x="314812" y="3324"/>
                </a:lnTo>
                <a:lnTo>
                  <a:pt x="267409" y="13010"/>
                </a:lnTo>
                <a:lnTo>
                  <a:pt x="222461" y="28622"/>
                </a:lnTo>
                <a:lnTo>
                  <a:pt x="180402" y="49727"/>
                </a:lnTo>
                <a:lnTo>
                  <a:pt x="141665" y="75891"/>
                </a:lnTo>
                <a:lnTo>
                  <a:pt x="106684" y="106680"/>
                </a:lnTo>
                <a:lnTo>
                  <a:pt x="75895" y="141659"/>
                </a:lnTo>
                <a:lnTo>
                  <a:pt x="49730" y="180396"/>
                </a:lnTo>
                <a:lnTo>
                  <a:pt x="28624" y="222456"/>
                </a:lnTo>
                <a:lnTo>
                  <a:pt x="13011" y="267405"/>
                </a:lnTo>
                <a:lnTo>
                  <a:pt x="3325" y="314810"/>
                </a:lnTo>
                <a:lnTo>
                  <a:pt x="0" y="364236"/>
                </a:lnTo>
                <a:lnTo>
                  <a:pt x="0" y="1821167"/>
                </a:lnTo>
                <a:lnTo>
                  <a:pt x="3325" y="1870593"/>
                </a:lnTo>
                <a:lnTo>
                  <a:pt x="13011" y="1917998"/>
                </a:lnTo>
                <a:lnTo>
                  <a:pt x="28624" y="1962948"/>
                </a:lnTo>
                <a:lnTo>
                  <a:pt x="49730" y="2005010"/>
                </a:lnTo>
                <a:lnTo>
                  <a:pt x="75895" y="2043748"/>
                </a:lnTo>
                <a:lnTo>
                  <a:pt x="106684" y="2078729"/>
                </a:lnTo>
                <a:lnTo>
                  <a:pt x="141665" y="2109519"/>
                </a:lnTo>
                <a:lnTo>
                  <a:pt x="180402" y="2135685"/>
                </a:lnTo>
                <a:lnTo>
                  <a:pt x="222461" y="2156791"/>
                </a:lnTo>
                <a:lnTo>
                  <a:pt x="267409" y="2172404"/>
                </a:lnTo>
                <a:lnTo>
                  <a:pt x="314812" y="2182090"/>
                </a:lnTo>
                <a:lnTo>
                  <a:pt x="364236" y="2185416"/>
                </a:lnTo>
                <a:lnTo>
                  <a:pt x="10913364" y="2185416"/>
                </a:lnTo>
                <a:lnTo>
                  <a:pt x="10962789" y="2182090"/>
                </a:lnTo>
                <a:lnTo>
                  <a:pt x="11010194" y="2172404"/>
                </a:lnTo>
                <a:lnTo>
                  <a:pt x="11055143" y="2156791"/>
                </a:lnTo>
                <a:lnTo>
                  <a:pt x="11097203" y="2135685"/>
                </a:lnTo>
                <a:lnTo>
                  <a:pt x="11135940" y="2109519"/>
                </a:lnTo>
                <a:lnTo>
                  <a:pt x="11170919" y="2078729"/>
                </a:lnTo>
                <a:lnTo>
                  <a:pt x="11201708" y="2043748"/>
                </a:lnTo>
                <a:lnTo>
                  <a:pt x="11227872" y="2005010"/>
                </a:lnTo>
                <a:lnTo>
                  <a:pt x="11248977" y="1962948"/>
                </a:lnTo>
                <a:lnTo>
                  <a:pt x="11264589" y="1917998"/>
                </a:lnTo>
                <a:lnTo>
                  <a:pt x="11274275" y="1870593"/>
                </a:lnTo>
                <a:lnTo>
                  <a:pt x="11277600" y="1821167"/>
                </a:lnTo>
                <a:lnTo>
                  <a:pt x="11277600" y="364236"/>
                </a:lnTo>
                <a:lnTo>
                  <a:pt x="11274275" y="314810"/>
                </a:lnTo>
                <a:lnTo>
                  <a:pt x="11264589" y="267405"/>
                </a:lnTo>
                <a:lnTo>
                  <a:pt x="11248977" y="222456"/>
                </a:lnTo>
                <a:lnTo>
                  <a:pt x="11227872" y="180396"/>
                </a:lnTo>
                <a:lnTo>
                  <a:pt x="11201708" y="141659"/>
                </a:lnTo>
                <a:lnTo>
                  <a:pt x="11170920" y="106680"/>
                </a:lnTo>
                <a:lnTo>
                  <a:pt x="11135940" y="75891"/>
                </a:lnTo>
                <a:lnTo>
                  <a:pt x="11097203" y="49727"/>
                </a:lnTo>
                <a:lnTo>
                  <a:pt x="11055143" y="28622"/>
                </a:lnTo>
                <a:lnTo>
                  <a:pt x="11010194" y="13010"/>
                </a:lnTo>
                <a:lnTo>
                  <a:pt x="10962789" y="3324"/>
                </a:lnTo>
                <a:lnTo>
                  <a:pt x="1091336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776" y="4485132"/>
            <a:ext cx="11277600" cy="2185670"/>
          </a:xfrm>
          <a:custGeom>
            <a:avLst/>
            <a:gdLst/>
            <a:ahLst/>
            <a:cxnLst/>
            <a:rect l="l" t="t" r="r" b="b"/>
            <a:pathLst>
              <a:path w="11277600" h="2185670">
                <a:moveTo>
                  <a:pt x="0" y="364236"/>
                </a:moveTo>
                <a:lnTo>
                  <a:pt x="3325" y="314810"/>
                </a:lnTo>
                <a:lnTo>
                  <a:pt x="13011" y="267405"/>
                </a:lnTo>
                <a:lnTo>
                  <a:pt x="28624" y="222456"/>
                </a:lnTo>
                <a:lnTo>
                  <a:pt x="49730" y="180396"/>
                </a:lnTo>
                <a:lnTo>
                  <a:pt x="75895" y="141659"/>
                </a:lnTo>
                <a:lnTo>
                  <a:pt x="106684" y="106680"/>
                </a:lnTo>
                <a:lnTo>
                  <a:pt x="141665" y="75891"/>
                </a:lnTo>
                <a:lnTo>
                  <a:pt x="180402" y="49727"/>
                </a:lnTo>
                <a:lnTo>
                  <a:pt x="222461" y="28622"/>
                </a:lnTo>
                <a:lnTo>
                  <a:pt x="267409" y="13010"/>
                </a:lnTo>
                <a:lnTo>
                  <a:pt x="314812" y="3324"/>
                </a:lnTo>
                <a:lnTo>
                  <a:pt x="364236" y="0"/>
                </a:lnTo>
                <a:lnTo>
                  <a:pt x="10913364" y="0"/>
                </a:lnTo>
                <a:lnTo>
                  <a:pt x="10962789" y="3324"/>
                </a:lnTo>
                <a:lnTo>
                  <a:pt x="11010194" y="13010"/>
                </a:lnTo>
                <a:lnTo>
                  <a:pt x="11055143" y="28622"/>
                </a:lnTo>
                <a:lnTo>
                  <a:pt x="11097203" y="49727"/>
                </a:lnTo>
                <a:lnTo>
                  <a:pt x="11135940" y="75891"/>
                </a:lnTo>
                <a:lnTo>
                  <a:pt x="11170920" y="106680"/>
                </a:lnTo>
                <a:lnTo>
                  <a:pt x="11201708" y="141659"/>
                </a:lnTo>
                <a:lnTo>
                  <a:pt x="11227872" y="180396"/>
                </a:lnTo>
                <a:lnTo>
                  <a:pt x="11248977" y="222456"/>
                </a:lnTo>
                <a:lnTo>
                  <a:pt x="11264589" y="267405"/>
                </a:lnTo>
                <a:lnTo>
                  <a:pt x="11274275" y="314810"/>
                </a:lnTo>
                <a:lnTo>
                  <a:pt x="11277600" y="364236"/>
                </a:lnTo>
                <a:lnTo>
                  <a:pt x="11277600" y="1821167"/>
                </a:lnTo>
                <a:lnTo>
                  <a:pt x="11274275" y="1870593"/>
                </a:lnTo>
                <a:lnTo>
                  <a:pt x="11264589" y="1917998"/>
                </a:lnTo>
                <a:lnTo>
                  <a:pt x="11248977" y="1962948"/>
                </a:lnTo>
                <a:lnTo>
                  <a:pt x="11227872" y="2005010"/>
                </a:lnTo>
                <a:lnTo>
                  <a:pt x="11201708" y="2043748"/>
                </a:lnTo>
                <a:lnTo>
                  <a:pt x="11170919" y="2078729"/>
                </a:lnTo>
                <a:lnTo>
                  <a:pt x="11135940" y="2109519"/>
                </a:lnTo>
                <a:lnTo>
                  <a:pt x="11097203" y="2135685"/>
                </a:lnTo>
                <a:lnTo>
                  <a:pt x="11055143" y="2156791"/>
                </a:lnTo>
                <a:lnTo>
                  <a:pt x="11010194" y="2172404"/>
                </a:lnTo>
                <a:lnTo>
                  <a:pt x="10962789" y="2182090"/>
                </a:lnTo>
                <a:lnTo>
                  <a:pt x="10913364" y="2185416"/>
                </a:lnTo>
                <a:lnTo>
                  <a:pt x="364236" y="2185416"/>
                </a:lnTo>
                <a:lnTo>
                  <a:pt x="314812" y="2182090"/>
                </a:lnTo>
                <a:lnTo>
                  <a:pt x="267409" y="2172404"/>
                </a:lnTo>
                <a:lnTo>
                  <a:pt x="222461" y="2156791"/>
                </a:lnTo>
                <a:lnTo>
                  <a:pt x="180402" y="2135685"/>
                </a:lnTo>
                <a:lnTo>
                  <a:pt x="141665" y="2109519"/>
                </a:lnTo>
                <a:lnTo>
                  <a:pt x="106684" y="2078729"/>
                </a:lnTo>
                <a:lnTo>
                  <a:pt x="75895" y="2043748"/>
                </a:lnTo>
                <a:lnTo>
                  <a:pt x="49730" y="2005010"/>
                </a:lnTo>
                <a:lnTo>
                  <a:pt x="28624" y="1962948"/>
                </a:lnTo>
                <a:lnTo>
                  <a:pt x="13011" y="1917998"/>
                </a:lnTo>
                <a:lnTo>
                  <a:pt x="3325" y="1870593"/>
                </a:lnTo>
                <a:lnTo>
                  <a:pt x="0" y="1821167"/>
                </a:lnTo>
                <a:lnTo>
                  <a:pt x="0" y="36423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8891" y="4571238"/>
            <a:ext cx="1069213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Amebic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liver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abscesses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tend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be solitary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large.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commonly,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located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right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lobe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The right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lobe receives a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major</a:t>
            </a:r>
            <a:r>
              <a:rPr sz="1600" i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of the venous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drainage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from the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cecum and ascending colon,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i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parts of the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bowel most commonly affected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95"/>
              </a:lnSpc>
            </a:pP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amebiasis. )</a:t>
            </a:r>
            <a:endParaRPr sz="1600">
              <a:latin typeface="Calibri"/>
              <a:cs typeface="Calibri"/>
            </a:endParaRPr>
          </a:p>
          <a:p>
            <a:pPr marL="12700" marR="197485">
              <a:lnSpc>
                <a:spcPts val="2880"/>
              </a:lnSpc>
              <a:spcBef>
                <a:spcPts val="7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Abscesses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located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dome 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liver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complicated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bronchopleural fistula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typically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amebic in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origin.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77983" y="2817876"/>
            <a:ext cx="19431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2211" y="949833"/>
            <a:ext cx="11222990" cy="16179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60"/>
              </a:spcBef>
            </a:pPr>
            <a:r>
              <a:rPr sz="2800" spc="-15" dirty="0">
                <a:latin typeface="Calibri"/>
                <a:cs typeface="Calibri"/>
              </a:rPr>
              <a:t>Approximately </a:t>
            </a:r>
            <a:r>
              <a:rPr sz="2800" b="1" spc="-10" dirty="0">
                <a:latin typeface="Calibri"/>
                <a:cs typeface="Calibri"/>
              </a:rPr>
              <a:t>60%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spc="-5" dirty="0">
                <a:latin typeface="Calibri"/>
                <a:cs typeface="Calibri"/>
              </a:rPr>
              <a:t>solitary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b="1" spc="-10" dirty="0">
                <a:latin typeface="Calibri"/>
                <a:cs typeface="Calibri"/>
              </a:rPr>
              <a:t>mainly </a:t>
            </a:r>
            <a:r>
              <a:rPr sz="2800" b="1" spc="-15" dirty="0">
                <a:latin typeface="Calibri"/>
                <a:cs typeface="Calibri"/>
              </a:rPr>
              <a:t>located </a:t>
            </a:r>
            <a:r>
              <a:rPr sz="2800" b="1" dirty="0">
                <a:latin typeface="Calibri"/>
                <a:cs typeface="Calibri"/>
              </a:rPr>
              <a:t>in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RT </a:t>
            </a:r>
            <a:r>
              <a:rPr sz="2800" b="1" spc="-5" dirty="0">
                <a:latin typeface="Calibri"/>
                <a:cs typeface="Calibri"/>
              </a:rPr>
              <a:t>lobe </a:t>
            </a:r>
            <a:r>
              <a:rPr sz="1800" spc="10" dirty="0">
                <a:latin typeface="Calibri"/>
                <a:cs typeface="Calibri"/>
              </a:rPr>
              <a:t>as 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result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streaming </a:t>
            </a:r>
            <a:r>
              <a:rPr sz="1800" spc="-10" dirty="0">
                <a:latin typeface="Calibri"/>
                <a:cs typeface="Calibri"/>
              </a:rPr>
              <a:t>pattern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50" dirty="0">
                <a:latin typeface="Calibri"/>
                <a:cs typeface="Calibri"/>
              </a:rPr>
              <a:t>PBF, </a:t>
            </a:r>
            <a:r>
              <a:rPr sz="1800" spc="-5" dirty="0">
                <a:latin typeface="Calibri"/>
                <a:cs typeface="Calibri"/>
              </a:rPr>
              <a:t>secondary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fact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right lobe is supplied predominantly </a:t>
            </a:r>
            <a:r>
              <a:rPr sz="1800" spc="-10" dirty="0">
                <a:latin typeface="Calibri"/>
                <a:cs typeface="Calibri"/>
              </a:rPr>
              <a:t>by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SMV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because most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hepatic </a:t>
            </a:r>
            <a:r>
              <a:rPr sz="1800" spc="-10" dirty="0">
                <a:latin typeface="Calibri"/>
                <a:cs typeface="Calibri"/>
              </a:rPr>
              <a:t>volume </a:t>
            </a:r>
            <a:r>
              <a:rPr sz="1800" spc="-5" dirty="0">
                <a:latin typeface="Calibri"/>
                <a:cs typeface="Calibri"/>
              </a:rPr>
              <a:t>is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RT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lobe.</a:t>
            </a:r>
            <a:endParaRPr sz="1800">
              <a:latin typeface="Calibri"/>
              <a:cs typeface="Calibri"/>
            </a:endParaRPr>
          </a:p>
          <a:p>
            <a:pPr marL="12700" marR="222250" algn="just">
              <a:lnSpc>
                <a:spcPts val="2400"/>
              </a:lnSpc>
              <a:spcBef>
                <a:spcPts val="75"/>
              </a:spcBef>
            </a:pPr>
            <a:r>
              <a:rPr sz="2000" i="1" spc="-5" dirty="0">
                <a:latin typeface="Calibri"/>
                <a:cs typeface="Calibri"/>
              </a:rPr>
              <a:t>Note: Approximately </a:t>
            </a:r>
            <a:r>
              <a:rPr sz="2000" i="1" dirty="0">
                <a:latin typeface="Calibri"/>
                <a:cs typeface="Calibri"/>
              </a:rPr>
              <a:t>75% </a:t>
            </a:r>
            <a:r>
              <a:rPr sz="2000" i="1" spc="-5" dirty="0">
                <a:latin typeface="Calibri"/>
                <a:cs typeface="Calibri"/>
              </a:rPr>
              <a:t>of PLA </a:t>
            </a:r>
            <a:r>
              <a:rPr sz="2000" i="1" dirty="0">
                <a:latin typeface="Calibri"/>
                <a:cs typeface="Calibri"/>
              </a:rPr>
              <a:t>are </a:t>
            </a:r>
            <a:r>
              <a:rPr sz="2000" i="1" spc="-10" dirty="0">
                <a:latin typeface="Calibri"/>
                <a:cs typeface="Calibri"/>
              </a:rPr>
              <a:t>located </a:t>
            </a:r>
            <a:r>
              <a:rPr sz="2000" i="1" spc="-5" dirty="0">
                <a:latin typeface="Calibri"/>
                <a:cs typeface="Calibri"/>
              </a:rPr>
              <a:t>in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10" dirty="0">
                <a:latin typeface="Calibri"/>
                <a:cs typeface="Calibri"/>
              </a:rPr>
              <a:t>right </a:t>
            </a:r>
            <a:r>
              <a:rPr sz="2000" i="1" dirty="0">
                <a:latin typeface="Calibri"/>
                <a:cs typeface="Calibri"/>
              </a:rPr>
              <a:t>lobe </a:t>
            </a:r>
            <a:r>
              <a:rPr sz="2000" i="1" spc="-5" dirty="0">
                <a:latin typeface="Calibri"/>
                <a:cs typeface="Calibri"/>
              </a:rPr>
              <a:t>of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30" dirty="0">
                <a:latin typeface="Calibri"/>
                <a:cs typeface="Calibri"/>
              </a:rPr>
              <a:t>liver. </a:t>
            </a:r>
            <a:r>
              <a:rPr sz="2000" i="1" spc="-5" dirty="0">
                <a:latin typeface="Calibri"/>
                <a:cs typeface="Calibri"/>
              </a:rPr>
              <a:t>(Suchy/Zakim) and </a:t>
            </a:r>
            <a:r>
              <a:rPr sz="2000" i="1" dirty="0">
                <a:latin typeface="Calibri"/>
                <a:cs typeface="Calibri"/>
              </a:rPr>
              <a:t>25 % in the </a:t>
            </a:r>
            <a:r>
              <a:rPr sz="2000" i="1" spc="-5" dirty="0">
                <a:latin typeface="Calibri"/>
                <a:cs typeface="Calibri"/>
              </a:rPr>
              <a:t>left  </a:t>
            </a:r>
            <a:r>
              <a:rPr sz="2000" i="1" dirty="0">
                <a:latin typeface="Calibri"/>
                <a:cs typeface="Calibri"/>
              </a:rPr>
              <a:t>lobe </a:t>
            </a:r>
            <a:r>
              <a:rPr sz="2000" i="1" spc="-5" dirty="0">
                <a:latin typeface="Calibri"/>
                <a:cs typeface="Calibri"/>
              </a:rPr>
              <a:t>and </a:t>
            </a:r>
            <a:r>
              <a:rPr sz="2000" i="1" dirty="0">
                <a:latin typeface="Calibri"/>
                <a:cs typeface="Calibri"/>
              </a:rPr>
              <a:t>the </a:t>
            </a:r>
            <a:r>
              <a:rPr sz="2000" i="1" spc="-10" dirty="0">
                <a:latin typeface="Calibri"/>
                <a:cs typeface="Calibri"/>
              </a:rPr>
              <a:t>caudate </a:t>
            </a:r>
            <a:r>
              <a:rPr sz="2000" i="1" dirty="0">
                <a:latin typeface="Calibri"/>
                <a:cs typeface="Calibri"/>
              </a:rPr>
              <a:t>in </a:t>
            </a:r>
            <a:r>
              <a:rPr sz="2000" i="1" spc="-10" dirty="0">
                <a:latin typeface="Calibri"/>
                <a:cs typeface="Calibri"/>
              </a:rPr>
              <a:t>approximately </a:t>
            </a:r>
            <a:r>
              <a:rPr sz="2000" i="1" dirty="0">
                <a:latin typeface="Calibri"/>
                <a:cs typeface="Calibri"/>
              </a:rPr>
              <a:t>5%.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(Zakim)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955" y="368808"/>
            <a:ext cx="11468100" cy="6527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475"/>
              </a:lnSpc>
            </a:pPr>
            <a:r>
              <a:rPr sz="4000" b="1" spc="-15" dirty="0">
                <a:latin typeface="Calibri"/>
                <a:cs typeface="Calibri"/>
              </a:rPr>
              <a:t>Pyogenic </a:t>
            </a:r>
            <a:r>
              <a:rPr sz="4000" b="1" spc="-10" dirty="0">
                <a:latin typeface="Calibri"/>
                <a:cs typeface="Calibri"/>
              </a:rPr>
              <a:t>Liver</a:t>
            </a:r>
            <a:r>
              <a:rPr sz="4000" b="1" spc="3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abscess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1153413"/>
            <a:ext cx="11508740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715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past, </a:t>
            </a:r>
            <a:r>
              <a:rPr sz="2800" spc="-15" dirty="0">
                <a:latin typeface="Calibri"/>
                <a:cs typeface="Calibri"/>
              </a:rPr>
              <a:t>most  </a:t>
            </a:r>
            <a:r>
              <a:rPr sz="2800" spc="-10" dirty="0">
                <a:latin typeface="Calibri"/>
                <a:cs typeface="Calibri"/>
              </a:rPr>
              <a:t>cases </a:t>
            </a:r>
            <a:r>
              <a:rPr sz="2800" spc="-5" dirty="0">
                <a:latin typeface="Calibri"/>
                <a:cs typeface="Calibri"/>
              </a:rPr>
              <a:t>of PLA </a:t>
            </a:r>
            <a:r>
              <a:rPr sz="2800" spc="-20" dirty="0">
                <a:latin typeface="Calibri"/>
                <a:cs typeface="Calibri"/>
              </a:rPr>
              <a:t>were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consequence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appendicitis 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complicated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 pylephlebitis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(portal </a:t>
            </a:r>
            <a:r>
              <a:rPr sz="2800" spc="-10" dirty="0">
                <a:latin typeface="Calibri"/>
                <a:cs typeface="Calibri"/>
              </a:rPr>
              <a:t>vein inflammation) in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young </a:t>
            </a:r>
            <a:r>
              <a:rPr sz="2800" spc="-5" dirty="0">
                <a:latin typeface="Calibri"/>
                <a:cs typeface="Calibri"/>
              </a:rPr>
              <a:t>pt. </a:t>
            </a:r>
            <a:r>
              <a:rPr sz="2800" spc="-10" dirty="0">
                <a:latin typeface="Calibri"/>
                <a:cs typeface="Calibri"/>
              </a:rPr>
              <a:t>This  </a:t>
            </a:r>
            <a:r>
              <a:rPr sz="2800" spc="-15" dirty="0">
                <a:latin typeface="Calibri"/>
                <a:cs typeface="Calibri"/>
              </a:rPr>
              <a:t>presentation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uncommon </a:t>
            </a:r>
            <a:r>
              <a:rPr sz="2800" spc="-15" dirty="0">
                <a:latin typeface="Calibri"/>
                <a:cs typeface="Calibri"/>
              </a:rPr>
              <a:t>today </a:t>
            </a:r>
            <a:r>
              <a:rPr sz="2800" b="1" spc="-5" dirty="0">
                <a:latin typeface="Calibri"/>
                <a:cs typeface="Calibri"/>
              </a:rPr>
              <a:t>as a </a:t>
            </a:r>
            <a:r>
              <a:rPr sz="2800" b="1" spc="-10" dirty="0">
                <a:latin typeface="Calibri"/>
                <a:cs typeface="Calibri"/>
              </a:rPr>
              <a:t>result </a:t>
            </a:r>
            <a:r>
              <a:rPr sz="2800" b="1" spc="-5" dirty="0">
                <a:latin typeface="Calibri"/>
                <a:cs typeface="Calibri"/>
              </a:rPr>
              <a:t>of earlier diagnosis </a:t>
            </a:r>
            <a:r>
              <a:rPr sz="2800" b="1" spc="-10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effective  </a:t>
            </a:r>
            <a:r>
              <a:rPr sz="2800" b="1" spc="-10" dirty="0">
                <a:latin typeface="Calibri"/>
                <a:cs typeface="Calibri"/>
              </a:rPr>
              <a:t>antibiotic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therapy.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ts val="319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10" dirty="0">
                <a:latin typeface="Calibri"/>
                <a:cs typeface="Calibri"/>
              </a:rPr>
              <a:t>Note:</a:t>
            </a:r>
            <a:r>
              <a:rPr sz="2800" i="1" spc="4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About</a:t>
            </a:r>
            <a:r>
              <a:rPr sz="2800" i="1" spc="6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half</a:t>
            </a:r>
            <a:r>
              <a:rPr sz="2800" i="1" spc="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of</a:t>
            </a:r>
            <a:r>
              <a:rPr sz="2800" i="1" spc="5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the</a:t>
            </a:r>
            <a:r>
              <a:rPr sz="2800" i="1" spc="5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cases</a:t>
            </a:r>
            <a:r>
              <a:rPr sz="2800" i="1" spc="6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now</a:t>
            </a:r>
            <a:r>
              <a:rPr sz="2800" i="1" spc="5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are</a:t>
            </a:r>
            <a:r>
              <a:rPr sz="2800" i="1" spc="5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cryptogenic</a:t>
            </a:r>
            <a:r>
              <a:rPr sz="2800" i="1" spc="5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or</a:t>
            </a:r>
            <a:r>
              <a:rPr sz="2800" i="1" spc="5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occur</a:t>
            </a:r>
            <a:r>
              <a:rPr sz="2800" i="1" spc="6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in</a:t>
            </a:r>
            <a:r>
              <a:rPr sz="2800" i="1" spc="6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older</a:t>
            </a:r>
            <a:r>
              <a:rPr sz="2800" i="1" spc="5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men.</a:t>
            </a:r>
            <a:r>
              <a:rPr sz="2800" i="1" spc="7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60</a:t>
            </a:r>
            <a:r>
              <a:rPr sz="2800" b="1" i="1" spc="50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%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i="1" spc="-10" dirty="0">
                <a:latin typeface="Calibri"/>
                <a:cs typeface="Calibri"/>
              </a:rPr>
              <a:t>(Zakim/boyer)</a:t>
            </a:r>
            <a:endParaRPr sz="2800">
              <a:latin typeface="Calibri"/>
              <a:cs typeface="Calibri"/>
            </a:endParaRPr>
          </a:p>
          <a:p>
            <a:pPr marL="241300" marR="698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  <a:tab pos="2297430" algn="l"/>
                <a:tab pos="4016375" algn="l"/>
                <a:tab pos="5246370" algn="l"/>
                <a:tab pos="6662420" algn="l"/>
                <a:tab pos="7726045" algn="l"/>
                <a:tab pos="8977630" algn="l"/>
                <a:tab pos="9467215" algn="l"/>
              </a:tabLst>
            </a:pPr>
            <a:r>
              <a:rPr sz="2800" b="1" spc="-10" dirty="0">
                <a:latin typeface="Calibri"/>
                <a:cs typeface="Calibri"/>
              </a:rPr>
              <a:t>P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edisposin</a:t>
            </a:r>
            <a:r>
              <a:rPr sz="2800" b="1" spc="-5" dirty="0">
                <a:latin typeface="Calibri"/>
                <a:cs typeface="Calibri"/>
              </a:rPr>
              <a:t>g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nditions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ud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ery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tional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endoscopy.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1223645" algn="l"/>
                <a:tab pos="2408555" algn="l"/>
                <a:tab pos="2905125" algn="l"/>
                <a:tab pos="4568190" algn="l"/>
                <a:tab pos="5650230" algn="l"/>
                <a:tab pos="6532880" algn="l"/>
                <a:tab pos="7875270" algn="l"/>
                <a:tab pos="9901555" algn="l"/>
                <a:tab pos="10640695" algn="l"/>
              </a:tabLst>
            </a:pPr>
            <a:r>
              <a:rPr sz="2800" i="1" spc="-5" dirty="0">
                <a:latin typeface="Calibri"/>
                <a:cs typeface="Calibri"/>
              </a:rPr>
              <a:t>No</a:t>
            </a:r>
            <a:r>
              <a:rPr sz="2800" i="1" spc="-30" dirty="0">
                <a:latin typeface="Calibri"/>
                <a:cs typeface="Calibri"/>
              </a:rPr>
              <a:t>t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-5" dirty="0">
                <a:latin typeface="Calibri"/>
                <a:cs typeface="Calibri"/>
              </a:rPr>
              <a:t>: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Benign</a:t>
            </a:r>
            <a:r>
              <a:rPr sz="2800" i="1" dirty="0">
                <a:latin typeface="Calibri"/>
                <a:cs typeface="Calibri"/>
              </a:rPr>
              <a:t>	o</a:t>
            </a:r>
            <a:r>
              <a:rPr sz="2800" i="1" spc="-5" dirty="0">
                <a:latin typeface="Calibri"/>
                <a:cs typeface="Calibri"/>
              </a:rPr>
              <a:t>r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mal</a:t>
            </a:r>
            <a:r>
              <a:rPr sz="2800" i="1" spc="-20" dirty="0">
                <a:latin typeface="Calibri"/>
                <a:cs typeface="Calibri"/>
              </a:rPr>
              <a:t>i</a:t>
            </a:r>
            <a:r>
              <a:rPr sz="2800" i="1" spc="-10" dirty="0">
                <a:latin typeface="Calibri"/>
                <a:cs typeface="Calibri"/>
              </a:rPr>
              <a:t>gn</a:t>
            </a:r>
            <a:r>
              <a:rPr sz="2800" i="1" dirty="0">
                <a:latin typeface="Calibri"/>
                <a:cs typeface="Calibri"/>
              </a:rPr>
              <a:t>a</a:t>
            </a:r>
            <a:r>
              <a:rPr sz="2800" i="1" spc="-30" dirty="0">
                <a:latin typeface="Calibri"/>
                <a:cs typeface="Calibri"/>
              </a:rPr>
              <a:t>n</a:t>
            </a:r>
            <a:r>
              <a:rPr sz="2800" i="1" spc="-5" dirty="0">
                <a:latin typeface="Calibri"/>
                <a:cs typeface="Calibri"/>
              </a:rPr>
              <a:t>t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10" dirty="0">
                <a:latin typeface="Calibri"/>
                <a:cs typeface="Calibri"/>
              </a:rPr>
              <a:t>bi</a:t>
            </a:r>
            <a:r>
              <a:rPr sz="2800" i="1" spc="-20" dirty="0">
                <a:latin typeface="Calibri"/>
                <a:cs typeface="Calibri"/>
              </a:rPr>
              <a:t>l</a:t>
            </a:r>
            <a:r>
              <a:rPr sz="2800" i="1" spc="-5" dirty="0">
                <a:latin typeface="Calibri"/>
                <a:cs typeface="Calibri"/>
              </a:rPr>
              <a:t>ia</a:t>
            </a:r>
            <a:r>
              <a:rPr sz="2800" i="1" dirty="0">
                <a:latin typeface="Calibri"/>
                <a:cs typeface="Calibri"/>
              </a:rPr>
              <a:t>r</a:t>
            </a:r>
            <a:r>
              <a:rPr sz="2800" i="1" spc="-5" dirty="0">
                <a:latin typeface="Calibri"/>
                <a:cs typeface="Calibri"/>
              </a:rPr>
              <a:t>y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tract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10" dirty="0">
                <a:latin typeface="Calibri"/>
                <a:cs typeface="Calibri"/>
              </a:rPr>
              <a:t>disea</a:t>
            </a:r>
            <a:r>
              <a:rPr sz="2800" i="1" dirty="0">
                <a:latin typeface="Calibri"/>
                <a:cs typeface="Calibri"/>
              </a:rPr>
              <a:t>s</a:t>
            </a:r>
            <a:r>
              <a:rPr sz="2800" i="1" spc="-5" dirty="0">
                <a:latin typeface="Calibri"/>
                <a:cs typeface="Calibri"/>
              </a:rPr>
              <a:t>e,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10" dirty="0">
                <a:latin typeface="Calibri"/>
                <a:cs typeface="Calibri"/>
              </a:rPr>
              <a:t>divert</a:t>
            </a:r>
            <a:r>
              <a:rPr sz="2800" i="1" spc="-20" dirty="0">
                <a:latin typeface="Calibri"/>
                <a:cs typeface="Calibri"/>
              </a:rPr>
              <a:t>i</a:t>
            </a:r>
            <a:r>
              <a:rPr sz="2800" i="1" spc="-5" dirty="0">
                <a:latin typeface="Calibri"/>
                <a:cs typeface="Calibri"/>
              </a:rPr>
              <a:t>c</a:t>
            </a:r>
            <a:r>
              <a:rPr sz="2800" i="1" spc="5" dirty="0">
                <a:latin typeface="Calibri"/>
                <a:cs typeface="Calibri"/>
              </a:rPr>
              <a:t>u</a:t>
            </a:r>
            <a:r>
              <a:rPr sz="2800" i="1" spc="-5" dirty="0">
                <a:latin typeface="Calibri"/>
                <a:cs typeface="Calibri"/>
              </a:rPr>
              <a:t>l</a:t>
            </a:r>
            <a:r>
              <a:rPr sz="2800" i="1" spc="-20" dirty="0">
                <a:latin typeface="Calibri"/>
                <a:cs typeface="Calibri"/>
              </a:rPr>
              <a:t>i</a:t>
            </a:r>
            <a:r>
              <a:rPr sz="2800" i="1" spc="-5" dirty="0">
                <a:latin typeface="Calibri"/>
                <a:cs typeface="Calibri"/>
              </a:rPr>
              <a:t>ti</a:t>
            </a:r>
            <a:r>
              <a:rPr sz="2800" i="1" dirty="0">
                <a:latin typeface="Calibri"/>
                <a:cs typeface="Calibri"/>
              </a:rPr>
              <a:t>s</a:t>
            </a:r>
            <a:r>
              <a:rPr sz="2800" i="1" spc="-5" dirty="0">
                <a:latin typeface="Calibri"/>
                <a:cs typeface="Calibri"/>
              </a:rPr>
              <a:t>,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and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10" dirty="0">
                <a:latin typeface="Calibri"/>
                <a:cs typeface="Calibri"/>
              </a:rPr>
              <a:t>Cr</a:t>
            </a:r>
            <a:r>
              <a:rPr sz="2800" i="1" dirty="0">
                <a:latin typeface="Calibri"/>
                <a:cs typeface="Calibri"/>
              </a:rPr>
              <a:t>o</a:t>
            </a:r>
            <a:r>
              <a:rPr sz="2800" i="1" spc="-10" dirty="0">
                <a:latin typeface="Calibri"/>
                <a:cs typeface="Calibri"/>
              </a:rPr>
              <a:t>hn  disease are </a:t>
            </a:r>
            <a:r>
              <a:rPr sz="2800" i="1" spc="-5" dirty="0">
                <a:latin typeface="Calibri"/>
                <a:cs typeface="Calibri"/>
              </a:rPr>
              <a:t>the mc predisposing </a:t>
            </a:r>
            <a:r>
              <a:rPr sz="2800" i="1" spc="-15" dirty="0">
                <a:latin typeface="Calibri"/>
                <a:cs typeface="Calibri"/>
              </a:rPr>
              <a:t>factors.</a:t>
            </a:r>
            <a:r>
              <a:rPr sz="2800" i="1" spc="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(Schiff)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972" y="461772"/>
            <a:ext cx="11169650" cy="88582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4400" b="1" dirty="0">
                <a:latin typeface="Calibri"/>
                <a:cs typeface="Calibri"/>
              </a:rPr>
              <a:t>Risk </a:t>
            </a:r>
            <a:r>
              <a:rPr sz="4400" b="1" spc="-25" dirty="0">
                <a:latin typeface="Calibri"/>
                <a:cs typeface="Calibri"/>
              </a:rPr>
              <a:t>factors for </a:t>
            </a:r>
            <a:r>
              <a:rPr sz="4400" b="1" spc="-10" dirty="0">
                <a:latin typeface="Calibri"/>
                <a:cs typeface="Calibri"/>
              </a:rPr>
              <a:t>development </a:t>
            </a:r>
            <a:r>
              <a:rPr sz="4400" b="1" dirty="0">
                <a:latin typeface="Calibri"/>
                <a:cs typeface="Calibri"/>
              </a:rPr>
              <a:t>of</a:t>
            </a:r>
            <a:r>
              <a:rPr sz="4400" b="1" spc="-50" dirty="0">
                <a:latin typeface="Calibri"/>
                <a:cs typeface="Calibri"/>
              </a:rPr>
              <a:t> </a:t>
            </a:r>
            <a:r>
              <a:rPr sz="4400" b="1" spc="5" dirty="0">
                <a:latin typeface="Calibri"/>
                <a:cs typeface="Calibri"/>
              </a:rPr>
              <a:t>HA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1812" y="1446275"/>
          <a:ext cx="3408045" cy="2225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Diabetes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mellitus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Immunocompromised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state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Liver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Cirrhosis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Use of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PPI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Advanced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Male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Gender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030979" y="1452372"/>
            <a:ext cx="7676388" cy="222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0979" y="1452372"/>
            <a:ext cx="7676515" cy="222504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91440" marR="82550">
              <a:lnSpc>
                <a:spcPts val="2880"/>
              </a:lnSpc>
              <a:spcBef>
                <a:spcPts val="65"/>
              </a:spcBef>
            </a:pPr>
            <a:r>
              <a:rPr sz="2400" b="1" dirty="0">
                <a:latin typeface="Calibri"/>
                <a:cs typeface="Calibri"/>
              </a:rPr>
              <a:t>DM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5" dirty="0">
                <a:latin typeface="Calibri"/>
                <a:cs typeface="Calibri"/>
              </a:rPr>
              <a:t>predisposing </a:t>
            </a:r>
            <a:r>
              <a:rPr sz="2400" spc="-15" dirty="0">
                <a:latin typeface="Calibri"/>
                <a:cs typeface="Calibri"/>
              </a:rPr>
              <a:t>factor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HA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well documented 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15" dirty="0">
                <a:latin typeface="Calibri"/>
                <a:cs typeface="Calibri"/>
              </a:rPr>
              <a:t>literature.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[1,2,3]</a:t>
            </a:r>
            <a:endParaRPr sz="2400">
              <a:latin typeface="Calibri"/>
              <a:cs typeface="Calibri"/>
            </a:endParaRPr>
          </a:p>
          <a:p>
            <a:pPr marL="91440" marR="82550">
              <a:lnSpc>
                <a:spcPts val="2880"/>
              </a:lnSpc>
            </a:pPr>
            <a:r>
              <a:rPr sz="2400" spc="-5" dirty="0">
                <a:latin typeface="Calibri"/>
                <a:cs typeface="Calibri"/>
              </a:rPr>
              <a:t>Studies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5" dirty="0">
                <a:latin typeface="Calibri"/>
                <a:cs typeface="Calibri"/>
              </a:rPr>
              <a:t>found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DM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 a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concomitant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disease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29.3–  </a:t>
            </a:r>
            <a:r>
              <a:rPr sz="2400" spc="-10" dirty="0">
                <a:latin typeface="Calibri"/>
                <a:cs typeface="Calibri"/>
              </a:rPr>
              <a:t>44.3%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pts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HA.[1,3]</a:t>
            </a:r>
            <a:endParaRPr sz="2400">
              <a:latin typeface="Calibri"/>
              <a:cs typeface="Calibri"/>
            </a:endParaRPr>
          </a:p>
          <a:p>
            <a:pPr marL="91440" marR="81915">
              <a:lnSpc>
                <a:spcPts val="2880"/>
              </a:lnSpc>
              <a:tabLst>
                <a:tab pos="2264410" algn="l"/>
                <a:tab pos="3670300" algn="l"/>
              </a:tabLst>
            </a:pPr>
            <a:r>
              <a:rPr sz="2400" spc="-5" dirty="0">
                <a:latin typeface="Calibri"/>
                <a:cs typeface="Calibri"/>
              </a:rPr>
              <a:t>Diabetic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pts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	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more	likely to </a:t>
            </a:r>
            <a:r>
              <a:rPr sz="2400" spc="-10" dirty="0">
                <a:latin typeface="Calibri"/>
                <a:cs typeface="Calibri"/>
              </a:rPr>
              <a:t>present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multiple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abscesses</a:t>
            </a:r>
            <a:r>
              <a:rPr sz="2400" spc="-5" dirty="0">
                <a:latin typeface="Calibri"/>
                <a:cs typeface="Calibri"/>
              </a:rPr>
              <a:t>.[3]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7972" y="3799332"/>
            <a:ext cx="11169396" cy="1498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7972" y="3799332"/>
            <a:ext cx="11169650" cy="149860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90805" marR="82550" algn="just">
              <a:lnSpc>
                <a:spcPct val="100000"/>
              </a:lnSpc>
              <a:spcBef>
                <a:spcPts val="484"/>
              </a:spcBef>
            </a:pPr>
            <a:r>
              <a:rPr sz="2200" spc="-15" dirty="0">
                <a:latin typeface="Calibri"/>
                <a:cs typeface="Calibri"/>
              </a:rPr>
              <a:t>There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15" dirty="0">
                <a:latin typeface="Calibri"/>
                <a:cs typeface="Calibri"/>
              </a:rPr>
              <a:t>several </a:t>
            </a:r>
            <a:r>
              <a:rPr sz="2200" spc="-10" dirty="0">
                <a:latin typeface="Calibri"/>
                <a:cs typeface="Calibri"/>
              </a:rPr>
              <a:t>pathophysiologic </a:t>
            </a:r>
            <a:r>
              <a:rPr sz="2200" spc="-15" dirty="0">
                <a:latin typeface="Calibri"/>
                <a:cs typeface="Calibri"/>
              </a:rPr>
              <a:t>features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DM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spc="-15" dirty="0">
                <a:latin typeface="Calibri"/>
                <a:cs typeface="Calibri"/>
              </a:rPr>
              <a:t>contribute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higher infection </a:t>
            </a:r>
            <a:r>
              <a:rPr sz="2200" spc="-5" dirty="0">
                <a:latin typeface="Calibri"/>
                <a:cs typeface="Calibri"/>
              </a:rPr>
              <a:t>risk.[2,4] 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instance, 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hyperglycemia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known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alter neutrophil metabolism</a:t>
            </a:r>
            <a:r>
              <a:rPr sz="2200" spc="-10" dirty="0">
                <a:latin typeface="Calibri"/>
                <a:cs typeface="Calibri"/>
              </a:rPr>
              <a:t>.[5] Diabetics </a:t>
            </a:r>
            <a:r>
              <a:rPr sz="2200" spc="-5" dirty="0">
                <a:latin typeface="Calibri"/>
                <a:cs typeface="Calibri"/>
              </a:rPr>
              <a:t>also </a:t>
            </a:r>
            <a:r>
              <a:rPr sz="2200" spc="-20" dirty="0">
                <a:latin typeface="Calibri"/>
                <a:cs typeface="Calibri"/>
              </a:rPr>
              <a:t>have  </a:t>
            </a:r>
            <a:r>
              <a:rPr sz="2200" spc="-10" dirty="0">
                <a:latin typeface="Calibri"/>
                <a:cs typeface="Calibri"/>
              </a:rPr>
              <a:t>been shown </a:t>
            </a:r>
            <a:r>
              <a:rPr sz="2200" spc="-20" dirty="0">
                <a:latin typeface="Calibri"/>
                <a:cs typeface="Calibri"/>
              </a:rPr>
              <a:t>to have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impaired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PMN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chemotaxis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phagocytosis</a:t>
            </a:r>
            <a:r>
              <a:rPr sz="2200" spc="-5" dirty="0">
                <a:latin typeface="Calibri"/>
                <a:cs typeface="Calibri"/>
              </a:rPr>
              <a:t>,[2,4]which </a:t>
            </a:r>
            <a:r>
              <a:rPr sz="2200" spc="-15" dirty="0">
                <a:latin typeface="Calibri"/>
                <a:cs typeface="Calibri"/>
              </a:rPr>
              <a:t>weakens </a:t>
            </a:r>
            <a:r>
              <a:rPr sz="2200" spc="-10" dirty="0">
                <a:latin typeface="Calibri"/>
                <a:cs typeface="Calibri"/>
              </a:rPr>
              <a:t>their  </a:t>
            </a:r>
            <a:r>
              <a:rPr sz="2200" spc="-5" dirty="0">
                <a:latin typeface="Calibri"/>
                <a:cs typeface="Calibri"/>
              </a:rPr>
              <a:t>immune </a:t>
            </a:r>
            <a:r>
              <a:rPr sz="2200" spc="-20" dirty="0">
                <a:latin typeface="Calibri"/>
                <a:cs typeface="Calibri"/>
              </a:rPr>
              <a:t>defense </a:t>
            </a:r>
            <a:r>
              <a:rPr sz="2200" spc="-15" dirty="0">
                <a:latin typeface="Calibri"/>
                <a:cs typeface="Calibri"/>
              </a:rPr>
              <a:t>against infections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leaves </a:t>
            </a:r>
            <a:r>
              <a:rPr sz="2200" spc="-5" dirty="0">
                <a:latin typeface="Calibri"/>
                <a:cs typeface="Calibri"/>
              </a:rPr>
              <a:t>them </a:t>
            </a:r>
            <a:r>
              <a:rPr sz="2200" spc="-10" dirty="0">
                <a:latin typeface="Calibri"/>
                <a:cs typeface="Calibri"/>
              </a:rPr>
              <a:t>more </a:t>
            </a:r>
            <a:r>
              <a:rPr sz="2200" spc="-5" dirty="0">
                <a:latin typeface="Calibri"/>
                <a:cs typeface="Calibri"/>
              </a:rPr>
              <a:t>susceptible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abscess</a:t>
            </a:r>
            <a:r>
              <a:rPr sz="2200" spc="2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formation.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090" y="5315839"/>
            <a:ext cx="10985500" cy="5155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DM is present in </a:t>
            </a:r>
            <a:r>
              <a:rPr sz="1800" dirty="0">
                <a:latin typeface="Calibri"/>
                <a:cs typeface="Calibri"/>
              </a:rPr>
              <a:t>up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40%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cases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more commonly </a:t>
            </a:r>
            <a:r>
              <a:rPr sz="1800" dirty="0">
                <a:latin typeface="Calibri"/>
                <a:cs typeface="Calibri"/>
              </a:rPr>
              <a:t>a/w </a:t>
            </a:r>
            <a:r>
              <a:rPr sz="1800" spc="-5" dirty="0">
                <a:latin typeface="Calibri"/>
                <a:cs typeface="Calibri"/>
              </a:rPr>
              <a:t>abscesses </a:t>
            </a:r>
            <a:r>
              <a:rPr sz="1800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Klebsiella pneumoniae </a:t>
            </a:r>
            <a:r>
              <a:rPr sz="1800" spc="-5" dirty="0">
                <a:latin typeface="Calibri"/>
                <a:cs typeface="Calibri"/>
              </a:rPr>
              <a:t>[6,7]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240665" algn="l"/>
                <a:tab pos="241300" algn="l"/>
              </a:tabLst>
            </a:pP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972" y="461772"/>
            <a:ext cx="11169650" cy="88582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4400" b="1" dirty="0">
                <a:latin typeface="Calibri"/>
                <a:cs typeface="Calibri"/>
              </a:rPr>
              <a:t>Risk </a:t>
            </a:r>
            <a:r>
              <a:rPr sz="4400" b="1" spc="-25" dirty="0">
                <a:latin typeface="Calibri"/>
                <a:cs typeface="Calibri"/>
              </a:rPr>
              <a:t>factors for </a:t>
            </a:r>
            <a:r>
              <a:rPr sz="4400" b="1" spc="-10" dirty="0">
                <a:latin typeface="Calibri"/>
                <a:cs typeface="Calibri"/>
              </a:rPr>
              <a:t>development </a:t>
            </a:r>
            <a:r>
              <a:rPr sz="4400" b="1" dirty="0">
                <a:latin typeface="Calibri"/>
                <a:cs typeface="Calibri"/>
              </a:rPr>
              <a:t>of</a:t>
            </a:r>
            <a:r>
              <a:rPr sz="4400" b="1" spc="-50" dirty="0">
                <a:latin typeface="Calibri"/>
                <a:cs typeface="Calibri"/>
              </a:rPr>
              <a:t> </a:t>
            </a:r>
            <a:r>
              <a:rPr sz="4400" b="1" spc="5" dirty="0">
                <a:latin typeface="Calibri"/>
                <a:cs typeface="Calibri"/>
              </a:rPr>
              <a:t>HA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1812" y="1446275"/>
          <a:ext cx="3408045" cy="2225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Diabetes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mellitus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Immunocompromised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state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Liver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Cirrhosis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Use of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PPI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Advanced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Male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Gender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030979" y="1452372"/>
            <a:ext cx="7676388" cy="222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0979" y="1452372"/>
            <a:ext cx="7676515" cy="222504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1440" marR="82550" algn="just">
              <a:lnSpc>
                <a:spcPct val="100000"/>
              </a:lnSpc>
              <a:spcBef>
                <a:spcPts val="180"/>
              </a:spcBef>
            </a:pPr>
            <a:r>
              <a:rPr sz="2800" spc="-30" dirty="0">
                <a:latin typeface="Calibri"/>
                <a:cs typeface="Calibri"/>
              </a:rPr>
              <a:t>Like </a:t>
            </a:r>
            <a:r>
              <a:rPr sz="2800" spc="-10" dirty="0">
                <a:latin typeface="Calibri"/>
                <a:cs typeface="Calibri"/>
              </a:rPr>
              <a:t>diabetics, pts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b="1" spc="-10" dirty="0">
                <a:latin typeface="Calibri"/>
                <a:cs typeface="Calibri"/>
              </a:rPr>
              <a:t>liver </a:t>
            </a:r>
            <a:r>
              <a:rPr sz="2800" b="1" spc="-5" dirty="0">
                <a:latin typeface="Calibri"/>
                <a:cs typeface="Calibri"/>
              </a:rPr>
              <a:t>cirrhosis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an ↑  </a:t>
            </a:r>
            <a:r>
              <a:rPr sz="2800" spc="-10" dirty="0">
                <a:latin typeface="Calibri"/>
                <a:cs typeface="Calibri"/>
              </a:rPr>
              <a:t>risk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HA </a:t>
            </a:r>
            <a:r>
              <a:rPr sz="2800" spc="-10" dirty="0">
                <a:latin typeface="Calibri"/>
                <a:cs typeface="Calibri"/>
              </a:rPr>
              <a:t>due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their </a:t>
            </a:r>
            <a:r>
              <a:rPr sz="2800" spc="-5" dirty="0">
                <a:latin typeface="Calibri"/>
                <a:cs typeface="Calibri"/>
              </a:rPr>
              <a:t>immune-compromised  </a:t>
            </a:r>
            <a:r>
              <a:rPr sz="2800" spc="-20" dirty="0">
                <a:latin typeface="Calibri"/>
                <a:cs typeface="Calibri"/>
              </a:rPr>
              <a:t>state.[1]</a:t>
            </a:r>
            <a:endParaRPr sz="2800">
              <a:latin typeface="Calibri"/>
              <a:cs typeface="Calibri"/>
            </a:endParaRPr>
          </a:p>
          <a:p>
            <a:pPr marL="91440" marR="81915" algn="just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Cirrhotics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b="1" dirty="0">
                <a:latin typeface="Calibri"/>
                <a:cs typeface="Calibri"/>
              </a:rPr>
              <a:t>15.4 times </a:t>
            </a:r>
            <a:r>
              <a:rPr sz="2800" b="1" spc="-10" dirty="0">
                <a:latin typeface="Calibri"/>
                <a:cs typeface="Calibri"/>
              </a:rPr>
              <a:t>more </a:t>
            </a:r>
            <a:r>
              <a:rPr sz="2800" b="1" spc="-15" dirty="0">
                <a:latin typeface="Calibri"/>
                <a:cs typeface="Calibri"/>
              </a:rPr>
              <a:t>likely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develop </a:t>
            </a:r>
            <a:r>
              <a:rPr sz="2800" spc="5" dirty="0">
                <a:latin typeface="Calibri"/>
                <a:cs typeface="Calibri"/>
              </a:rPr>
              <a:t>HA  </a:t>
            </a:r>
            <a:r>
              <a:rPr sz="2800" spc="-5" dirty="0">
                <a:latin typeface="Calibri"/>
                <a:cs typeface="Calibri"/>
              </a:rPr>
              <a:t>than the </a:t>
            </a:r>
            <a:r>
              <a:rPr sz="2800" spc="-15" dirty="0">
                <a:latin typeface="Calibri"/>
                <a:cs typeface="Calibri"/>
              </a:rPr>
              <a:t>general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population.[1,2]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7972" y="3782567"/>
            <a:ext cx="11169396" cy="2061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7972" y="3782567"/>
            <a:ext cx="11169650" cy="206248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90805" marR="81915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Other </a:t>
            </a:r>
            <a:r>
              <a:rPr sz="2400" spc="-10" dirty="0">
                <a:latin typeface="Calibri"/>
                <a:cs typeface="Calibri"/>
              </a:rPr>
              <a:t>conditions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treatments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10" dirty="0">
                <a:latin typeface="Calibri"/>
                <a:cs typeface="Calibri"/>
              </a:rPr>
              <a:t>compromise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immune </a:t>
            </a:r>
            <a:r>
              <a:rPr sz="2400" spc="-25" dirty="0">
                <a:latin typeface="Calibri"/>
                <a:cs typeface="Calibri"/>
              </a:rPr>
              <a:t>system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render </a:t>
            </a:r>
            <a:r>
              <a:rPr sz="2400" spc="-15" dirty="0">
                <a:latin typeface="Calibri"/>
                <a:cs typeface="Calibri"/>
              </a:rPr>
              <a:t>it  </a:t>
            </a:r>
            <a:r>
              <a:rPr sz="2400" spc="-5" dirty="0">
                <a:latin typeface="Calibri"/>
                <a:cs typeface="Calibri"/>
              </a:rPr>
              <a:t>inadequate </a:t>
            </a:r>
            <a:r>
              <a:rPr sz="2400" spc="-15" dirty="0">
                <a:latin typeface="Calibri"/>
                <a:cs typeface="Calibri"/>
              </a:rPr>
              <a:t>to counteract </a:t>
            </a:r>
            <a:r>
              <a:rPr sz="2400" spc="-10" dirty="0">
                <a:latin typeface="Calibri"/>
                <a:cs typeface="Calibri"/>
              </a:rPr>
              <a:t>pathogens. </a:t>
            </a:r>
            <a:r>
              <a:rPr sz="2400" spc="-5" dirty="0">
                <a:latin typeface="Calibri"/>
                <a:cs typeface="Calibri"/>
              </a:rPr>
              <a:t>These </a:t>
            </a:r>
            <a:r>
              <a:rPr sz="2400" dirty="0">
                <a:latin typeface="Calibri"/>
                <a:cs typeface="Calibri"/>
              </a:rPr>
              <a:t>include </a:t>
            </a:r>
            <a:r>
              <a:rPr sz="2400" spc="-5" dirty="0">
                <a:latin typeface="Calibri"/>
                <a:cs typeface="Calibri"/>
              </a:rPr>
              <a:t>various </a:t>
            </a:r>
            <a:r>
              <a:rPr sz="2400" b="1" spc="-5" dirty="0">
                <a:latin typeface="Calibri"/>
                <a:cs typeface="Calibri"/>
              </a:rPr>
              <a:t>immunodeficiencies,  </a:t>
            </a:r>
            <a:r>
              <a:rPr sz="2400" b="1" spc="-20" dirty="0">
                <a:latin typeface="Calibri"/>
                <a:cs typeface="Calibri"/>
              </a:rPr>
              <a:t>chemotherapy, </a:t>
            </a:r>
            <a:r>
              <a:rPr sz="2400" b="1" dirty="0">
                <a:latin typeface="Calibri"/>
                <a:cs typeface="Calibri"/>
              </a:rPr>
              <a:t>solid </a:t>
            </a:r>
            <a:r>
              <a:rPr sz="2400" b="1" spc="-5" dirty="0">
                <a:latin typeface="Calibri"/>
                <a:cs typeface="Calibri"/>
              </a:rPr>
              <a:t>malignancies, immunosuppression </a:t>
            </a:r>
            <a:r>
              <a:rPr sz="2400" b="1" spc="-15" dirty="0">
                <a:latin typeface="Calibri"/>
                <a:cs typeface="Calibri"/>
              </a:rPr>
              <a:t>therapy after organ  </a:t>
            </a:r>
            <a:r>
              <a:rPr sz="2400" b="1" spc="-10" dirty="0">
                <a:latin typeface="Calibri"/>
                <a:cs typeface="Calibri"/>
              </a:rPr>
              <a:t>transplant,[3] </a:t>
            </a:r>
            <a:r>
              <a:rPr sz="2400" b="1" dirty="0">
                <a:latin typeface="Calibri"/>
                <a:cs typeface="Calibri"/>
              </a:rPr>
              <a:t>as </a:t>
            </a:r>
            <a:r>
              <a:rPr sz="2400" b="1" spc="-10" dirty="0">
                <a:latin typeface="Calibri"/>
                <a:cs typeface="Calibri"/>
              </a:rPr>
              <a:t>well </a:t>
            </a:r>
            <a:r>
              <a:rPr sz="2400" b="1" dirty="0">
                <a:latin typeface="Calibri"/>
                <a:cs typeface="Calibri"/>
              </a:rPr>
              <a:t>as </a:t>
            </a:r>
            <a:r>
              <a:rPr sz="2400" b="1" spc="-20" dirty="0">
                <a:latin typeface="Calibri"/>
                <a:cs typeface="Calibri"/>
              </a:rPr>
              <a:t>splenectomy,[4]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been </a:t>
            </a:r>
            <a:r>
              <a:rPr sz="2400" dirty="0">
                <a:latin typeface="Calibri"/>
                <a:cs typeface="Calibri"/>
              </a:rPr>
              <a:t>a/with an ↑ risk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972" y="461772"/>
            <a:ext cx="11169650" cy="88582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4400" b="1" dirty="0">
                <a:latin typeface="Calibri"/>
                <a:cs typeface="Calibri"/>
              </a:rPr>
              <a:t>Risk </a:t>
            </a:r>
            <a:r>
              <a:rPr sz="4400" b="1" spc="-25" dirty="0">
                <a:latin typeface="Calibri"/>
                <a:cs typeface="Calibri"/>
              </a:rPr>
              <a:t>factors for </a:t>
            </a:r>
            <a:r>
              <a:rPr sz="4400" b="1" spc="-10" dirty="0">
                <a:latin typeface="Calibri"/>
                <a:cs typeface="Calibri"/>
              </a:rPr>
              <a:t>development </a:t>
            </a:r>
            <a:r>
              <a:rPr sz="4400" b="1" dirty="0">
                <a:latin typeface="Calibri"/>
                <a:cs typeface="Calibri"/>
              </a:rPr>
              <a:t>of</a:t>
            </a:r>
            <a:r>
              <a:rPr sz="4400" b="1" spc="-50" dirty="0">
                <a:latin typeface="Calibri"/>
                <a:cs typeface="Calibri"/>
              </a:rPr>
              <a:t> </a:t>
            </a:r>
            <a:r>
              <a:rPr sz="4400" b="1" spc="5" dirty="0">
                <a:latin typeface="Calibri"/>
                <a:cs typeface="Calibri"/>
              </a:rPr>
              <a:t>HA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1812" y="1446275"/>
          <a:ext cx="3408045" cy="2225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Diabetes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mellitus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Immunocompromised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state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Liver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Cirrhosis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Use of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PPI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Advanced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Male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Gender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030979" y="1452372"/>
            <a:ext cx="7676388" cy="222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0979" y="1452372"/>
            <a:ext cx="7676515" cy="222504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91440" marR="81280" algn="just">
              <a:lnSpc>
                <a:spcPct val="100000"/>
              </a:lnSpc>
              <a:spcBef>
                <a:spcPts val="1410"/>
              </a:spcBef>
            </a:pPr>
            <a:r>
              <a:rPr sz="2400" spc="-5" dirty="0">
                <a:latin typeface="Calibri"/>
                <a:cs typeface="Calibri"/>
              </a:rPr>
              <a:t>The use of </a:t>
            </a:r>
            <a:r>
              <a:rPr sz="2400" b="1" spc="-5" dirty="0">
                <a:latin typeface="Calibri"/>
                <a:cs typeface="Calibri"/>
              </a:rPr>
              <a:t>PPI medications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5" dirty="0">
                <a:latin typeface="Calibri"/>
                <a:cs typeface="Calibri"/>
              </a:rPr>
              <a:t>been </a:t>
            </a:r>
            <a:r>
              <a:rPr sz="2400" spc="-15" dirty="0">
                <a:latin typeface="Calibri"/>
                <a:cs typeface="Calibri"/>
              </a:rPr>
              <a:t>found to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increase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risk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formation</a:t>
            </a:r>
            <a:r>
              <a:rPr sz="2400" spc="-10" dirty="0">
                <a:latin typeface="Calibri"/>
                <a:cs typeface="Calibri"/>
              </a:rPr>
              <a:t>.[1]</a:t>
            </a:r>
            <a:endParaRPr sz="2400">
              <a:latin typeface="Calibri"/>
              <a:cs typeface="Calibri"/>
            </a:endParaRPr>
          </a:p>
          <a:p>
            <a:pPr marL="91440" marR="8255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presumably because </a:t>
            </a:r>
            <a:r>
              <a:rPr sz="2400" b="1" spc="-10" dirty="0">
                <a:latin typeface="Calibri"/>
                <a:cs typeface="Calibri"/>
              </a:rPr>
              <a:t>PPI medications </a:t>
            </a:r>
            <a:r>
              <a:rPr sz="2400" b="1" dirty="0">
                <a:latin typeface="Calibri"/>
                <a:cs typeface="Calibri"/>
              </a:rPr>
              <a:t>↑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gastric  </a:t>
            </a:r>
            <a:r>
              <a:rPr sz="2400" b="1" spc="-5" dirty="0">
                <a:latin typeface="Calibri"/>
                <a:cs typeface="Calibri"/>
              </a:rPr>
              <a:t>pH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decreases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natural gastric defense</a:t>
            </a:r>
            <a:r>
              <a:rPr sz="2400" spc="-15" dirty="0">
                <a:latin typeface="Calibri"/>
                <a:cs typeface="Calibri"/>
              </a:rPr>
              <a:t> against  </a:t>
            </a:r>
            <a:r>
              <a:rPr sz="2400" spc="-5" dirty="0">
                <a:latin typeface="Calibri"/>
                <a:cs typeface="Calibri"/>
              </a:rPr>
              <a:t>bacteria.[1]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7972" y="3782567"/>
            <a:ext cx="11169396" cy="171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7972" y="3782567"/>
            <a:ext cx="11169650" cy="1716405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90805" marR="83185" algn="just">
              <a:lnSpc>
                <a:spcPct val="100000"/>
              </a:lnSpc>
              <a:spcBef>
                <a:spcPts val="844"/>
              </a:spcBef>
            </a:pP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large </a:t>
            </a:r>
            <a:r>
              <a:rPr sz="2400" spc="-10" dirty="0">
                <a:latin typeface="Calibri"/>
                <a:cs typeface="Calibri"/>
              </a:rPr>
              <a:t>case-control </a:t>
            </a:r>
            <a:r>
              <a:rPr sz="2400" spc="-35" dirty="0">
                <a:latin typeface="Calibri"/>
                <a:cs typeface="Calibri"/>
              </a:rPr>
              <a:t>study, </a:t>
            </a:r>
            <a:r>
              <a:rPr sz="2400" b="1" i="1" spc="-30" dirty="0">
                <a:latin typeface="Calibri"/>
                <a:cs typeface="Calibri"/>
              </a:rPr>
              <a:t>Wang </a:t>
            </a:r>
            <a:r>
              <a:rPr sz="2400" b="1" i="1" spc="-10" dirty="0">
                <a:latin typeface="Calibri"/>
                <a:cs typeface="Calibri"/>
              </a:rPr>
              <a:t>et </a:t>
            </a:r>
            <a:r>
              <a:rPr sz="2400" b="1" i="1" dirty="0">
                <a:latin typeface="Calibri"/>
                <a:cs typeface="Calibri"/>
              </a:rPr>
              <a:t>al</a:t>
            </a:r>
            <a:r>
              <a:rPr sz="2400" i="1" dirty="0">
                <a:latin typeface="Calibri"/>
                <a:cs typeface="Calibri"/>
              </a:rPr>
              <a:t>. </a:t>
            </a:r>
            <a:r>
              <a:rPr sz="2400" spc="-15" dirty="0">
                <a:latin typeface="Calibri"/>
                <a:cs typeface="Calibri"/>
              </a:rPr>
              <a:t>demonstrated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dose-response relationship  between </a:t>
            </a:r>
            <a:r>
              <a:rPr sz="2400" dirty="0">
                <a:latin typeface="Calibri"/>
                <a:cs typeface="Calibri"/>
              </a:rPr>
              <a:t>HA </a:t>
            </a:r>
            <a:r>
              <a:rPr sz="2400" spc="-10" dirty="0">
                <a:latin typeface="Calibri"/>
                <a:cs typeface="Calibri"/>
              </a:rPr>
              <a:t>formation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dose of PPI </a:t>
            </a:r>
            <a:r>
              <a:rPr sz="2400" spc="-15" dirty="0">
                <a:latin typeface="Calibri"/>
                <a:cs typeface="Calibri"/>
              </a:rPr>
              <a:t>over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90 </a:t>
            </a:r>
            <a:r>
              <a:rPr sz="2400" spc="-20" dirty="0">
                <a:latin typeface="Calibri"/>
                <a:cs typeface="Calibri"/>
              </a:rPr>
              <a:t>day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period.[1]</a:t>
            </a:r>
            <a:endParaRPr sz="2400">
              <a:latin typeface="Calibri"/>
              <a:cs typeface="Calibri"/>
            </a:endParaRPr>
          </a:p>
          <a:p>
            <a:pPr marL="90805" marR="83820" algn="just">
              <a:lnSpc>
                <a:spcPct val="100000"/>
              </a:lnSpc>
              <a:spcBef>
                <a:spcPts val="55"/>
              </a:spcBef>
            </a:pPr>
            <a:r>
              <a:rPr sz="1600" spc="-5" dirty="0">
                <a:latin typeface="Calibri"/>
                <a:cs typeface="Calibri"/>
              </a:rPr>
              <a:t>Although </a:t>
            </a:r>
            <a:r>
              <a:rPr sz="1600" spc="-10" dirty="0">
                <a:latin typeface="Calibri"/>
                <a:cs typeface="Calibri"/>
              </a:rPr>
              <a:t>this was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large </a:t>
            </a:r>
            <a:r>
              <a:rPr sz="1600" spc="-25" dirty="0">
                <a:latin typeface="Calibri"/>
                <a:cs typeface="Calibri"/>
              </a:rPr>
              <a:t>study, </a:t>
            </a:r>
            <a:r>
              <a:rPr sz="1600" spc="-5" dirty="0">
                <a:latin typeface="Calibri"/>
                <a:cs typeface="Calibri"/>
              </a:rPr>
              <a:t>encompassing 10 </a:t>
            </a:r>
            <a:r>
              <a:rPr sz="1600" spc="-15" dirty="0">
                <a:latin typeface="Calibri"/>
                <a:cs typeface="Calibri"/>
              </a:rPr>
              <a:t>years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data, </a:t>
            </a:r>
            <a:r>
              <a:rPr sz="1600" dirty="0">
                <a:latin typeface="Calibri"/>
                <a:cs typeface="Calibri"/>
              </a:rPr>
              <a:t>it </a:t>
            </a:r>
            <a:r>
              <a:rPr sz="1600" spc="-10" dirty="0">
                <a:latin typeface="Calibri"/>
                <a:cs typeface="Calibri"/>
              </a:rPr>
              <a:t>was conducted </a:t>
            </a:r>
            <a:r>
              <a:rPr sz="1600" spc="-15" dirty="0">
                <a:latin typeface="Calibri"/>
                <a:cs typeface="Calibri"/>
              </a:rPr>
              <a:t>exclusively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25" dirty="0">
                <a:latin typeface="Calibri"/>
                <a:cs typeface="Calibri"/>
              </a:rPr>
              <a:t>Taiwan, </a:t>
            </a:r>
            <a:r>
              <a:rPr sz="1600" spc="-10" dirty="0">
                <a:latin typeface="Calibri"/>
                <a:cs typeface="Calibri"/>
              </a:rPr>
              <a:t>where </a:t>
            </a:r>
            <a:r>
              <a:rPr sz="1600" spc="-5" dirty="0">
                <a:latin typeface="Calibri"/>
                <a:cs typeface="Calibri"/>
              </a:rPr>
              <a:t>the incidence of HA </a:t>
            </a:r>
            <a:r>
              <a:rPr sz="1600" dirty="0">
                <a:latin typeface="Calibri"/>
                <a:cs typeface="Calibri"/>
              </a:rPr>
              <a:t>in  </a:t>
            </a:r>
            <a:r>
              <a:rPr sz="1600" spc="-10" dirty="0">
                <a:latin typeface="Calibri"/>
                <a:cs typeface="Calibri"/>
              </a:rPr>
              <a:t>general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high. </a:t>
            </a:r>
            <a:r>
              <a:rPr sz="1600" spc="-15" dirty="0">
                <a:latin typeface="Calibri"/>
                <a:cs typeface="Calibri"/>
              </a:rPr>
              <a:t>Additionally, control </a:t>
            </a:r>
            <a:r>
              <a:rPr sz="1600" spc="-5" dirty="0">
                <a:latin typeface="Calibri"/>
                <a:cs typeface="Calibri"/>
              </a:rPr>
              <a:t>subjects </a:t>
            </a:r>
            <a:r>
              <a:rPr sz="1600" spc="-10" dirty="0">
                <a:latin typeface="Calibri"/>
                <a:cs typeface="Calibri"/>
              </a:rPr>
              <a:t>were </a:t>
            </a:r>
            <a:r>
              <a:rPr sz="1600" spc="-5" dirty="0">
                <a:latin typeface="Calibri"/>
                <a:cs typeface="Calibri"/>
              </a:rPr>
              <a:t>not </a:t>
            </a:r>
            <a:r>
              <a:rPr sz="1600" spc="-10" dirty="0">
                <a:latin typeface="Calibri"/>
                <a:cs typeface="Calibri"/>
              </a:rPr>
              <a:t>matched </a:t>
            </a:r>
            <a:r>
              <a:rPr sz="1600" spc="-15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comorbidities or </a:t>
            </a:r>
            <a:r>
              <a:rPr sz="1600" spc="-10" dirty="0">
                <a:latin typeface="Calibri"/>
                <a:cs typeface="Calibri"/>
              </a:rPr>
              <a:t>indication </a:t>
            </a:r>
            <a:r>
              <a:rPr sz="1600" spc="-15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PPI use. </a:t>
            </a:r>
            <a:r>
              <a:rPr sz="1600" dirty="0">
                <a:latin typeface="Calibri"/>
                <a:cs typeface="Calibri"/>
              </a:rPr>
              <a:t>Both </a:t>
            </a:r>
            <a:r>
              <a:rPr sz="1600" spc="-5" dirty="0">
                <a:latin typeface="Calibri"/>
                <a:cs typeface="Calibri"/>
              </a:rPr>
              <a:t>of these </a:t>
            </a:r>
            <a:r>
              <a:rPr sz="1600" spc="-15" dirty="0">
                <a:latin typeface="Calibri"/>
                <a:cs typeface="Calibri"/>
              </a:rPr>
              <a:t>factors may  have </a:t>
            </a:r>
            <a:r>
              <a:rPr sz="1600" spc="-5" dirty="0">
                <a:latin typeface="Calibri"/>
                <a:cs typeface="Calibri"/>
              </a:rPr>
              <a:t>had </a:t>
            </a:r>
            <a:r>
              <a:rPr sz="1600" spc="-10" dirty="0">
                <a:latin typeface="Calibri"/>
                <a:cs typeface="Calibri"/>
              </a:rPr>
              <a:t>some influence </a:t>
            </a:r>
            <a:r>
              <a:rPr sz="1600" spc="-5" dirty="0">
                <a:latin typeface="Calibri"/>
                <a:cs typeface="Calibri"/>
              </a:rPr>
              <a:t>on their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findings.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972" y="461772"/>
            <a:ext cx="11169650" cy="88582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4400" b="1" dirty="0">
                <a:latin typeface="Calibri"/>
                <a:cs typeface="Calibri"/>
              </a:rPr>
              <a:t>Risk </a:t>
            </a:r>
            <a:r>
              <a:rPr sz="4400" b="1" spc="-25" dirty="0">
                <a:latin typeface="Calibri"/>
                <a:cs typeface="Calibri"/>
              </a:rPr>
              <a:t>factors for </a:t>
            </a:r>
            <a:r>
              <a:rPr sz="4400" b="1" spc="-10" dirty="0">
                <a:latin typeface="Calibri"/>
                <a:cs typeface="Calibri"/>
              </a:rPr>
              <a:t>development </a:t>
            </a:r>
            <a:r>
              <a:rPr sz="4400" b="1" dirty="0">
                <a:latin typeface="Calibri"/>
                <a:cs typeface="Calibri"/>
              </a:rPr>
              <a:t>of</a:t>
            </a:r>
            <a:r>
              <a:rPr sz="4400" b="1" spc="-50" dirty="0">
                <a:latin typeface="Calibri"/>
                <a:cs typeface="Calibri"/>
              </a:rPr>
              <a:t> </a:t>
            </a:r>
            <a:r>
              <a:rPr sz="4400" b="1" spc="5" dirty="0">
                <a:latin typeface="Calibri"/>
                <a:cs typeface="Calibri"/>
              </a:rPr>
              <a:t>HA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1812" y="1446275"/>
          <a:ext cx="3408045" cy="2225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Diabetes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mellitus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Immunocompromised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state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Liver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Cirrhosis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Use of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PPI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Advanced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Male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Gender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030979" y="1452372"/>
            <a:ext cx="7676388" cy="222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0979" y="1452372"/>
            <a:ext cx="7676515" cy="222504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4340" indent="-343535" algn="just">
              <a:lnSpc>
                <a:spcPts val="2850"/>
              </a:lnSpc>
              <a:buFont typeface="Arial"/>
              <a:buChar char="•"/>
              <a:tabLst>
                <a:tab pos="434975" algn="l"/>
              </a:tabLst>
            </a:pPr>
            <a:r>
              <a:rPr sz="2400" spc="-10" dirty="0">
                <a:latin typeface="Calibri"/>
                <a:cs typeface="Calibri"/>
              </a:rPr>
              <a:t>Most </a:t>
            </a:r>
            <a:r>
              <a:rPr sz="2400" spc="-5" dirty="0">
                <a:latin typeface="Calibri"/>
                <a:cs typeface="Calibri"/>
              </a:rPr>
              <a:t>cases of </a:t>
            </a:r>
            <a:r>
              <a:rPr sz="2400" dirty="0">
                <a:latin typeface="Calibri"/>
                <a:cs typeface="Calibri"/>
              </a:rPr>
              <a:t>HA </a:t>
            </a:r>
            <a:r>
              <a:rPr sz="2400" spc="-10" dirty="0">
                <a:latin typeface="Calibri"/>
                <a:cs typeface="Calibri"/>
              </a:rPr>
              <a:t>present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b="1" spc="-5" dirty="0">
                <a:latin typeface="Calibri"/>
                <a:cs typeface="Calibri"/>
              </a:rPr>
              <a:t>advanced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age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34340" indent="-343535" algn="just">
              <a:lnSpc>
                <a:spcPct val="100000"/>
              </a:lnSpc>
              <a:buFont typeface="Arial"/>
              <a:buChar char="•"/>
              <a:tabLst>
                <a:tab pos="434975" algn="l"/>
              </a:tabLst>
            </a:pPr>
            <a:r>
              <a:rPr sz="2400" spc="-5" dirty="0">
                <a:latin typeface="Calibri"/>
                <a:cs typeface="Calibri"/>
              </a:rPr>
              <a:t>One </a:t>
            </a:r>
            <a:r>
              <a:rPr sz="2400" spc="-10" dirty="0">
                <a:latin typeface="Calibri"/>
                <a:cs typeface="Calibri"/>
              </a:rPr>
              <a:t>study reported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dirty="0">
                <a:latin typeface="Calibri"/>
                <a:cs typeface="Calibri"/>
              </a:rPr>
              <a:t>mean </a:t>
            </a:r>
            <a:r>
              <a:rPr sz="2400" b="1" spc="-10" dirty="0">
                <a:latin typeface="Calibri"/>
                <a:cs typeface="Calibri"/>
              </a:rPr>
              <a:t>age </a:t>
            </a:r>
            <a:r>
              <a:rPr sz="2400" b="1" dirty="0">
                <a:latin typeface="Calibri"/>
                <a:cs typeface="Calibri"/>
              </a:rPr>
              <a:t>&gt; </a:t>
            </a:r>
            <a:r>
              <a:rPr sz="2400" b="1" spc="-5" dirty="0">
                <a:latin typeface="Calibri"/>
                <a:cs typeface="Calibri"/>
              </a:rPr>
              <a:t>57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years</a:t>
            </a:r>
            <a:r>
              <a:rPr sz="2400" spc="-10" dirty="0">
                <a:latin typeface="Calibri"/>
                <a:cs typeface="Calibri"/>
              </a:rPr>
              <a:t>.[1]</a:t>
            </a:r>
            <a:endParaRPr sz="2400">
              <a:latin typeface="Calibri"/>
              <a:cs typeface="Calibri"/>
            </a:endParaRPr>
          </a:p>
          <a:p>
            <a:pPr marL="434340" marR="81915" indent="-343535" algn="just">
              <a:lnSpc>
                <a:spcPct val="100000"/>
              </a:lnSpc>
              <a:buFont typeface="Arial"/>
              <a:buChar char="•"/>
              <a:tabLst>
                <a:tab pos="434975" algn="l"/>
              </a:tabLst>
            </a:pPr>
            <a:r>
              <a:rPr sz="2400" spc="-5" dirty="0">
                <a:latin typeface="Calibri"/>
                <a:cs typeface="Calibri"/>
              </a:rPr>
              <a:t>This finding </a:t>
            </a:r>
            <a:r>
              <a:rPr sz="2400" spc="-10" dirty="0">
                <a:latin typeface="Calibri"/>
                <a:cs typeface="Calibri"/>
              </a:rPr>
              <a:t>suggests </a:t>
            </a:r>
            <a:r>
              <a:rPr sz="2400" spc="-15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older individuals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more 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susceptible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bacterial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infection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thus </a:t>
            </a:r>
            <a:r>
              <a:rPr sz="2400" spc="-5" dirty="0">
                <a:latin typeface="Calibri"/>
                <a:cs typeface="Calibri"/>
              </a:rPr>
              <a:t>abscess  </a:t>
            </a:r>
            <a:r>
              <a:rPr sz="2400" spc="-10" dirty="0">
                <a:latin typeface="Calibri"/>
                <a:cs typeface="Calibri"/>
              </a:rPr>
              <a:t>formation.[2] </a:t>
            </a:r>
            <a:r>
              <a:rPr sz="2400" i="1" spc="-25" dirty="0">
                <a:latin typeface="Calibri"/>
                <a:cs typeface="Calibri"/>
              </a:rPr>
              <a:t>However, </a:t>
            </a:r>
            <a:r>
              <a:rPr sz="2400" i="1" dirty="0">
                <a:latin typeface="Calibri"/>
                <a:cs typeface="Calibri"/>
              </a:rPr>
              <a:t>more </a:t>
            </a:r>
            <a:r>
              <a:rPr sz="2400" i="1" spc="-5" dirty="0">
                <a:latin typeface="Calibri"/>
                <a:cs typeface="Calibri"/>
              </a:rPr>
              <a:t>research </a:t>
            </a:r>
            <a:r>
              <a:rPr sz="2400" i="1" dirty="0">
                <a:latin typeface="Calibri"/>
                <a:cs typeface="Calibri"/>
              </a:rPr>
              <a:t>is needed </a:t>
            </a:r>
            <a:r>
              <a:rPr sz="2400" i="1" spc="-15" dirty="0">
                <a:latin typeface="Calibri"/>
                <a:cs typeface="Calibri"/>
              </a:rPr>
              <a:t>to </a:t>
            </a:r>
            <a:r>
              <a:rPr sz="2400" i="1" dirty="0">
                <a:latin typeface="Calibri"/>
                <a:cs typeface="Calibri"/>
              </a:rPr>
              <a:t>clarify  the mechanism of this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association.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7972" y="3782567"/>
            <a:ext cx="11169396" cy="131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7972" y="3782567"/>
            <a:ext cx="11169650" cy="131826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433705" marR="83820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10-year </a:t>
            </a:r>
            <a:r>
              <a:rPr sz="2400" dirty="0">
                <a:latin typeface="Calibri"/>
                <a:cs typeface="Calibri"/>
              </a:rPr>
              <a:t>audit </a:t>
            </a:r>
            <a:r>
              <a:rPr sz="2400" spc="-5" dirty="0">
                <a:latin typeface="Calibri"/>
                <a:cs typeface="Calibri"/>
              </a:rPr>
              <a:t>of experience with </a:t>
            </a:r>
            <a:r>
              <a:rPr sz="2400" dirty="0">
                <a:latin typeface="Calibri"/>
                <a:cs typeface="Calibri"/>
              </a:rPr>
              <a:t>HA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1989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1999, </a:t>
            </a:r>
            <a:r>
              <a:rPr sz="2400" b="1" dirty="0">
                <a:latin typeface="Calibri"/>
                <a:cs typeface="Calibri"/>
              </a:rPr>
              <a:t>Lee </a:t>
            </a:r>
            <a:r>
              <a:rPr sz="2400" b="1" i="1" spc="-10" dirty="0">
                <a:latin typeface="Calibri"/>
                <a:cs typeface="Calibri"/>
              </a:rPr>
              <a:t>et </a:t>
            </a:r>
            <a:r>
              <a:rPr sz="2400" b="1" i="1" dirty="0">
                <a:latin typeface="Calibri"/>
                <a:cs typeface="Calibri"/>
              </a:rPr>
              <a:t>al</a:t>
            </a:r>
            <a:r>
              <a:rPr sz="2400" i="1" dirty="0">
                <a:latin typeface="Calibri"/>
                <a:cs typeface="Calibri"/>
              </a:rPr>
              <a:t>. </a:t>
            </a:r>
            <a:r>
              <a:rPr sz="2400" spc="-15" dirty="0">
                <a:latin typeface="Calibri"/>
                <a:cs typeface="Calibri"/>
              </a:rPr>
              <a:t>found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ratio 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males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females presenting </a:t>
            </a:r>
            <a:r>
              <a:rPr sz="2400" b="1" spc="-5" dirty="0">
                <a:latin typeface="Calibri"/>
                <a:cs typeface="Calibri"/>
              </a:rPr>
              <a:t>with HA </a:t>
            </a:r>
            <a:r>
              <a:rPr sz="2400" b="1" spc="-10" dirty="0">
                <a:latin typeface="Calibri"/>
                <a:cs typeface="Calibri"/>
              </a:rPr>
              <a:t>was </a:t>
            </a:r>
            <a:r>
              <a:rPr sz="2400" b="1" spc="-5" dirty="0">
                <a:latin typeface="Calibri"/>
                <a:cs typeface="Calibri"/>
              </a:rPr>
              <a:t>about </a:t>
            </a:r>
            <a:r>
              <a:rPr sz="2400" b="1" dirty="0">
                <a:latin typeface="Calibri"/>
                <a:cs typeface="Calibri"/>
              </a:rPr>
              <a:t>2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.[3]</a:t>
            </a:r>
            <a:endParaRPr sz="2400">
              <a:latin typeface="Calibri"/>
              <a:cs typeface="Calibri"/>
            </a:endParaRPr>
          </a:p>
          <a:p>
            <a:pPr marL="433705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spc="-10" dirty="0">
                <a:latin typeface="Calibri"/>
                <a:cs typeface="Calibri"/>
              </a:rPr>
              <a:t>was confirmed by </a:t>
            </a:r>
            <a:r>
              <a:rPr sz="2400" b="1" spc="-15" dirty="0">
                <a:latin typeface="Calibri"/>
                <a:cs typeface="Calibri"/>
              </a:rPr>
              <a:t>Pang </a:t>
            </a:r>
            <a:r>
              <a:rPr sz="2400" b="1" i="1" spc="-10" dirty="0">
                <a:latin typeface="Calibri"/>
                <a:cs typeface="Calibri"/>
              </a:rPr>
              <a:t>et </a:t>
            </a:r>
            <a:r>
              <a:rPr sz="2400" b="1" i="1" spc="-5" dirty="0">
                <a:latin typeface="Calibri"/>
                <a:cs typeface="Calibri"/>
              </a:rPr>
              <a:t>al</a:t>
            </a:r>
            <a:r>
              <a:rPr sz="2400" i="1" spc="-5" dirty="0">
                <a:latin typeface="Calibri"/>
                <a:cs typeface="Calibri"/>
              </a:rPr>
              <a:t>.[4]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b="1" dirty="0">
                <a:latin typeface="Calibri"/>
                <a:cs typeface="Calibri"/>
              </a:rPr>
              <a:t>Lin </a:t>
            </a:r>
            <a:r>
              <a:rPr sz="2400" b="1" i="1" spc="-10" dirty="0">
                <a:latin typeface="Calibri"/>
                <a:cs typeface="Calibri"/>
              </a:rPr>
              <a:t>et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al.[</a:t>
            </a:r>
            <a:r>
              <a:rPr sz="2400" i="1" spc="-5" dirty="0">
                <a:latin typeface="Calibri"/>
                <a:cs typeface="Calibri"/>
              </a:rPr>
              <a:t>5]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" y="231647"/>
            <a:ext cx="11581130" cy="57467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165"/>
              </a:lnSpc>
            </a:pPr>
            <a:r>
              <a:rPr sz="4000" spc="-15" dirty="0"/>
              <a:t>Pathogenesis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66051" y="4009390"/>
            <a:ext cx="11332845" cy="0"/>
          </a:xfrm>
          <a:custGeom>
            <a:avLst/>
            <a:gdLst/>
            <a:ahLst/>
            <a:cxnLst/>
            <a:rect l="l" t="t" r="r" b="b"/>
            <a:pathLst>
              <a:path w="11332845">
                <a:moveTo>
                  <a:pt x="0" y="0"/>
                </a:moveTo>
                <a:lnTo>
                  <a:pt x="11332451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4713" y="774014"/>
            <a:ext cx="11590655" cy="40373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marR="7620" indent="-228600" algn="just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libri"/>
                <a:cs typeface="Calibri"/>
              </a:rPr>
              <a:t>Infections </a:t>
            </a:r>
            <a:r>
              <a:rPr sz="2800" b="1" spc="-5" dirty="0">
                <a:latin typeface="Calibri"/>
                <a:cs typeface="Calibri"/>
              </a:rPr>
              <a:t>of the biliary </a:t>
            </a:r>
            <a:r>
              <a:rPr sz="2800" b="1" spc="-10" dirty="0">
                <a:latin typeface="Calibri"/>
                <a:cs typeface="Calibri"/>
              </a:rPr>
              <a:t>tract: </a:t>
            </a:r>
            <a:r>
              <a:rPr sz="2800" dirty="0">
                <a:latin typeface="Calibri"/>
                <a:cs typeface="Calibri"/>
              </a:rPr>
              <a:t>(e.g., </a:t>
            </a:r>
            <a:r>
              <a:rPr sz="2800" spc="-5" dirty="0">
                <a:latin typeface="Calibri"/>
                <a:cs typeface="Calibri"/>
              </a:rPr>
              <a:t>cholangitis, </a:t>
            </a:r>
            <a:r>
              <a:rPr sz="2800" spc="-10" dirty="0">
                <a:latin typeface="Calibri"/>
                <a:cs typeface="Calibri"/>
              </a:rPr>
              <a:t>cholecystitis)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MC  </a:t>
            </a:r>
            <a:r>
              <a:rPr sz="2800" spc="-5" dirty="0">
                <a:latin typeface="Calibri"/>
                <a:cs typeface="Calibri"/>
              </a:rPr>
              <a:t>identifiable </a:t>
            </a:r>
            <a:r>
              <a:rPr sz="2800" spc="-15" dirty="0">
                <a:latin typeface="Calibri"/>
                <a:cs typeface="Calibri"/>
              </a:rPr>
              <a:t>source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PLA. </a:t>
            </a:r>
            <a:r>
              <a:rPr sz="2800" spc="-15" dirty="0">
                <a:latin typeface="Calibri"/>
                <a:cs typeface="Calibri"/>
              </a:rPr>
              <a:t>Infection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5" dirty="0">
                <a:latin typeface="Calibri"/>
                <a:cs typeface="Calibri"/>
              </a:rPr>
              <a:t>spread 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liver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bile </a:t>
            </a:r>
            <a:r>
              <a:rPr sz="2800" spc="-5" dirty="0">
                <a:latin typeface="Calibri"/>
                <a:cs typeface="Calibri"/>
              </a:rPr>
              <a:t>duct,  along a </a:t>
            </a:r>
            <a:r>
              <a:rPr sz="2800" spc="-15" dirty="0">
                <a:latin typeface="Calibri"/>
                <a:cs typeface="Calibri"/>
              </a:rPr>
              <a:t>penetrating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vessel,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from </a:t>
            </a:r>
            <a:r>
              <a:rPr sz="2800" spc="-5" dirty="0">
                <a:latin typeface="Calibri"/>
                <a:cs typeface="Calibri"/>
              </a:rPr>
              <a:t>an adjacent septic </a:t>
            </a:r>
            <a:r>
              <a:rPr sz="2800" spc="-20" dirty="0">
                <a:latin typeface="Calibri"/>
                <a:cs typeface="Calibri"/>
              </a:rPr>
              <a:t>focus </a:t>
            </a:r>
            <a:r>
              <a:rPr sz="2800" spc="-5" dirty="0">
                <a:latin typeface="Calibri"/>
                <a:cs typeface="Calibri"/>
              </a:rPr>
              <a:t>(including  </a:t>
            </a:r>
            <a:r>
              <a:rPr sz="2800" spc="-10" dirty="0">
                <a:latin typeface="Calibri"/>
                <a:cs typeface="Calibri"/>
              </a:rPr>
              <a:t>pylephlebitis).</a:t>
            </a:r>
            <a:endParaRPr sz="280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i="1" spc="-20" dirty="0">
                <a:latin typeface="Calibri"/>
                <a:cs typeface="Calibri"/>
              </a:rPr>
              <a:t>Portal </a:t>
            </a:r>
            <a:r>
              <a:rPr sz="2800" b="1" i="1" spc="-10" dirty="0">
                <a:latin typeface="Calibri"/>
                <a:cs typeface="Calibri"/>
              </a:rPr>
              <a:t>pyaemia </a:t>
            </a:r>
            <a:r>
              <a:rPr sz="2800" spc="-20" dirty="0">
                <a:latin typeface="Calibri"/>
                <a:cs typeface="Calibri"/>
              </a:rPr>
              <a:t>may follow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pelvic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GI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infection</a:t>
            </a:r>
            <a:r>
              <a:rPr sz="2800" spc="-15" dirty="0">
                <a:latin typeface="Calibri"/>
                <a:cs typeface="Calibri"/>
              </a:rPr>
              <a:t>,  </a:t>
            </a:r>
            <a:r>
              <a:rPr sz="2800" spc="-10" dirty="0">
                <a:latin typeface="Calibri"/>
                <a:cs typeface="Calibri"/>
              </a:rPr>
              <a:t>resulting in </a:t>
            </a:r>
            <a:r>
              <a:rPr sz="2800" spc="-15" dirty="0">
                <a:latin typeface="Calibri"/>
                <a:cs typeface="Calibri"/>
              </a:rPr>
              <a:t>portal  </a:t>
            </a:r>
            <a:r>
              <a:rPr sz="2800" spc="-10" dirty="0">
                <a:latin typeface="Calibri"/>
                <a:cs typeface="Calibri"/>
              </a:rPr>
              <a:t>pylephlebitis </a:t>
            </a:r>
            <a:r>
              <a:rPr sz="2800" spc="-5" dirty="0">
                <a:latin typeface="Calibri"/>
                <a:cs typeface="Calibri"/>
              </a:rPr>
              <a:t>or septic emboli. It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20" dirty="0">
                <a:latin typeface="Calibri"/>
                <a:cs typeface="Calibri"/>
              </a:rPr>
              <a:t>follow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appendicitis,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empyema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the  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gallbladder,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diverticulitis, regional enteritis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[1]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 </a:t>
            </a:r>
            <a:r>
              <a:rPr sz="2800" i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Yersinia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ileitis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[2]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perforated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gastric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colonic </a:t>
            </a:r>
            <a:r>
              <a:rPr sz="2800" spc="-15" dirty="0">
                <a:latin typeface="Calibri"/>
                <a:cs typeface="Calibri"/>
              </a:rPr>
              <a:t>ulcers  </a:t>
            </a:r>
            <a:r>
              <a:rPr sz="2800" spc="-5" dirty="0">
                <a:latin typeface="Calibri"/>
                <a:cs typeface="Calibri"/>
              </a:rPr>
              <a:t>leading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peritonitis, </a:t>
            </a:r>
            <a:r>
              <a:rPr sz="2800" spc="-5" dirty="0">
                <a:latin typeface="Calibri"/>
                <a:cs typeface="Calibri"/>
              </a:rPr>
              <a:t>leaking </a:t>
            </a:r>
            <a:r>
              <a:rPr sz="2800" spc="-10" dirty="0">
                <a:latin typeface="Calibri"/>
                <a:cs typeface="Calibri"/>
              </a:rPr>
              <a:t>anastomoses,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pancreatitis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[3]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infected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haemorrhoids,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IBD,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rarely from </a:t>
            </a:r>
            <a:r>
              <a:rPr sz="2800" spc="-10" dirty="0">
                <a:latin typeface="Calibri"/>
                <a:cs typeface="Calibri"/>
              </a:rPr>
              <a:t>bacterial  endocarditis.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272" y="831875"/>
            <a:ext cx="11646535" cy="41198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25" dirty="0">
                <a:latin typeface="Calibri"/>
                <a:cs typeface="Calibri"/>
              </a:rPr>
              <a:t>Post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Procedures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  <a:tab pos="716280" algn="l"/>
                <a:tab pos="1017905" algn="l"/>
                <a:tab pos="1690370" algn="l"/>
                <a:tab pos="3677920" algn="l"/>
                <a:tab pos="4104640" algn="l"/>
                <a:tab pos="5868035" algn="l"/>
                <a:tab pos="8269605" algn="l"/>
                <a:tab pos="8814435" algn="l"/>
                <a:tab pos="9471660" algn="l"/>
                <a:tab pos="10246995" algn="l"/>
                <a:tab pos="11318875" algn="l"/>
              </a:tabLst>
            </a:pPr>
            <a:r>
              <a:rPr sz="2800" spc="-5" dirty="0">
                <a:latin typeface="Calibri"/>
                <a:cs typeface="Calibri"/>
              </a:rPr>
              <a:t>As	a	l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ompli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os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ic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nc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du</a:t>
            </a:r>
            <a:r>
              <a:rPr sz="2800" spc="-5" dirty="0">
                <a:latin typeface="Calibri"/>
                <a:cs typeface="Calibri"/>
              </a:rPr>
              <a:t>ct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or  </a:t>
            </a:r>
            <a:r>
              <a:rPr sz="2800" spc="-5" dirty="0">
                <a:latin typeface="Calibri"/>
                <a:cs typeface="Calibri"/>
              </a:rPr>
              <a:t>within </a:t>
            </a:r>
            <a:r>
              <a:rPr sz="2800" spc="-10" dirty="0">
                <a:latin typeface="Calibri"/>
                <a:cs typeface="Calibri"/>
              </a:rPr>
              <a:t>3-6 wks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spc="-15" dirty="0">
                <a:latin typeface="Calibri"/>
                <a:cs typeface="Calibri"/>
              </a:rPr>
              <a:t>surgical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biliary-intestinal</a:t>
            </a:r>
            <a:r>
              <a:rPr sz="2800" u="heavy" spc="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anastomosis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1284605" algn="l"/>
                <a:tab pos="1800225" algn="l"/>
                <a:tab pos="2492375" algn="l"/>
                <a:tab pos="3769360" algn="l"/>
                <a:tab pos="5036185" algn="l"/>
                <a:tab pos="6236970" algn="l"/>
                <a:tab pos="7055484" algn="l"/>
                <a:tab pos="7880350" algn="l"/>
                <a:tab pos="8394065" algn="l"/>
                <a:tab pos="9236710" algn="l"/>
                <a:tab pos="10026015" algn="l"/>
                <a:tab pos="10744200" algn="l"/>
              </a:tabLst>
            </a:pPr>
            <a:r>
              <a:rPr sz="2800" spc="-5" dirty="0">
                <a:latin typeface="Calibri"/>
                <a:cs typeface="Calibri"/>
              </a:rPr>
              <a:t>Inj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ry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i="1" spc="-10" dirty="0">
                <a:latin typeface="Calibri"/>
                <a:cs typeface="Calibri"/>
              </a:rPr>
              <a:t>hepa</a:t>
            </a:r>
            <a:r>
              <a:rPr sz="2800" i="1" spc="5" dirty="0">
                <a:latin typeface="Calibri"/>
                <a:cs typeface="Calibri"/>
              </a:rPr>
              <a:t>t</a:t>
            </a:r>
            <a:r>
              <a:rPr sz="2800" i="1" spc="-5" dirty="0">
                <a:latin typeface="Calibri"/>
                <a:cs typeface="Calibri"/>
              </a:rPr>
              <a:t>ic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10" dirty="0">
                <a:latin typeface="Calibri"/>
                <a:cs typeface="Calibri"/>
              </a:rPr>
              <a:t>ar</a:t>
            </a:r>
            <a:r>
              <a:rPr sz="2800" i="1" spc="-25" dirty="0">
                <a:latin typeface="Calibri"/>
                <a:cs typeface="Calibri"/>
              </a:rPr>
              <a:t>t</a:t>
            </a:r>
            <a:r>
              <a:rPr sz="2800" i="1" spc="-5" dirty="0">
                <a:latin typeface="Calibri"/>
                <a:cs typeface="Calibri"/>
              </a:rPr>
              <a:t>er</a:t>
            </a:r>
            <a:r>
              <a:rPr sz="2800" i="1" spc="-15" dirty="0">
                <a:latin typeface="Calibri"/>
                <a:cs typeface="Calibri"/>
              </a:rPr>
              <a:t>i</a:t>
            </a:r>
            <a:r>
              <a:rPr sz="2800" i="1" spc="-10" dirty="0">
                <a:latin typeface="Calibri"/>
                <a:cs typeface="Calibri"/>
              </a:rPr>
              <a:t>a</a:t>
            </a:r>
            <a:r>
              <a:rPr sz="2800" i="1" spc="-5" dirty="0">
                <a:latin typeface="Calibri"/>
                <a:cs typeface="Calibri"/>
              </a:rPr>
              <a:t>l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5" dirty="0">
                <a:latin typeface="Calibri"/>
                <a:cs typeface="Calibri"/>
              </a:rPr>
              <a:t>s</a:t>
            </a:r>
            <a:r>
              <a:rPr sz="2800" i="1" spc="-10" dirty="0">
                <a:latin typeface="Calibri"/>
                <a:cs typeface="Calibri"/>
              </a:rPr>
              <a:t>y</a:t>
            </a:r>
            <a:r>
              <a:rPr sz="2800" i="1" spc="-40" dirty="0">
                <a:latin typeface="Calibri"/>
                <a:cs typeface="Calibri"/>
              </a:rPr>
              <a:t>s</a:t>
            </a:r>
            <a:r>
              <a:rPr sz="2800" i="1" spc="-35" dirty="0">
                <a:latin typeface="Calibri"/>
                <a:cs typeface="Calibri"/>
              </a:rPr>
              <a:t>t</a:t>
            </a:r>
            <a:r>
              <a:rPr sz="2800" i="1" spc="-5" dirty="0">
                <a:latin typeface="Calibri"/>
                <a:cs typeface="Calibri"/>
              </a:rPr>
              <a:t>em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lead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PL</a:t>
            </a:r>
            <a:r>
              <a:rPr sz="2800" spc="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Thi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ol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w 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cholecystectomy</a:t>
            </a:r>
            <a:r>
              <a:rPr sz="2800" spc="-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liver transplant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pts</a:t>
            </a:r>
            <a:r>
              <a:rPr sz="2800" spc="-5" dirty="0">
                <a:latin typeface="Calibri"/>
                <a:cs typeface="Calibri"/>
              </a:rPr>
              <a:t>, abscesses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develop </a:t>
            </a:r>
            <a:r>
              <a:rPr sz="2800" spc="-5" dirty="0">
                <a:latin typeface="Calibri"/>
                <a:cs typeface="Calibri"/>
              </a:rPr>
              <a:t>2 </a:t>
            </a:r>
            <a:r>
              <a:rPr sz="2800" spc="-15" dirty="0">
                <a:latin typeface="Calibri"/>
                <a:cs typeface="Calibri"/>
              </a:rPr>
              <a:t>weeks </a:t>
            </a:r>
            <a:r>
              <a:rPr sz="2800" spc="-20" dirty="0">
                <a:latin typeface="Calibri"/>
                <a:cs typeface="Calibri"/>
              </a:rPr>
              <a:t>postoperatively </a:t>
            </a:r>
            <a:r>
              <a:rPr sz="2800" spc="-5" dirty="0">
                <a:latin typeface="Calibri"/>
                <a:cs typeface="Calibri"/>
              </a:rPr>
              <a:t>a/with  </a:t>
            </a:r>
            <a:r>
              <a:rPr sz="2800" spc="-10" dirty="0">
                <a:latin typeface="Calibri"/>
                <a:cs typeface="Calibri"/>
              </a:rPr>
              <a:t>technical complications, </a:t>
            </a:r>
            <a:r>
              <a:rPr sz="2800" spc="-5" dirty="0">
                <a:latin typeface="Calibri"/>
                <a:cs typeface="Calibri"/>
              </a:rPr>
              <a:t>particularly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hepatic arterial</a:t>
            </a:r>
            <a:r>
              <a:rPr sz="2800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thrombosis.</a:t>
            </a:r>
            <a:endParaRPr sz="2800">
              <a:latin typeface="Calibri"/>
              <a:cs typeface="Calibri"/>
            </a:endParaRPr>
          </a:p>
          <a:p>
            <a:pPr marL="240665" marR="8255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  <a:tab pos="1920875" algn="l"/>
                <a:tab pos="2754630" algn="l"/>
                <a:tab pos="3868420" algn="l"/>
                <a:tab pos="4759960" algn="l"/>
                <a:tab pos="6447790" algn="l"/>
                <a:tab pos="6967220" algn="l"/>
                <a:tab pos="7811770" algn="l"/>
                <a:tab pos="9259570" algn="l"/>
                <a:tab pos="9829800" algn="l"/>
              </a:tabLst>
            </a:pPr>
            <a:r>
              <a:rPr sz="2800" spc="-5" dirty="0">
                <a:latin typeface="Calibri"/>
                <a:cs typeface="Calibri"/>
              </a:rPr>
              <a:t>Absce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se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ol</a:t>
            </a:r>
            <a:r>
              <a:rPr sz="2800" spc="-3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lo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tme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t</a:t>
            </a:r>
            <a:r>
              <a:rPr sz="2800" spc="-10" dirty="0">
                <a:latin typeface="Calibri"/>
                <a:cs typeface="Calibri"/>
              </a:rPr>
              <a:t>um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hep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tic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chemoembolization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percutaneous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tumour injections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[1]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227" y="164592"/>
            <a:ext cx="11559540" cy="76390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5095"/>
              </a:lnSpc>
            </a:pPr>
            <a:r>
              <a:rPr sz="4400" b="1" spc="-15" dirty="0">
                <a:latin typeface="Calibri"/>
                <a:cs typeface="Calibri"/>
              </a:rPr>
              <a:t>Others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093" y="132968"/>
            <a:ext cx="1858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1" spc="-40" dirty="0">
                <a:latin typeface="Calibri Light"/>
                <a:cs typeface="Calibri Light"/>
              </a:rPr>
              <a:t>M</a:t>
            </a:r>
            <a:r>
              <a:rPr sz="2800" b="0" i="1" spc="-5" dirty="0">
                <a:latin typeface="Calibri Light"/>
                <a:cs typeface="Calibri Light"/>
              </a:rPr>
              <a:t>ic</a:t>
            </a:r>
            <a:r>
              <a:rPr sz="2800" b="0" i="1" spc="-25" dirty="0">
                <a:latin typeface="Calibri Light"/>
                <a:cs typeface="Calibri Light"/>
              </a:rPr>
              <a:t>r</a:t>
            </a:r>
            <a:r>
              <a:rPr sz="2800" b="0" i="1" spc="-30" dirty="0">
                <a:latin typeface="Calibri Light"/>
                <a:cs typeface="Calibri Light"/>
              </a:rPr>
              <a:t>ob</a:t>
            </a:r>
            <a:r>
              <a:rPr sz="2800" b="0" i="1" spc="-5" dirty="0">
                <a:latin typeface="Calibri Light"/>
                <a:cs typeface="Calibri Light"/>
              </a:rPr>
              <a:t>i</a:t>
            </a:r>
            <a:r>
              <a:rPr sz="2800" b="0" i="1" spc="-35" dirty="0">
                <a:latin typeface="Calibri Light"/>
                <a:cs typeface="Calibri Light"/>
              </a:rPr>
              <a:t>o</a:t>
            </a:r>
            <a:r>
              <a:rPr sz="2800" b="0" i="1" spc="-5" dirty="0">
                <a:latin typeface="Calibri Light"/>
                <a:cs typeface="Calibri Light"/>
              </a:rPr>
              <a:t>l</a:t>
            </a:r>
            <a:r>
              <a:rPr sz="2800" b="0" i="1" spc="-50" dirty="0">
                <a:latin typeface="Calibri Light"/>
                <a:cs typeface="Calibri Light"/>
              </a:rPr>
              <a:t>o</a:t>
            </a:r>
            <a:r>
              <a:rPr sz="2800" b="0" i="1" spc="-30" dirty="0">
                <a:latin typeface="Calibri Light"/>
                <a:cs typeface="Calibri Light"/>
              </a:rPr>
              <a:t>g</a:t>
            </a:r>
            <a:r>
              <a:rPr sz="2800" b="0" i="1" spc="-5" dirty="0">
                <a:latin typeface="Calibri Light"/>
                <a:cs typeface="Calibri Light"/>
              </a:rPr>
              <a:t>y</a:t>
            </a:r>
            <a:endParaRPr sz="2800">
              <a:latin typeface="Calibri Light"/>
              <a:cs typeface="Calibri Ligh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1978" y="625601"/>
          <a:ext cx="11729719" cy="6129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7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Gram-tive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Aerobic Bacteria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50-70%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Gram+tive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Aerobic Bacteria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25%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903">
                <a:tc>
                  <a:txBody>
                    <a:bodyPr/>
                    <a:lstStyle/>
                    <a:p>
                      <a:pPr marL="91440" marR="18840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Escherichia </a:t>
                      </a:r>
                      <a:r>
                        <a:rPr sz="2400" i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coli </a:t>
                      </a:r>
                      <a:r>
                        <a:rPr sz="24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Klebsiella</a:t>
                      </a:r>
                      <a:r>
                        <a:rPr sz="2400" i="1" u="heavy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pneumoniae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Enterobacter </a:t>
                      </a:r>
                      <a:r>
                        <a:rPr sz="24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spp.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 marR="2347595">
                        <a:lnSpc>
                          <a:spcPct val="100000"/>
                        </a:lnSpc>
                      </a:pPr>
                      <a:r>
                        <a:rPr sz="24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Pseudomonas </a:t>
                      </a:r>
                      <a:r>
                        <a:rPr sz="24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spp.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Citrobacter</a:t>
                      </a:r>
                      <a:r>
                        <a:rPr sz="24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i="1" spc="-5" dirty="0">
                          <a:latin typeface="Calibri"/>
                          <a:cs typeface="Calibri"/>
                        </a:rPr>
                        <a:t>Morganella</a:t>
                      </a:r>
                      <a:r>
                        <a:rPr sz="2400" i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 marR="2018664">
                        <a:lnSpc>
                          <a:spcPct val="100000"/>
                        </a:lnSpc>
                      </a:pPr>
                      <a:r>
                        <a:rPr sz="24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Proteus </a:t>
                      </a:r>
                      <a:r>
                        <a:rPr sz="24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spp.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Salmonella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 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Serratia marcescens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*  </a:t>
                      </a:r>
                      <a:r>
                        <a:rPr sz="2400" i="1" spc="-25" dirty="0">
                          <a:latin typeface="Calibri"/>
                          <a:cs typeface="Calibri"/>
                        </a:rPr>
                        <a:t>Yersinia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spp.*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 marR="937894">
                        <a:lnSpc>
                          <a:spcPct val="100000"/>
                        </a:lnSpc>
                      </a:pPr>
                      <a:r>
                        <a:rPr sz="2400" i="1" dirty="0">
                          <a:latin typeface="Calibri"/>
                          <a:cs typeface="Calibri"/>
                        </a:rPr>
                        <a:t>Burkholderia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pseudomallei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* 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Capnocytophaga canimorsus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*  </a:t>
                      </a:r>
                      <a:r>
                        <a:rPr sz="2400" i="1" spc="-10" dirty="0">
                          <a:latin typeface="Calibri"/>
                          <a:cs typeface="Calibri"/>
                        </a:rPr>
                        <a:t>Pasteurella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multocida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* 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Achromobacter </a:t>
                      </a:r>
                      <a:r>
                        <a:rPr sz="2400" i="1" spc="-10" dirty="0">
                          <a:latin typeface="Calibri"/>
                          <a:cs typeface="Calibri"/>
                        </a:rPr>
                        <a:t>xylosoxidans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956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i="1" spc="-15" dirty="0">
                          <a:latin typeface="Calibri"/>
                          <a:cs typeface="Calibri"/>
                        </a:rPr>
                        <a:t>Enterococcus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  </a:t>
                      </a:r>
                      <a:r>
                        <a:rPr sz="2400" i="1" spc="-10" dirty="0">
                          <a:latin typeface="Calibri"/>
                          <a:cs typeface="Calibri"/>
                        </a:rPr>
                        <a:t>Streptococcus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pyogenes  </a:t>
                      </a:r>
                      <a:r>
                        <a:rPr sz="2400" i="1" spc="-15" dirty="0">
                          <a:latin typeface="Calibri"/>
                          <a:cs typeface="Calibri"/>
                        </a:rPr>
                        <a:t>Staphylococcus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aureus  </a:t>
                      </a:r>
                      <a:r>
                        <a:rPr sz="2400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Streptococcus </a:t>
                      </a:r>
                      <a:r>
                        <a:rPr sz="2400" i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milleri </a:t>
                      </a:r>
                      <a:r>
                        <a:rPr sz="2400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group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10" dirty="0">
                          <a:latin typeface="Calibri"/>
                          <a:cs typeface="Calibri"/>
                        </a:rPr>
                        <a:t>Listeria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monocytogenes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* 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Bacillus</a:t>
                      </a:r>
                      <a:r>
                        <a:rPr sz="24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cereus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Anaerobic Bacteria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40-50%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2075" marR="958850">
                        <a:lnSpc>
                          <a:spcPct val="100000"/>
                        </a:lnSpc>
                      </a:pPr>
                      <a:r>
                        <a:rPr sz="2400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Bacteroides </a:t>
                      </a:r>
                      <a:r>
                        <a:rPr sz="24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spp.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Fusobacterium </a:t>
                      </a:r>
                      <a:r>
                        <a:rPr sz="24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spp.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i="1" spc="-10" dirty="0">
                          <a:latin typeface="Calibri"/>
                          <a:cs typeface="Calibri"/>
                        </a:rPr>
                        <a:t>Streptococcus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  </a:t>
                      </a:r>
                      <a:r>
                        <a:rPr sz="2400" i="1" spc="-15" dirty="0">
                          <a:latin typeface="Calibri"/>
                          <a:cs typeface="Calibri"/>
                        </a:rPr>
                        <a:t>Peptostreptococcus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  </a:t>
                      </a:r>
                      <a:r>
                        <a:rPr sz="2400" i="1" spc="-15" dirty="0">
                          <a:latin typeface="Calibri"/>
                          <a:cs typeface="Calibri"/>
                        </a:rPr>
                        <a:t>Peptococcus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2075" marR="1652270">
                        <a:lnSpc>
                          <a:spcPct val="100000"/>
                        </a:lnSpc>
                      </a:pPr>
                      <a:r>
                        <a:rPr sz="2400" i="1" spc="-5" dirty="0">
                          <a:latin typeface="Calibri"/>
                          <a:cs typeface="Calibri"/>
                        </a:rPr>
                        <a:t>Prevotella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spp.* 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Clostridium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spp.*  </a:t>
                      </a:r>
                      <a:r>
                        <a:rPr sz="2400" i="1" spc="-10" dirty="0">
                          <a:latin typeface="Calibri"/>
                          <a:cs typeface="Calibri"/>
                        </a:rPr>
                        <a:t>Actinomyces</a:t>
                      </a:r>
                      <a:r>
                        <a:rPr sz="24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959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Others 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Candida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spp.  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My</a:t>
                      </a:r>
                      <a:r>
                        <a:rPr sz="2400" i="1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2400" i="1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i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i="1" dirty="0">
                          <a:latin typeface="Calibri"/>
                          <a:cs typeface="Calibri"/>
                        </a:rPr>
                        <a:t>ium  </a:t>
                      </a:r>
                      <a:r>
                        <a:rPr sz="2400" i="1" spc="-5" dirty="0">
                          <a:latin typeface="Calibri"/>
                          <a:cs typeface="Calibri"/>
                        </a:rPr>
                        <a:t>tuberculosis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i="1" spc="-5" dirty="0">
                          <a:latin typeface="Calibri"/>
                          <a:cs typeface="Calibri"/>
                        </a:rPr>
                        <a:t>Sleisenger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731" y="324611"/>
            <a:ext cx="11120755" cy="692150"/>
          </a:xfrm>
          <a:custGeom>
            <a:avLst/>
            <a:gdLst/>
            <a:ahLst/>
            <a:cxnLst/>
            <a:rect l="l" t="t" r="r" b="b"/>
            <a:pathLst>
              <a:path w="11120755" h="692150">
                <a:moveTo>
                  <a:pt x="0" y="691895"/>
                </a:moveTo>
                <a:lnTo>
                  <a:pt x="11120628" y="691895"/>
                </a:lnTo>
                <a:lnTo>
                  <a:pt x="11120628" y="0"/>
                </a:lnTo>
                <a:lnTo>
                  <a:pt x="0" y="0"/>
                </a:lnTo>
                <a:lnTo>
                  <a:pt x="0" y="6918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081" y="290575"/>
            <a:ext cx="3448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Clinical</a:t>
            </a:r>
            <a:r>
              <a:rPr sz="4000" b="1" spc="-40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Features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731" y="1158239"/>
            <a:ext cx="2901950" cy="43751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655320">
              <a:lnSpc>
                <a:spcPct val="100000"/>
              </a:lnSpc>
              <a:spcBef>
                <a:spcPts val="52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antibiotic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era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7891" y="801623"/>
            <a:ext cx="2703576" cy="1150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7891" y="801623"/>
            <a:ext cx="2703830" cy="1150620"/>
          </a:xfrm>
          <a:custGeom>
            <a:avLst/>
            <a:gdLst/>
            <a:ahLst/>
            <a:cxnLst/>
            <a:rect l="l" t="t" r="r" b="b"/>
            <a:pathLst>
              <a:path w="2703829" h="1150620">
                <a:moveTo>
                  <a:pt x="2703576" y="0"/>
                </a:moveTo>
                <a:lnTo>
                  <a:pt x="575310" y="0"/>
                </a:lnTo>
                <a:lnTo>
                  <a:pt x="0" y="575310"/>
                </a:lnTo>
                <a:lnTo>
                  <a:pt x="575310" y="1150620"/>
                </a:lnTo>
                <a:lnTo>
                  <a:pt x="2703576" y="1150620"/>
                </a:lnTo>
                <a:lnTo>
                  <a:pt x="2703576" y="0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55363" y="937082"/>
            <a:ext cx="12973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Spiking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fevers  </a:t>
            </a:r>
            <a:r>
              <a:rPr sz="1800" spc="-15" dirty="0">
                <a:latin typeface="Calibri"/>
                <a:cs typeface="Calibri"/>
              </a:rPr>
              <a:t>Pain </a:t>
            </a:r>
            <a:r>
              <a:rPr sz="1800" spc="-5" dirty="0">
                <a:latin typeface="Calibri"/>
                <a:cs typeface="Calibri"/>
              </a:rPr>
              <a:t>RUQ  Shock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96811" y="1493519"/>
            <a:ext cx="3100070" cy="459105"/>
          </a:xfrm>
          <a:custGeom>
            <a:avLst/>
            <a:gdLst/>
            <a:ahLst/>
            <a:cxnLst/>
            <a:rect l="l" t="t" r="r" b="b"/>
            <a:pathLst>
              <a:path w="3100070" h="459105">
                <a:moveTo>
                  <a:pt x="0" y="76453"/>
                </a:moveTo>
                <a:lnTo>
                  <a:pt x="6016" y="46720"/>
                </a:lnTo>
                <a:lnTo>
                  <a:pt x="22415" y="22415"/>
                </a:lnTo>
                <a:lnTo>
                  <a:pt x="46720" y="6016"/>
                </a:lnTo>
                <a:lnTo>
                  <a:pt x="76454" y="0"/>
                </a:lnTo>
                <a:lnTo>
                  <a:pt x="3023362" y="0"/>
                </a:lnTo>
                <a:lnTo>
                  <a:pt x="3053095" y="6016"/>
                </a:lnTo>
                <a:lnTo>
                  <a:pt x="3077400" y="22415"/>
                </a:lnTo>
                <a:lnTo>
                  <a:pt x="3093799" y="46720"/>
                </a:lnTo>
                <a:lnTo>
                  <a:pt x="3099816" y="76453"/>
                </a:lnTo>
                <a:lnTo>
                  <a:pt x="3099816" y="382269"/>
                </a:lnTo>
                <a:lnTo>
                  <a:pt x="3093799" y="412003"/>
                </a:lnTo>
                <a:lnTo>
                  <a:pt x="3077400" y="436308"/>
                </a:lnTo>
                <a:lnTo>
                  <a:pt x="3053095" y="452707"/>
                </a:lnTo>
                <a:lnTo>
                  <a:pt x="3023362" y="458724"/>
                </a:lnTo>
                <a:lnTo>
                  <a:pt x="76454" y="458724"/>
                </a:lnTo>
                <a:lnTo>
                  <a:pt x="46720" y="452707"/>
                </a:lnTo>
                <a:lnTo>
                  <a:pt x="22415" y="436308"/>
                </a:lnTo>
                <a:lnTo>
                  <a:pt x="6016" y="412003"/>
                </a:lnTo>
                <a:lnTo>
                  <a:pt x="0" y="382269"/>
                </a:lnTo>
                <a:lnTo>
                  <a:pt x="0" y="7645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47052" y="1557654"/>
            <a:ext cx="179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Acute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presentation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731" y="3037332"/>
            <a:ext cx="2901950" cy="43751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53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Context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07891" y="2680716"/>
            <a:ext cx="2703576" cy="1150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7891" y="2680716"/>
            <a:ext cx="2703830" cy="1150620"/>
          </a:xfrm>
          <a:custGeom>
            <a:avLst/>
            <a:gdLst/>
            <a:ahLst/>
            <a:cxnLst/>
            <a:rect l="l" t="t" r="r" b="b"/>
            <a:pathLst>
              <a:path w="2703829" h="1150620">
                <a:moveTo>
                  <a:pt x="2703576" y="0"/>
                </a:moveTo>
                <a:lnTo>
                  <a:pt x="575310" y="0"/>
                </a:lnTo>
                <a:lnTo>
                  <a:pt x="0" y="575310"/>
                </a:lnTo>
                <a:lnTo>
                  <a:pt x="575310" y="1150620"/>
                </a:lnTo>
                <a:lnTo>
                  <a:pt x="2703576" y="1150620"/>
                </a:lnTo>
                <a:lnTo>
                  <a:pt x="2703576" y="0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09998" y="2680208"/>
            <a:ext cx="17862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14287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Low grade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fever  </a:t>
            </a:r>
            <a:r>
              <a:rPr sz="1800" spc="-10" dirty="0">
                <a:latin typeface="Calibri"/>
                <a:cs typeface="Calibri"/>
              </a:rPr>
              <a:t>Anorexia  </a:t>
            </a:r>
            <a:r>
              <a:rPr sz="1800" spc="-15" dirty="0">
                <a:latin typeface="Calibri"/>
                <a:cs typeface="Calibri"/>
              </a:rPr>
              <a:t>Weight </a:t>
            </a:r>
            <a:r>
              <a:rPr sz="1800" spc="-10" dirty="0">
                <a:latin typeface="Calibri"/>
                <a:cs typeface="Calibri"/>
              </a:rPr>
              <a:t>loss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Dull pain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abdomen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02907" y="3372611"/>
            <a:ext cx="3098800" cy="459105"/>
          </a:xfrm>
          <a:custGeom>
            <a:avLst/>
            <a:gdLst/>
            <a:ahLst/>
            <a:cxnLst/>
            <a:rect l="l" t="t" r="r" b="b"/>
            <a:pathLst>
              <a:path w="3098800" h="459104">
                <a:moveTo>
                  <a:pt x="0" y="76453"/>
                </a:moveTo>
                <a:lnTo>
                  <a:pt x="6016" y="46720"/>
                </a:lnTo>
                <a:lnTo>
                  <a:pt x="22415" y="22415"/>
                </a:lnTo>
                <a:lnTo>
                  <a:pt x="46720" y="6016"/>
                </a:lnTo>
                <a:lnTo>
                  <a:pt x="76453" y="0"/>
                </a:lnTo>
                <a:lnTo>
                  <a:pt x="3021838" y="0"/>
                </a:lnTo>
                <a:lnTo>
                  <a:pt x="3051571" y="6016"/>
                </a:lnTo>
                <a:lnTo>
                  <a:pt x="3075876" y="22415"/>
                </a:lnTo>
                <a:lnTo>
                  <a:pt x="3092275" y="46720"/>
                </a:lnTo>
                <a:lnTo>
                  <a:pt x="3098292" y="76453"/>
                </a:lnTo>
                <a:lnTo>
                  <a:pt x="3098292" y="382269"/>
                </a:lnTo>
                <a:lnTo>
                  <a:pt x="3092275" y="412003"/>
                </a:lnTo>
                <a:lnTo>
                  <a:pt x="3075876" y="436308"/>
                </a:lnTo>
                <a:lnTo>
                  <a:pt x="3051571" y="452707"/>
                </a:lnTo>
                <a:lnTo>
                  <a:pt x="3021838" y="458724"/>
                </a:lnTo>
                <a:lnTo>
                  <a:pt x="76453" y="458724"/>
                </a:lnTo>
                <a:lnTo>
                  <a:pt x="46720" y="452707"/>
                </a:lnTo>
                <a:lnTo>
                  <a:pt x="22415" y="436308"/>
                </a:lnTo>
                <a:lnTo>
                  <a:pt x="6016" y="412003"/>
                </a:lnTo>
                <a:lnTo>
                  <a:pt x="0" y="382269"/>
                </a:lnTo>
                <a:lnTo>
                  <a:pt x="0" y="7645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44614" y="3437635"/>
            <a:ext cx="2215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Sub-Acute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presentation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2731" y="4247388"/>
            <a:ext cx="11120628" cy="975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2731" y="4247388"/>
            <a:ext cx="11120755" cy="97536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05"/>
              </a:spcBef>
            </a:pPr>
            <a:r>
              <a:rPr sz="2400" spc="-5" dirty="0">
                <a:latin typeface="Calibri"/>
                <a:cs typeface="Calibri"/>
              </a:rPr>
              <a:t>Only 10% of pts will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“characteristic” symptom </a:t>
            </a:r>
            <a:r>
              <a:rPr sz="2400" dirty="0">
                <a:latin typeface="Calibri"/>
                <a:cs typeface="Calibri"/>
              </a:rPr>
              <a:t>triad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fever,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jaundice,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4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right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upper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quadrant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(RUQ)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tenderness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(Zakim/Boyer)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2731" y="5323332"/>
            <a:ext cx="11120755" cy="80327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91440" marR="84455">
              <a:lnSpc>
                <a:spcPct val="100000"/>
              </a:lnSpc>
              <a:spcBef>
                <a:spcPts val="645"/>
              </a:spcBef>
            </a:pPr>
            <a:r>
              <a:rPr sz="2000" spc="-5" dirty="0">
                <a:latin typeface="Calibri"/>
                <a:cs typeface="Calibri"/>
              </a:rPr>
              <a:t>When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abscess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situated near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dome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5" dirty="0">
                <a:latin typeface="Calibri"/>
                <a:cs typeface="Calibri"/>
              </a:rPr>
              <a:t>liver,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pain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may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referred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rt </a:t>
            </a:r>
            <a:r>
              <a:rPr sz="20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shoulder</a:t>
            </a:r>
            <a:r>
              <a:rPr sz="2000" spc="-2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cough resulting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diaphragmatic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irritation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atelectasis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present.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57783"/>
            <a:ext cx="10515600" cy="89789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4400" b="1" spc="-20" dirty="0">
                <a:latin typeface="Calibri"/>
                <a:cs typeface="Calibri"/>
              </a:rPr>
              <a:t>Contents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478940"/>
            <a:ext cx="7105015" cy="4116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Background: Intra-abdominal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abscess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Introduction: Liver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abscess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Pyogenic liver </a:t>
            </a:r>
            <a:r>
              <a:rPr sz="2800" spc="-10" dirty="0">
                <a:latin typeface="Calibri"/>
                <a:cs typeface="Calibri"/>
              </a:rPr>
              <a:t>abscess: risk </a:t>
            </a:r>
            <a:r>
              <a:rPr sz="2800" spc="-25" dirty="0">
                <a:latin typeface="Calibri"/>
                <a:cs typeface="Calibri"/>
              </a:rPr>
              <a:t>factors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causes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Clinical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features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Lab </a:t>
            </a:r>
            <a:r>
              <a:rPr sz="2800" spc="-20" dirty="0">
                <a:latin typeface="Calibri"/>
                <a:cs typeface="Calibri"/>
              </a:rPr>
              <a:t>Investigations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Imaging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Management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Pyogenic liver </a:t>
            </a:r>
            <a:r>
              <a:rPr sz="2800" spc="-10" dirty="0">
                <a:latin typeface="Calibri"/>
                <a:cs typeface="Calibri"/>
              </a:rPr>
              <a:t>abscess </a:t>
            </a:r>
            <a:r>
              <a:rPr sz="2800" spc="-15" dirty="0">
                <a:latin typeface="Calibri"/>
                <a:cs typeface="Calibri"/>
              </a:rPr>
              <a:t>vs </a:t>
            </a:r>
            <a:r>
              <a:rPr sz="2800" spc="-5" dirty="0">
                <a:latin typeface="Calibri"/>
                <a:cs typeface="Calibri"/>
              </a:rPr>
              <a:t>Amoebic </a:t>
            </a:r>
            <a:r>
              <a:rPr sz="2800" spc="-15" dirty="0">
                <a:latin typeface="Calibri"/>
                <a:cs typeface="Calibri"/>
              </a:rPr>
              <a:t>Liver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abscess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65759"/>
            <a:ext cx="10515600" cy="822960"/>
          </a:xfrm>
          <a:custGeom>
            <a:avLst/>
            <a:gdLst/>
            <a:ahLst/>
            <a:cxnLst/>
            <a:rect l="l" t="t" r="r" b="b"/>
            <a:pathLst>
              <a:path w="10515600" h="822960">
                <a:moveTo>
                  <a:pt x="0" y="822960"/>
                </a:moveTo>
                <a:lnTo>
                  <a:pt x="10515600" y="822960"/>
                </a:lnTo>
                <a:lnTo>
                  <a:pt x="10515600" y="0"/>
                </a:lnTo>
                <a:lnTo>
                  <a:pt x="0" y="0"/>
                </a:lnTo>
                <a:lnTo>
                  <a:pt x="0" y="82296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59156"/>
            <a:ext cx="7253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latin typeface="Calibri"/>
                <a:cs typeface="Calibri"/>
              </a:rPr>
              <a:t>Symptoms Associated </a:t>
            </a:r>
            <a:r>
              <a:rPr sz="4400" b="1" spc="-5" dirty="0">
                <a:latin typeface="Calibri"/>
                <a:cs typeface="Calibri"/>
              </a:rPr>
              <a:t>with</a:t>
            </a:r>
            <a:r>
              <a:rPr sz="4400" b="1" spc="-7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PLA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3228" y="1216878"/>
            <a:ext cx="10679443" cy="4886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1261872"/>
            <a:ext cx="10515600" cy="4722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150" y="1242822"/>
            <a:ext cx="10553700" cy="4761230"/>
          </a:xfrm>
          <a:custGeom>
            <a:avLst/>
            <a:gdLst/>
            <a:ahLst/>
            <a:cxnLst/>
            <a:rect l="l" t="t" r="r" b="b"/>
            <a:pathLst>
              <a:path w="10553700" h="4761230">
                <a:moveTo>
                  <a:pt x="0" y="4760976"/>
                </a:moveTo>
                <a:lnTo>
                  <a:pt x="10553700" y="4760976"/>
                </a:lnTo>
                <a:lnTo>
                  <a:pt x="10553700" y="0"/>
                </a:lnTo>
                <a:lnTo>
                  <a:pt x="0" y="0"/>
                </a:lnTo>
                <a:lnTo>
                  <a:pt x="0" y="4760976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691" y="374904"/>
            <a:ext cx="11029315" cy="79438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5220"/>
              </a:lnSpc>
            </a:pPr>
            <a:r>
              <a:rPr sz="4400" b="1" spc="-20" dirty="0">
                <a:latin typeface="Calibri"/>
                <a:cs typeface="Calibri"/>
              </a:rPr>
              <a:t>Physical</a:t>
            </a:r>
            <a:r>
              <a:rPr sz="4400" b="1" spc="-3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Examination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8588" y="1202436"/>
            <a:ext cx="1981200" cy="43624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649605">
              <a:lnSpc>
                <a:spcPct val="100000"/>
              </a:lnSpc>
              <a:spcBef>
                <a:spcPts val="12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Fever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8588" y="4192523"/>
            <a:ext cx="9088120" cy="59436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958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PHTN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may follow recovery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if the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PV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has been</a:t>
            </a:r>
            <a:r>
              <a:rPr sz="2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thrombosed.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8588" y="3046476"/>
            <a:ext cx="2051685" cy="50038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8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Ascites is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rare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8588" y="3619500"/>
            <a:ext cx="9088120" cy="51689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1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absence of cholangitis,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jaundice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present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late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course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illness.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1520" y="2462783"/>
            <a:ext cx="6964680" cy="483234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7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Splenomegaly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unusual,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except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chronic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abscess.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2372" y="2510027"/>
            <a:ext cx="2316480" cy="43624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12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Hepatomegaly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7988" y="1917192"/>
            <a:ext cx="2341245" cy="492759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34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tenderness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3691" y="5324855"/>
            <a:ext cx="10922635" cy="10566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125"/>
              </a:spcBef>
            </a:pPr>
            <a:r>
              <a:rPr sz="3200" i="1" spc="-10" dirty="0">
                <a:latin typeface="Calibri"/>
                <a:cs typeface="Calibri"/>
              </a:rPr>
              <a:t>Note: </a:t>
            </a:r>
            <a:r>
              <a:rPr sz="3200" i="1" spc="-5" dirty="0">
                <a:latin typeface="Calibri"/>
                <a:cs typeface="Calibri"/>
              </a:rPr>
              <a:t>Jaundice predicts </a:t>
            </a:r>
            <a:r>
              <a:rPr sz="3200" i="1" dirty="0">
                <a:latin typeface="Calibri"/>
                <a:cs typeface="Calibri"/>
              </a:rPr>
              <a:t>a </a:t>
            </a:r>
            <a:r>
              <a:rPr sz="3200" i="1" spc="-10" dirty="0">
                <a:latin typeface="Calibri"/>
                <a:cs typeface="Calibri"/>
              </a:rPr>
              <a:t>complicated </a:t>
            </a:r>
            <a:r>
              <a:rPr sz="3200" i="1" spc="-5" dirty="0">
                <a:latin typeface="Calibri"/>
                <a:cs typeface="Calibri"/>
              </a:rPr>
              <a:t>clinical </a:t>
            </a:r>
            <a:r>
              <a:rPr sz="3200" i="1" spc="-10" dirty="0">
                <a:latin typeface="Calibri"/>
                <a:cs typeface="Calibri"/>
              </a:rPr>
              <a:t>course </a:t>
            </a:r>
            <a:r>
              <a:rPr sz="3200" i="1" spc="-5" dirty="0">
                <a:latin typeface="Calibri"/>
                <a:cs typeface="Calibri"/>
              </a:rPr>
              <a:t>but has no  impact on </a:t>
            </a:r>
            <a:r>
              <a:rPr sz="3200" i="1" spc="-25" dirty="0">
                <a:latin typeface="Calibri"/>
                <a:cs typeface="Calibri"/>
              </a:rPr>
              <a:t>mortality.</a:t>
            </a:r>
            <a:r>
              <a:rPr sz="3200" i="1" spc="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(Schiff)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827" y="274320"/>
            <a:ext cx="10515600" cy="8432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0"/>
              </a:spcBef>
              <a:tabLst>
                <a:tab pos="6652895" algn="l"/>
              </a:tabLst>
            </a:pPr>
            <a:r>
              <a:rPr sz="4000" b="1" spc="-20" dirty="0">
                <a:latin typeface="Calibri"/>
                <a:cs typeface="Calibri"/>
              </a:rPr>
              <a:t>Physical </a:t>
            </a:r>
            <a:r>
              <a:rPr sz="4000" b="1" spc="-5" dirty="0">
                <a:latin typeface="Calibri"/>
                <a:cs typeface="Calibri"/>
              </a:rPr>
              <a:t>Signs</a:t>
            </a:r>
            <a:r>
              <a:rPr sz="4000" b="1" spc="7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Associated</a:t>
            </a:r>
            <a:r>
              <a:rPr sz="4000" b="1" spc="4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with	PLA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3865" y="1177313"/>
            <a:ext cx="10741918" cy="4348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827" y="1222247"/>
            <a:ext cx="10578084" cy="4184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777" y="1203197"/>
            <a:ext cx="10616565" cy="4223385"/>
          </a:xfrm>
          <a:custGeom>
            <a:avLst/>
            <a:gdLst/>
            <a:ahLst/>
            <a:cxnLst/>
            <a:rect l="l" t="t" r="r" b="b"/>
            <a:pathLst>
              <a:path w="10616565" h="4223385">
                <a:moveTo>
                  <a:pt x="0" y="4223004"/>
                </a:moveTo>
                <a:lnTo>
                  <a:pt x="10616184" y="4223004"/>
                </a:lnTo>
                <a:lnTo>
                  <a:pt x="10616184" y="0"/>
                </a:lnTo>
                <a:lnTo>
                  <a:pt x="0" y="0"/>
                </a:lnTo>
                <a:lnTo>
                  <a:pt x="0" y="42230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236" y="150876"/>
            <a:ext cx="11459210" cy="7670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5110"/>
              </a:lnSpc>
            </a:pPr>
            <a:r>
              <a:rPr sz="4400" b="1" spc="-5" dirty="0">
                <a:latin typeface="Calibri"/>
                <a:cs typeface="Calibri"/>
              </a:rPr>
              <a:t>Microbiology</a:t>
            </a:r>
            <a:r>
              <a:rPr sz="4400" b="1" spc="-4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studies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3280" y="948080"/>
            <a:ext cx="11302365" cy="32232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Microbiology </a:t>
            </a:r>
            <a:r>
              <a:rPr sz="2800" spc="-10" dirty="0">
                <a:latin typeface="Calibri"/>
                <a:cs typeface="Calibri"/>
              </a:rPr>
              <a:t>studies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gold </a:t>
            </a:r>
            <a:r>
              <a:rPr sz="2800" b="1" spc="-15" dirty="0">
                <a:latin typeface="Calibri"/>
                <a:cs typeface="Calibri"/>
              </a:rPr>
              <a:t>standard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establishing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0" dirty="0">
                <a:latin typeface="Calibri"/>
                <a:cs typeface="Calibri"/>
              </a:rPr>
              <a:t>DX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3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Direct cultures </a:t>
            </a:r>
            <a:r>
              <a:rPr sz="2800" b="1" spc="-5" dirty="0">
                <a:latin typeface="Calibri"/>
                <a:cs typeface="Calibri"/>
              </a:rPr>
              <a:t>of blood &amp; </a:t>
            </a:r>
            <a:r>
              <a:rPr sz="2800" b="1" spc="-15" dirty="0">
                <a:latin typeface="Calibri"/>
                <a:cs typeface="Calibri"/>
              </a:rPr>
              <a:t>aspirated </a:t>
            </a:r>
            <a:r>
              <a:rPr sz="2800" b="1" spc="-10" dirty="0">
                <a:latin typeface="Calibri"/>
                <a:cs typeface="Calibri"/>
              </a:rPr>
              <a:t>fluid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useful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identification 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organism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determination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antibiotic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susceptibility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should </a:t>
            </a:r>
            <a:r>
              <a:rPr sz="2800" spc="-10" dirty="0">
                <a:latin typeface="Calibri"/>
                <a:cs typeface="Calibri"/>
              </a:rPr>
              <a:t>be sent 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both </a:t>
            </a:r>
            <a:r>
              <a:rPr sz="2800" spc="-15" dirty="0">
                <a:latin typeface="Calibri"/>
                <a:cs typeface="Calibri"/>
              </a:rPr>
              <a:t>aerobic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anaerobic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culture.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5" dirty="0">
                <a:latin typeface="Calibri"/>
                <a:cs typeface="Calibri"/>
              </a:rPr>
              <a:t>Blood culture specimens will identify </a:t>
            </a:r>
            <a:r>
              <a:rPr sz="2800" i="1" dirty="0">
                <a:latin typeface="Calibri"/>
                <a:cs typeface="Calibri"/>
              </a:rPr>
              <a:t>the </a:t>
            </a:r>
            <a:r>
              <a:rPr sz="2800" i="1" spc="-10" dirty="0">
                <a:latin typeface="Calibri"/>
                <a:cs typeface="Calibri"/>
              </a:rPr>
              <a:t>causative </a:t>
            </a:r>
            <a:r>
              <a:rPr sz="2800" i="1" spc="-5" dirty="0">
                <a:latin typeface="Calibri"/>
                <a:cs typeface="Calibri"/>
              </a:rPr>
              <a:t>organism </a:t>
            </a:r>
            <a:r>
              <a:rPr sz="2800" i="1" spc="-10" dirty="0">
                <a:latin typeface="Calibri"/>
                <a:cs typeface="Calibri"/>
              </a:rPr>
              <a:t>in </a:t>
            </a:r>
            <a:r>
              <a:rPr sz="2800" i="1" spc="-5" dirty="0">
                <a:latin typeface="Calibri"/>
                <a:cs typeface="Calibri"/>
              </a:rPr>
              <a:t>at </a:t>
            </a:r>
            <a:r>
              <a:rPr sz="2800" i="1" spc="-10" dirty="0">
                <a:latin typeface="Calibri"/>
                <a:cs typeface="Calibri"/>
              </a:rPr>
              <a:t>least </a:t>
            </a:r>
            <a:r>
              <a:rPr sz="2800" i="1" spc="-5" dirty="0">
                <a:latin typeface="Calibri"/>
                <a:cs typeface="Calibri"/>
              </a:rPr>
              <a:t>50%  </a:t>
            </a:r>
            <a:r>
              <a:rPr sz="2800" i="1" dirty="0">
                <a:latin typeface="Calibri"/>
                <a:cs typeface="Calibri"/>
              </a:rPr>
              <a:t>of </a:t>
            </a:r>
            <a:r>
              <a:rPr sz="2800" i="1" spc="-10" dirty="0">
                <a:latin typeface="Calibri"/>
                <a:cs typeface="Calibri"/>
              </a:rPr>
              <a:t>cases</a:t>
            </a:r>
            <a:r>
              <a:rPr sz="2800" spc="-10" dirty="0">
                <a:latin typeface="Calibri"/>
                <a:cs typeface="Calibri"/>
              </a:rPr>
              <a:t>.[1] but this should not </a:t>
            </a:r>
            <a:r>
              <a:rPr sz="2800" spc="-20" dirty="0">
                <a:latin typeface="Calibri"/>
                <a:cs typeface="Calibri"/>
              </a:rPr>
              <a:t>delay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initiation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2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antibiotics.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Organisms </a:t>
            </a:r>
            <a:r>
              <a:rPr sz="2800" spc="-10" dirty="0">
                <a:latin typeface="Calibri"/>
                <a:cs typeface="Calibri"/>
              </a:rPr>
              <a:t>in culture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20" dirty="0">
                <a:latin typeface="Calibri"/>
                <a:cs typeface="Calibri"/>
              </a:rPr>
              <a:t>negative </a:t>
            </a:r>
            <a:r>
              <a:rPr sz="2800" spc="-10" dirty="0">
                <a:latin typeface="Calibri"/>
                <a:cs typeface="Calibri"/>
              </a:rPr>
              <a:t>pus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identifiable using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PCR</a:t>
            </a:r>
            <a:r>
              <a:rPr sz="2800" b="1" spc="2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280" y="6523431"/>
            <a:ext cx="121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1.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80" y="5198364"/>
            <a:ext cx="11196828" cy="99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7680" y="5198364"/>
            <a:ext cx="11196955" cy="1000125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05"/>
              </a:spcBef>
            </a:pPr>
            <a:r>
              <a:rPr sz="2400" spc="-15" dirty="0">
                <a:latin typeface="Calibri"/>
                <a:cs typeface="Calibri"/>
              </a:rPr>
              <a:t>Positive </a:t>
            </a:r>
            <a:r>
              <a:rPr sz="2400" spc="-5" dirty="0">
                <a:latin typeface="Calibri"/>
                <a:cs typeface="Calibri"/>
              </a:rPr>
              <a:t>culture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5%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10%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pts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Zakim/boyer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latin typeface="Calibri"/>
                <a:cs typeface="Calibri"/>
              </a:rPr>
              <a:t>Aspirated material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positive </a:t>
            </a:r>
            <a:r>
              <a:rPr sz="2400" spc="-5" dirty="0">
                <a:latin typeface="Calibri"/>
                <a:cs typeface="Calibri"/>
              </a:rPr>
              <a:t>on culture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70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90%.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Sherlock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880" y="281940"/>
            <a:ext cx="10515600" cy="6756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565"/>
              </a:lnSpc>
            </a:pPr>
            <a:r>
              <a:rPr sz="4000" b="1" spc="-20" dirty="0">
                <a:latin typeface="Calibri"/>
                <a:cs typeface="Calibri"/>
              </a:rPr>
              <a:t>Laboratory </a:t>
            </a:r>
            <a:r>
              <a:rPr sz="4000" b="1" spc="-5" dirty="0">
                <a:latin typeface="Calibri"/>
                <a:cs typeface="Calibri"/>
              </a:rPr>
              <a:t>Findings </a:t>
            </a:r>
            <a:r>
              <a:rPr sz="4000" b="1" spc="-15" dirty="0">
                <a:latin typeface="Calibri"/>
                <a:cs typeface="Calibri"/>
              </a:rPr>
              <a:t>Associated </a:t>
            </a:r>
            <a:r>
              <a:rPr sz="4000" b="1" spc="-5" dirty="0">
                <a:latin typeface="Calibri"/>
                <a:cs typeface="Calibri"/>
              </a:rPr>
              <a:t>with</a:t>
            </a:r>
            <a:r>
              <a:rPr sz="4000" b="1" spc="13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PLA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908" y="1023369"/>
            <a:ext cx="10679443" cy="4763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" y="1068324"/>
            <a:ext cx="10515600" cy="459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830" y="1049274"/>
            <a:ext cx="10553700" cy="4638040"/>
          </a:xfrm>
          <a:custGeom>
            <a:avLst/>
            <a:gdLst/>
            <a:ahLst/>
            <a:cxnLst/>
            <a:rect l="l" t="t" r="r" b="b"/>
            <a:pathLst>
              <a:path w="10553700" h="4638040">
                <a:moveTo>
                  <a:pt x="0" y="4637532"/>
                </a:moveTo>
                <a:lnTo>
                  <a:pt x="10553700" y="4637532"/>
                </a:lnTo>
                <a:lnTo>
                  <a:pt x="10553700" y="0"/>
                </a:lnTo>
                <a:lnTo>
                  <a:pt x="0" y="0"/>
                </a:lnTo>
                <a:lnTo>
                  <a:pt x="0" y="463753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103" y="5914135"/>
            <a:ext cx="10596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25" dirty="0">
                <a:latin typeface="Arial"/>
                <a:cs typeface="Arial"/>
              </a:rPr>
              <a:t>summary, </a:t>
            </a:r>
            <a:r>
              <a:rPr sz="1800" spc="-5" dirty="0">
                <a:latin typeface="Arial"/>
                <a:cs typeface="Arial"/>
              </a:rPr>
              <a:t>laboratory studies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suggest liver abnormalities but are neither </a:t>
            </a:r>
            <a:r>
              <a:rPr sz="1800" dirty="0">
                <a:latin typeface="Arial"/>
                <a:cs typeface="Arial"/>
              </a:rPr>
              <a:t>SN </a:t>
            </a:r>
            <a:r>
              <a:rPr sz="1800" spc="-5" dirty="0">
                <a:latin typeface="Arial"/>
                <a:cs typeface="Arial"/>
              </a:rPr>
              <a:t>nor </a:t>
            </a:r>
            <a:r>
              <a:rPr sz="1800" dirty="0">
                <a:latin typeface="Arial"/>
                <a:cs typeface="Arial"/>
              </a:rPr>
              <a:t>SP for DX of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251" y="280415"/>
            <a:ext cx="11102340" cy="67056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4550"/>
              </a:lnSpc>
            </a:pPr>
            <a:r>
              <a:rPr sz="4000" b="1" spc="-15" dirty="0">
                <a:latin typeface="Calibri"/>
                <a:cs typeface="Calibri"/>
              </a:rPr>
              <a:t>Chest </a:t>
            </a:r>
            <a:r>
              <a:rPr sz="4000" b="1" spc="-35" dirty="0">
                <a:latin typeface="Calibri"/>
                <a:cs typeface="Calibri"/>
              </a:rPr>
              <a:t>x-rays/ </a:t>
            </a:r>
            <a:r>
              <a:rPr sz="4000" b="1" spc="-5" dirty="0">
                <a:latin typeface="Calibri"/>
                <a:cs typeface="Calibri"/>
              </a:rPr>
              <a:t>Abd X</a:t>
            </a:r>
            <a:r>
              <a:rPr sz="4000" b="1" spc="95" dirty="0">
                <a:latin typeface="Calibri"/>
                <a:cs typeface="Calibri"/>
              </a:rPr>
              <a:t> </a:t>
            </a:r>
            <a:r>
              <a:rPr sz="4000" b="1" spc="-65" dirty="0">
                <a:latin typeface="Calibri"/>
                <a:cs typeface="Calibri"/>
              </a:rPr>
              <a:t>ray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906" y="1082167"/>
            <a:ext cx="10944225" cy="36499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  <a:tab pos="658495" algn="l"/>
                <a:tab pos="1638300" algn="l"/>
                <a:tab pos="3422015" algn="l"/>
                <a:tab pos="4241800" algn="l"/>
                <a:tab pos="4816475" algn="l"/>
                <a:tab pos="6418580" algn="l"/>
                <a:tab pos="6897370" algn="l"/>
                <a:tab pos="7730490" algn="l"/>
                <a:tab pos="8253730" algn="l"/>
                <a:tab pos="9085580" algn="l"/>
                <a:tab pos="9601200" algn="l"/>
                <a:tab pos="10265410" algn="l"/>
              </a:tabLst>
            </a:pPr>
            <a:r>
              <a:rPr sz="2800" spc="-5" dirty="0">
                <a:latin typeface="Calibri"/>
                <a:cs typeface="Calibri"/>
              </a:rPr>
              <a:t>A	ch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adiog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abnorm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b="1" spc="5" dirty="0">
                <a:latin typeface="Calibri"/>
                <a:cs typeface="Calibri"/>
              </a:rPr>
              <a:t>5</a:t>
            </a:r>
            <a:r>
              <a:rPr sz="2800" b="1" spc="-10" dirty="0">
                <a:latin typeface="Calibri"/>
                <a:cs typeface="Calibri"/>
              </a:rPr>
              <a:t>0</a:t>
            </a:r>
            <a:r>
              <a:rPr sz="2800" b="1" spc="-5" dirty="0">
                <a:latin typeface="Calibri"/>
                <a:cs typeface="Calibri"/>
              </a:rPr>
              <a:t>%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3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80</a:t>
            </a:r>
            <a:r>
              <a:rPr sz="2800" b="1" spc="-5" dirty="0">
                <a:latin typeface="Calibri"/>
                <a:cs typeface="Calibri"/>
              </a:rPr>
              <a:t>%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f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p</a:t>
            </a:r>
            <a:r>
              <a:rPr sz="2800" b="1" spc="-5" dirty="0">
                <a:latin typeface="Calibri"/>
                <a:cs typeface="Calibri"/>
              </a:rPr>
              <a:t>ts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with  PLA</a:t>
            </a:r>
            <a:r>
              <a:rPr sz="2800" spc="-10" dirty="0">
                <a:latin typeface="Calibri"/>
                <a:cs typeface="Calibri"/>
              </a:rPr>
              <a:t>.(Zakim/Boyer)</a:t>
            </a:r>
            <a:endParaRPr sz="2800">
              <a:latin typeface="Calibri"/>
              <a:cs typeface="Calibri"/>
            </a:endParaRPr>
          </a:p>
          <a:p>
            <a:pPr marL="241300" marR="5715" indent="-228600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Right-lower-lobe </a:t>
            </a:r>
            <a:r>
              <a:rPr sz="2800" b="1" spc="-10" dirty="0">
                <a:latin typeface="Calibri"/>
                <a:cs typeface="Calibri"/>
              </a:rPr>
              <a:t>atelectasis, </a:t>
            </a:r>
            <a:r>
              <a:rPr sz="2800" b="1" spc="-15" dirty="0">
                <a:latin typeface="Calibri"/>
                <a:cs typeface="Calibri"/>
              </a:rPr>
              <a:t>right </a:t>
            </a:r>
            <a:r>
              <a:rPr sz="2800" b="1" spc="-10" dirty="0">
                <a:latin typeface="Calibri"/>
                <a:cs typeface="Calibri"/>
              </a:rPr>
              <a:t>pleural effusion, </a:t>
            </a:r>
            <a:r>
              <a:rPr sz="2800" b="1" spc="-5" dirty="0">
                <a:latin typeface="Calibri"/>
                <a:cs typeface="Calibri"/>
              </a:rPr>
              <a:t>and an </a:t>
            </a:r>
            <a:r>
              <a:rPr sz="2800" b="1" spc="-20" dirty="0">
                <a:latin typeface="Calibri"/>
                <a:cs typeface="Calibri"/>
              </a:rPr>
              <a:t>elevated </a:t>
            </a:r>
            <a:r>
              <a:rPr sz="2800" b="1" spc="-5" dirty="0">
                <a:latin typeface="Calibri"/>
                <a:cs typeface="Calibri"/>
              </a:rPr>
              <a:t>right  </a:t>
            </a:r>
            <a:r>
              <a:rPr sz="2800" b="1" spc="-10" dirty="0">
                <a:latin typeface="Calibri"/>
                <a:cs typeface="Calibri"/>
              </a:rPr>
              <a:t>hemi-diaphragm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be clues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presence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spc="-15" dirty="0">
                <a:latin typeface="Calibri"/>
                <a:cs typeface="Calibri"/>
              </a:rPr>
              <a:t>liver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abscess.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latin typeface="Calibri"/>
                <a:cs typeface="Calibri"/>
              </a:rPr>
              <a:t>Perforation </a:t>
            </a:r>
            <a:r>
              <a:rPr sz="2800" b="1" spc="-5" dirty="0">
                <a:latin typeface="Calibri"/>
                <a:cs typeface="Calibri"/>
              </a:rPr>
              <a:t>of a </a:t>
            </a:r>
            <a:r>
              <a:rPr sz="2800" b="1" spc="-10" dirty="0">
                <a:latin typeface="Calibri"/>
                <a:cs typeface="Calibri"/>
              </a:rPr>
              <a:t>PLA </a:t>
            </a:r>
            <a:r>
              <a:rPr sz="2800" b="1" spc="-20" dirty="0">
                <a:latin typeface="Calibri"/>
                <a:cs typeface="Calibri"/>
              </a:rPr>
              <a:t>into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thoracic </a:t>
            </a:r>
            <a:r>
              <a:rPr sz="2800" b="1" spc="-15" dirty="0">
                <a:latin typeface="Calibri"/>
                <a:cs typeface="Calibri"/>
              </a:rPr>
              <a:t>cavity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5" dirty="0">
                <a:latin typeface="Calibri"/>
                <a:cs typeface="Calibri"/>
              </a:rPr>
              <a:t>result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empyema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762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plain </a:t>
            </a:r>
            <a:r>
              <a:rPr sz="2800" spc="-5" dirty="0">
                <a:latin typeface="Calibri"/>
                <a:cs typeface="Calibri"/>
              </a:rPr>
              <a:t>abdominal films, air can be </a:t>
            </a:r>
            <a:r>
              <a:rPr sz="2800" spc="-10" dirty="0">
                <a:latin typeface="Calibri"/>
                <a:cs typeface="Calibri"/>
              </a:rPr>
              <a:t>seen in </a:t>
            </a:r>
            <a:r>
              <a:rPr sz="2800" spc="-5" dirty="0">
                <a:latin typeface="Calibri"/>
                <a:cs typeface="Calibri"/>
              </a:rPr>
              <a:t>the abscess </a:t>
            </a:r>
            <a:r>
              <a:rPr sz="2800" spc="-15" dirty="0">
                <a:latin typeface="Calibri"/>
                <a:cs typeface="Calibri"/>
              </a:rPr>
              <a:t>cavities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10% </a:t>
            </a:r>
            <a:r>
              <a:rPr sz="2800" spc="-30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20% of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cases.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-35" dirty="0">
                <a:latin typeface="Calibri"/>
                <a:cs typeface="Calibri"/>
              </a:rPr>
              <a:t>However, </a:t>
            </a:r>
            <a:r>
              <a:rPr sz="2800" i="1" spc="-5" dirty="0">
                <a:latin typeface="Calibri"/>
                <a:cs typeface="Calibri"/>
              </a:rPr>
              <a:t>these </a:t>
            </a:r>
            <a:r>
              <a:rPr sz="2800" i="1" spc="-10" dirty="0">
                <a:latin typeface="Calibri"/>
                <a:cs typeface="Calibri"/>
              </a:rPr>
              <a:t>features are </a:t>
            </a:r>
            <a:r>
              <a:rPr sz="2800" i="1" spc="-5" dirty="0">
                <a:latin typeface="Calibri"/>
                <a:cs typeface="Calibri"/>
              </a:rPr>
              <a:t>not </a:t>
            </a:r>
            <a:r>
              <a:rPr sz="2800" i="1" spc="-10" dirty="0">
                <a:latin typeface="Calibri"/>
                <a:cs typeface="Calibri"/>
              </a:rPr>
              <a:t>sensitive </a:t>
            </a:r>
            <a:r>
              <a:rPr sz="2800" i="1" spc="-20" dirty="0">
                <a:latin typeface="Calibri"/>
                <a:cs typeface="Calibri"/>
              </a:rPr>
              <a:t>for </a:t>
            </a:r>
            <a:r>
              <a:rPr sz="2800" i="1" spc="-5" dirty="0">
                <a:latin typeface="Calibri"/>
                <a:cs typeface="Calibri"/>
              </a:rPr>
              <a:t>the diagnosis </a:t>
            </a:r>
            <a:r>
              <a:rPr sz="2800" i="1" dirty="0">
                <a:latin typeface="Calibri"/>
                <a:cs typeface="Calibri"/>
              </a:rPr>
              <a:t>of</a:t>
            </a:r>
            <a:r>
              <a:rPr sz="2800" i="1" spc="16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PLA.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776" y="265175"/>
            <a:ext cx="11440795" cy="78232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5175"/>
              </a:lnSpc>
            </a:pPr>
            <a:r>
              <a:rPr sz="4400" b="1" spc="-20" dirty="0">
                <a:latin typeface="Calibri"/>
                <a:cs typeface="Calibri"/>
              </a:rPr>
              <a:t>Ultrasonography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459" y="1048868"/>
            <a:ext cx="11420475" cy="231648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Ultrasound </a:t>
            </a:r>
            <a:r>
              <a:rPr sz="2600" dirty="0">
                <a:latin typeface="Calibri"/>
                <a:cs typeface="Calibri"/>
              </a:rPr>
              <a:t>is the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screening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600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choice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Abscesses </a:t>
            </a:r>
            <a:r>
              <a:rPr sz="2600" b="1" spc="-5" dirty="0">
                <a:latin typeface="Calibri"/>
                <a:cs typeface="Calibri"/>
              </a:rPr>
              <a:t>as </a:t>
            </a:r>
            <a:r>
              <a:rPr sz="2600" b="1" dirty="0">
                <a:latin typeface="Calibri"/>
                <a:cs typeface="Calibri"/>
              </a:rPr>
              <a:t>small as 1 cm </a:t>
            </a:r>
            <a:r>
              <a:rPr sz="2600" b="1" spc="-5" dirty="0">
                <a:latin typeface="Calibri"/>
                <a:cs typeface="Calibri"/>
              </a:rPr>
              <a:t>in </a:t>
            </a:r>
            <a:r>
              <a:rPr sz="2600" b="1" spc="-10" dirty="0">
                <a:latin typeface="Calibri"/>
                <a:cs typeface="Calibri"/>
              </a:rPr>
              <a:t>diameter </a:t>
            </a:r>
            <a:r>
              <a:rPr sz="2600" spc="-10" dirty="0">
                <a:latin typeface="Calibri"/>
                <a:cs typeface="Calibri"/>
              </a:rPr>
              <a:t>can 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detected.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US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b="1" spc="-10" dirty="0">
                <a:latin typeface="Calibri"/>
                <a:cs typeface="Calibri"/>
              </a:rPr>
              <a:t>inexpensive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b="1" spc="-5" dirty="0">
                <a:latin typeface="Calibri"/>
                <a:cs typeface="Calibri"/>
              </a:rPr>
              <a:t>can guide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needle aspiration</a:t>
            </a:r>
            <a:r>
              <a:rPr sz="2600" spc="-5" dirty="0">
                <a:latin typeface="Calibri"/>
                <a:cs typeface="Calibri"/>
              </a:rPr>
              <a:t> of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abscess.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81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  <a:tab pos="1541145" algn="l"/>
                <a:tab pos="2969260" algn="l"/>
                <a:tab pos="3460115" algn="l"/>
                <a:tab pos="3967479" algn="l"/>
                <a:tab pos="4580255" algn="l"/>
                <a:tab pos="5060315" algn="l"/>
                <a:tab pos="6008370" algn="l"/>
                <a:tab pos="7219950" algn="l"/>
                <a:tab pos="7867015" algn="l"/>
                <a:tab pos="9611995" algn="l"/>
                <a:tab pos="10758170" algn="l"/>
              </a:tabLst>
            </a:pPr>
            <a:r>
              <a:rPr sz="2600" spc="-3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tu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es	i</a:t>
            </a:r>
            <a:r>
              <a:rPr sz="2600" spc="-1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fi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d	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	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S	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an	</a:t>
            </a:r>
            <a:r>
              <a:rPr sz="2600" spc="-15" dirty="0">
                <a:latin typeface="Calibri"/>
                <a:cs typeface="Calibri"/>
              </a:rPr>
              <a:t>b</a:t>
            </a:r>
            <a:r>
              <a:rPr sz="2600" dirty="0">
                <a:latin typeface="Calibri"/>
                <a:cs typeface="Calibri"/>
              </a:rPr>
              <a:t>e	</a:t>
            </a:r>
            <a:r>
              <a:rPr sz="2600" spc="-5" dirty="0">
                <a:latin typeface="Calibri"/>
                <a:cs typeface="Calibri"/>
              </a:rPr>
              <a:t>highl</a:t>
            </a:r>
            <a:r>
              <a:rPr sz="2600" dirty="0">
                <a:latin typeface="Calibri"/>
                <a:cs typeface="Calibri"/>
              </a:rPr>
              <a:t>y	</a:t>
            </a:r>
            <a:r>
              <a:rPr sz="2600" spc="-40" dirty="0">
                <a:latin typeface="Calibri"/>
                <a:cs typeface="Calibri"/>
              </a:rPr>
              <a:t>v</a:t>
            </a:r>
            <a:r>
              <a:rPr sz="2600" spc="-1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riable	</a:t>
            </a:r>
            <a:r>
              <a:rPr sz="2600" spc="-15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d	</a:t>
            </a:r>
            <a:r>
              <a:rPr sz="2600" spc="-5" dirty="0">
                <a:latin typeface="Calibri"/>
                <a:cs typeface="Calibri"/>
              </a:rPr>
              <a:t>nons</a:t>
            </a:r>
            <a:r>
              <a:rPr sz="2600" spc="-20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ec</a:t>
            </a:r>
            <a:r>
              <a:rPr sz="2600" spc="-15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fi</a:t>
            </a:r>
            <a:r>
              <a:rPr sz="2600" spc="-10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,	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anging	</a:t>
            </a:r>
            <a:r>
              <a:rPr sz="2600" spc="-20" dirty="0">
                <a:latin typeface="Calibri"/>
                <a:cs typeface="Calibri"/>
              </a:rPr>
              <a:t>f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om 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hypoechoic</a:t>
            </a:r>
            <a:r>
              <a:rPr sz="2600" u="heavy" spc="3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2600" u="heavy" spc="3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hyperechoic</a:t>
            </a:r>
            <a:r>
              <a:rPr sz="2600" u="heavy" spc="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lesions</a:t>
            </a:r>
            <a:r>
              <a:rPr sz="2600" u="heavy" spc="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2600" u="heavy" spc="3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600" u="heavy" spc="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varying</a:t>
            </a:r>
            <a:r>
              <a:rPr sz="2600" u="heavy" spc="3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degree</a:t>
            </a:r>
            <a:r>
              <a:rPr sz="2600" u="heavy" spc="4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600" u="heavy" spc="3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internal</a:t>
            </a:r>
            <a:r>
              <a:rPr sz="2600" u="heavy" spc="3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echoes</a:t>
            </a:r>
            <a:r>
              <a:rPr sz="2600" u="heavy" spc="3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059" y="3299586"/>
            <a:ext cx="111893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55065" algn="l"/>
                <a:tab pos="2637155" algn="l"/>
                <a:tab pos="3111500" algn="l"/>
                <a:tab pos="4011929" algn="l"/>
                <a:tab pos="5037455" algn="l"/>
                <a:tab pos="5661025" algn="l"/>
                <a:tab pos="6322695" algn="l"/>
                <a:tab pos="7517765" algn="l"/>
                <a:tab pos="8255634" algn="l"/>
                <a:tab pos="9859010" algn="l"/>
                <a:tab pos="10716895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bri</a:t>
            </a:r>
            <a:r>
              <a:rPr sz="26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	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29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,	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n	m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	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es,	HA	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	</a:t>
            </a:r>
            <a:r>
              <a:rPr sz="2600" b="1" dirty="0">
                <a:latin typeface="Calibri"/>
                <a:cs typeface="Calibri"/>
              </a:rPr>
              <a:t>usu</a:t>
            </a:r>
            <a:r>
              <a:rPr sz="2600" b="1" spc="-10" dirty="0">
                <a:latin typeface="Calibri"/>
                <a:cs typeface="Calibri"/>
              </a:rPr>
              <a:t>a</a:t>
            </a:r>
            <a:r>
              <a:rPr sz="2600" b="1" dirty="0">
                <a:latin typeface="Calibri"/>
                <a:cs typeface="Calibri"/>
              </a:rPr>
              <a:t>l</a:t>
            </a:r>
            <a:r>
              <a:rPr sz="2600" b="1" spc="-10" dirty="0">
                <a:latin typeface="Calibri"/>
                <a:cs typeface="Calibri"/>
              </a:rPr>
              <a:t>l</a:t>
            </a:r>
            <a:r>
              <a:rPr sz="2600" b="1" dirty="0">
                <a:latin typeface="Calibri"/>
                <a:cs typeface="Calibri"/>
              </a:rPr>
              <a:t>y	less	</a:t>
            </a:r>
            <a:r>
              <a:rPr sz="2600" b="1" spc="-5" dirty="0">
                <a:latin typeface="Calibri"/>
                <a:cs typeface="Calibri"/>
              </a:rPr>
              <a:t>echo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10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ic	t</a:t>
            </a:r>
            <a:r>
              <a:rPr sz="2600" b="1" spc="-10" dirty="0">
                <a:latin typeface="Calibri"/>
                <a:cs typeface="Calibri"/>
              </a:rPr>
              <a:t>h</a:t>
            </a:r>
            <a:r>
              <a:rPr sz="2600" b="1" dirty="0">
                <a:latin typeface="Calibri"/>
                <a:cs typeface="Calibri"/>
              </a:rPr>
              <a:t>an	the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459" y="3570328"/>
            <a:ext cx="11419205" cy="307403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780"/>
              </a:spcBef>
            </a:pPr>
            <a:r>
              <a:rPr sz="2600" b="1" spc="-5" dirty="0">
                <a:latin typeface="Calibri"/>
                <a:cs typeface="Calibri"/>
              </a:rPr>
              <a:t>surrounding </a:t>
            </a:r>
            <a:r>
              <a:rPr sz="2600" b="1" spc="-10" dirty="0">
                <a:latin typeface="Calibri"/>
                <a:cs typeface="Calibri"/>
              </a:rPr>
              <a:t>liver </a:t>
            </a:r>
            <a:r>
              <a:rPr sz="2600" b="1" dirty="0">
                <a:latin typeface="Calibri"/>
                <a:cs typeface="Calibri"/>
              </a:rPr>
              <a:t>tissue </a:t>
            </a:r>
            <a:r>
              <a:rPr sz="2600" spc="-5" dirty="0">
                <a:latin typeface="Calibri"/>
                <a:cs typeface="Calibri"/>
              </a:rPr>
              <a:t>on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ultrasound.</a:t>
            </a:r>
            <a:endParaRPr sz="2600">
              <a:latin typeface="Calibri"/>
              <a:cs typeface="Calibri"/>
            </a:endParaRPr>
          </a:p>
          <a:p>
            <a:pPr marL="241300" marR="6350" indent="-228600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  <a:tab pos="1103630" algn="l"/>
                <a:tab pos="2096135" algn="l"/>
                <a:tab pos="2795270" algn="l"/>
                <a:tab pos="4803140" algn="l"/>
                <a:tab pos="5827395" algn="l"/>
                <a:tab pos="6953250" algn="l"/>
                <a:tab pos="7905115" algn="l"/>
                <a:tab pos="8566150" algn="l"/>
                <a:tab pos="10253345" algn="l"/>
              </a:tabLst>
            </a:pPr>
            <a:r>
              <a:rPr sz="2600" b="1" spc="-5" dirty="0">
                <a:latin typeface="Calibri"/>
                <a:cs typeface="Calibri"/>
              </a:rPr>
              <a:t>C</a:t>
            </a:r>
            <a:r>
              <a:rPr sz="2600" b="1" spc="-15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US	</a:t>
            </a:r>
            <a:r>
              <a:rPr sz="2600" spc="-15" dirty="0">
                <a:latin typeface="Calibri"/>
                <a:cs typeface="Calibri"/>
              </a:rPr>
              <a:t>s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s	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all	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han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	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durin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	a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6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erial	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	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	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6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sz="26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</a:t>
            </a:r>
            <a:r>
              <a:rPr sz="26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	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hout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during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portal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late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phases</a:t>
            </a:r>
            <a:r>
              <a:rPr sz="2600" spc="-5" dirty="0">
                <a:latin typeface="Calibri"/>
                <a:cs typeface="Calibri"/>
              </a:rPr>
              <a:t>. The liquefied </a:t>
            </a:r>
            <a:r>
              <a:rPr sz="2600" spc="-10" dirty="0">
                <a:latin typeface="Calibri"/>
                <a:cs typeface="Calibri"/>
              </a:rPr>
              <a:t>necrotic area </a:t>
            </a:r>
            <a:r>
              <a:rPr sz="2600" spc="-5" dirty="0">
                <a:latin typeface="Calibri"/>
                <a:cs typeface="Calibri"/>
              </a:rPr>
              <a:t>does not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enhance.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Sensitivity </a:t>
            </a:r>
            <a:r>
              <a:rPr sz="2600" b="1" dirty="0">
                <a:latin typeface="Calibri"/>
                <a:cs typeface="Calibri"/>
              </a:rPr>
              <a:t>:65%-95%,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higher detection </a:t>
            </a:r>
            <a:r>
              <a:rPr sz="2600" spc="-20" dirty="0">
                <a:latin typeface="Calibri"/>
                <a:cs typeface="Calibri"/>
              </a:rPr>
              <a:t>rates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pts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10" dirty="0">
                <a:latin typeface="Calibri"/>
                <a:cs typeface="Calibri"/>
              </a:rPr>
              <a:t>larger </a:t>
            </a:r>
            <a:r>
              <a:rPr sz="2600" dirty="0">
                <a:latin typeface="Calibri"/>
                <a:cs typeface="Calibri"/>
              </a:rPr>
              <a:t>lesions.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(Zakim)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Note: In pts with </a:t>
            </a:r>
            <a:r>
              <a:rPr sz="2000" i="1" dirty="0">
                <a:latin typeface="Calibri"/>
                <a:cs typeface="Calibri"/>
              </a:rPr>
              <a:t>K. pneumoniae </a:t>
            </a:r>
            <a:r>
              <a:rPr sz="2000" spc="-5" dirty="0">
                <a:latin typeface="Calibri"/>
                <a:cs typeface="Calibri"/>
              </a:rPr>
              <a:t>abscesses,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lesion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appear </a:t>
            </a:r>
            <a:r>
              <a:rPr sz="2000" spc="-5" dirty="0">
                <a:latin typeface="Calibri"/>
                <a:cs typeface="Calibri"/>
              </a:rPr>
              <a:t>solid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mimic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hepatic </a:t>
            </a:r>
            <a:r>
              <a:rPr sz="2000" dirty="0">
                <a:latin typeface="Calibri"/>
                <a:cs typeface="Calibri"/>
              </a:rPr>
              <a:t>tumour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81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Limitations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lack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sensitivity 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microabscesses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singular lesions high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dome of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6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liver.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172" y="327659"/>
            <a:ext cx="10572115" cy="6375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415"/>
              </a:lnSpc>
            </a:pPr>
            <a:r>
              <a:rPr sz="4000" spc="-5" dirty="0"/>
              <a:t>USG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76290" y="1134459"/>
            <a:ext cx="10319249" cy="4627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6103" y="5865063"/>
            <a:ext cx="9707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PLA (A) Initial US showing debris inside the abscess </a:t>
            </a:r>
            <a:r>
              <a:rPr sz="1600" spc="-25" dirty="0">
                <a:latin typeface="Arial"/>
                <a:cs typeface="Arial"/>
              </a:rPr>
              <a:t>cavity. </a:t>
            </a:r>
            <a:r>
              <a:rPr sz="1600" spc="-5" dirty="0">
                <a:latin typeface="Arial"/>
                <a:cs typeface="Arial"/>
              </a:rPr>
              <a:t>(B) Liquefied pus inside the </a:t>
            </a:r>
            <a:r>
              <a:rPr sz="1600" dirty="0">
                <a:latin typeface="Arial"/>
                <a:cs typeface="Arial"/>
              </a:rPr>
              <a:t>abscess.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(SCHIFF)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815955" cy="71183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890"/>
              </a:lnSpc>
            </a:pPr>
            <a:r>
              <a:rPr sz="4400" dirty="0"/>
              <a:t>USG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08303" y="1169339"/>
            <a:ext cx="5832348" cy="5024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10756" y="1239011"/>
            <a:ext cx="4843780" cy="147701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 marR="82550" algn="just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US of a PLA shows a </a:t>
            </a:r>
            <a:r>
              <a:rPr sz="1800" b="1" spc="-10" dirty="0">
                <a:latin typeface="Arial"/>
                <a:cs typeface="Arial"/>
              </a:rPr>
              <a:t>low </a:t>
            </a:r>
            <a:r>
              <a:rPr sz="1800" b="1" dirty="0">
                <a:latin typeface="Arial"/>
                <a:cs typeface="Arial"/>
              </a:rPr>
              <a:t>- density </a:t>
            </a:r>
            <a:r>
              <a:rPr sz="1800" b="1" spc="-5" dirty="0">
                <a:latin typeface="Arial"/>
                <a:cs typeface="Arial"/>
              </a:rPr>
              <a:t>lesion  </a:t>
            </a:r>
            <a:r>
              <a:rPr sz="1800" spc="-5" dirty="0">
                <a:latin typeface="Arial"/>
                <a:cs typeface="Arial"/>
              </a:rPr>
              <a:t>containing </a:t>
            </a:r>
            <a:r>
              <a:rPr sz="1800" b="1" dirty="0">
                <a:latin typeface="Arial"/>
                <a:cs typeface="Arial"/>
              </a:rPr>
              <a:t>echogenic </a:t>
            </a:r>
            <a:r>
              <a:rPr sz="1800" b="1" spc="-5" dirty="0">
                <a:latin typeface="Arial"/>
                <a:cs typeface="Arial"/>
              </a:rPr>
              <a:t>material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pus  </a:t>
            </a:r>
            <a:r>
              <a:rPr sz="1800" spc="-5" dirty="0">
                <a:latin typeface="Arial"/>
                <a:cs typeface="Arial"/>
              </a:rPr>
              <a:t>and necrotic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tissue.</a:t>
            </a:r>
            <a:endParaRPr sz="1800">
              <a:latin typeface="Arial"/>
              <a:cs typeface="Arial"/>
            </a:endParaRPr>
          </a:p>
          <a:p>
            <a:pPr marL="92075" marR="85725" algn="just">
              <a:lnSpc>
                <a:spcPts val="2110"/>
              </a:lnSpc>
              <a:spcBef>
                <a:spcPts val="110"/>
              </a:spcBef>
            </a:pPr>
            <a:r>
              <a:rPr sz="1800" b="1" spc="-5" dirty="0">
                <a:latin typeface="Arial"/>
                <a:cs typeface="Arial"/>
              </a:rPr>
              <a:t>Acoustic enhancement </a:t>
            </a:r>
            <a:r>
              <a:rPr sz="1800" spc="-5" dirty="0">
                <a:latin typeface="Arial"/>
                <a:cs typeface="Arial"/>
              </a:rPr>
              <a:t>beyond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lesion </a:t>
            </a:r>
            <a:r>
              <a:rPr sz="1800" spc="-10" dirty="0">
                <a:latin typeface="Arial"/>
                <a:cs typeface="Arial"/>
              </a:rPr>
              <a:t>is  </a:t>
            </a:r>
            <a:r>
              <a:rPr sz="1800" spc="-5" dirty="0">
                <a:latin typeface="Arial"/>
                <a:cs typeface="Arial"/>
              </a:rPr>
              <a:t>characteristic.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(Sherlock)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1042669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15"/>
              </a:spcBef>
            </a:pPr>
            <a:r>
              <a:rPr sz="4400" spc="-5" dirty="0"/>
              <a:t>CEUS:</a:t>
            </a:r>
            <a:r>
              <a:rPr sz="4400" spc="-10" dirty="0"/>
              <a:t> </a:t>
            </a:r>
            <a:r>
              <a:rPr sz="4400" spc="-5" dirty="0"/>
              <a:t>HA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65873" y="1510283"/>
            <a:ext cx="5426722" cy="415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68236" y="1716404"/>
            <a:ext cx="51581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A. </a:t>
            </a:r>
            <a:r>
              <a:rPr sz="2400" spc="-5" dirty="0">
                <a:latin typeface="Calibri"/>
                <a:cs typeface="Calibri"/>
              </a:rPr>
              <a:t>Arterial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Phase: 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increased  echogenicity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liver parenchyma  </a:t>
            </a:r>
            <a:r>
              <a:rPr sz="2400" spc="-5" dirty="0">
                <a:latin typeface="Calibri"/>
                <a:cs typeface="Calibri"/>
              </a:rPr>
              <a:t>during arterial phase. The</a:t>
            </a:r>
            <a:r>
              <a:rPr sz="2400" dirty="0">
                <a:latin typeface="Calibri"/>
                <a:cs typeface="Calibri"/>
              </a:rPr>
              <a:t> aspect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5436" y="2813380"/>
            <a:ext cx="134556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suggests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4097" y="2813380"/>
            <a:ext cx="322199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9644" algn="l"/>
                <a:tab pos="2741930" algn="l"/>
              </a:tabLst>
            </a:pPr>
            <a:r>
              <a:rPr sz="2400" dirty="0">
                <a:latin typeface="Calibri"/>
                <a:cs typeface="Calibri"/>
              </a:rPr>
              <a:t>li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er	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	and</a:t>
            </a:r>
            <a:endParaRPr sz="2400">
              <a:latin typeface="Calibri"/>
              <a:cs typeface="Calibri"/>
            </a:endParaRPr>
          </a:p>
          <a:p>
            <a:pPr marL="129539">
              <a:lnSpc>
                <a:spcPct val="100000"/>
              </a:lnSpc>
              <a:spcBef>
                <a:spcPts val="5"/>
              </a:spcBef>
              <a:tabLst>
                <a:tab pos="711835" algn="l"/>
                <a:tab pos="1934210" algn="l"/>
                <a:tab pos="2702560" algn="l"/>
              </a:tabLst>
            </a:pPr>
            <a:r>
              <a:rPr sz="2400" dirty="0">
                <a:latin typeface="Calibri"/>
                <a:cs typeface="Calibri"/>
              </a:rPr>
              <a:t>an	indi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	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dirty="0">
                <a:latin typeface="Calibri"/>
                <a:cs typeface="Calibri"/>
              </a:rPr>
              <a:t>n	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8236" y="3545585"/>
            <a:ext cx="51574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supports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diagnosis of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HA.</a:t>
            </a:r>
            <a:endParaRPr sz="2400">
              <a:latin typeface="Calibri"/>
              <a:cs typeface="Calibri"/>
            </a:endParaRPr>
          </a:p>
          <a:p>
            <a:pPr marL="469265" marR="5080" indent="-457200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B. </a:t>
            </a:r>
            <a:r>
              <a:rPr sz="2400" spc="-10" dirty="0">
                <a:latin typeface="Calibri"/>
                <a:cs typeface="Calibri"/>
              </a:rPr>
              <a:t>Portal-venous </a:t>
            </a:r>
            <a:r>
              <a:rPr sz="2400" spc="-5" dirty="0">
                <a:latin typeface="Calibri"/>
                <a:cs typeface="Calibri"/>
              </a:rPr>
              <a:t>phase: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decrease </a:t>
            </a:r>
            <a:r>
              <a:rPr sz="2400" spc="-10" dirty="0">
                <a:latin typeface="Calibri"/>
                <a:cs typeface="Calibri"/>
              </a:rPr>
              <a:t>of  liver </a:t>
            </a:r>
            <a:r>
              <a:rPr sz="2400" spc="-5" dirty="0">
                <a:latin typeface="Calibri"/>
                <a:cs typeface="Calibri"/>
              </a:rPr>
              <a:t>echogenicity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noted </a:t>
            </a:r>
            <a:r>
              <a:rPr sz="2400" dirty="0">
                <a:latin typeface="Calibri"/>
                <a:cs typeface="Calibri"/>
              </a:rPr>
              <a:t>while </a:t>
            </a:r>
            <a:r>
              <a:rPr sz="2400" spc="-5" dirty="0">
                <a:latin typeface="Calibri"/>
                <a:cs typeface="Calibri"/>
              </a:rPr>
              <a:t>the  </a:t>
            </a:r>
            <a:r>
              <a:rPr sz="2400" spc="-15" dirty="0">
                <a:latin typeface="Calibri"/>
                <a:cs typeface="Calibri"/>
              </a:rPr>
              <a:t>infected </a:t>
            </a:r>
            <a:r>
              <a:rPr sz="2400" spc="-10" dirty="0">
                <a:latin typeface="Calibri"/>
                <a:cs typeface="Calibri"/>
              </a:rPr>
              <a:t>collection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emphasized.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581655"/>
            <a:ext cx="5591556" cy="38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116" y="515112"/>
            <a:ext cx="11140440" cy="78486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5180"/>
              </a:lnSpc>
            </a:pPr>
            <a:r>
              <a:rPr sz="4400" b="1" spc="-30" dirty="0">
                <a:latin typeface="Calibri"/>
                <a:cs typeface="Calibri"/>
              </a:rPr>
              <a:t>BACKGROUND: </a:t>
            </a:r>
            <a:r>
              <a:rPr sz="4400" b="1" dirty="0">
                <a:latin typeface="Calibri"/>
                <a:cs typeface="Calibri"/>
              </a:rPr>
              <a:t>INTRA-ABDOMINAL</a:t>
            </a:r>
            <a:r>
              <a:rPr sz="4400" b="1" spc="-5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ABSCESS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1825751"/>
            <a:ext cx="3952240" cy="55943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61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INTRA-PERITONEAL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ABSCESS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0116" y="4296155"/>
            <a:ext cx="2094230" cy="56134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61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LIVER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ABSCESS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1891" y="3060192"/>
            <a:ext cx="2630805" cy="56134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61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VISCERAL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ABSCESS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3592" y="1825751"/>
            <a:ext cx="3950335" cy="55943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61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RETRO-PREITONEAL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ABSCESS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60320" y="2385060"/>
            <a:ext cx="353695" cy="695325"/>
          </a:xfrm>
          <a:custGeom>
            <a:avLst/>
            <a:gdLst/>
            <a:ahLst/>
            <a:cxnLst/>
            <a:rect l="l" t="t" r="r" b="b"/>
            <a:pathLst>
              <a:path w="353694" h="695325">
                <a:moveTo>
                  <a:pt x="353568" y="518160"/>
                </a:moveTo>
                <a:lnTo>
                  <a:pt x="0" y="518160"/>
                </a:lnTo>
                <a:lnTo>
                  <a:pt x="176784" y="694943"/>
                </a:lnTo>
                <a:lnTo>
                  <a:pt x="353568" y="518160"/>
                </a:lnTo>
                <a:close/>
              </a:path>
              <a:path w="353694" h="695325">
                <a:moveTo>
                  <a:pt x="265175" y="0"/>
                </a:moveTo>
                <a:lnTo>
                  <a:pt x="88392" y="0"/>
                </a:lnTo>
                <a:lnTo>
                  <a:pt x="88392" y="518160"/>
                </a:lnTo>
                <a:lnTo>
                  <a:pt x="265175" y="518160"/>
                </a:lnTo>
                <a:lnTo>
                  <a:pt x="26517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0320" y="2385060"/>
            <a:ext cx="353695" cy="695325"/>
          </a:xfrm>
          <a:custGeom>
            <a:avLst/>
            <a:gdLst/>
            <a:ahLst/>
            <a:cxnLst/>
            <a:rect l="l" t="t" r="r" b="b"/>
            <a:pathLst>
              <a:path w="353694" h="695325">
                <a:moveTo>
                  <a:pt x="0" y="518160"/>
                </a:moveTo>
                <a:lnTo>
                  <a:pt x="88392" y="518160"/>
                </a:lnTo>
                <a:lnTo>
                  <a:pt x="88392" y="0"/>
                </a:lnTo>
                <a:lnTo>
                  <a:pt x="265175" y="0"/>
                </a:lnTo>
                <a:lnTo>
                  <a:pt x="265175" y="518160"/>
                </a:lnTo>
                <a:lnTo>
                  <a:pt x="353568" y="518160"/>
                </a:lnTo>
                <a:lnTo>
                  <a:pt x="176784" y="694943"/>
                </a:lnTo>
                <a:lnTo>
                  <a:pt x="0" y="51816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0320" y="3605784"/>
            <a:ext cx="353695" cy="695325"/>
          </a:xfrm>
          <a:custGeom>
            <a:avLst/>
            <a:gdLst/>
            <a:ahLst/>
            <a:cxnLst/>
            <a:rect l="l" t="t" r="r" b="b"/>
            <a:pathLst>
              <a:path w="353694" h="695325">
                <a:moveTo>
                  <a:pt x="353568" y="518159"/>
                </a:moveTo>
                <a:lnTo>
                  <a:pt x="0" y="518159"/>
                </a:lnTo>
                <a:lnTo>
                  <a:pt x="176784" y="694943"/>
                </a:lnTo>
                <a:lnTo>
                  <a:pt x="353568" y="518159"/>
                </a:lnTo>
                <a:close/>
              </a:path>
              <a:path w="353694" h="695325">
                <a:moveTo>
                  <a:pt x="265175" y="0"/>
                </a:moveTo>
                <a:lnTo>
                  <a:pt x="88392" y="0"/>
                </a:lnTo>
                <a:lnTo>
                  <a:pt x="88392" y="518159"/>
                </a:lnTo>
                <a:lnTo>
                  <a:pt x="265175" y="518159"/>
                </a:lnTo>
                <a:lnTo>
                  <a:pt x="26517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0320" y="3605784"/>
            <a:ext cx="353695" cy="695325"/>
          </a:xfrm>
          <a:custGeom>
            <a:avLst/>
            <a:gdLst/>
            <a:ahLst/>
            <a:cxnLst/>
            <a:rect l="l" t="t" r="r" b="b"/>
            <a:pathLst>
              <a:path w="353694" h="695325">
                <a:moveTo>
                  <a:pt x="0" y="518159"/>
                </a:moveTo>
                <a:lnTo>
                  <a:pt x="88392" y="518159"/>
                </a:lnTo>
                <a:lnTo>
                  <a:pt x="88392" y="0"/>
                </a:lnTo>
                <a:lnTo>
                  <a:pt x="265175" y="0"/>
                </a:lnTo>
                <a:lnTo>
                  <a:pt x="265175" y="518159"/>
                </a:lnTo>
                <a:lnTo>
                  <a:pt x="353568" y="518159"/>
                </a:lnTo>
                <a:lnTo>
                  <a:pt x="176784" y="694943"/>
                </a:lnTo>
                <a:lnTo>
                  <a:pt x="0" y="51815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143" y="217931"/>
            <a:ext cx="11564620" cy="70739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875"/>
              </a:lnSpc>
            </a:pPr>
            <a:r>
              <a:rPr sz="4400" b="1" spc="10" dirty="0">
                <a:latin typeface="Calibri"/>
                <a:cs typeface="Calibri"/>
              </a:rPr>
              <a:t>CT</a:t>
            </a:r>
            <a:r>
              <a:rPr sz="4400" b="1" spc="-5" dirty="0">
                <a:latin typeface="Calibri"/>
                <a:cs typeface="Calibri"/>
              </a:rPr>
              <a:t> SCANS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217931"/>
            <a:ext cx="11624945" cy="541904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CT </a:t>
            </a:r>
            <a:r>
              <a:rPr sz="2800" spc="-10" dirty="0">
                <a:latin typeface="Calibri"/>
                <a:cs typeface="Calibri"/>
              </a:rPr>
              <a:t>scans can </a:t>
            </a:r>
            <a:r>
              <a:rPr sz="2800" spc="-15" dirty="0">
                <a:latin typeface="Calibri"/>
                <a:cs typeface="Calibri"/>
              </a:rPr>
              <a:t>detect </a:t>
            </a:r>
            <a:r>
              <a:rPr sz="2800" spc="-10" dirty="0">
                <a:latin typeface="Calibri"/>
                <a:cs typeface="Calibri"/>
              </a:rPr>
              <a:t>collections </a:t>
            </a:r>
            <a:r>
              <a:rPr sz="2800" b="1" spc="-5" dirty="0">
                <a:latin typeface="Calibri"/>
                <a:cs typeface="Calibri"/>
              </a:rPr>
              <a:t>as small as 0.5 </a:t>
            </a:r>
            <a:r>
              <a:rPr sz="2800" b="1" dirty="0">
                <a:latin typeface="Calibri"/>
                <a:cs typeface="Calibri"/>
              </a:rPr>
              <a:t>cm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1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diameter</a:t>
            </a:r>
            <a:r>
              <a:rPr sz="2800" spc="-10" dirty="0">
                <a:latin typeface="Calibri"/>
                <a:cs typeface="Calibri"/>
              </a:rPr>
              <a:t>.(Schiff)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CT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5" dirty="0">
                <a:latin typeface="Calibri"/>
                <a:cs typeface="Calibri"/>
              </a:rPr>
              <a:t>accurate, </a:t>
            </a:r>
            <a:r>
              <a:rPr sz="2800" spc="-5" dirty="0">
                <a:latin typeface="Calibri"/>
                <a:cs typeface="Calibri"/>
              </a:rPr>
              <a:t>with a </a:t>
            </a:r>
            <a:r>
              <a:rPr sz="2800" b="1" spc="-5" dirty="0">
                <a:latin typeface="Calibri"/>
                <a:cs typeface="Calibri"/>
              </a:rPr>
              <a:t>SN </a:t>
            </a:r>
            <a:r>
              <a:rPr sz="2800" b="1" spc="-10" dirty="0">
                <a:latin typeface="Calibri"/>
                <a:cs typeface="Calibri"/>
              </a:rPr>
              <a:t>approaching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100%.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CT </a:t>
            </a:r>
            <a:r>
              <a:rPr sz="2800" spc="-10" dirty="0">
                <a:latin typeface="Calibri"/>
                <a:cs typeface="Calibri"/>
              </a:rPr>
              <a:t>permits precise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localization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an abscess</a:t>
            </a:r>
            <a:r>
              <a:rPr sz="2800" spc="-5" dirty="0">
                <a:latin typeface="Calibri"/>
                <a:cs typeface="Calibri"/>
              </a:rPr>
              <a:t>, assessment of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its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relationship 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adjacent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structures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detection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abscess</a:t>
            </a:r>
            <a:r>
              <a:rPr sz="2800" spc="-5" dirty="0">
                <a:latin typeface="Calibri"/>
                <a:cs typeface="Calibri"/>
              </a:rPr>
              <a:t>, which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a/with  </a:t>
            </a:r>
            <a:r>
              <a:rPr sz="2800" spc="-10" dirty="0">
                <a:latin typeface="Calibri"/>
                <a:cs typeface="Calibri"/>
              </a:rPr>
              <a:t>increased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mortality.</a:t>
            </a:r>
            <a:endParaRPr sz="2800">
              <a:latin typeface="Calibri"/>
              <a:cs typeface="Calibri"/>
            </a:endParaRPr>
          </a:p>
          <a:p>
            <a:pPr marL="241300" marR="8255" indent="-228600" algn="just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 appearance </a:t>
            </a:r>
            <a:r>
              <a:rPr sz="2800" spc="-5" dirty="0">
                <a:latin typeface="Calibri"/>
                <a:cs typeface="Calibri"/>
              </a:rPr>
              <a:t>of LA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b="1" spc="-5" dirty="0">
                <a:latin typeface="Calibri"/>
                <a:cs typeface="Calibri"/>
              </a:rPr>
              <a:t>variable</a:t>
            </a:r>
            <a:r>
              <a:rPr sz="2800" spc="-5" dirty="0">
                <a:latin typeface="Calibri"/>
                <a:cs typeface="Calibri"/>
              </a:rPr>
              <a:t>. In </a:t>
            </a:r>
            <a:r>
              <a:rPr sz="2800" spc="-15" dirty="0">
                <a:latin typeface="Calibri"/>
                <a:cs typeface="Calibri"/>
              </a:rPr>
              <a:t>general,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b="1" spc="-5" dirty="0">
                <a:latin typeface="Calibri"/>
                <a:cs typeface="Calibri"/>
              </a:rPr>
              <a:t>appear as </a:t>
            </a:r>
            <a:r>
              <a:rPr sz="2800" b="1" spc="-10" dirty="0">
                <a:latin typeface="Calibri"/>
                <a:cs typeface="Calibri"/>
              </a:rPr>
              <a:t>peripherally  </a:t>
            </a:r>
            <a:r>
              <a:rPr sz="2800" b="1" spc="-5" dirty="0">
                <a:latin typeface="Calibri"/>
                <a:cs typeface="Calibri"/>
              </a:rPr>
              <a:t>enhancing, </a:t>
            </a:r>
            <a:r>
              <a:rPr sz="2800" b="1" spc="-15" dirty="0">
                <a:latin typeface="Calibri"/>
                <a:cs typeface="Calibri"/>
              </a:rPr>
              <a:t>centrally </a:t>
            </a:r>
            <a:r>
              <a:rPr sz="2800" b="1" spc="-20" dirty="0">
                <a:latin typeface="Calibri"/>
                <a:cs typeface="Calibri"/>
              </a:rPr>
              <a:t>hypoattenuating </a:t>
            </a:r>
            <a:r>
              <a:rPr sz="2800" b="1" spc="-5" dirty="0">
                <a:latin typeface="Calibri"/>
                <a:cs typeface="Calibri"/>
              </a:rPr>
              <a:t>lesions 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[1]</a:t>
            </a:r>
            <a:endParaRPr sz="2800">
              <a:latin typeface="Calibri"/>
              <a:cs typeface="Calibri"/>
            </a:endParaRPr>
          </a:p>
          <a:p>
            <a:pPr marL="241300" marR="6985" indent="-228600" algn="just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Occasionally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appear </a:t>
            </a:r>
            <a:r>
              <a:rPr sz="2800" spc="-10" dirty="0">
                <a:latin typeface="Calibri"/>
                <a:cs typeface="Calibri"/>
              </a:rPr>
              <a:t>solid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contain </a:t>
            </a:r>
            <a:r>
              <a:rPr sz="2800" spc="-20" dirty="0">
                <a:latin typeface="Calibri"/>
                <a:cs typeface="Calibri"/>
              </a:rPr>
              <a:t>gas </a:t>
            </a:r>
            <a:r>
              <a:rPr sz="2800" spc="-10" dirty="0">
                <a:latin typeface="Calibri"/>
                <a:cs typeface="Calibri"/>
              </a:rPr>
              <a:t>(which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seen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~20% of </a:t>
            </a:r>
            <a:r>
              <a:rPr sz="2800" spc="-10" dirty="0">
                <a:latin typeface="Calibri"/>
                <a:cs typeface="Calibri"/>
              </a:rPr>
              <a:t>cases  [2]).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gas may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25" dirty="0">
                <a:latin typeface="Calibri"/>
                <a:cs typeface="Calibri"/>
              </a:rPr>
              <a:t>form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bubbles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air-fluid levels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.[3]</a:t>
            </a:r>
            <a:endParaRPr sz="2800">
              <a:latin typeface="Calibri"/>
              <a:cs typeface="Calibri"/>
            </a:endParaRPr>
          </a:p>
          <a:p>
            <a:pPr marL="241300" marR="6350" indent="-228600" algn="just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Segmental, </a:t>
            </a:r>
            <a:r>
              <a:rPr sz="2800" spc="-10" dirty="0">
                <a:latin typeface="Calibri"/>
                <a:cs typeface="Calibri"/>
              </a:rPr>
              <a:t>wedge-shaped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circumferential </a:t>
            </a:r>
            <a:r>
              <a:rPr sz="2800" spc="-5" dirty="0">
                <a:latin typeface="Calibri"/>
                <a:cs typeface="Calibri"/>
              </a:rPr>
              <a:t>perfusion abnormalities, with  early enhancement,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seen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.[1,</a:t>
            </a:r>
            <a:r>
              <a:rPr lang="en-IN" sz="2800" spc="-10" dirty="0">
                <a:latin typeface="Calibri"/>
                <a:cs typeface="Calibri"/>
              </a:rPr>
              <a:t>3]</a:t>
            </a:r>
            <a:endParaRPr lang="en-IN" sz="2800">
              <a:latin typeface="Calibri"/>
              <a:cs typeface="Calibri"/>
            </a:endParaRPr>
          </a:p>
          <a:p>
            <a:pPr marL="119380" lvl="1">
              <a:lnSpc>
                <a:spcPct val="100000"/>
              </a:lnSpc>
              <a:spcBef>
                <a:spcPts val="1555"/>
              </a:spcBef>
              <a:tabLst>
                <a:tab pos="245745" algn="l"/>
              </a:tabLst>
            </a:pPr>
            <a:endParaRPr lang="en-IN"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359" y="466344"/>
            <a:ext cx="11140440" cy="60071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270"/>
              </a:lnSpc>
            </a:pPr>
            <a:r>
              <a:rPr sz="4000" b="1" dirty="0">
                <a:latin typeface="Calibri"/>
                <a:cs typeface="Calibri"/>
              </a:rPr>
              <a:t>CT </a:t>
            </a:r>
            <a:r>
              <a:rPr sz="4000" b="1" spc="-10" dirty="0">
                <a:latin typeface="Calibri"/>
                <a:cs typeface="Calibri"/>
              </a:rPr>
              <a:t>Scan: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HA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173606"/>
            <a:ext cx="10985500" cy="45478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36957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The " </a:t>
            </a:r>
            <a:r>
              <a:rPr sz="2800" b="1" spc="-5" dirty="0">
                <a:latin typeface="Calibri"/>
                <a:cs typeface="Calibri"/>
              </a:rPr>
              <a:t>double </a:t>
            </a:r>
            <a:r>
              <a:rPr sz="2800" b="1" spc="-20" dirty="0">
                <a:latin typeface="Calibri"/>
                <a:cs typeface="Calibri"/>
              </a:rPr>
              <a:t>target </a:t>
            </a:r>
            <a:r>
              <a:rPr sz="2800" b="1" spc="-5" dirty="0">
                <a:latin typeface="Calibri"/>
                <a:cs typeface="Calibri"/>
              </a:rPr>
              <a:t>sign</a:t>
            </a:r>
            <a:r>
              <a:rPr sz="2800" spc="-5" dirty="0">
                <a:latin typeface="Calibri"/>
                <a:cs typeface="Calibri"/>
              </a:rPr>
              <a:t>"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characteristic </a:t>
            </a:r>
            <a:r>
              <a:rPr sz="2800" spc="-5" dirty="0">
                <a:latin typeface="Calibri"/>
                <a:cs typeface="Calibri"/>
              </a:rPr>
              <a:t>imaging </a:t>
            </a:r>
            <a:r>
              <a:rPr sz="2800" spc="-25" dirty="0">
                <a:latin typeface="Calibri"/>
                <a:cs typeface="Calibri"/>
              </a:rPr>
              <a:t>feature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hepatic  </a:t>
            </a:r>
            <a:r>
              <a:rPr sz="2800" spc="-5" dirty="0">
                <a:latin typeface="Calibri"/>
                <a:cs typeface="Calibri"/>
              </a:rPr>
              <a:t>abscess </a:t>
            </a:r>
            <a:r>
              <a:rPr sz="2800" spc="-20" dirty="0">
                <a:latin typeface="Calibri"/>
                <a:cs typeface="Calibri"/>
              </a:rPr>
              <a:t>demonstrated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CECT </a:t>
            </a:r>
            <a:r>
              <a:rPr sz="2800" spc="-5" dirty="0">
                <a:latin typeface="Calibri"/>
                <a:cs typeface="Calibri"/>
              </a:rPr>
              <a:t>scans,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which a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central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low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attenuation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lesion (fluid filled)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surrounded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high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attenuation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inner rim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low 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attenuation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outer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ring</a:t>
            </a:r>
            <a:r>
              <a:rPr sz="2800" spc="-10" dirty="0">
                <a:latin typeface="Calibri"/>
                <a:cs typeface="Calibri"/>
              </a:rPr>
              <a:t>.[1]</a:t>
            </a:r>
            <a:endParaRPr sz="280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inner ring (abscess </a:t>
            </a:r>
            <a:r>
              <a:rPr sz="2800" spc="-10" dirty="0">
                <a:latin typeface="Calibri"/>
                <a:cs typeface="Calibri"/>
              </a:rPr>
              <a:t>membrane) </a:t>
            </a:r>
            <a:r>
              <a:rPr sz="2800" spc="-15" dirty="0">
                <a:latin typeface="Calibri"/>
                <a:cs typeface="Calibri"/>
              </a:rPr>
              <a:t>demonstrates </a:t>
            </a:r>
            <a:r>
              <a:rPr sz="2800" spc="-10" dirty="0">
                <a:latin typeface="Calibri"/>
                <a:cs typeface="Calibri"/>
              </a:rPr>
              <a:t>early </a:t>
            </a:r>
            <a:r>
              <a:rPr sz="2800" spc="-15" dirty="0">
                <a:latin typeface="Calibri"/>
                <a:cs typeface="Calibri"/>
              </a:rPr>
              <a:t>contrast  </a:t>
            </a:r>
            <a:r>
              <a:rPr sz="2800" spc="-10" dirty="0">
                <a:latin typeface="Calibri"/>
                <a:cs typeface="Calibri"/>
              </a:rPr>
              <a:t>enhancement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5" dirty="0">
                <a:latin typeface="Calibri"/>
                <a:cs typeface="Calibri"/>
              </a:rPr>
              <a:t>persists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20" dirty="0">
                <a:latin typeface="Calibri"/>
                <a:cs typeface="Calibri"/>
              </a:rPr>
              <a:t>delayed </a:t>
            </a:r>
            <a:r>
              <a:rPr sz="2800" spc="-10" dirty="0">
                <a:latin typeface="Calibri"/>
                <a:cs typeface="Calibri"/>
              </a:rPr>
              <a:t>images, in </a:t>
            </a:r>
            <a:r>
              <a:rPr sz="2800" spc="-25" dirty="0">
                <a:latin typeface="Calibri"/>
                <a:cs typeface="Calibri"/>
              </a:rPr>
              <a:t>contrast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outer  rim (oedema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liver parenchyma) </a:t>
            </a:r>
            <a:r>
              <a:rPr sz="2800" spc="-5" dirty="0">
                <a:latin typeface="Calibri"/>
                <a:cs typeface="Calibri"/>
              </a:rPr>
              <a:t>which </a:t>
            </a:r>
            <a:r>
              <a:rPr sz="2800" spc="-10" dirty="0">
                <a:latin typeface="Calibri"/>
                <a:cs typeface="Calibri"/>
              </a:rPr>
              <a:t>only </a:t>
            </a:r>
            <a:r>
              <a:rPr sz="2800" spc="-5" dirty="0">
                <a:latin typeface="Calibri"/>
                <a:cs typeface="Calibri"/>
              </a:rPr>
              <a:t>enhances on </a:t>
            </a:r>
            <a:r>
              <a:rPr sz="2800" spc="-20" dirty="0">
                <a:latin typeface="Calibri"/>
                <a:cs typeface="Calibri"/>
              </a:rPr>
              <a:t>delayed  </a:t>
            </a:r>
            <a:r>
              <a:rPr sz="2800" spc="-10" dirty="0">
                <a:latin typeface="Calibri"/>
                <a:cs typeface="Calibri"/>
              </a:rPr>
              <a:t>phase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.[1]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"</a:t>
            </a:r>
            <a:r>
              <a:rPr sz="2800" b="1" spc="-15" dirty="0">
                <a:latin typeface="Calibri"/>
                <a:cs typeface="Calibri"/>
              </a:rPr>
              <a:t>cluster </a:t>
            </a:r>
            <a:r>
              <a:rPr sz="2800" b="1" spc="-5" dirty="0">
                <a:latin typeface="Calibri"/>
                <a:cs typeface="Calibri"/>
              </a:rPr>
              <a:t>sign</a:t>
            </a:r>
            <a:r>
              <a:rPr sz="2800" spc="-5" dirty="0">
                <a:latin typeface="Calibri"/>
                <a:cs typeface="Calibri"/>
              </a:rPr>
              <a:t>"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5" dirty="0">
                <a:latin typeface="Calibri"/>
                <a:cs typeface="Calibri"/>
              </a:rPr>
              <a:t>feature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PLA.[2]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5" dirty="0">
                <a:latin typeface="Calibri"/>
                <a:cs typeface="Calibri"/>
              </a:rPr>
              <a:t>an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aggregation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multiple 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low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attenuation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liver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lesions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localised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area</a:t>
            </a:r>
            <a:r>
              <a:rPr sz="2800" spc="-15" dirty="0">
                <a:latin typeface="Calibri"/>
                <a:cs typeface="Calibri"/>
              </a:rPr>
              <a:t> to </a:t>
            </a:r>
            <a:r>
              <a:rPr sz="2800" spc="-25" dirty="0">
                <a:latin typeface="Calibri"/>
                <a:cs typeface="Calibri"/>
              </a:rPr>
              <a:t>form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solitary </a:t>
            </a:r>
            <a:r>
              <a:rPr sz="2800" spc="-15" dirty="0">
                <a:latin typeface="Calibri"/>
                <a:cs typeface="Calibri"/>
              </a:rPr>
              <a:t>larger  </a:t>
            </a:r>
            <a:r>
              <a:rPr sz="2800" spc="-10" dirty="0">
                <a:latin typeface="Calibri"/>
                <a:cs typeface="Calibri"/>
              </a:rPr>
              <a:t>abscess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cavity.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027" y="365759"/>
            <a:ext cx="11089005" cy="6908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625"/>
              </a:lnSpc>
            </a:pPr>
            <a:r>
              <a:rPr sz="4000" spc="10" dirty="0"/>
              <a:t>CT </a:t>
            </a:r>
            <a:r>
              <a:rPr sz="4000" spc="-10" dirty="0"/>
              <a:t>SCANS:</a:t>
            </a:r>
            <a:r>
              <a:rPr sz="4000" spc="-5" dirty="0"/>
              <a:t> PLA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22731" y="1171955"/>
            <a:ext cx="5128260" cy="3867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2731" y="5155691"/>
            <a:ext cx="5128260" cy="8382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8255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PLA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RL </a:t>
            </a:r>
            <a:r>
              <a:rPr sz="1600" spc="-5" dirty="0">
                <a:latin typeface="Arial"/>
                <a:cs typeface="Arial"/>
              </a:rPr>
              <a:t>showing a hypointense rim </a:t>
            </a:r>
            <a:r>
              <a:rPr sz="1600" spc="-10" dirty="0">
                <a:latin typeface="Arial"/>
                <a:cs typeface="Arial"/>
              </a:rPr>
              <a:t>which </a:t>
            </a:r>
            <a:r>
              <a:rPr sz="1600" dirty="0">
                <a:latin typeface="Arial"/>
                <a:cs typeface="Arial"/>
              </a:rPr>
              <a:t>is  </a:t>
            </a:r>
            <a:r>
              <a:rPr sz="1600" spc="-5" dirty="0">
                <a:latin typeface="Arial"/>
                <a:cs typeface="Arial"/>
              </a:rPr>
              <a:t>secondary to peripheral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inflammation.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ts val="1870"/>
              </a:lnSpc>
            </a:pPr>
            <a:r>
              <a:rPr sz="1600" i="1" spc="-5" dirty="0">
                <a:latin typeface="Arial"/>
                <a:cs typeface="Arial"/>
              </a:rPr>
              <a:t>Ref: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SCHIFF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6355" y="1171955"/>
            <a:ext cx="4934711" cy="3875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96355" y="5163311"/>
            <a:ext cx="4935220" cy="8305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CT </a:t>
            </a:r>
            <a:r>
              <a:rPr sz="1600" dirty="0">
                <a:latin typeface="Arial"/>
                <a:cs typeface="Arial"/>
              </a:rPr>
              <a:t>scan </a:t>
            </a:r>
            <a:r>
              <a:rPr sz="1600" spc="-5" dirty="0">
                <a:latin typeface="Arial"/>
                <a:cs typeface="Arial"/>
              </a:rPr>
              <a:t>shows a low attenuation defect in the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ts val="1895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right lobe of the </a:t>
            </a:r>
            <a:r>
              <a:rPr sz="1600" spc="-20" dirty="0">
                <a:latin typeface="Arial"/>
                <a:cs typeface="Arial"/>
              </a:rPr>
              <a:t>liver. </a:t>
            </a:r>
            <a:r>
              <a:rPr sz="1600" spc="-5" dirty="0">
                <a:latin typeface="Arial"/>
                <a:cs typeface="Arial"/>
              </a:rPr>
              <a:t>Note gas in bile ducts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(arrow).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ts val="1895"/>
              </a:lnSpc>
            </a:pPr>
            <a:r>
              <a:rPr sz="1600" i="1" spc="-5" dirty="0">
                <a:latin typeface="Arial"/>
                <a:cs typeface="Arial"/>
              </a:rPr>
              <a:t>Ref: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Sherlock.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86106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0"/>
              </a:spcBef>
            </a:pPr>
            <a:r>
              <a:rPr sz="4400" spc="10" dirty="0"/>
              <a:t>CT </a:t>
            </a:r>
            <a:r>
              <a:rPr sz="4400" spc="-10" dirty="0"/>
              <a:t>Scan: </a:t>
            </a:r>
            <a:r>
              <a:rPr sz="4400" dirty="0"/>
              <a:t>PLA: </a:t>
            </a:r>
            <a:r>
              <a:rPr sz="4400" spc="-15" dirty="0"/>
              <a:t>Cluster</a:t>
            </a:r>
            <a:r>
              <a:rPr sz="4400" spc="-10" dirty="0"/>
              <a:t> </a:t>
            </a:r>
            <a:r>
              <a:rPr sz="4400" spc="-5" dirty="0"/>
              <a:t>sign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690116"/>
            <a:ext cx="10515600" cy="3537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5360923"/>
            <a:ext cx="9751060" cy="134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000"/>
              <a:buAutoNum type="alphaLcParenBoth"/>
              <a:tabLst>
                <a:tab pos="290195" algn="l"/>
              </a:tabLst>
            </a:pPr>
            <a:r>
              <a:rPr sz="2000" spc="-5" dirty="0">
                <a:latin typeface="Calibri"/>
                <a:cs typeface="Calibri"/>
              </a:rPr>
              <a:t>Arterial </a:t>
            </a:r>
            <a:r>
              <a:rPr sz="2000" dirty="0">
                <a:latin typeface="Calibri"/>
                <a:cs typeface="Calibri"/>
              </a:rPr>
              <a:t>phase </a:t>
            </a:r>
            <a:r>
              <a:rPr sz="2000" spc="-5" dirty="0">
                <a:latin typeface="Calibri"/>
                <a:cs typeface="Calibri"/>
              </a:rPr>
              <a:t>CECT </a:t>
            </a:r>
            <a:r>
              <a:rPr sz="2000" spc="-10" dirty="0">
                <a:latin typeface="Calibri"/>
                <a:cs typeface="Calibri"/>
              </a:rPr>
              <a:t>shows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b="1" spc="-10" dirty="0">
                <a:latin typeface="Calibri"/>
                <a:cs typeface="Calibri"/>
              </a:rPr>
              <a:t>hypoattenuating </a:t>
            </a:r>
            <a:r>
              <a:rPr sz="2000" b="1" dirty="0">
                <a:latin typeface="Calibri"/>
                <a:cs typeface="Calibri"/>
              </a:rPr>
              <a:t>lesion </a:t>
            </a:r>
            <a:r>
              <a:rPr sz="2000" spc="-5" dirty="0">
                <a:latin typeface="Calibri"/>
                <a:cs typeface="Calibri"/>
              </a:rPr>
              <a:t>consisting of smaller aggregating </a:t>
            </a:r>
            <a:r>
              <a:rPr sz="2000" spc="-10" dirty="0">
                <a:latin typeface="Calibri"/>
                <a:cs typeface="Calibri"/>
              </a:rPr>
              <a:t>cystic  </a:t>
            </a:r>
            <a:r>
              <a:rPr sz="2000" spc="-5" dirty="0">
                <a:latin typeface="Calibri"/>
                <a:cs typeface="Calibri"/>
              </a:rPr>
              <a:t>lesions, </a:t>
            </a:r>
            <a:r>
              <a:rPr sz="2000" dirty="0">
                <a:latin typeface="Calibri"/>
                <a:cs typeface="Calibri"/>
              </a:rPr>
              <a:t>known as the “</a:t>
            </a:r>
            <a:r>
              <a:rPr sz="2000" b="1" dirty="0">
                <a:latin typeface="Calibri"/>
                <a:cs typeface="Calibri"/>
              </a:rPr>
              <a:t>cluster”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sign.</a:t>
            </a:r>
            <a:endParaRPr sz="2000">
              <a:latin typeface="Calibri"/>
              <a:cs typeface="Calibri"/>
            </a:endParaRPr>
          </a:p>
          <a:p>
            <a:pPr marL="358775" indent="-346710">
              <a:lnSpc>
                <a:spcPct val="100000"/>
              </a:lnSpc>
              <a:buSzPct val="95000"/>
              <a:buAutoNum type="alphaLcParenBoth"/>
              <a:tabLst>
                <a:tab pos="359410" algn="l"/>
              </a:tabLst>
            </a:pPr>
            <a:r>
              <a:rPr sz="2000" spc="-15" dirty="0">
                <a:latin typeface="Calibri"/>
                <a:cs typeface="Calibri"/>
              </a:rPr>
              <a:t>Portal </a:t>
            </a:r>
            <a:r>
              <a:rPr sz="2000" spc="-5" dirty="0">
                <a:latin typeface="Calibri"/>
                <a:cs typeface="Calibri"/>
              </a:rPr>
              <a:t>venous phase </a:t>
            </a:r>
            <a:r>
              <a:rPr sz="2000" spc="5" dirty="0">
                <a:latin typeface="Calibri"/>
                <a:cs typeface="Calibri"/>
              </a:rPr>
              <a:t>CT </a:t>
            </a:r>
            <a:r>
              <a:rPr sz="2000" spc="-5" dirty="0">
                <a:latin typeface="Calibri"/>
                <a:cs typeface="Calibri"/>
              </a:rPr>
              <a:t>depicts enhancement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irregular </a:t>
            </a:r>
            <a:r>
              <a:rPr sz="2000" spc="-10" dirty="0">
                <a:latin typeface="Calibri"/>
                <a:cs typeface="Calibri"/>
              </a:rPr>
              <a:t>septa </a:t>
            </a:r>
            <a:r>
              <a:rPr sz="2000" dirty="0">
                <a:latin typeface="Calibri"/>
                <a:cs typeface="Calibri"/>
              </a:rPr>
              <a:t>within the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abscess.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759"/>
            <a:ext cx="10515600" cy="969644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25"/>
              </a:spcBef>
            </a:pPr>
            <a:r>
              <a:rPr sz="4400" spc="15" dirty="0"/>
              <a:t>CT </a:t>
            </a:r>
            <a:r>
              <a:rPr sz="4400" spc="-10" dirty="0"/>
              <a:t>Scan </a:t>
            </a:r>
            <a:r>
              <a:rPr sz="4400" dirty="0"/>
              <a:t>of</a:t>
            </a:r>
            <a:r>
              <a:rPr sz="4400" spc="-20" dirty="0"/>
              <a:t> </a:t>
            </a:r>
            <a:r>
              <a:rPr sz="4400" dirty="0"/>
              <a:t>PLA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690116"/>
            <a:ext cx="4782312" cy="312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4985080"/>
            <a:ext cx="10067925" cy="1451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Coronal </a:t>
            </a:r>
            <a:r>
              <a:rPr sz="2400" spc="5" dirty="0">
                <a:latin typeface="Calibri"/>
                <a:cs typeface="Calibri"/>
              </a:rPr>
              <a:t>CT </a:t>
            </a:r>
            <a:r>
              <a:rPr sz="2400" spc="-5" dirty="0">
                <a:latin typeface="Calibri"/>
                <a:cs typeface="Calibri"/>
              </a:rPr>
              <a:t>image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portal </a:t>
            </a:r>
            <a:r>
              <a:rPr sz="2400" spc="-5" dirty="0">
                <a:latin typeface="Calibri"/>
                <a:cs typeface="Calibri"/>
              </a:rPr>
              <a:t>venous phase depicts </a:t>
            </a:r>
            <a:r>
              <a:rPr sz="2400" b="1" spc="-5" dirty="0">
                <a:latin typeface="Calibri"/>
                <a:cs typeface="Calibri"/>
              </a:rPr>
              <a:t>multiple </a:t>
            </a:r>
            <a:r>
              <a:rPr sz="2400" b="1" spc="-10" dirty="0">
                <a:latin typeface="Calibri"/>
                <a:cs typeface="Calibri"/>
              </a:rPr>
              <a:t>round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low-attenuating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lesions in both </a:t>
            </a:r>
            <a:r>
              <a:rPr sz="2400" b="1" spc="-10" dirty="0">
                <a:latin typeface="Calibri"/>
                <a:cs typeface="Calibri"/>
              </a:rPr>
              <a:t>hepatic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lobes.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cluster </a:t>
            </a:r>
            <a:r>
              <a:rPr sz="2400" b="1" dirty="0">
                <a:latin typeface="Calibri"/>
                <a:cs typeface="Calibri"/>
              </a:rPr>
              <a:t>sign </a:t>
            </a:r>
            <a:r>
              <a:rPr sz="2400" dirty="0">
                <a:latin typeface="Calibri"/>
                <a:cs typeface="Calibri"/>
              </a:rPr>
              <a:t>is also </a:t>
            </a:r>
            <a:r>
              <a:rPr sz="2400" spc="-10" dirty="0">
                <a:latin typeface="Calibri"/>
                <a:cs typeface="Calibri"/>
              </a:rPr>
              <a:t>noted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some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larger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lesions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691" y="365759"/>
            <a:ext cx="11009630" cy="71183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890"/>
              </a:lnSpc>
            </a:pPr>
            <a:r>
              <a:rPr sz="4400" b="1" spc="-15" dirty="0">
                <a:latin typeface="Calibri"/>
                <a:cs typeface="Calibri"/>
              </a:rPr>
              <a:t>General</a:t>
            </a:r>
            <a:r>
              <a:rPr sz="4400" b="1" spc="-35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Approach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7411" y="1249680"/>
            <a:ext cx="3515995" cy="55943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Suspicious?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7411" y="2191511"/>
            <a:ext cx="3515995" cy="55943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USG/CT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7411" y="3140964"/>
            <a:ext cx="3515995" cy="55943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10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Send blood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Aspirate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7411" y="4003547"/>
            <a:ext cx="3515995" cy="55943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9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Send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Serum IgG/IgM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Elisa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Entamoeba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7411" y="4812791"/>
            <a:ext cx="3515995" cy="55816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563245">
              <a:lnSpc>
                <a:spcPct val="100000"/>
              </a:lnSpc>
              <a:spcBef>
                <a:spcPts val="100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Start Empirical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Antibiotics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8747" y="5675376"/>
            <a:ext cx="3514725" cy="55816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100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Adjust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antibiotics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 &amp;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99360" y="1246632"/>
            <a:ext cx="905510" cy="4986655"/>
          </a:xfrm>
          <a:custGeom>
            <a:avLst/>
            <a:gdLst/>
            <a:ahLst/>
            <a:cxnLst/>
            <a:rect l="l" t="t" r="r" b="b"/>
            <a:pathLst>
              <a:path w="905510" h="4986655">
                <a:moveTo>
                  <a:pt x="905255" y="4533900"/>
                </a:moveTo>
                <a:lnTo>
                  <a:pt x="0" y="4533900"/>
                </a:lnTo>
                <a:lnTo>
                  <a:pt x="452627" y="4986528"/>
                </a:lnTo>
                <a:lnTo>
                  <a:pt x="905255" y="4533900"/>
                </a:lnTo>
                <a:close/>
              </a:path>
              <a:path w="905510" h="4986655">
                <a:moveTo>
                  <a:pt x="678941" y="0"/>
                </a:moveTo>
                <a:lnTo>
                  <a:pt x="226313" y="0"/>
                </a:lnTo>
                <a:lnTo>
                  <a:pt x="226313" y="4533900"/>
                </a:lnTo>
                <a:lnTo>
                  <a:pt x="678941" y="4533900"/>
                </a:lnTo>
                <a:lnTo>
                  <a:pt x="67894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99360" y="1246632"/>
            <a:ext cx="905510" cy="4986655"/>
          </a:xfrm>
          <a:custGeom>
            <a:avLst/>
            <a:gdLst/>
            <a:ahLst/>
            <a:cxnLst/>
            <a:rect l="l" t="t" r="r" b="b"/>
            <a:pathLst>
              <a:path w="905510" h="4986655">
                <a:moveTo>
                  <a:pt x="0" y="4533900"/>
                </a:moveTo>
                <a:lnTo>
                  <a:pt x="226313" y="4533900"/>
                </a:lnTo>
                <a:lnTo>
                  <a:pt x="226313" y="0"/>
                </a:lnTo>
                <a:lnTo>
                  <a:pt x="678941" y="0"/>
                </a:lnTo>
                <a:lnTo>
                  <a:pt x="678941" y="4533900"/>
                </a:lnTo>
                <a:lnTo>
                  <a:pt x="905255" y="4533900"/>
                </a:lnTo>
                <a:lnTo>
                  <a:pt x="452627" y="4986528"/>
                </a:lnTo>
                <a:lnTo>
                  <a:pt x="0" y="45339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17576"/>
            <a:ext cx="11119485" cy="845819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40"/>
              </a:spcBef>
            </a:pPr>
            <a:r>
              <a:rPr sz="4400" b="1" spc="-5" dirty="0">
                <a:latin typeface="Calibri"/>
                <a:cs typeface="Calibri"/>
              </a:rPr>
              <a:t>Modalities </a:t>
            </a:r>
            <a:r>
              <a:rPr sz="4400" b="1" dirty="0">
                <a:latin typeface="Calibri"/>
                <a:cs typeface="Calibri"/>
              </a:rPr>
              <a:t>of</a:t>
            </a:r>
            <a:r>
              <a:rPr sz="4400" b="1" spc="-30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Management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288440"/>
            <a:ext cx="10302240" cy="3477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Management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Antibiotics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Aspiration</a:t>
            </a:r>
            <a:r>
              <a:rPr sz="2800" spc="-15" dirty="0">
                <a:latin typeface="Calibri"/>
                <a:cs typeface="Calibri"/>
              </a:rPr>
              <a:t>: percutaneous </a:t>
            </a:r>
            <a:r>
              <a:rPr sz="2800" spc="-10" dirty="0">
                <a:latin typeface="Calibri"/>
                <a:cs typeface="Calibri"/>
              </a:rPr>
              <a:t>needle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aspiration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Drainage:</a:t>
            </a:r>
            <a:endParaRPr sz="2800">
              <a:latin typeface="Calibri"/>
              <a:cs typeface="Calibri"/>
            </a:endParaRPr>
          </a:p>
          <a:p>
            <a:pPr marL="241300" marR="546735" indent="-228600">
              <a:lnSpc>
                <a:spcPts val="3020"/>
              </a:lnSpc>
              <a:spcBef>
                <a:spcPts val="104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dirty="0">
                <a:latin typeface="Calibri"/>
                <a:cs typeface="Calibri"/>
              </a:rPr>
              <a:t>CT </a:t>
            </a:r>
            <a:r>
              <a:rPr sz="2800" spc="-5" dirty="0">
                <a:latin typeface="Calibri"/>
                <a:cs typeface="Calibri"/>
              </a:rPr>
              <a:t>or US-guided </a:t>
            </a:r>
            <a:r>
              <a:rPr sz="2800" spc="-15" dirty="0">
                <a:latin typeface="Calibri"/>
                <a:cs typeface="Calibri"/>
              </a:rPr>
              <a:t>percutaneous drainage </a:t>
            </a:r>
            <a:r>
              <a:rPr sz="2800" spc="-5" dirty="0">
                <a:latin typeface="Calibri"/>
                <a:cs typeface="Calibri"/>
              </a:rPr>
              <a:t>(with or without </a:t>
            </a:r>
            <a:r>
              <a:rPr sz="2800" spc="-15" dirty="0">
                <a:latin typeface="Calibri"/>
                <a:cs typeface="Calibri"/>
              </a:rPr>
              <a:t>catheter  </a:t>
            </a:r>
            <a:r>
              <a:rPr sz="2800" spc="-10" dirty="0">
                <a:latin typeface="Calibri"/>
                <a:cs typeface="Calibri"/>
              </a:rPr>
              <a:t>placement)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3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Surgical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drainage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Drainage by </a:t>
            </a:r>
            <a:r>
              <a:rPr sz="2800" spc="-10" dirty="0">
                <a:latin typeface="Calibri"/>
                <a:cs typeface="Calibri"/>
              </a:rPr>
              <a:t>endoscopic </a:t>
            </a:r>
            <a:r>
              <a:rPr sz="2800" spc="-20" dirty="0">
                <a:latin typeface="Calibri"/>
                <a:cs typeface="Calibri"/>
              </a:rPr>
              <a:t>retrograde </a:t>
            </a:r>
            <a:r>
              <a:rPr sz="2800" spc="-15" dirty="0">
                <a:latin typeface="Calibri"/>
                <a:cs typeface="Calibri"/>
              </a:rPr>
              <a:t>cholangiopancreatography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(ERCP)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587" y="396240"/>
            <a:ext cx="11018520" cy="74231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5010"/>
              </a:lnSpc>
            </a:pPr>
            <a:r>
              <a:rPr sz="4400" b="1" spc="-10" dirty="0">
                <a:latin typeface="Calibri"/>
                <a:cs typeface="Calibri"/>
              </a:rPr>
              <a:t>Antibiotics</a:t>
            </a:r>
            <a:r>
              <a:rPr sz="4400" b="1" spc="-45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Regime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23" y="1275334"/>
            <a:ext cx="10863580" cy="30111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6985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Empiric broad-spectrum </a:t>
            </a:r>
            <a:r>
              <a:rPr sz="2800" b="1" spc="-20" dirty="0">
                <a:latin typeface="Calibri"/>
                <a:cs typeface="Calibri"/>
              </a:rPr>
              <a:t>parenteral </a:t>
            </a:r>
            <a:r>
              <a:rPr sz="2800" b="1" spc="-5" dirty="0">
                <a:latin typeface="Calibri"/>
                <a:cs typeface="Calibri"/>
              </a:rPr>
              <a:t>antibiotics </a:t>
            </a:r>
            <a:r>
              <a:rPr sz="2800" spc="-5" dirty="0">
                <a:latin typeface="Calibri"/>
                <a:cs typeface="Calibri"/>
              </a:rPr>
              <a:t>should be </a:t>
            </a:r>
            <a:r>
              <a:rPr sz="2800" spc="-15" dirty="0">
                <a:latin typeface="Calibri"/>
                <a:cs typeface="Calibri"/>
              </a:rPr>
              <a:t>administered  </a:t>
            </a:r>
            <a:r>
              <a:rPr sz="2800" spc="-10" dirty="0">
                <a:latin typeface="Calibri"/>
                <a:cs typeface="Calibri"/>
              </a:rPr>
              <a:t>pending abscess </a:t>
            </a:r>
            <a:r>
              <a:rPr sz="2800" spc="-20" dirty="0">
                <a:latin typeface="Calibri"/>
                <a:cs typeface="Calibri"/>
              </a:rPr>
              <a:t>gram stain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culture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results.</a:t>
            </a:r>
            <a:endParaRPr sz="2800">
              <a:latin typeface="Calibri"/>
              <a:cs typeface="Calibri"/>
            </a:endParaRPr>
          </a:p>
          <a:p>
            <a:pPr marL="241300" marR="8255" indent="-228600" algn="just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Regardless </a:t>
            </a:r>
            <a:r>
              <a:rPr sz="2800" spc="-5" dirty="0">
                <a:latin typeface="Calibri"/>
                <a:cs typeface="Calibri"/>
              </a:rPr>
              <a:t>of the initial </a:t>
            </a:r>
            <a:r>
              <a:rPr sz="2800" spc="-10" dirty="0">
                <a:latin typeface="Calibri"/>
                <a:cs typeface="Calibri"/>
              </a:rPr>
              <a:t>empiric regimen,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therapeutic regimen  </a:t>
            </a:r>
            <a:r>
              <a:rPr sz="2800" b="1" spc="-5" dirty="0">
                <a:latin typeface="Calibri"/>
                <a:cs typeface="Calibri"/>
              </a:rPr>
              <a:t>should be </a:t>
            </a:r>
            <a:r>
              <a:rPr sz="2800" b="1" spc="-15" dirty="0">
                <a:latin typeface="Calibri"/>
                <a:cs typeface="Calibri"/>
              </a:rPr>
              <a:t>revisited </a:t>
            </a:r>
            <a:r>
              <a:rPr sz="2800" spc="-5" dirty="0">
                <a:latin typeface="Calibri"/>
                <a:cs typeface="Calibri"/>
              </a:rPr>
              <a:t>once </a:t>
            </a:r>
            <a:r>
              <a:rPr sz="2800" spc="-10" dirty="0">
                <a:latin typeface="Calibri"/>
                <a:cs typeface="Calibri"/>
              </a:rPr>
              <a:t>culture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susceptibility results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available.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Recovery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b="1" spc="-15" dirty="0">
                <a:latin typeface="Calibri"/>
                <a:cs typeface="Calibri"/>
              </a:rPr>
              <a:t>more</a:t>
            </a:r>
            <a:r>
              <a:rPr sz="2800" b="1" spc="6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than one </a:t>
            </a:r>
            <a:r>
              <a:rPr sz="2800" b="1" spc="-15" dirty="0">
                <a:latin typeface="Calibri"/>
                <a:cs typeface="Calibri"/>
              </a:rPr>
              <a:t>organism </a:t>
            </a:r>
            <a:r>
              <a:rPr sz="2800" spc="-5" dirty="0">
                <a:latin typeface="Calibri"/>
                <a:cs typeface="Calibri"/>
              </a:rPr>
              <a:t>should </a:t>
            </a:r>
            <a:r>
              <a:rPr sz="2800" b="1" spc="-15" dirty="0">
                <a:latin typeface="Calibri"/>
                <a:cs typeface="Calibri"/>
              </a:rPr>
              <a:t>suggest  </a:t>
            </a:r>
            <a:r>
              <a:rPr sz="2800" b="1" spc="-5" dirty="0">
                <a:latin typeface="Calibri"/>
                <a:cs typeface="Calibri"/>
              </a:rPr>
              <a:t>polymicrobial  </a:t>
            </a:r>
            <a:r>
              <a:rPr sz="2800" b="1" spc="-15" dirty="0">
                <a:latin typeface="Calibri"/>
                <a:cs typeface="Calibri"/>
              </a:rPr>
              <a:t>infection</a:t>
            </a:r>
            <a:r>
              <a:rPr sz="2800" b="1" spc="6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including anaerobes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even 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if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anaerobes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isolated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culture</a:t>
            </a:r>
            <a:r>
              <a:rPr sz="2800" spc="-10" dirty="0">
                <a:latin typeface="Calibri"/>
                <a:cs typeface="Calibri"/>
              </a:rPr>
              <a:t>.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such </a:t>
            </a:r>
            <a:r>
              <a:rPr sz="2800" spc="-15" dirty="0">
                <a:latin typeface="Calibri"/>
                <a:cs typeface="Calibri"/>
              </a:rPr>
              <a:t>circumstances, </a:t>
            </a:r>
            <a:r>
              <a:rPr sz="2800" spc="-10" dirty="0">
                <a:latin typeface="Calibri"/>
                <a:cs typeface="Calibri"/>
              </a:rPr>
              <a:t>anaerobic </a:t>
            </a:r>
            <a:r>
              <a:rPr sz="2800" spc="-20" dirty="0">
                <a:latin typeface="Calibri"/>
                <a:cs typeface="Calibri"/>
              </a:rPr>
              <a:t>coverage </a:t>
            </a:r>
            <a:r>
              <a:rPr sz="2800" spc="-10" dirty="0">
                <a:latin typeface="Calibri"/>
                <a:cs typeface="Calibri"/>
              </a:rPr>
              <a:t>should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continued.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8368" y="509016"/>
            <a:ext cx="10515600" cy="934719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95"/>
              </a:spcBef>
            </a:pPr>
            <a:r>
              <a:rPr sz="4400" spc="-10" dirty="0"/>
              <a:t>Empirical </a:t>
            </a:r>
            <a:r>
              <a:rPr sz="4400" spc="-5" dirty="0"/>
              <a:t>Antibiotic</a:t>
            </a:r>
            <a:r>
              <a:rPr sz="4400" spc="5" dirty="0"/>
              <a:t> </a:t>
            </a:r>
            <a:r>
              <a:rPr sz="4400" spc="-10" dirty="0"/>
              <a:t>Regime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119616" y="5955791"/>
            <a:ext cx="2334895" cy="637540"/>
          </a:xfrm>
          <a:custGeom>
            <a:avLst/>
            <a:gdLst/>
            <a:ahLst/>
            <a:cxnLst/>
            <a:rect l="l" t="t" r="r" b="b"/>
            <a:pathLst>
              <a:path w="2334895" h="637540">
                <a:moveTo>
                  <a:pt x="0" y="106172"/>
                </a:moveTo>
                <a:lnTo>
                  <a:pt x="8338" y="64845"/>
                </a:lnTo>
                <a:lnTo>
                  <a:pt x="31083" y="31097"/>
                </a:lnTo>
                <a:lnTo>
                  <a:pt x="64829" y="8343"/>
                </a:lnTo>
                <a:lnTo>
                  <a:pt x="106172" y="0"/>
                </a:lnTo>
                <a:lnTo>
                  <a:pt x="2228595" y="0"/>
                </a:lnTo>
                <a:lnTo>
                  <a:pt x="2269938" y="8343"/>
                </a:lnTo>
                <a:lnTo>
                  <a:pt x="2303684" y="31097"/>
                </a:lnTo>
                <a:lnTo>
                  <a:pt x="2326429" y="64845"/>
                </a:lnTo>
                <a:lnTo>
                  <a:pt x="2334767" y="106172"/>
                </a:lnTo>
                <a:lnTo>
                  <a:pt x="2334767" y="530860"/>
                </a:lnTo>
                <a:lnTo>
                  <a:pt x="2326429" y="572186"/>
                </a:lnTo>
                <a:lnTo>
                  <a:pt x="2303684" y="605934"/>
                </a:lnTo>
                <a:lnTo>
                  <a:pt x="2269938" y="628688"/>
                </a:lnTo>
                <a:lnTo>
                  <a:pt x="2228595" y="637032"/>
                </a:lnTo>
                <a:lnTo>
                  <a:pt x="106172" y="637032"/>
                </a:lnTo>
                <a:lnTo>
                  <a:pt x="64829" y="628688"/>
                </a:lnTo>
                <a:lnTo>
                  <a:pt x="31083" y="605934"/>
                </a:lnTo>
                <a:lnTo>
                  <a:pt x="8338" y="572186"/>
                </a:lnTo>
                <a:lnTo>
                  <a:pt x="0" y="530860"/>
                </a:lnTo>
                <a:lnTo>
                  <a:pt x="0" y="10617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19792" y="6110732"/>
            <a:ext cx="537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Schiff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6498" y="1793493"/>
            <a:ext cx="10356215" cy="3736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71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  <a:tab pos="1932939" algn="l"/>
                <a:tab pos="3342640" algn="l"/>
                <a:tab pos="4711700" algn="l"/>
                <a:tab pos="6026785" algn="l"/>
                <a:tab pos="7833359" algn="l"/>
                <a:tab pos="8976360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tibiotic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choic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ol</a:t>
            </a:r>
            <a:r>
              <a:rPr sz="2800" spc="-4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binin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oa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	s</a:t>
            </a:r>
            <a:r>
              <a:rPr sz="2800" spc="-10" dirty="0">
                <a:latin typeface="Calibri"/>
                <a:cs typeface="Calibri"/>
              </a:rPr>
              <a:t>pect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um  antibiotics: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3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Third-generation </a:t>
            </a:r>
            <a:r>
              <a:rPr sz="2800" spc="-5" dirty="0">
                <a:latin typeface="Calibri"/>
                <a:cs typeface="Calibri"/>
              </a:rPr>
              <a:t>cephalosporin </a:t>
            </a:r>
            <a:r>
              <a:rPr sz="2800" spc="-10" dirty="0">
                <a:latin typeface="Calibri"/>
                <a:cs typeface="Calibri"/>
              </a:rPr>
              <a:t>plus </a:t>
            </a:r>
            <a:r>
              <a:rPr sz="2800" spc="-15" dirty="0">
                <a:latin typeface="Calibri"/>
                <a:cs typeface="Calibri"/>
              </a:rPr>
              <a:t>clindamycin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metronidazole.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Broad </a:t>
            </a:r>
            <a:r>
              <a:rPr sz="2800" spc="-10" dirty="0">
                <a:latin typeface="Calibri"/>
                <a:cs typeface="Calibri"/>
              </a:rPr>
              <a:t>spectrum penicillin plus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aminoglycosides.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Second-generation </a:t>
            </a:r>
            <a:r>
              <a:rPr sz="2800" spc="-5" dirty="0">
                <a:latin typeface="Calibri"/>
                <a:cs typeface="Calibri"/>
              </a:rPr>
              <a:t>cephalosporin </a:t>
            </a:r>
            <a:r>
              <a:rPr sz="2800" spc="-10" dirty="0">
                <a:latin typeface="Calibri"/>
                <a:cs typeface="Calibri"/>
              </a:rPr>
              <a:t>plus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aminoglycosides.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0">
              <a:latin typeface="Times New Roman"/>
              <a:cs typeface="Times New Roman"/>
            </a:endParaRPr>
          </a:p>
          <a:p>
            <a:pPr marL="12700" marR="5080">
              <a:lnSpc>
                <a:spcPts val="2810"/>
              </a:lnSpc>
              <a:tabLst>
                <a:tab pos="1609725" algn="l"/>
                <a:tab pos="2726690" algn="l"/>
                <a:tab pos="3284854" algn="l"/>
                <a:tab pos="4434205" algn="l"/>
                <a:tab pos="6282690" algn="l"/>
                <a:tab pos="7110730" algn="l"/>
                <a:tab pos="8785860" algn="l"/>
                <a:tab pos="9665335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reat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ent	should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started	</a:t>
            </a:r>
            <a:r>
              <a:rPr sz="2400" spc="-5" dirty="0">
                <a:latin typeface="Arial"/>
                <a:cs typeface="Arial"/>
              </a:rPr>
              <a:t>imme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	a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ter	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2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ecimens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have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been  obtained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culture without waiting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definitive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results.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636" y="373379"/>
            <a:ext cx="11170920" cy="65405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485"/>
              </a:lnSpc>
            </a:pPr>
            <a:r>
              <a:rPr sz="4000" b="1" spc="-5" dirty="0">
                <a:latin typeface="Calibri"/>
                <a:cs typeface="Calibri"/>
              </a:rPr>
              <a:t>Empiric </a:t>
            </a:r>
            <a:r>
              <a:rPr sz="4000" b="1" spc="-10" dirty="0">
                <a:latin typeface="Calibri"/>
                <a:cs typeface="Calibri"/>
              </a:rPr>
              <a:t>antibiotic</a:t>
            </a:r>
            <a:r>
              <a:rPr sz="4000" b="1" spc="3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therapy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5937" y="1516507"/>
            <a:ext cx="11170856" cy="371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937" y="4006722"/>
            <a:ext cx="11170856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9587" y="1139825"/>
          <a:ext cx="11172190" cy="4734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Regimen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First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choice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Monotherapy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beta-lactam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inhibitor: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Piperacillin-tazobactam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Ticarcillin-clavulanate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3.375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4.5 g IV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every six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hours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3.1 g IV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every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four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hours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Combination 3RD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gen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cephalosporin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PLUS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metronidazole: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Ceftriaxone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 g IV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every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24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hours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Metronidazole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500 mg IV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every eight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hours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Alternative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empiric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regimens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Combination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fluoroquinolone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PLUS</a:t>
                      </a:r>
                      <a:r>
                        <a:rPr sz="1800" b="1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metronidazole: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Ciprofloxacin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400 mg IV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every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hours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Levofloxacin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500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750 mg IV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once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daily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Metronidazole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500 mg IV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every eight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hours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040111" y="6306311"/>
            <a:ext cx="1647825" cy="37084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265"/>
              </a:spcBef>
            </a:pPr>
            <a:r>
              <a:rPr sz="1800" spc="-10" dirty="0">
                <a:latin typeface="Calibri"/>
                <a:cs typeface="Calibri"/>
              </a:rPr>
              <a:t>Uptodate21.6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587" y="461772"/>
            <a:ext cx="11229340" cy="73025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960"/>
              </a:lnSpc>
            </a:pPr>
            <a:r>
              <a:rPr sz="4400" spc="-10" dirty="0"/>
              <a:t>Extranote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2023" y="1307719"/>
            <a:ext cx="11074400" cy="50114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1300" marR="6350" indent="-229235" algn="just">
              <a:lnSpc>
                <a:spcPct val="70000"/>
              </a:lnSpc>
              <a:spcBef>
                <a:spcPts val="640"/>
              </a:spcBef>
              <a:buFont typeface="Arial"/>
              <a:buChar char="•"/>
              <a:tabLst>
                <a:tab pos="241935" algn="l"/>
              </a:tabLst>
            </a:pPr>
            <a:r>
              <a:rPr sz="1500" b="1" spc="-5" dirty="0">
                <a:latin typeface="Calibri"/>
                <a:cs typeface="Calibri"/>
              </a:rPr>
              <a:t>The peritoneum </a:t>
            </a:r>
            <a:r>
              <a:rPr sz="1500" dirty="0">
                <a:latin typeface="Calibri"/>
                <a:cs typeface="Calibri"/>
              </a:rPr>
              <a:t>is a </a:t>
            </a:r>
            <a:r>
              <a:rPr sz="1500" spc="-10" dirty="0">
                <a:latin typeface="Calibri"/>
                <a:cs typeface="Calibri"/>
              </a:rPr>
              <a:t>continuous </a:t>
            </a:r>
            <a:r>
              <a:rPr sz="1500" spc="-5" dirty="0">
                <a:latin typeface="Calibri"/>
                <a:cs typeface="Calibri"/>
              </a:rPr>
              <a:t>membrane which </a:t>
            </a:r>
            <a:r>
              <a:rPr sz="1500" dirty="0">
                <a:latin typeface="Calibri"/>
                <a:cs typeface="Calibri"/>
              </a:rPr>
              <a:t>lines the </a:t>
            </a:r>
            <a:r>
              <a:rPr sz="1500" spc="-5" dirty="0">
                <a:latin typeface="Calibri"/>
                <a:cs typeface="Calibri"/>
              </a:rPr>
              <a:t>abdominal </a:t>
            </a:r>
            <a:r>
              <a:rPr sz="1500" spc="-15" dirty="0">
                <a:latin typeface="Calibri"/>
                <a:cs typeface="Calibri"/>
              </a:rPr>
              <a:t>cavity </a:t>
            </a:r>
            <a:r>
              <a:rPr sz="1500" spc="-5" dirty="0">
                <a:latin typeface="Calibri"/>
                <a:cs typeface="Calibri"/>
              </a:rPr>
              <a:t>and </a:t>
            </a:r>
            <a:r>
              <a:rPr sz="1500" spc="-15" dirty="0">
                <a:latin typeface="Calibri"/>
                <a:cs typeface="Calibri"/>
              </a:rPr>
              <a:t>covers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abdominal </a:t>
            </a:r>
            <a:r>
              <a:rPr sz="1500" spc="-15" dirty="0">
                <a:latin typeface="Calibri"/>
                <a:cs typeface="Calibri"/>
              </a:rPr>
              <a:t>organs </a:t>
            </a:r>
            <a:r>
              <a:rPr sz="1500" dirty="0">
                <a:latin typeface="Calibri"/>
                <a:cs typeface="Calibri"/>
              </a:rPr>
              <a:t>(or </a:t>
            </a:r>
            <a:r>
              <a:rPr sz="1500" spc="-5" dirty="0">
                <a:latin typeface="Calibri"/>
                <a:cs typeface="Calibri"/>
              </a:rPr>
              <a:t>viscera).It </a:t>
            </a:r>
            <a:r>
              <a:rPr sz="1500" dirty="0">
                <a:latin typeface="Calibri"/>
                <a:cs typeface="Calibri"/>
              </a:rPr>
              <a:t>acts </a:t>
            </a:r>
            <a:r>
              <a:rPr sz="1500" spc="-15" dirty="0">
                <a:latin typeface="Calibri"/>
                <a:cs typeface="Calibri"/>
              </a:rPr>
              <a:t>to  </a:t>
            </a:r>
            <a:r>
              <a:rPr sz="1500" spc="-5" dirty="0">
                <a:latin typeface="Calibri"/>
                <a:cs typeface="Calibri"/>
              </a:rPr>
              <a:t>support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viscera,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provides </a:t>
            </a:r>
            <a:r>
              <a:rPr sz="1500" dirty="0">
                <a:latin typeface="Calibri"/>
                <a:cs typeface="Calibri"/>
              </a:rPr>
              <a:t>a </a:t>
            </a:r>
            <a:r>
              <a:rPr sz="1500" spc="-15" dirty="0">
                <a:latin typeface="Calibri"/>
                <a:cs typeface="Calibri"/>
              </a:rPr>
              <a:t>pathway for </a:t>
            </a:r>
            <a:r>
              <a:rPr sz="1500" dirty="0">
                <a:latin typeface="Calibri"/>
                <a:cs typeface="Calibri"/>
              </a:rPr>
              <a:t>blood </a:t>
            </a:r>
            <a:r>
              <a:rPr sz="1500" spc="-5" dirty="0">
                <a:latin typeface="Calibri"/>
                <a:cs typeface="Calibri"/>
              </a:rPr>
              <a:t>vessels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lymph. The peritoneum </a:t>
            </a:r>
            <a:r>
              <a:rPr sz="1500" spc="-10" dirty="0">
                <a:latin typeface="Calibri"/>
                <a:cs typeface="Calibri"/>
              </a:rPr>
              <a:t>consists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5" dirty="0">
                <a:latin typeface="Calibri"/>
                <a:cs typeface="Calibri"/>
              </a:rPr>
              <a:t>two </a:t>
            </a:r>
            <a:r>
              <a:rPr sz="1500" spc="-15" dirty="0">
                <a:latin typeface="Calibri"/>
                <a:cs typeface="Calibri"/>
              </a:rPr>
              <a:t>layers </a:t>
            </a:r>
            <a:r>
              <a:rPr sz="1500" dirty="0">
                <a:latin typeface="Calibri"/>
                <a:cs typeface="Calibri"/>
              </a:rPr>
              <a:t>which </a:t>
            </a:r>
            <a:r>
              <a:rPr sz="1500" spc="-10" dirty="0">
                <a:latin typeface="Calibri"/>
                <a:cs typeface="Calibri"/>
              </a:rPr>
              <a:t>are </a:t>
            </a:r>
            <a:r>
              <a:rPr sz="1500" spc="-5" dirty="0">
                <a:latin typeface="Calibri"/>
                <a:cs typeface="Calibri"/>
              </a:rPr>
              <a:t>continuous with  </a:t>
            </a:r>
            <a:r>
              <a:rPr sz="1500" dirty="0">
                <a:latin typeface="Calibri"/>
                <a:cs typeface="Calibri"/>
              </a:rPr>
              <a:t>each </a:t>
            </a:r>
            <a:r>
              <a:rPr sz="1500" spc="-5" dirty="0">
                <a:latin typeface="Calibri"/>
                <a:cs typeface="Calibri"/>
              </a:rPr>
              <a:t>other;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parietal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peritoneum and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visceral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peritoneum</a:t>
            </a:r>
            <a:r>
              <a:rPr sz="1500" spc="-5" dirty="0">
                <a:latin typeface="Calibri"/>
                <a:cs typeface="Calibri"/>
              </a:rPr>
              <a:t>. </a:t>
            </a:r>
            <a:r>
              <a:rPr sz="1500" spc="-10" dirty="0">
                <a:latin typeface="Calibri"/>
                <a:cs typeface="Calibri"/>
              </a:rPr>
              <a:t>They </a:t>
            </a:r>
            <a:r>
              <a:rPr sz="1500" spc="-5" dirty="0">
                <a:latin typeface="Calibri"/>
                <a:cs typeface="Calibri"/>
              </a:rPr>
              <a:t>both </a:t>
            </a:r>
            <a:r>
              <a:rPr sz="1500" spc="-10" dirty="0">
                <a:latin typeface="Calibri"/>
                <a:cs typeface="Calibri"/>
              </a:rPr>
              <a:t>consist </a:t>
            </a:r>
            <a:r>
              <a:rPr sz="1500" dirty="0">
                <a:latin typeface="Calibri"/>
                <a:cs typeface="Calibri"/>
              </a:rPr>
              <a:t>of a </a:t>
            </a:r>
            <a:r>
              <a:rPr sz="1500" spc="-15" dirty="0">
                <a:latin typeface="Calibri"/>
                <a:cs typeface="Calibri"/>
              </a:rPr>
              <a:t>layer </a:t>
            </a:r>
            <a:r>
              <a:rPr sz="1500" spc="-10" dirty="0">
                <a:latin typeface="Calibri"/>
                <a:cs typeface="Calibri"/>
              </a:rPr>
              <a:t>of </a:t>
            </a:r>
            <a:r>
              <a:rPr sz="1500" spc="-5" dirty="0">
                <a:latin typeface="Calibri"/>
                <a:cs typeface="Calibri"/>
              </a:rPr>
              <a:t>simple </a:t>
            </a:r>
            <a:r>
              <a:rPr sz="1500" dirty="0">
                <a:latin typeface="Calibri"/>
                <a:cs typeface="Calibri"/>
              </a:rPr>
              <a:t>squamous epithelial cells, </a:t>
            </a:r>
            <a:r>
              <a:rPr sz="1500" spc="-5" dirty="0">
                <a:latin typeface="Calibri"/>
                <a:cs typeface="Calibri"/>
              </a:rPr>
              <a:t>called  </a:t>
            </a:r>
            <a:r>
              <a:rPr sz="1500" dirty="0">
                <a:latin typeface="Calibri"/>
                <a:cs typeface="Calibri"/>
              </a:rPr>
              <a:t>mesothelium.</a:t>
            </a:r>
            <a:endParaRPr sz="1500">
              <a:latin typeface="Calibri"/>
              <a:cs typeface="Calibri"/>
            </a:endParaRPr>
          </a:p>
          <a:p>
            <a:pPr marL="241300" indent="-229235" algn="just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</a:tabLst>
            </a:pPr>
            <a:r>
              <a:rPr sz="1500" b="1" spc="-10" dirty="0">
                <a:latin typeface="Calibri"/>
                <a:cs typeface="Calibri"/>
              </a:rPr>
              <a:t>Parietal Peritoneum: </a:t>
            </a:r>
            <a:r>
              <a:rPr sz="1500" spc="-5" dirty="0">
                <a:latin typeface="Calibri"/>
                <a:cs typeface="Calibri"/>
              </a:rPr>
              <a:t>The parietal peritoneum </a:t>
            </a:r>
            <a:r>
              <a:rPr sz="1500" dirty="0">
                <a:latin typeface="Calibri"/>
                <a:cs typeface="Calibri"/>
              </a:rPr>
              <a:t>lines the </a:t>
            </a:r>
            <a:r>
              <a:rPr sz="1500" spc="-5" dirty="0">
                <a:latin typeface="Calibri"/>
                <a:cs typeface="Calibri"/>
              </a:rPr>
              <a:t>internal surface </a:t>
            </a:r>
            <a:r>
              <a:rPr sz="1500" dirty="0">
                <a:latin typeface="Calibri"/>
                <a:cs typeface="Calibri"/>
              </a:rPr>
              <a:t>of the </a:t>
            </a:r>
            <a:r>
              <a:rPr sz="1500" spc="-5" dirty="0">
                <a:latin typeface="Calibri"/>
                <a:cs typeface="Calibri"/>
              </a:rPr>
              <a:t>abdominopelvic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wall.</a:t>
            </a:r>
            <a:endParaRPr sz="1500">
              <a:latin typeface="Calibri"/>
              <a:cs typeface="Calibri"/>
            </a:endParaRPr>
          </a:p>
          <a:p>
            <a:pPr marL="241300" indent="-229235" algn="just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</a:tabLst>
            </a:pPr>
            <a:r>
              <a:rPr sz="1500" dirty="0">
                <a:latin typeface="Calibri"/>
                <a:cs typeface="Calibri"/>
              </a:rPr>
              <a:t>It is </a:t>
            </a:r>
            <a:r>
              <a:rPr sz="1500" spc="-5" dirty="0">
                <a:latin typeface="Calibri"/>
                <a:cs typeface="Calibri"/>
              </a:rPr>
              <a:t>derived </a:t>
            </a:r>
            <a:r>
              <a:rPr sz="1500" spc="-10" dirty="0">
                <a:latin typeface="Calibri"/>
                <a:cs typeface="Calibri"/>
              </a:rPr>
              <a:t>from </a:t>
            </a:r>
            <a:r>
              <a:rPr sz="1500" spc="-5" dirty="0">
                <a:latin typeface="Calibri"/>
                <a:cs typeface="Calibri"/>
              </a:rPr>
              <a:t>somatic </a:t>
            </a:r>
            <a:r>
              <a:rPr sz="1500" dirty="0">
                <a:latin typeface="Calibri"/>
                <a:cs typeface="Calibri"/>
              </a:rPr>
              <a:t>mesoderm in 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embryo.</a:t>
            </a:r>
            <a:endParaRPr sz="1500">
              <a:latin typeface="Calibri"/>
              <a:cs typeface="Calibri"/>
            </a:endParaRPr>
          </a:p>
          <a:p>
            <a:pPr marL="241300" marR="6985" indent="-2292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dirty="0">
                <a:latin typeface="Calibri"/>
                <a:cs typeface="Calibri"/>
              </a:rPr>
              <a:t>It </a:t>
            </a:r>
            <a:r>
              <a:rPr sz="1500" spc="-5" dirty="0">
                <a:latin typeface="Calibri"/>
                <a:cs typeface="Calibri"/>
              </a:rPr>
              <a:t>receives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same somatic nerve supply </a:t>
            </a:r>
            <a:r>
              <a:rPr sz="1500" dirty="0">
                <a:latin typeface="Calibri"/>
                <a:cs typeface="Calibri"/>
              </a:rPr>
              <a:t>as the </a:t>
            </a:r>
            <a:r>
              <a:rPr sz="1500" spc="-5" dirty="0">
                <a:latin typeface="Calibri"/>
                <a:cs typeface="Calibri"/>
              </a:rPr>
              <a:t>region </a:t>
            </a:r>
            <a:r>
              <a:rPr sz="1500" spc="-10" dirty="0">
                <a:latin typeface="Calibri"/>
                <a:cs typeface="Calibri"/>
              </a:rPr>
              <a:t>of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abdominal </a:t>
            </a:r>
            <a:r>
              <a:rPr sz="1500" spc="-10" dirty="0">
                <a:latin typeface="Calibri"/>
                <a:cs typeface="Calibri"/>
              </a:rPr>
              <a:t>wall that </a:t>
            </a:r>
            <a:r>
              <a:rPr sz="1500" dirty="0">
                <a:latin typeface="Calibri"/>
                <a:cs typeface="Calibri"/>
              </a:rPr>
              <a:t>it lines, </a:t>
            </a:r>
            <a:r>
              <a:rPr sz="1500" spc="-15" dirty="0">
                <a:latin typeface="Calibri"/>
                <a:cs typeface="Calibri"/>
              </a:rPr>
              <a:t>therefore </a:t>
            </a:r>
            <a:r>
              <a:rPr sz="1500" dirty="0">
                <a:latin typeface="Calibri"/>
                <a:cs typeface="Calibri"/>
              </a:rPr>
              <a:t>pain </a:t>
            </a:r>
            <a:r>
              <a:rPr sz="1500" spc="-10" dirty="0">
                <a:latin typeface="Calibri"/>
                <a:cs typeface="Calibri"/>
              </a:rPr>
              <a:t>from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parietal peritoneum </a:t>
            </a:r>
            <a:r>
              <a:rPr sz="1500" dirty="0">
                <a:latin typeface="Calibri"/>
                <a:cs typeface="Calibri"/>
              </a:rPr>
              <a:t>is  </a:t>
            </a:r>
            <a:r>
              <a:rPr sz="1500" spc="-5" dirty="0">
                <a:latin typeface="Calibri"/>
                <a:cs typeface="Calibri"/>
              </a:rPr>
              <a:t>well localised </a:t>
            </a:r>
            <a:r>
              <a:rPr sz="1500" dirty="0">
                <a:latin typeface="Calibri"/>
                <a:cs typeface="Calibri"/>
              </a:rPr>
              <a:t>and it is </a:t>
            </a:r>
            <a:r>
              <a:rPr sz="1500" spc="-5" dirty="0">
                <a:latin typeface="Calibri"/>
                <a:cs typeface="Calibri"/>
              </a:rPr>
              <a:t>sensitive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pressure, </a:t>
            </a:r>
            <a:r>
              <a:rPr sz="1500" dirty="0">
                <a:latin typeface="Calibri"/>
                <a:cs typeface="Calibri"/>
              </a:rPr>
              <a:t>pain, </a:t>
            </a:r>
            <a:r>
              <a:rPr sz="1500" spc="-10" dirty="0">
                <a:latin typeface="Calibri"/>
                <a:cs typeface="Calibri"/>
              </a:rPr>
              <a:t>laceration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temperature.</a:t>
            </a:r>
            <a:endParaRPr sz="15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b="1" spc="-10" dirty="0">
                <a:latin typeface="Calibri"/>
                <a:cs typeface="Calibri"/>
              </a:rPr>
              <a:t>Visceral Peritoneum: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visceral </a:t>
            </a:r>
            <a:r>
              <a:rPr sz="1500" spc="-5" dirty="0">
                <a:latin typeface="Calibri"/>
                <a:cs typeface="Calibri"/>
              </a:rPr>
              <a:t>peritoneum </a:t>
            </a:r>
            <a:r>
              <a:rPr sz="1500" spc="-10" dirty="0">
                <a:latin typeface="Calibri"/>
                <a:cs typeface="Calibri"/>
              </a:rPr>
              <a:t>invaginates to cover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majority </a:t>
            </a:r>
            <a:r>
              <a:rPr sz="1500" dirty="0">
                <a:latin typeface="Calibri"/>
                <a:cs typeface="Calibri"/>
              </a:rPr>
              <a:t>of the </a:t>
            </a:r>
            <a:r>
              <a:rPr sz="1500" spc="-5" dirty="0">
                <a:latin typeface="Calibri"/>
                <a:cs typeface="Calibri"/>
              </a:rPr>
              <a:t>abdominal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viscera.</a:t>
            </a:r>
            <a:endParaRPr sz="15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dirty="0">
                <a:latin typeface="Calibri"/>
                <a:cs typeface="Calibri"/>
              </a:rPr>
              <a:t>It is </a:t>
            </a:r>
            <a:r>
              <a:rPr sz="1500" spc="-5" dirty="0">
                <a:latin typeface="Calibri"/>
                <a:cs typeface="Calibri"/>
              </a:rPr>
              <a:t>derived </a:t>
            </a:r>
            <a:r>
              <a:rPr sz="1500" spc="-10" dirty="0">
                <a:latin typeface="Calibri"/>
                <a:cs typeface="Calibri"/>
              </a:rPr>
              <a:t>from </a:t>
            </a:r>
            <a:r>
              <a:rPr sz="1500" spc="-5" dirty="0">
                <a:latin typeface="Calibri"/>
                <a:cs typeface="Calibri"/>
              </a:rPr>
              <a:t>splanchnic </a:t>
            </a:r>
            <a:r>
              <a:rPr sz="1500" dirty="0">
                <a:latin typeface="Calibri"/>
                <a:cs typeface="Calibri"/>
              </a:rPr>
              <a:t>mesoderm in the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embryo.</a:t>
            </a:r>
            <a:endParaRPr sz="1500">
              <a:latin typeface="Calibri"/>
              <a:cs typeface="Calibri"/>
            </a:endParaRPr>
          </a:p>
          <a:p>
            <a:pPr marL="241300" marR="6985" indent="-229235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visceral </a:t>
            </a:r>
            <a:r>
              <a:rPr sz="1500" spc="-5" dirty="0">
                <a:latin typeface="Calibri"/>
                <a:cs typeface="Calibri"/>
              </a:rPr>
              <a:t>peritoneum </a:t>
            </a:r>
            <a:r>
              <a:rPr sz="1500" dirty="0">
                <a:latin typeface="Calibri"/>
                <a:cs typeface="Calibri"/>
              </a:rPr>
              <a:t>has the </a:t>
            </a:r>
            <a:r>
              <a:rPr sz="1500" spc="-5" dirty="0">
                <a:latin typeface="Calibri"/>
                <a:cs typeface="Calibri"/>
              </a:rPr>
              <a:t>same nerve supply </a:t>
            </a:r>
            <a:r>
              <a:rPr sz="1500" dirty="0">
                <a:latin typeface="Calibri"/>
                <a:cs typeface="Calibri"/>
              </a:rPr>
              <a:t>as the </a:t>
            </a:r>
            <a:r>
              <a:rPr sz="1500" spc="-10" dirty="0">
                <a:latin typeface="Calibri"/>
                <a:cs typeface="Calibri"/>
              </a:rPr>
              <a:t>viscera </a:t>
            </a:r>
            <a:r>
              <a:rPr sz="1500" dirty="0">
                <a:latin typeface="Calibri"/>
                <a:cs typeface="Calibri"/>
              </a:rPr>
              <a:t>it </a:t>
            </a:r>
            <a:r>
              <a:rPr sz="1500" spc="-10" dirty="0">
                <a:latin typeface="Calibri"/>
                <a:cs typeface="Calibri"/>
              </a:rPr>
              <a:t>invests. Unlike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parietal peritoneum, </a:t>
            </a:r>
            <a:r>
              <a:rPr sz="1500" dirty="0">
                <a:latin typeface="Calibri"/>
                <a:cs typeface="Calibri"/>
              </a:rPr>
              <a:t>pain </a:t>
            </a:r>
            <a:r>
              <a:rPr sz="1500" spc="-10" dirty="0">
                <a:latin typeface="Calibri"/>
                <a:cs typeface="Calibri"/>
              </a:rPr>
              <a:t>from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visceral  peritoneum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5" dirty="0">
                <a:latin typeface="Calibri"/>
                <a:cs typeface="Calibri"/>
              </a:rPr>
              <a:t>poorly localised </a:t>
            </a:r>
            <a:r>
              <a:rPr sz="1500" dirty="0">
                <a:latin typeface="Calibri"/>
                <a:cs typeface="Calibri"/>
              </a:rPr>
              <a:t>and is </a:t>
            </a:r>
            <a:r>
              <a:rPr sz="1500" spc="-5" dirty="0">
                <a:latin typeface="Calibri"/>
                <a:cs typeface="Calibri"/>
              </a:rPr>
              <a:t>only sensitive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15" dirty="0">
                <a:latin typeface="Calibri"/>
                <a:cs typeface="Calibri"/>
              </a:rPr>
              <a:t>stretch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chemical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irritation.</a:t>
            </a:r>
            <a:endParaRPr sz="1500">
              <a:latin typeface="Calibri"/>
              <a:cs typeface="Calibri"/>
            </a:endParaRPr>
          </a:p>
          <a:p>
            <a:pPr marL="241300" indent="-229235">
              <a:lnSpc>
                <a:spcPts val="153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spc="-10" dirty="0">
                <a:latin typeface="Calibri"/>
                <a:cs typeface="Calibri"/>
              </a:rPr>
              <a:t>Pain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from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the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visceral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peritoneum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referred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to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areas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of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skin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(dermatomes)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which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are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supplied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by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same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sensory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ganglia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spinal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cord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ts val="1530"/>
              </a:lnSpc>
            </a:pPr>
            <a:r>
              <a:rPr sz="1500" spc="-5" dirty="0">
                <a:latin typeface="Calibri"/>
                <a:cs typeface="Calibri"/>
              </a:rPr>
              <a:t>segments </a:t>
            </a:r>
            <a:r>
              <a:rPr sz="1500" dirty="0">
                <a:latin typeface="Calibri"/>
                <a:cs typeface="Calibri"/>
              </a:rPr>
              <a:t>as the </a:t>
            </a:r>
            <a:r>
              <a:rPr sz="1500" spc="-5" dirty="0">
                <a:latin typeface="Calibri"/>
                <a:cs typeface="Calibri"/>
              </a:rPr>
              <a:t>nerve fibres innervating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viscera.</a:t>
            </a:r>
            <a:endParaRPr sz="1500">
              <a:latin typeface="Calibri"/>
              <a:cs typeface="Calibri"/>
            </a:endParaRPr>
          </a:p>
          <a:p>
            <a:pPr marL="241300" marR="5715" indent="-2292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b="1" spc="-10" dirty="0">
                <a:latin typeface="Calibri"/>
                <a:cs typeface="Calibri"/>
              </a:rPr>
              <a:t>Peritoneal Cavity</a:t>
            </a:r>
            <a:r>
              <a:rPr sz="1500" spc="-10" dirty="0">
                <a:latin typeface="Calibri"/>
                <a:cs typeface="Calibri"/>
              </a:rPr>
              <a:t>: </a:t>
            </a:r>
            <a:r>
              <a:rPr sz="1500" spc="-5" dirty="0">
                <a:latin typeface="Calibri"/>
                <a:cs typeface="Calibri"/>
              </a:rPr>
              <a:t>The peritoneal </a:t>
            </a:r>
            <a:r>
              <a:rPr sz="1500" spc="-10" dirty="0">
                <a:latin typeface="Calibri"/>
                <a:cs typeface="Calibri"/>
              </a:rPr>
              <a:t>cavity </a:t>
            </a:r>
            <a:r>
              <a:rPr sz="1500" dirty="0">
                <a:latin typeface="Calibri"/>
                <a:cs typeface="Calibri"/>
              </a:rPr>
              <a:t>is a </a:t>
            </a:r>
            <a:r>
              <a:rPr sz="1500" spc="-10" dirty="0">
                <a:latin typeface="Calibri"/>
                <a:cs typeface="Calibri"/>
              </a:rPr>
              <a:t>potential </a:t>
            </a:r>
            <a:r>
              <a:rPr sz="1500" spc="-5" dirty="0">
                <a:latin typeface="Calibri"/>
                <a:cs typeface="Calibri"/>
              </a:rPr>
              <a:t>space between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5" dirty="0">
                <a:latin typeface="Calibri"/>
                <a:cs typeface="Calibri"/>
              </a:rPr>
              <a:t>parietal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10" dirty="0">
                <a:latin typeface="Calibri"/>
                <a:cs typeface="Calibri"/>
              </a:rPr>
              <a:t>visceral </a:t>
            </a:r>
            <a:r>
              <a:rPr sz="1500" spc="-5" dirty="0">
                <a:latin typeface="Calibri"/>
                <a:cs typeface="Calibri"/>
              </a:rPr>
              <a:t>peritoneum. It </a:t>
            </a:r>
            <a:r>
              <a:rPr sz="1500" spc="-10" dirty="0">
                <a:latin typeface="Calibri"/>
                <a:cs typeface="Calibri"/>
              </a:rPr>
              <a:t>contains </a:t>
            </a:r>
            <a:r>
              <a:rPr sz="1500" dirty="0">
                <a:latin typeface="Calibri"/>
                <a:cs typeface="Calibri"/>
              </a:rPr>
              <a:t>a </a:t>
            </a:r>
            <a:r>
              <a:rPr sz="1500" spc="-5" dirty="0">
                <a:latin typeface="Calibri"/>
                <a:cs typeface="Calibri"/>
              </a:rPr>
              <a:t>small </a:t>
            </a:r>
            <a:r>
              <a:rPr sz="1500" spc="-10" dirty="0">
                <a:latin typeface="Calibri"/>
                <a:cs typeface="Calibri"/>
              </a:rPr>
              <a:t>amount </a:t>
            </a:r>
            <a:r>
              <a:rPr sz="1500" spc="10" dirty="0">
                <a:latin typeface="Calibri"/>
                <a:cs typeface="Calibri"/>
              </a:rPr>
              <a:t>of  </a:t>
            </a:r>
            <a:r>
              <a:rPr sz="1500" spc="-5" dirty="0">
                <a:latin typeface="Calibri"/>
                <a:cs typeface="Calibri"/>
              </a:rPr>
              <a:t>lubricating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fluid.</a:t>
            </a:r>
            <a:endParaRPr sz="15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b="1" spc="-10" dirty="0">
                <a:latin typeface="Calibri"/>
                <a:cs typeface="Calibri"/>
              </a:rPr>
              <a:t>Retroperitoneal Organs</a:t>
            </a:r>
            <a:r>
              <a:rPr sz="1500" spc="-10" dirty="0">
                <a:latin typeface="Calibri"/>
                <a:cs typeface="Calibri"/>
              </a:rPr>
              <a:t>: </a:t>
            </a:r>
            <a:r>
              <a:rPr sz="1500" spc="-5" dirty="0">
                <a:latin typeface="Calibri"/>
                <a:cs typeface="Calibri"/>
              </a:rPr>
              <a:t>These </a:t>
            </a:r>
            <a:r>
              <a:rPr sz="1500" spc="-10" dirty="0">
                <a:latin typeface="Calibri"/>
                <a:cs typeface="Calibri"/>
              </a:rPr>
              <a:t>organs are </a:t>
            </a:r>
            <a:r>
              <a:rPr sz="1500" spc="-5" dirty="0">
                <a:latin typeface="Calibri"/>
                <a:cs typeface="Calibri"/>
              </a:rPr>
              <a:t>only </a:t>
            </a:r>
            <a:r>
              <a:rPr sz="1500" spc="-15" dirty="0">
                <a:latin typeface="Calibri"/>
                <a:cs typeface="Calibri"/>
              </a:rPr>
              <a:t>covered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peritoneum </a:t>
            </a:r>
            <a:r>
              <a:rPr sz="1500" dirty="0">
                <a:latin typeface="Calibri"/>
                <a:cs typeface="Calibri"/>
              </a:rPr>
              <a:t>on their </a:t>
            </a:r>
            <a:r>
              <a:rPr sz="1500" spc="-5" dirty="0">
                <a:latin typeface="Calibri"/>
                <a:cs typeface="Calibri"/>
              </a:rPr>
              <a:t>anterior surface. They can </a:t>
            </a:r>
            <a:r>
              <a:rPr sz="1500" dirty="0">
                <a:latin typeface="Calibri"/>
                <a:cs typeface="Calibri"/>
              </a:rPr>
              <a:t>be </a:t>
            </a:r>
            <a:r>
              <a:rPr sz="1500" spc="-5" dirty="0">
                <a:latin typeface="Calibri"/>
                <a:cs typeface="Calibri"/>
              </a:rPr>
              <a:t>subdivided into two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groups:</a:t>
            </a:r>
            <a:endParaRPr sz="1500">
              <a:latin typeface="Calibri"/>
              <a:cs typeface="Calibri"/>
            </a:endParaRPr>
          </a:p>
          <a:p>
            <a:pPr marL="241300" marR="6350" indent="-2292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500" b="1" spc="-5" dirty="0">
                <a:latin typeface="Calibri"/>
                <a:cs typeface="Calibri"/>
              </a:rPr>
              <a:t>Primarily </a:t>
            </a:r>
            <a:r>
              <a:rPr sz="1500" b="1" spc="-10" dirty="0">
                <a:latin typeface="Calibri"/>
                <a:cs typeface="Calibri"/>
              </a:rPr>
              <a:t>retroperitoneal organs </a:t>
            </a:r>
            <a:r>
              <a:rPr sz="1500" spc="-5" dirty="0">
                <a:latin typeface="Calibri"/>
                <a:cs typeface="Calibri"/>
              </a:rPr>
              <a:t>develop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remain outside </a:t>
            </a:r>
            <a:r>
              <a:rPr sz="1500" dirty="0">
                <a:latin typeface="Calibri"/>
                <a:cs typeface="Calibri"/>
              </a:rPr>
              <a:t>of the </a:t>
            </a:r>
            <a:r>
              <a:rPr sz="1500" spc="-10" dirty="0">
                <a:latin typeface="Calibri"/>
                <a:cs typeface="Calibri"/>
              </a:rPr>
              <a:t>parietal </a:t>
            </a:r>
            <a:r>
              <a:rPr sz="1500" spc="-5" dirty="0">
                <a:latin typeface="Calibri"/>
                <a:cs typeface="Calibri"/>
              </a:rPr>
              <a:t>peritoneum. The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oesophagus, rectum and kidneys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are </a:t>
            </a:r>
            <a:r>
              <a:rPr sz="1500" dirty="0">
                <a:latin typeface="Calibri"/>
                <a:cs typeface="Calibri"/>
              </a:rPr>
              <a:t>all  primarily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retroperitoneal</a:t>
            </a:r>
            <a:endParaRPr sz="1500">
              <a:latin typeface="Calibri"/>
              <a:cs typeface="Calibri"/>
            </a:endParaRPr>
          </a:p>
          <a:p>
            <a:pPr marL="241300" marR="6350" indent="-229235" algn="just">
              <a:lnSpc>
                <a:spcPct val="701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1500" b="1" spc="-5" dirty="0">
                <a:latin typeface="Calibri"/>
                <a:cs typeface="Calibri"/>
              </a:rPr>
              <a:t>Secondarily </a:t>
            </a:r>
            <a:r>
              <a:rPr sz="1500" b="1" spc="-10" dirty="0">
                <a:latin typeface="Calibri"/>
                <a:cs typeface="Calibri"/>
              </a:rPr>
              <a:t>retroperitoneal organs </a:t>
            </a:r>
            <a:r>
              <a:rPr sz="1500" spc="-10" dirty="0">
                <a:latin typeface="Calibri"/>
                <a:cs typeface="Calibri"/>
              </a:rPr>
              <a:t>were </a:t>
            </a:r>
            <a:r>
              <a:rPr sz="1500" dirty="0">
                <a:latin typeface="Calibri"/>
                <a:cs typeface="Calibri"/>
              </a:rPr>
              <a:t>initially </a:t>
            </a:r>
            <a:r>
              <a:rPr sz="1500" spc="-5" dirty="0">
                <a:latin typeface="Calibri"/>
                <a:cs typeface="Calibri"/>
              </a:rPr>
              <a:t>intraperitoneal, </a:t>
            </a:r>
            <a:r>
              <a:rPr sz="1500" dirty="0">
                <a:latin typeface="Calibri"/>
                <a:cs typeface="Calibri"/>
              </a:rPr>
              <a:t>suspended </a:t>
            </a:r>
            <a:r>
              <a:rPr sz="1500" spc="-5" dirty="0">
                <a:latin typeface="Calibri"/>
                <a:cs typeface="Calibri"/>
              </a:rPr>
              <a:t>by </a:t>
            </a:r>
            <a:r>
              <a:rPr sz="1500" spc="-15" dirty="0">
                <a:latin typeface="Calibri"/>
                <a:cs typeface="Calibri"/>
              </a:rPr>
              <a:t>mesentery. </a:t>
            </a:r>
            <a:r>
              <a:rPr sz="1500" spc="-10" dirty="0">
                <a:latin typeface="Calibri"/>
                <a:cs typeface="Calibri"/>
              </a:rPr>
              <a:t>Through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course </a:t>
            </a:r>
            <a:r>
              <a:rPr sz="1500" spc="-5" dirty="0">
                <a:latin typeface="Calibri"/>
                <a:cs typeface="Calibri"/>
              </a:rPr>
              <a:t>of embryogenesis </a:t>
            </a:r>
            <a:r>
              <a:rPr sz="1500" spc="-10" dirty="0">
                <a:latin typeface="Calibri"/>
                <a:cs typeface="Calibri"/>
              </a:rPr>
              <a:t>they  </a:t>
            </a:r>
            <a:r>
              <a:rPr sz="1500" spc="-5" dirty="0">
                <a:latin typeface="Calibri"/>
                <a:cs typeface="Calibri"/>
              </a:rPr>
              <a:t>became </a:t>
            </a:r>
            <a:r>
              <a:rPr sz="1500" spc="-10" dirty="0">
                <a:latin typeface="Calibri"/>
                <a:cs typeface="Calibri"/>
              </a:rPr>
              <a:t>retroperitoneal, </a:t>
            </a:r>
            <a:r>
              <a:rPr sz="1500" spc="-5" dirty="0">
                <a:latin typeface="Calibri"/>
                <a:cs typeface="Calibri"/>
              </a:rPr>
              <a:t>with </a:t>
            </a:r>
            <a:r>
              <a:rPr sz="1500" dirty="0">
                <a:latin typeface="Calibri"/>
                <a:cs typeface="Calibri"/>
              </a:rPr>
              <a:t>their </a:t>
            </a:r>
            <a:r>
              <a:rPr sz="1500" spc="-5" dirty="0">
                <a:latin typeface="Calibri"/>
                <a:cs typeface="Calibri"/>
              </a:rPr>
              <a:t>mesentery fusing with the posterior abdominal </a:t>
            </a:r>
            <a:r>
              <a:rPr sz="1500" spc="-10" dirty="0">
                <a:latin typeface="Calibri"/>
                <a:cs typeface="Calibri"/>
              </a:rPr>
              <a:t>wall. </a:t>
            </a:r>
            <a:r>
              <a:rPr sz="1500" spc="-5" dirty="0">
                <a:latin typeface="Calibri"/>
                <a:cs typeface="Calibri"/>
              </a:rPr>
              <a:t>Thus, peritoneum only </a:t>
            </a:r>
            <a:r>
              <a:rPr sz="1500" spc="-15" dirty="0">
                <a:latin typeface="Calibri"/>
                <a:cs typeface="Calibri"/>
              </a:rPr>
              <a:t>covers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anterior surface.  </a:t>
            </a:r>
            <a:r>
              <a:rPr sz="1500" spc="-5" dirty="0">
                <a:latin typeface="Calibri"/>
                <a:cs typeface="Calibri"/>
              </a:rPr>
              <a:t>Examples </a:t>
            </a:r>
            <a:r>
              <a:rPr sz="1500" dirty="0">
                <a:latin typeface="Calibri"/>
                <a:cs typeface="Calibri"/>
              </a:rPr>
              <a:t>of </a:t>
            </a:r>
            <a:r>
              <a:rPr sz="1500" spc="-5" dirty="0">
                <a:latin typeface="Calibri"/>
                <a:cs typeface="Calibri"/>
              </a:rPr>
              <a:t>secondarily retroperitoneal </a:t>
            </a:r>
            <a:r>
              <a:rPr sz="1500" spc="-10" dirty="0">
                <a:latin typeface="Calibri"/>
                <a:cs typeface="Calibri"/>
              </a:rPr>
              <a:t>organs </a:t>
            </a:r>
            <a:r>
              <a:rPr sz="1500" dirty="0">
                <a:latin typeface="Calibri"/>
                <a:cs typeface="Calibri"/>
              </a:rPr>
              <a:t>include is the ascending and descending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colon.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204" y="391668"/>
            <a:ext cx="11224260" cy="66167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510"/>
              </a:lnSpc>
            </a:pPr>
            <a:r>
              <a:rPr sz="4000" b="1" spc="-20" dirty="0">
                <a:latin typeface="Calibri"/>
                <a:cs typeface="Calibri"/>
              </a:rPr>
              <a:t>Duration </a:t>
            </a:r>
            <a:r>
              <a:rPr sz="4000" b="1" spc="-5" dirty="0">
                <a:latin typeface="Calibri"/>
                <a:cs typeface="Calibri"/>
              </a:rPr>
              <a:t>of</a:t>
            </a:r>
            <a:r>
              <a:rPr sz="4000" b="1" spc="4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therapy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8553" y="1132408"/>
            <a:ext cx="11006455" cy="47155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marR="5080" indent="-229235" algn="just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typically </a:t>
            </a:r>
            <a:r>
              <a:rPr sz="2800" spc="-10" dirty="0">
                <a:latin typeface="Calibri"/>
                <a:cs typeface="Calibri"/>
              </a:rPr>
              <a:t>determined 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extent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infection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pt's clinical  </a:t>
            </a:r>
            <a:r>
              <a:rPr sz="2800" b="1" spc="-10" dirty="0">
                <a:latin typeface="Calibri"/>
                <a:cs typeface="Calibri"/>
              </a:rPr>
              <a:t>response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initial MX</a:t>
            </a:r>
            <a:r>
              <a:rPr sz="2800" spc="-5" dirty="0">
                <a:latin typeface="Calibri"/>
                <a:cs typeface="Calibri"/>
              </a:rPr>
              <a:t>. </a:t>
            </a:r>
            <a:r>
              <a:rPr sz="2800" dirty="0">
                <a:latin typeface="Calibri"/>
                <a:cs typeface="Calibri"/>
              </a:rPr>
              <a:t>Pts with </a:t>
            </a:r>
            <a:r>
              <a:rPr sz="2800" spc="-5" dirty="0">
                <a:latin typeface="Calibri"/>
                <a:cs typeface="Calibri"/>
              </a:rPr>
              <a:t>abscess(es)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b="1" spc="-5" dirty="0">
                <a:latin typeface="Calibri"/>
                <a:cs typeface="Calibri"/>
              </a:rPr>
              <a:t>difficult </a:t>
            </a:r>
            <a:r>
              <a:rPr sz="2800" b="1" spc="-15" dirty="0">
                <a:latin typeface="Calibri"/>
                <a:cs typeface="Calibri"/>
              </a:rPr>
              <a:t>to drain </a:t>
            </a:r>
            <a:r>
              <a:rPr sz="2800" b="1" spc="-10" dirty="0">
                <a:latin typeface="Calibri"/>
                <a:cs typeface="Calibri"/>
              </a:rPr>
              <a:t>or  </a:t>
            </a:r>
            <a:r>
              <a:rPr sz="2800" b="1" spc="-5" dirty="0">
                <a:latin typeface="Calibri"/>
                <a:cs typeface="Calibri"/>
              </a:rPr>
              <a:t>slow </a:t>
            </a:r>
            <a:r>
              <a:rPr sz="2800" b="1" spc="-15" dirty="0">
                <a:latin typeface="Calibri"/>
                <a:cs typeface="Calibri"/>
              </a:rPr>
              <a:t>to resolve </a:t>
            </a:r>
            <a:r>
              <a:rPr sz="2800" b="1" spc="-5" dirty="0">
                <a:latin typeface="Calibri"/>
                <a:cs typeface="Calibri"/>
              </a:rPr>
              <a:t>on </a:t>
            </a:r>
            <a:r>
              <a:rPr sz="2800" b="1" spc="-10" dirty="0">
                <a:latin typeface="Calibri"/>
                <a:cs typeface="Calibri"/>
              </a:rPr>
              <a:t>follow-up </a:t>
            </a:r>
            <a:r>
              <a:rPr sz="2800" b="1" spc="-5" dirty="0">
                <a:latin typeface="Calibri"/>
                <a:cs typeface="Calibri"/>
              </a:rPr>
              <a:t>imaging </a:t>
            </a:r>
            <a:r>
              <a:rPr sz="2800" spc="-10" dirty="0">
                <a:latin typeface="Calibri"/>
                <a:cs typeface="Calibri"/>
              </a:rPr>
              <a:t>usually </a:t>
            </a:r>
            <a:r>
              <a:rPr sz="2800" spc="-15" dirty="0">
                <a:latin typeface="Calibri"/>
                <a:cs typeface="Calibri"/>
              </a:rPr>
              <a:t>require </a:t>
            </a:r>
            <a:r>
              <a:rPr sz="2800" spc="-10" dirty="0">
                <a:latin typeface="Calibri"/>
                <a:cs typeface="Calibri"/>
              </a:rPr>
              <a:t>longer </a:t>
            </a:r>
            <a:r>
              <a:rPr sz="2800" spc="-15" dirty="0">
                <a:latin typeface="Calibri"/>
                <a:cs typeface="Calibri"/>
              </a:rPr>
              <a:t>courses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40" dirty="0">
                <a:latin typeface="Calibri"/>
                <a:cs typeface="Calibri"/>
              </a:rPr>
              <a:t>therapy.</a:t>
            </a:r>
            <a:endParaRPr sz="2800">
              <a:latin typeface="Calibri"/>
              <a:cs typeface="Calibri"/>
            </a:endParaRPr>
          </a:p>
          <a:p>
            <a:pPr marL="241300" indent="-229235" algn="just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Useful clinical </a:t>
            </a:r>
            <a:r>
              <a:rPr sz="2800" spc="-20" dirty="0">
                <a:latin typeface="Calibri"/>
                <a:cs typeface="Calibri"/>
              </a:rPr>
              <a:t>indicators to follow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45" dirty="0">
                <a:latin typeface="Calibri"/>
                <a:cs typeface="Calibri"/>
              </a:rPr>
              <a:t>T, </a:t>
            </a:r>
            <a:r>
              <a:rPr sz="2800" spc="-5" dirty="0">
                <a:latin typeface="Calibri"/>
                <a:cs typeface="Calibri"/>
              </a:rPr>
              <a:t>WBC and S</a:t>
            </a:r>
            <a:r>
              <a:rPr sz="2800" spc="310" dirty="0">
                <a:latin typeface="Calibri"/>
                <a:cs typeface="Calibri"/>
              </a:rPr>
              <a:t> </a:t>
            </a:r>
            <a:r>
              <a:rPr sz="2800" spc="-95" dirty="0">
                <a:latin typeface="Calibri"/>
                <a:cs typeface="Calibri"/>
              </a:rPr>
              <a:t>CRP.</a:t>
            </a:r>
            <a:endParaRPr sz="2800">
              <a:latin typeface="Calibri"/>
              <a:cs typeface="Calibri"/>
            </a:endParaRPr>
          </a:p>
          <a:p>
            <a:pPr marL="241300" marR="6350" indent="-229235" algn="just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latin typeface="Calibri"/>
                <a:cs typeface="Calibri"/>
              </a:rPr>
              <a:t>Radiological abnormalities </a:t>
            </a:r>
            <a:r>
              <a:rPr sz="2800" b="1" spc="-15" dirty="0">
                <a:latin typeface="Calibri"/>
                <a:cs typeface="Calibri"/>
              </a:rPr>
              <a:t>resolve </a:t>
            </a:r>
            <a:r>
              <a:rPr sz="2800" b="1" spc="-5" dirty="0">
                <a:latin typeface="Calibri"/>
                <a:cs typeface="Calibri"/>
              </a:rPr>
              <a:t>much </a:t>
            </a:r>
            <a:r>
              <a:rPr sz="2800" b="1" spc="-15" dirty="0">
                <a:latin typeface="Calibri"/>
                <a:cs typeface="Calibri"/>
              </a:rPr>
              <a:t>more </a:t>
            </a:r>
            <a:r>
              <a:rPr sz="2800" b="1" spc="-5" dirty="0">
                <a:latin typeface="Calibri"/>
                <a:cs typeface="Calibri"/>
              </a:rPr>
              <a:t>slowly </a:t>
            </a:r>
            <a:r>
              <a:rPr sz="2800" spc="-5" dirty="0">
                <a:latin typeface="Calibri"/>
                <a:cs typeface="Calibri"/>
              </a:rPr>
              <a:t>than clinical </a:t>
            </a:r>
            <a:r>
              <a:rPr sz="2800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biochemical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markers.</a:t>
            </a:r>
            <a:endParaRPr sz="2800">
              <a:latin typeface="Calibri"/>
              <a:cs typeface="Calibri"/>
            </a:endParaRPr>
          </a:p>
          <a:p>
            <a:pPr marL="241300" marR="5715" indent="-229235" algn="just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Among </a:t>
            </a:r>
            <a:r>
              <a:rPr sz="2800" dirty="0">
                <a:latin typeface="Calibri"/>
                <a:cs typeface="Calibri"/>
              </a:rPr>
              <a:t>102 </a:t>
            </a:r>
            <a:r>
              <a:rPr sz="2800" spc="-15" dirty="0">
                <a:latin typeface="Calibri"/>
                <a:cs typeface="Calibri"/>
              </a:rPr>
              <a:t>pyogenic liver </a:t>
            </a:r>
            <a:r>
              <a:rPr sz="2800" spc="-5" dirty="0">
                <a:latin typeface="Calibri"/>
                <a:cs typeface="Calibri"/>
              </a:rPr>
              <a:t>abscess </a:t>
            </a:r>
            <a:r>
              <a:rPr sz="2800" spc="-10" dirty="0">
                <a:latin typeface="Calibri"/>
                <a:cs typeface="Calibri"/>
              </a:rPr>
              <a:t>patients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Nepal, the mean time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US  </a:t>
            </a:r>
            <a:r>
              <a:rPr sz="2800" spc="-10" dirty="0">
                <a:latin typeface="Calibri"/>
                <a:cs typeface="Calibri"/>
              </a:rPr>
              <a:t>resolution </a:t>
            </a:r>
            <a:r>
              <a:rPr sz="2800" spc="-5" dirty="0">
                <a:latin typeface="Calibri"/>
                <a:cs typeface="Calibri"/>
              </a:rPr>
              <a:t>of abscesses &lt;10 </a:t>
            </a:r>
            <a:r>
              <a:rPr sz="2800" spc="5" dirty="0">
                <a:latin typeface="Calibri"/>
                <a:cs typeface="Calibri"/>
              </a:rPr>
              <a:t>cm </a:t>
            </a:r>
            <a:r>
              <a:rPr sz="2800" spc="-15" dirty="0">
                <a:latin typeface="Calibri"/>
                <a:cs typeface="Calibri"/>
              </a:rPr>
              <a:t>was </a:t>
            </a:r>
            <a:r>
              <a:rPr sz="2800" dirty="0">
                <a:latin typeface="Calibri"/>
                <a:cs typeface="Calibri"/>
              </a:rPr>
              <a:t>16 </a:t>
            </a:r>
            <a:r>
              <a:rPr sz="2800" spc="-10" dirty="0">
                <a:latin typeface="Calibri"/>
                <a:cs typeface="Calibri"/>
              </a:rPr>
              <a:t>wks; </a:t>
            </a:r>
            <a:r>
              <a:rPr sz="2800" spc="-5" dirty="0">
                <a:latin typeface="Calibri"/>
                <a:cs typeface="Calibri"/>
              </a:rPr>
              <a:t>mean time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resolution </a:t>
            </a:r>
            <a:r>
              <a:rPr sz="2800" spc="-30" dirty="0">
                <a:latin typeface="Calibri"/>
                <a:cs typeface="Calibri"/>
              </a:rPr>
              <a:t>for  </a:t>
            </a:r>
            <a:r>
              <a:rPr sz="2800" spc="-10" dirty="0">
                <a:latin typeface="Calibri"/>
                <a:cs typeface="Calibri"/>
              </a:rPr>
              <a:t>abscesses &gt;10 </a:t>
            </a:r>
            <a:r>
              <a:rPr sz="2800" dirty="0">
                <a:latin typeface="Calibri"/>
                <a:cs typeface="Calibri"/>
              </a:rPr>
              <a:t>cm </a:t>
            </a:r>
            <a:r>
              <a:rPr sz="2800" spc="-15" dirty="0">
                <a:latin typeface="Calibri"/>
                <a:cs typeface="Calibri"/>
              </a:rPr>
              <a:t>was </a:t>
            </a:r>
            <a:r>
              <a:rPr sz="2800" spc="-5" dirty="0">
                <a:latin typeface="Calibri"/>
                <a:cs typeface="Calibri"/>
              </a:rPr>
              <a:t>22 </a:t>
            </a:r>
            <a:r>
              <a:rPr sz="2800" spc="-10" dirty="0">
                <a:latin typeface="Calibri"/>
                <a:cs typeface="Calibri"/>
              </a:rPr>
              <a:t>wks </a:t>
            </a:r>
            <a:r>
              <a:rPr sz="2800" spc="-5" dirty="0">
                <a:latin typeface="Calibri"/>
                <a:cs typeface="Calibri"/>
              </a:rPr>
              <a:t>[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1].</a:t>
            </a:r>
            <a:endParaRPr sz="2800">
              <a:latin typeface="Calibri"/>
              <a:cs typeface="Calibri"/>
            </a:endParaRPr>
          </a:p>
          <a:p>
            <a:pPr marL="241300" marR="5715" indent="-229235" algn="just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spc="-10" dirty="0">
                <a:latin typeface="Calibri"/>
                <a:cs typeface="Calibri"/>
              </a:rPr>
              <a:t>there is </a:t>
            </a:r>
            <a:r>
              <a:rPr sz="2800" spc="-5" dirty="0">
                <a:latin typeface="Calibri"/>
                <a:cs typeface="Calibri"/>
              </a:rPr>
              <a:t>good </a:t>
            </a:r>
            <a:r>
              <a:rPr sz="2800" spc="-10" dirty="0">
                <a:latin typeface="Calibri"/>
                <a:cs typeface="Calibri"/>
              </a:rPr>
              <a:t>response </a:t>
            </a:r>
            <a:r>
              <a:rPr sz="2800" spc="-20" dirty="0">
                <a:latin typeface="Calibri"/>
                <a:cs typeface="Calibri"/>
              </a:rPr>
              <a:t>parenteral </a:t>
            </a:r>
            <a:r>
              <a:rPr sz="2800" spc="-15" dirty="0">
                <a:latin typeface="Calibri"/>
                <a:cs typeface="Calibri"/>
              </a:rPr>
              <a:t>therapy </a:t>
            </a:r>
            <a:r>
              <a:rPr sz="2800" spc="-20" dirty="0">
                <a:latin typeface="Calibri"/>
                <a:cs typeface="Calibri"/>
              </a:rPr>
              <a:t>for </a:t>
            </a:r>
            <a:r>
              <a:rPr sz="2800" b="1" dirty="0">
                <a:latin typeface="Calibri"/>
                <a:cs typeface="Calibri"/>
              </a:rPr>
              <a:t>2–3 </a:t>
            </a:r>
            <a:r>
              <a:rPr sz="2800" b="1" spc="-15" dirty="0">
                <a:latin typeface="Calibri"/>
                <a:cs typeface="Calibri"/>
              </a:rPr>
              <a:t>weeks </a:t>
            </a:r>
            <a:r>
              <a:rPr sz="2800" spc="-15" dirty="0">
                <a:latin typeface="Calibri"/>
                <a:cs typeface="Calibri"/>
              </a:rPr>
              <a:t>followed  by </a:t>
            </a:r>
            <a:r>
              <a:rPr sz="2800" b="1" spc="-20" dirty="0">
                <a:latin typeface="Calibri"/>
                <a:cs typeface="Calibri"/>
              </a:rPr>
              <a:t>oral </a:t>
            </a:r>
            <a:r>
              <a:rPr sz="2800" b="1" spc="-10" dirty="0">
                <a:latin typeface="Calibri"/>
                <a:cs typeface="Calibri"/>
              </a:rPr>
              <a:t>antibiotics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10" dirty="0">
                <a:latin typeface="Calibri"/>
                <a:cs typeface="Calibri"/>
              </a:rPr>
              <a:t>4–6 </a:t>
            </a:r>
            <a:r>
              <a:rPr sz="2800" b="1" spc="-15" dirty="0">
                <a:latin typeface="Calibri"/>
                <a:cs typeface="Calibri"/>
              </a:rPr>
              <a:t>weeks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0" dirty="0">
                <a:latin typeface="Calibri"/>
                <a:cs typeface="Calibri"/>
              </a:rPr>
              <a:t>recommended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(Schiff/zakim)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9204" y="3945635"/>
            <a:ext cx="11193780" cy="1108075"/>
          </a:xfrm>
          <a:custGeom>
            <a:avLst/>
            <a:gdLst/>
            <a:ahLst/>
            <a:cxnLst/>
            <a:rect l="l" t="t" r="r" b="b"/>
            <a:pathLst>
              <a:path w="11193780" h="1108075">
                <a:moveTo>
                  <a:pt x="11009122" y="0"/>
                </a:moveTo>
                <a:lnTo>
                  <a:pt x="184670" y="0"/>
                </a:lnTo>
                <a:lnTo>
                  <a:pt x="135576" y="6596"/>
                </a:lnTo>
                <a:lnTo>
                  <a:pt x="91462" y="25211"/>
                </a:lnTo>
                <a:lnTo>
                  <a:pt x="54087" y="54086"/>
                </a:lnTo>
                <a:lnTo>
                  <a:pt x="25212" y="91458"/>
                </a:lnTo>
                <a:lnTo>
                  <a:pt x="6596" y="135569"/>
                </a:lnTo>
                <a:lnTo>
                  <a:pt x="0" y="184657"/>
                </a:lnTo>
                <a:lnTo>
                  <a:pt x="0" y="923289"/>
                </a:lnTo>
                <a:lnTo>
                  <a:pt x="6596" y="972378"/>
                </a:lnTo>
                <a:lnTo>
                  <a:pt x="25212" y="1016489"/>
                </a:lnTo>
                <a:lnTo>
                  <a:pt x="54087" y="1053861"/>
                </a:lnTo>
                <a:lnTo>
                  <a:pt x="91462" y="1082736"/>
                </a:lnTo>
                <a:lnTo>
                  <a:pt x="135576" y="1101351"/>
                </a:lnTo>
                <a:lnTo>
                  <a:pt x="184670" y="1107947"/>
                </a:lnTo>
                <a:lnTo>
                  <a:pt x="11009122" y="1107947"/>
                </a:lnTo>
                <a:lnTo>
                  <a:pt x="11058210" y="1101351"/>
                </a:lnTo>
                <a:lnTo>
                  <a:pt x="11102321" y="1082736"/>
                </a:lnTo>
                <a:lnTo>
                  <a:pt x="11139693" y="1053861"/>
                </a:lnTo>
                <a:lnTo>
                  <a:pt x="11168568" y="1016489"/>
                </a:lnTo>
                <a:lnTo>
                  <a:pt x="11187183" y="972378"/>
                </a:lnTo>
                <a:lnTo>
                  <a:pt x="11193780" y="923289"/>
                </a:lnTo>
                <a:lnTo>
                  <a:pt x="11193780" y="184657"/>
                </a:lnTo>
                <a:lnTo>
                  <a:pt x="11187183" y="135569"/>
                </a:lnTo>
                <a:lnTo>
                  <a:pt x="11168568" y="91458"/>
                </a:lnTo>
                <a:lnTo>
                  <a:pt x="11139693" y="54086"/>
                </a:lnTo>
                <a:lnTo>
                  <a:pt x="11102321" y="25211"/>
                </a:lnTo>
                <a:lnTo>
                  <a:pt x="11058210" y="6596"/>
                </a:lnTo>
                <a:lnTo>
                  <a:pt x="11009122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348" y="230124"/>
            <a:ext cx="11180445" cy="8686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20"/>
              </a:spcBef>
            </a:pPr>
            <a:r>
              <a:rPr sz="4000" b="1" spc="-20" dirty="0">
                <a:latin typeface="Calibri"/>
                <a:cs typeface="Calibri"/>
              </a:rPr>
              <a:t>Drainage: </a:t>
            </a:r>
            <a:r>
              <a:rPr sz="4000" b="1" spc="-5" dirty="0">
                <a:latin typeface="Calibri"/>
                <a:cs typeface="Calibri"/>
              </a:rPr>
              <a:t>single abscesses </a:t>
            </a:r>
            <a:r>
              <a:rPr sz="4000" b="1" spc="-10" dirty="0">
                <a:latin typeface="Calibri"/>
                <a:cs typeface="Calibri"/>
              </a:rPr>
              <a:t>with </a:t>
            </a:r>
            <a:r>
              <a:rPr sz="4000" b="1" spc="-5" dirty="0">
                <a:latin typeface="Calibri"/>
                <a:cs typeface="Calibri"/>
              </a:rPr>
              <a:t>a </a:t>
            </a:r>
            <a:r>
              <a:rPr sz="4000" b="1" spc="-15" dirty="0">
                <a:latin typeface="Calibri"/>
                <a:cs typeface="Calibri"/>
              </a:rPr>
              <a:t>diameter </a:t>
            </a:r>
            <a:r>
              <a:rPr sz="4000" b="1" spc="-5" dirty="0">
                <a:latin typeface="Calibri"/>
                <a:cs typeface="Calibri"/>
              </a:rPr>
              <a:t>≤5</a:t>
            </a:r>
            <a:r>
              <a:rPr sz="4000" b="1" spc="10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159002"/>
            <a:ext cx="11025505" cy="24136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762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single abscesses </a:t>
            </a:r>
            <a:r>
              <a:rPr sz="2800" b="1" spc="-10" dirty="0">
                <a:latin typeface="Calibri"/>
                <a:cs typeface="Calibri"/>
              </a:rPr>
              <a:t>with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diameter </a:t>
            </a:r>
            <a:r>
              <a:rPr sz="2800" b="1" dirty="0">
                <a:latin typeface="Calibri"/>
                <a:cs typeface="Calibri"/>
              </a:rPr>
              <a:t>≤5 cm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either </a:t>
            </a:r>
            <a:r>
              <a:rPr sz="2800" b="1" spc="-10" dirty="0">
                <a:latin typeface="Calibri"/>
                <a:cs typeface="Calibri"/>
              </a:rPr>
              <a:t>percutaneous </a:t>
            </a:r>
            <a:r>
              <a:rPr sz="2800" b="1" spc="-15" dirty="0">
                <a:latin typeface="Calibri"/>
                <a:cs typeface="Calibri"/>
              </a:rPr>
              <a:t>catheter  drainage </a:t>
            </a:r>
            <a:r>
              <a:rPr sz="2800" b="1" spc="-5" dirty="0">
                <a:latin typeface="Calibri"/>
                <a:cs typeface="Calibri"/>
              </a:rPr>
              <a:t>or needle </a:t>
            </a:r>
            <a:r>
              <a:rPr sz="2800" b="1" spc="-15" dirty="0">
                <a:latin typeface="Calibri"/>
                <a:cs typeface="Calibri"/>
              </a:rPr>
              <a:t>aspiration </a:t>
            </a:r>
            <a:r>
              <a:rPr sz="2800" spc="-10" dirty="0">
                <a:latin typeface="Calibri"/>
                <a:cs typeface="Calibri"/>
              </a:rPr>
              <a:t>is acceptable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[1,2,3,4].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1754505" algn="l"/>
                <a:tab pos="3324225" algn="l"/>
                <a:tab pos="4490720" algn="l"/>
                <a:tab pos="5703570" algn="l"/>
                <a:tab pos="6170295" algn="l"/>
                <a:tab pos="7130415" algn="l"/>
                <a:tab pos="7979409" algn="l"/>
                <a:tab pos="9425940" algn="l"/>
                <a:tab pos="9841865" algn="l"/>
              </a:tabLst>
            </a:pPr>
            <a:r>
              <a:rPr sz="2800" b="1" spc="-10" dirty="0">
                <a:latin typeface="Calibri"/>
                <a:cs typeface="Calibri"/>
              </a:rPr>
              <a:t>D</a:t>
            </a: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aina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th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ul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emain</a:t>
            </a:r>
            <a:r>
              <a:rPr sz="2800" dirty="0">
                <a:latin typeface="Calibri"/>
                <a:cs typeface="Calibri"/>
              </a:rPr>
              <a:t>	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aina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mini</a:t>
            </a:r>
            <a:r>
              <a:rPr sz="2800" spc="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al  </a:t>
            </a:r>
            <a:r>
              <a:rPr sz="2800" spc="-10" dirty="0">
                <a:latin typeface="Calibri"/>
                <a:cs typeface="Calibri"/>
              </a:rPr>
              <a:t>(usually </a:t>
            </a:r>
            <a:r>
              <a:rPr sz="2800" spc="-5" dirty="0">
                <a:latin typeface="Calibri"/>
                <a:cs typeface="Calibri"/>
              </a:rPr>
              <a:t>up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7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days).</a:t>
            </a:r>
            <a:endParaRPr sz="2800">
              <a:latin typeface="Calibri"/>
              <a:cs typeface="Calibri"/>
            </a:endParaRPr>
          </a:p>
          <a:p>
            <a:pPr marL="241300" marR="7620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1423670" algn="l"/>
                <a:tab pos="2577465" algn="l"/>
                <a:tab pos="4182745" algn="l"/>
                <a:tab pos="4961255" algn="l"/>
                <a:tab pos="5494655" algn="l"/>
                <a:tab pos="6897370" algn="l"/>
                <a:tab pos="7337425" algn="l"/>
                <a:tab pos="7881620" algn="l"/>
                <a:tab pos="8355965" algn="l"/>
                <a:tab pos="9070975" algn="l"/>
                <a:tab pos="9537065" algn="l"/>
                <a:tab pos="10480675" algn="l"/>
                <a:tab pos="10838815" algn="l"/>
              </a:tabLst>
            </a:pP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epe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needl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equ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ed</a:t>
            </a:r>
            <a:r>
              <a:rPr sz="2800" dirty="0">
                <a:latin typeface="Calibri"/>
                <a:cs typeface="Calibri"/>
              </a:rPr>
              <a:t>	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u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hal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ases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5" dirty="0">
                <a:latin typeface="Calibri"/>
                <a:cs typeface="Calibri"/>
              </a:rPr>
              <a:t>catheter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spc="-15" dirty="0">
                <a:latin typeface="Calibri"/>
                <a:cs typeface="Calibri"/>
              </a:rPr>
              <a:t>left </a:t>
            </a:r>
            <a:r>
              <a:rPr sz="2800" spc="-10" dirty="0">
                <a:latin typeface="Calibri"/>
                <a:cs typeface="Calibri"/>
              </a:rPr>
              <a:t>in situ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[1,2].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3718559"/>
            <a:ext cx="11062716" cy="1082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600" y="3718559"/>
            <a:ext cx="11062970" cy="108204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91440" marR="81915">
              <a:lnSpc>
                <a:spcPct val="100000"/>
              </a:lnSpc>
              <a:spcBef>
                <a:spcPts val="1230"/>
              </a:spcBef>
            </a:pP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solitary abscess </a:t>
            </a:r>
            <a:r>
              <a:rPr sz="2400" b="1" i="1" dirty="0">
                <a:latin typeface="Calibri"/>
                <a:cs typeface="Calibri"/>
              </a:rPr>
              <a:t>&lt;</a:t>
            </a:r>
            <a:r>
              <a:rPr sz="2400" b="1" dirty="0">
                <a:latin typeface="Calibri"/>
                <a:cs typeface="Calibri"/>
              </a:rPr>
              <a:t>5 cm </a:t>
            </a:r>
            <a:r>
              <a:rPr sz="2400" b="1" spc="-5" dirty="0">
                <a:latin typeface="Calibri"/>
                <a:cs typeface="Calibri"/>
              </a:rPr>
              <a:t>in </a:t>
            </a:r>
            <a:r>
              <a:rPr sz="2400" b="1" spc="-30" dirty="0">
                <a:latin typeface="Calibri"/>
                <a:cs typeface="Calibri"/>
              </a:rPr>
              <a:t>diameter, </a:t>
            </a:r>
            <a:r>
              <a:rPr sz="2400" spc="-10" dirty="0">
                <a:latin typeface="Calibri"/>
                <a:cs typeface="Calibri"/>
              </a:rPr>
              <a:t>confirmed by </a:t>
            </a:r>
            <a:r>
              <a:rPr sz="2400" spc="-15" dirty="0">
                <a:latin typeface="Calibri"/>
                <a:cs typeface="Calibri"/>
              </a:rPr>
              <a:t>aspirate </a:t>
            </a:r>
            <a:r>
              <a:rPr sz="2400" dirty="0">
                <a:latin typeface="Calibri"/>
                <a:cs typeface="Calibri"/>
              </a:rPr>
              <a:t>and with </a:t>
            </a:r>
            <a:r>
              <a:rPr sz="2400" spc="-15" dirty="0">
                <a:latin typeface="Calibri"/>
                <a:cs typeface="Calibri"/>
              </a:rPr>
              <a:t>available  </a:t>
            </a:r>
            <a:r>
              <a:rPr sz="2400" spc="-10" dirty="0">
                <a:latin typeface="Calibri"/>
                <a:cs typeface="Calibri"/>
              </a:rPr>
              <a:t>antimicrobial </a:t>
            </a:r>
            <a:r>
              <a:rPr sz="2400" spc="-20" dirty="0">
                <a:latin typeface="Calibri"/>
                <a:cs typeface="Calibri"/>
              </a:rPr>
              <a:t>sensitivity, </a:t>
            </a:r>
            <a:r>
              <a:rPr sz="2400" b="1" spc="-10" dirty="0">
                <a:latin typeface="Calibri"/>
                <a:cs typeface="Calibri"/>
              </a:rPr>
              <a:t>resolution </a:t>
            </a:r>
            <a:r>
              <a:rPr sz="2400" b="1" spc="-5" dirty="0">
                <a:latin typeface="Calibri"/>
                <a:cs typeface="Calibri"/>
              </a:rPr>
              <a:t>can be achieved with antibiotics </a:t>
            </a:r>
            <a:r>
              <a:rPr sz="2400" b="1" dirty="0">
                <a:latin typeface="Calibri"/>
                <a:cs typeface="Calibri"/>
              </a:rPr>
              <a:t>alone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[5,6].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636" y="391668"/>
            <a:ext cx="11082655" cy="64516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440"/>
              </a:lnSpc>
            </a:pPr>
            <a:r>
              <a:rPr sz="4000" b="1" spc="-20" dirty="0">
                <a:latin typeface="Calibri"/>
                <a:cs typeface="Calibri"/>
              </a:rPr>
              <a:t>Drainage: </a:t>
            </a:r>
            <a:r>
              <a:rPr sz="4000" b="1" spc="-5" dirty="0">
                <a:latin typeface="Calibri"/>
                <a:cs typeface="Calibri"/>
              </a:rPr>
              <a:t>single abscesses with </a:t>
            </a:r>
            <a:r>
              <a:rPr sz="4000" b="1" spc="-15" dirty="0">
                <a:latin typeface="Calibri"/>
                <a:cs typeface="Calibri"/>
              </a:rPr>
              <a:t>diameter </a:t>
            </a:r>
            <a:r>
              <a:rPr sz="4000" b="1" spc="-5" dirty="0">
                <a:latin typeface="Calibri"/>
                <a:cs typeface="Calibri"/>
              </a:rPr>
              <a:t>&gt;5</a:t>
            </a:r>
            <a:r>
              <a:rPr sz="4000" b="1" spc="8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766" y="1066545"/>
            <a:ext cx="10928350" cy="481393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0665" marR="5080" indent="-228600" algn="just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percutaneous management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single abscesses with </a:t>
            </a:r>
            <a:r>
              <a:rPr sz="2600" b="1" spc="-10" dirty="0">
                <a:latin typeface="Calibri"/>
                <a:cs typeface="Calibri"/>
              </a:rPr>
              <a:t>diameter </a:t>
            </a:r>
            <a:r>
              <a:rPr sz="2600" b="1" spc="-5" dirty="0">
                <a:latin typeface="Calibri"/>
                <a:cs typeface="Calibri"/>
              </a:rPr>
              <a:t>&gt;5 cm</a:t>
            </a:r>
            <a:r>
              <a:rPr sz="2600" spc="-5" dirty="0">
                <a:latin typeface="Calibri"/>
                <a:cs typeface="Calibri"/>
              </a:rPr>
              <a:t>,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catheter drainage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preferred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over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needle</a:t>
            </a:r>
            <a:r>
              <a:rPr sz="2600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aspiration</a:t>
            </a:r>
            <a:r>
              <a:rPr sz="2600" spc="-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0665" marR="5715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These </a:t>
            </a:r>
            <a:r>
              <a:rPr sz="2600" spc="-5" dirty="0">
                <a:latin typeface="Calibri"/>
                <a:cs typeface="Calibri"/>
              </a:rPr>
              <a:t>principles </a:t>
            </a:r>
            <a:r>
              <a:rPr sz="2600" spc="-20" dirty="0">
                <a:latin typeface="Calibri"/>
                <a:cs typeface="Calibri"/>
              </a:rPr>
              <a:t>were </a:t>
            </a:r>
            <a:r>
              <a:rPr sz="2600" spc="-15" dirty="0">
                <a:latin typeface="Calibri"/>
                <a:cs typeface="Calibri"/>
              </a:rPr>
              <a:t>illustrated </a:t>
            </a:r>
            <a:r>
              <a:rPr sz="2600" dirty="0">
                <a:latin typeface="Calibri"/>
                <a:cs typeface="Calibri"/>
              </a:rPr>
              <a:t>in a trial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60 </a:t>
            </a:r>
            <a:r>
              <a:rPr sz="2600" spc="-10" dirty="0">
                <a:latin typeface="Calibri"/>
                <a:cs typeface="Calibri"/>
              </a:rPr>
              <a:t>pts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PLA </a:t>
            </a:r>
            <a:r>
              <a:rPr sz="2600" spc="-15" dirty="0">
                <a:latin typeface="Calibri"/>
                <a:cs typeface="Calibri"/>
              </a:rPr>
              <a:t>treated </a:t>
            </a:r>
            <a:r>
              <a:rPr sz="2600" dirty="0">
                <a:latin typeface="Calibri"/>
                <a:cs typeface="Calibri"/>
              </a:rPr>
              <a:t>with  </a:t>
            </a:r>
            <a:r>
              <a:rPr sz="2600" spc="-5" dirty="0">
                <a:latin typeface="Calibri"/>
                <a:cs typeface="Calibri"/>
              </a:rPr>
              <a:t>antibiotics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percutaneous </a:t>
            </a:r>
            <a:r>
              <a:rPr sz="2600" spc="-10" dirty="0">
                <a:latin typeface="Calibri"/>
                <a:cs typeface="Calibri"/>
              </a:rPr>
              <a:t>drainage </a:t>
            </a:r>
            <a:r>
              <a:rPr sz="2600" dirty="0">
                <a:latin typeface="Calibri"/>
                <a:cs typeface="Calibri"/>
              </a:rPr>
              <a:t>via </a:t>
            </a:r>
            <a:r>
              <a:rPr sz="2600" spc="-10" dirty="0">
                <a:latin typeface="Calibri"/>
                <a:cs typeface="Calibri"/>
              </a:rPr>
              <a:t>catheter </a:t>
            </a:r>
            <a:r>
              <a:rPr sz="2600" spc="-5" dirty="0">
                <a:latin typeface="Calibri"/>
                <a:cs typeface="Calibri"/>
              </a:rPr>
              <a:t>or needle aspiration </a:t>
            </a:r>
            <a:r>
              <a:rPr sz="2600" dirty="0">
                <a:latin typeface="Calibri"/>
                <a:cs typeface="Calibri"/>
              </a:rPr>
              <a:t>[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1].</a:t>
            </a:r>
            <a:endParaRPr sz="2600">
              <a:latin typeface="Calibri"/>
              <a:cs typeface="Calibri"/>
            </a:endParaRPr>
          </a:p>
          <a:p>
            <a:pPr marL="240665" marR="635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Among </a:t>
            </a:r>
            <a:r>
              <a:rPr sz="2600" spc="-5" dirty="0">
                <a:latin typeface="Calibri"/>
                <a:cs typeface="Calibri"/>
              </a:rPr>
              <a:t>pts </a:t>
            </a:r>
            <a:r>
              <a:rPr sz="2600" dirty="0">
                <a:latin typeface="Calibri"/>
                <a:cs typeface="Calibri"/>
              </a:rPr>
              <a:t>with an </a:t>
            </a:r>
            <a:r>
              <a:rPr sz="2600" spc="-10" dirty="0">
                <a:latin typeface="Calibri"/>
                <a:cs typeface="Calibri"/>
              </a:rPr>
              <a:t>abscess diameter </a:t>
            </a:r>
            <a:r>
              <a:rPr sz="2600" spc="-5" dirty="0">
                <a:latin typeface="Calibri"/>
                <a:cs typeface="Calibri"/>
              </a:rPr>
              <a:t>&gt;5 </a:t>
            </a:r>
            <a:r>
              <a:rPr sz="2600" dirty="0">
                <a:latin typeface="Calibri"/>
                <a:cs typeface="Calibri"/>
              </a:rPr>
              <a:t>cm, RX </a:t>
            </a:r>
            <a:r>
              <a:rPr sz="2600" spc="-10" dirty="0">
                <a:latin typeface="Calibri"/>
                <a:cs typeface="Calibri"/>
              </a:rPr>
              <a:t>was </a:t>
            </a:r>
            <a:r>
              <a:rPr sz="2600" b="1" spc="-5" dirty="0">
                <a:latin typeface="Calibri"/>
                <a:cs typeface="Calibri"/>
              </a:rPr>
              <a:t>successful </a:t>
            </a:r>
            <a:r>
              <a:rPr sz="2600" b="1" dirty="0">
                <a:latin typeface="Calibri"/>
                <a:cs typeface="Calibri"/>
              </a:rPr>
              <a:t>in </a:t>
            </a:r>
            <a:r>
              <a:rPr sz="2600" b="1" spc="-5" dirty="0">
                <a:latin typeface="Calibri"/>
                <a:cs typeface="Calibri"/>
              </a:rPr>
              <a:t>100 </a:t>
            </a:r>
            <a:r>
              <a:rPr sz="2600" b="1" dirty="0">
                <a:latin typeface="Calibri"/>
                <a:cs typeface="Calibri"/>
              </a:rPr>
              <a:t>% of </a:t>
            </a:r>
            <a:r>
              <a:rPr sz="2600" b="1" spc="-5" dirty="0">
                <a:latin typeface="Calibri"/>
                <a:cs typeface="Calibri"/>
              </a:rPr>
              <a:t>pts  </a:t>
            </a:r>
            <a:r>
              <a:rPr sz="2600" b="1" spc="-15" dirty="0">
                <a:latin typeface="Calibri"/>
                <a:cs typeface="Calibri"/>
              </a:rPr>
              <a:t>treated </a:t>
            </a:r>
            <a:r>
              <a:rPr sz="2600" b="1" spc="-5" dirty="0">
                <a:latin typeface="Calibri"/>
                <a:cs typeface="Calibri"/>
              </a:rPr>
              <a:t>with </a:t>
            </a:r>
            <a:r>
              <a:rPr sz="2600" b="1" spc="-10" dirty="0">
                <a:latin typeface="Calibri"/>
                <a:cs typeface="Calibri"/>
              </a:rPr>
              <a:t>catheter drainage compared </a:t>
            </a:r>
            <a:r>
              <a:rPr sz="2600" b="1" spc="-5" dirty="0">
                <a:latin typeface="Calibri"/>
                <a:cs typeface="Calibri"/>
              </a:rPr>
              <a:t>with </a:t>
            </a:r>
            <a:r>
              <a:rPr sz="2600" b="1" dirty="0">
                <a:latin typeface="Calibri"/>
                <a:cs typeface="Calibri"/>
              </a:rPr>
              <a:t>50 % of </a:t>
            </a:r>
            <a:r>
              <a:rPr sz="2600" b="1" spc="-5" dirty="0">
                <a:latin typeface="Calibri"/>
                <a:cs typeface="Calibri"/>
              </a:rPr>
              <a:t>pts with </a:t>
            </a:r>
            <a:r>
              <a:rPr sz="2600" b="1" dirty="0">
                <a:latin typeface="Calibri"/>
                <a:cs typeface="Calibri"/>
              </a:rPr>
              <a:t>needle  </a:t>
            </a:r>
            <a:r>
              <a:rPr sz="2600" b="1" spc="-10" dirty="0">
                <a:latin typeface="Calibri"/>
                <a:cs typeface="Calibri"/>
              </a:rPr>
              <a:t>aspiration</a:t>
            </a:r>
            <a:r>
              <a:rPr sz="2600" spc="-10" dirty="0">
                <a:latin typeface="Calibri"/>
                <a:cs typeface="Calibri"/>
              </a:rPr>
              <a:t>. Successful outcomes </a:t>
            </a:r>
            <a:r>
              <a:rPr sz="2600" spc="-15" dirty="0">
                <a:latin typeface="Calibri"/>
                <a:cs typeface="Calibri"/>
              </a:rPr>
              <a:t>were </a:t>
            </a:r>
            <a:r>
              <a:rPr sz="2600" spc="-5" dirty="0">
                <a:latin typeface="Calibri"/>
                <a:cs typeface="Calibri"/>
              </a:rPr>
              <a:t>observed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dirty="0">
                <a:latin typeface="Calibri"/>
                <a:cs typeface="Calibri"/>
              </a:rPr>
              <a:t>all </a:t>
            </a:r>
            <a:r>
              <a:rPr sz="2600" spc="-5" dirty="0">
                <a:latin typeface="Calibri"/>
                <a:cs typeface="Calibri"/>
              </a:rPr>
              <a:t>pts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b="1" spc="-5" dirty="0">
                <a:latin typeface="Calibri"/>
                <a:cs typeface="Calibri"/>
              </a:rPr>
              <a:t>abscess ≤5 cm,  </a:t>
            </a:r>
            <a:r>
              <a:rPr sz="2600" b="1" spc="-15" dirty="0">
                <a:latin typeface="Calibri"/>
                <a:cs typeface="Calibri"/>
              </a:rPr>
              <a:t>regardless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5" dirty="0">
                <a:latin typeface="Calibri"/>
                <a:cs typeface="Calibri"/>
              </a:rPr>
              <a:t>drainage</a:t>
            </a:r>
            <a:r>
              <a:rPr sz="2600" b="1" spc="4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modality.</a:t>
            </a:r>
            <a:endParaRPr sz="2600">
              <a:latin typeface="Calibri"/>
              <a:cs typeface="Calibri"/>
            </a:endParaRPr>
          </a:p>
          <a:p>
            <a:pPr marL="240665" marR="7620" indent="-228600" algn="just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For </a:t>
            </a:r>
            <a:r>
              <a:rPr sz="2600" spc="-5" dirty="0">
                <a:latin typeface="Calibri"/>
                <a:cs typeface="Calibri"/>
              </a:rPr>
              <a:t>single </a:t>
            </a:r>
            <a:r>
              <a:rPr sz="2600" spc="-10" dirty="0">
                <a:latin typeface="Calibri"/>
                <a:cs typeface="Calibri"/>
              </a:rPr>
              <a:t>abscesses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10" dirty="0">
                <a:latin typeface="Calibri"/>
                <a:cs typeface="Calibri"/>
              </a:rPr>
              <a:t>diameter </a:t>
            </a:r>
            <a:r>
              <a:rPr sz="2600" spc="-5" dirty="0">
                <a:latin typeface="Calibri"/>
                <a:cs typeface="Calibri"/>
              </a:rPr>
              <a:t>&gt;5 cm, </a:t>
            </a:r>
            <a:r>
              <a:rPr sz="2600" b="1" dirty="0">
                <a:latin typeface="Calibri"/>
                <a:cs typeface="Calibri"/>
              </a:rPr>
              <a:t>some </a:t>
            </a:r>
            <a:r>
              <a:rPr sz="2600" b="1" spc="-25" dirty="0">
                <a:latin typeface="Calibri"/>
                <a:cs typeface="Calibri"/>
              </a:rPr>
              <a:t>favor </a:t>
            </a:r>
            <a:r>
              <a:rPr sz="2600" b="1" spc="-10" dirty="0">
                <a:latin typeface="Calibri"/>
                <a:cs typeface="Calibri"/>
              </a:rPr>
              <a:t>surgical intervention  over percutaneous </a:t>
            </a:r>
            <a:r>
              <a:rPr sz="2600" b="1" spc="-15" dirty="0">
                <a:latin typeface="Calibri"/>
                <a:cs typeface="Calibri"/>
              </a:rPr>
              <a:t>drainage</a:t>
            </a:r>
            <a:r>
              <a:rPr sz="2600" b="1" spc="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[2,3].</a:t>
            </a:r>
            <a:endParaRPr sz="260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efficacy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this </a:t>
            </a:r>
            <a:r>
              <a:rPr sz="2600" spc="-5" dirty="0">
                <a:latin typeface="Calibri"/>
                <a:cs typeface="Calibri"/>
              </a:rPr>
              <a:t>approach </a:t>
            </a:r>
            <a:r>
              <a:rPr sz="2600" spc="-10" dirty="0">
                <a:latin typeface="Calibri"/>
                <a:cs typeface="Calibri"/>
              </a:rPr>
              <a:t>was </a:t>
            </a:r>
            <a:r>
              <a:rPr sz="2600" spc="-15" dirty="0">
                <a:latin typeface="Calibri"/>
                <a:cs typeface="Calibri"/>
              </a:rPr>
              <a:t>suggested </a:t>
            </a:r>
            <a:r>
              <a:rPr sz="2600" dirty="0">
                <a:latin typeface="Calibri"/>
                <a:cs typeface="Calibri"/>
              </a:rPr>
              <a:t>in a </a:t>
            </a:r>
            <a:r>
              <a:rPr sz="2600" spc="-15" dirty="0">
                <a:latin typeface="Calibri"/>
                <a:cs typeface="Calibri"/>
              </a:rPr>
              <a:t>retrospective </a:t>
            </a:r>
            <a:r>
              <a:rPr sz="2600" spc="-10" dirty="0">
                <a:latin typeface="Calibri"/>
                <a:cs typeface="Calibri"/>
              </a:rPr>
              <a:t>study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80 </a:t>
            </a:r>
            <a:r>
              <a:rPr sz="2600" spc="-10" dirty="0">
                <a:latin typeface="Calibri"/>
                <a:cs typeface="Calibri"/>
              </a:rPr>
              <a:t>pts 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abscess </a:t>
            </a:r>
            <a:r>
              <a:rPr sz="2600" spc="-10" dirty="0">
                <a:latin typeface="Calibri"/>
                <a:cs typeface="Calibri"/>
              </a:rPr>
              <a:t>&gt;5 </a:t>
            </a:r>
            <a:r>
              <a:rPr sz="2600" dirty="0">
                <a:latin typeface="Calibri"/>
                <a:cs typeface="Calibri"/>
              </a:rPr>
              <a:t>cm </a:t>
            </a:r>
            <a:r>
              <a:rPr sz="2600" spc="-5" dirty="0">
                <a:latin typeface="Calibri"/>
                <a:cs typeface="Calibri"/>
              </a:rPr>
              <a:t>managed with </a:t>
            </a:r>
            <a:r>
              <a:rPr sz="2600" spc="-10" dirty="0">
                <a:latin typeface="Calibri"/>
                <a:cs typeface="Calibri"/>
              </a:rPr>
              <a:t>percutaneous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15" dirty="0">
                <a:latin typeface="Calibri"/>
                <a:cs typeface="Calibri"/>
              </a:rPr>
              <a:t>surgical </a:t>
            </a:r>
            <a:r>
              <a:rPr sz="2600" spc="-10" dirty="0">
                <a:latin typeface="Calibri"/>
                <a:cs typeface="Calibri"/>
              </a:rPr>
              <a:t>drainage;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there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was 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difference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mortality, 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morbidity,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duration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6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fever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complication 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rates</a:t>
            </a:r>
            <a:r>
              <a:rPr sz="2600" spc="-20" dirty="0">
                <a:latin typeface="Calibri"/>
                <a:cs typeface="Calibri"/>
              </a:rPr>
              <a:t>.  </a:t>
            </a:r>
            <a:r>
              <a:rPr sz="2600" spc="-40" dirty="0">
                <a:latin typeface="Calibri"/>
                <a:cs typeface="Calibri"/>
              </a:rPr>
              <a:t>However,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b="1" spc="-35" dirty="0">
                <a:latin typeface="Calibri"/>
                <a:cs typeface="Calibri"/>
              </a:rPr>
              <a:t>rate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treatment failure was </a:t>
            </a:r>
            <a:r>
              <a:rPr sz="2600" b="1" spc="-5" dirty="0">
                <a:latin typeface="Calibri"/>
                <a:cs typeface="Calibri"/>
              </a:rPr>
              <a:t>lower with </a:t>
            </a:r>
            <a:r>
              <a:rPr sz="2600" b="1" spc="-10" dirty="0">
                <a:latin typeface="Calibri"/>
                <a:cs typeface="Calibri"/>
              </a:rPr>
              <a:t>surgical drainage </a:t>
            </a:r>
            <a:r>
              <a:rPr sz="2600" b="1" dirty="0">
                <a:latin typeface="Calibri"/>
                <a:cs typeface="Calibri"/>
              </a:rPr>
              <a:t>(7  </a:t>
            </a:r>
            <a:r>
              <a:rPr sz="2600" b="1" spc="-10" dirty="0">
                <a:latin typeface="Calibri"/>
                <a:cs typeface="Calibri"/>
              </a:rPr>
              <a:t>versus </a:t>
            </a:r>
            <a:r>
              <a:rPr sz="2600" b="1" dirty="0">
                <a:latin typeface="Calibri"/>
                <a:cs typeface="Calibri"/>
              </a:rPr>
              <a:t>28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%).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6636" y="2490216"/>
            <a:ext cx="11082655" cy="1176655"/>
          </a:xfrm>
          <a:custGeom>
            <a:avLst/>
            <a:gdLst/>
            <a:ahLst/>
            <a:cxnLst/>
            <a:rect l="l" t="t" r="r" b="b"/>
            <a:pathLst>
              <a:path w="11082655" h="1176654">
                <a:moveTo>
                  <a:pt x="10886440" y="0"/>
                </a:moveTo>
                <a:lnTo>
                  <a:pt x="196087" y="0"/>
                </a:lnTo>
                <a:lnTo>
                  <a:pt x="151127" y="5177"/>
                </a:lnTo>
                <a:lnTo>
                  <a:pt x="109854" y="19924"/>
                </a:lnTo>
                <a:lnTo>
                  <a:pt x="73446" y="43067"/>
                </a:lnTo>
                <a:lnTo>
                  <a:pt x="43079" y="73430"/>
                </a:lnTo>
                <a:lnTo>
                  <a:pt x="19931" y="109838"/>
                </a:lnTo>
                <a:lnTo>
                  <a:pt x="5179" y="151115"/>
                </a:lnTo>
                <a:lnTo>
                  <a:pt x="0" y="196087"/>
                </a:lnTo>
                <a:lnTo>
                  <a:pt x="0" y="980439"/>
                </a:lnTo>
                <a:lnTo>
                  <a:pt x="5179" y="1025412"/>
                </a:lnTo>
                <a:lnTo>
                  <a:pt x="19931" y="1066689"/>
                </a:lnTo>
                <a:lnTo>
                  <a:pt x="43079" y="1103097"/>
                </a:lnTo>
                <a:lnTo>
                  <a:pt x="73446" y="1133460"/>
                </a:lnTo>
                <a:lnTo>
                  <a:pt x="109854" y="1156603"/>
                </a:lnTo>
                <a:lnTo>
                  <a:pt x="151127" y="1171350"/>
                </a:lnTo>
                <a:lnTo>
                  <a:pt x="196087" y="1176528"/>
                </a:lnTo>
                <a:lnTo>
                  <a:pt x="10886440" y="1176528"/>
                </a:lnTo>
                <a:lnTo>
                  <a:pt x="10931412" y="1171350"/>
                </a:lnTo>
                <a:lnTo>
                  <a:pt x="10972689" y="1156603"/>
                </a:lnTo>
                <a:lnTo>
                  <a:pt x="11009097" y="1133460"/>
                </a:lnTo>
                <a:lnTo>
                  <a:pt x="11039460" y="1103097"/>
                </a:lnTo>
                <a:lnTo>
                  <a:pt x="11062603" y="1066689"/>
                </a:lnTo>
                <a:lnTo>
                  <a:pt x="11077350" y="1025412"/>
                </a:lnTo>
                <a:lnTo>
                  <a:pt x="11082528" y="980439"/>
                </a:lnTo>
                <a:lnTo>
                  <a:pt x="11082528" y="196087"/>
                </a:lnTo>
                <a:lnTo>
                  <a:pt x="11077350" y="151115"/>
                </a:lnTo>
                <a:lnTo>
                  <a:pt x="11062603" y="109838"/>
                </a:lnTo>
                <a:lnTo>
                  <a:pt x="11039460" y="73430"/>
                </a:lnTo>
                <a:lnTo>
                  <a:pt x="11009097" y="43067"/>
                </a:lnTo>
                <a:lnTo>
                  <a:pt x="10972689" y="19924"/>
                </a:lnTo>
                <a:lnTo>
                  <a:pt x="10931412" y="5177"/>
                </a:lnTo>
                <a:lnTo>
                  <a:pt x="10886440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636" y="4436364"/>
            <a:ext cx="11155680" cy="1524000"/>
          </a:xfrm>
          <a:custGeom>
            <a:avLst/>
            <a:gdLst/>
            <a:ahLst/>
            <a:cxnLst/>
            <a:rect l="l" t="t" r="r" b="b"/>
            <a:pathLst>
              <a:path w="11155680" h="1524000">
                <a:moveTo>
                  <a:pt x="10901680" y="0"/>
                </a:moveTo>
                <a:lnTo>
                  <a:pt x="254000" y="0"/>
                </a:lnTo>
                <a:lnTo>
                  <a:pt x="208342" y="4090"/>
                </a:lnTo>
                <a:lnTo>
                  <a:pt x="165369" y="15884"/>
                </a:lnTo>
                <a:lnTo>
                  <a:pt x="125799" y="34666"/>
                </a:lnTo>
                <a:lnTo>
                  <a:pt x="90349" y="59719"/>
                </a:lnTo>
                <a:lnTo>
                  <a:pt x="59736" y="90328"/>
                </a:lnTo>
                <a:lnTo>
                  <a:pt x="34677" y="125777"/>
                </a:lnTo>
                <a:lnTo>
                  <a:pt x="15890" y="165349"/>
                </a:lnTo>
                <a:lnTo>
                  <a:pt x="4092" y="208328"/>
                </a:lnTo>
                <a:lnTo>
                  <a:pt x="0" y="254000"/>
                </a:lnTo>
                <a:lnTo>
                  <a:pt x="0" y="1270000"/>
                </a:lnTo>
                <a:lnTo>
                  <a:pt x="4092" y="1315657"/>
                </a:lnTo>
                <a:lnTo>
                  <a:pt x="15890" y="1358630"/>
                </a:lnTo>
                <a:lnTo>
                  <a:pt x="34677" y="1398200"/>
                </a:lnTo>
                <a:lnTo>
                  <a:pt x="59736" y="1433650"/>
                </a:lnTo>
                <a:lnTo>
                  <a:pt x="90349" y="1464263"/>
                </a:lnTo>
                <a:lnTo>
                  <a:pt x="125799" y="1489322"/>
                </a:lnTo>
                <a:lnTo>
                  <a:pt x="165369" y="1508109"/>
                </a:lnTo>
                <a:lnTo>
                  <a:pt x="208342" y="1519907"/>
                </a:lnTo>
                <a:lnTo>
                  <a:pt x="254000" y="1524000"/>
                </a:lnTo>
                <a:lnTo>
                  <a:pt x="10901680" y="1524000"/>
                </a:lnTo>
                <a:lnTo>
                  <a:pt x="10947351" y="1519907"/>
                </a:lnTo>
                <a:lnTo>
                  <a:pt x="10990330" y="1508109"/>
                </a:lnTo>
                <a:lnTo>
                  <a:pt x="11029902" y="1489322"/>
                </a:lnTo>
                <a:lnTo>
                  <a:pt x="11065351" y="1464263"/>
                </a:lnTo>
                <a:lnTo>
                  <a:pt x="11095960" y="1433650"/>
                </a:lnTo>
                <a:lnTo>
                  <a:pt x="11121013" y="1398200"/>
                </a:lnTo>
                <a:lnTo>
                  <a:pt x="11139795" y="1358630"/>
                </a:lnTo>
                <a:lnTo>
                  <a:pt x="11151589" y="1315657"/>
                </a:lnTo>
                <a:lnTo>
                  <a:pt x="11155680" y="1270000"/>
                </a:lnTo>
                <a:lnTo>
                  <a:pt x="11155680" y="254000"/>
                </a:lnTo>
                <a:lnTo>
                  <a:pt x="11151589" y="208328"/>
                </a:lnTo>
                <a:lnTo>
                  <a:pt x="11139795" y="165349"/>
                </a:lnTo>
                <a:lnTo>
                  <a:pt x="11121013" y="125777"/>
                </a:lnTo>
                <a:lnTo>
                  <a:pt x="11095960" y="90328"/>
                </a:lnTo>
                <a:lnTo>
                  <a:pt x="11065351" y="59719"/>
                </a:lnTo>
                <a:lnTo>
                  <a:pt x="11029902" y="34666"/>
                </a:lnTo>
                <a:lnTo>
                  <a:pt x="10990330" y="15884"/>
                </a:lnTo>
                <a:lnTo>
                  <a:pt x="10947351" y="4090"/>
                </a:lnTo>
                <a:lnTo>
                  <a:pt x="10901680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955" y="237743"/>
            <a:ext cx="11146790" cy="66167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515"/>
              </a:lnSpc>
            </a:pPr>
            <a:r>
              <a:rPr sz="4000" b="1" i="1" spc="-10" dirty="0">
                <a:latin typeface="Calibri"/>
                <a:cs typeface="Calibri"/>
              </a:rPr>
              <a:t>Multiple</a:t>
            </a:r>
            <a:r>
              <a:rPr sz="4000" b="1" i="1" spc="20" dirty="0">
                <a:latin typeface="Calibri"/>
                <a:cs typeface="Calibri"/>
              </a:rPr>
              <a:t> </a:t>
            </a:r>
            <a:r>
              <a:rPr sz="4000" b="1" i="1" spc="-15" dirty="0">
                <a:latin typeface="Calibri"/>
                <a:cs typeface="Calibri"/>
              </a:rPr>
              <a:t>Abscess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695" y="972058"/>
            <a:ext cx="10958830" cy="37795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With multiple </a:t>
            </a:r>
            <a:r>
              <a:rPr sz="2800" spc="-5" dirty="0">
                <a:latin typeface="Calibri"/>
                <a:cs typeface="Calibri"/>
              </a:rPr>
              <a:t>abscesses, </a:t>
            </a:r>
            <a:r>
              <a:rPr sz="2800" b="1" spc="-5" dirty="0">
                <a:latin typeface="Calibri"/>
                <a:cs typeface="Calibri"/>
              </a:rPr>
              <a:t>only the </a:t>
            </a:r>
            <a:r>
              <a:rPr sz="2800" b="1" spc="-15" dirty="0">
                <a:latin typeface="Calibri"/>
                <a:cs typeface="Calibri"/>
              </a:rPr>
              <a:t>largest</a:t>
            </a:r>
            <a:r>
              <a:rPr sz="2800" b="1" spc="6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abscess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10" dirty="0">
                <a:latin typeface="Calibri"/>
                <a:cs typeface="Calibri"/>
              </a:rPr>
              <a:t>need </a:t>
            </a:r>
            <a:r>
              <a:rPr sz="2800" b="1" spc="-15" dirty="0">
                <a:latin typeface="Calibri"/>
                <a:cs typeface="Calibri"/>
              </a:rPr>
              <a:t>to  </a:t>
            </a:r>
            <a:r>
              <a:rPr sz="2800" b="1" spc="-10" dirty="0">
                <a:latin typeface="Calibri"/>
                <a:cs typeface="Calibri"/>
              </a:rPr>
              <a:t>be  </a:t>
            </a:r>
            <a:r>
              <a:rPr sz="2800" b="1" spc="-15" dirty="0">
                <a:latin typeface="Calibri"/>
                <a:cs typeface="Calibri"/>
              </a:rPr>
              <a:t>aspirated</a:t>
            </a:r>
            <a:r>
              <a:rPr sz="2800" spc="-15" dirty="0">
                <a:latin typeface="Calibri"/>
                <a:cs typeface="Calibri"/>
              </a:rPr>
              <a:t>; </a:t>
            </a:r>
            <a:r>
              <a:rPr sz="2800" spc="-10" dirty="0">
                <a:latin typeface="Calibri"/>
                <a:cs typeface="Calibri"/>
              </a:rPr>
              <a:t>smaller </a:t>
            </a:r>
            <a:r>
              <a:rPr sz="2800" spc="-5" dirty="0">
                <a:latin typeface="Calibri"/>
                <a:cs typeface="Calibri"/>
              </a:rPr>
              <a:t>lesions </a:t>
            </a:r>
            <a:r>
              <a:rPr sz="2800" spc="-10" dirty="0">
                <a:latin typeface="Calibri"/>
                <a:cs typeface="Calibri"/>
              </a:rPr>
              <a:t>often </a:t>
            </a:r>
            <a:r>
              <a:rPr sz="2800" spc="-15" dirty="0">
                <a:latin typeface="Calibri"/>
                <a:cs typeface="Calibri"/>
              </a:rPr>
              <a:t>resolve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antibiotic </a:t>
            </a:r>
            <a:r>
              <a:rPr sz="2800" spc="-15" dirty="0">
                <a:latin typeface="Calibri"/>
                <a:cs typeface="Calibri"/>
              </a:rPr>
              <a:t>treatment </a:t>
            </a:r>
            <a:r>
              <a:rPr sz="2800" spc="-5" dirty="0">
                <a:latin typeface="Calibri"/>
                <a:cs typeface="Calibri"/>
              </a:rPr>
              <a:t>alone,  </a:t>
            </a:r>
            <a:r>
              <a:rPr sz="2800" spc="-10" dirty="0">
                <a:latin typeface="Calibri"/>
                <a:cs typeface="Calibri"/>
              </a:rPr>
              <a:t>but </a:t>
            </a:r>
            <a:r>
              <a:rPr sz="2800" spc="-50" dirty="0">
                <a:latin typeface="Calibri"/>
                <a:cs typeface="Calibri"/>
              </a:rPr>
              <a:t>rarely,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spc="-10" dirty="0">
                <a:latin typeface="Calibri"/>
                <a:cs typeface="Calibri"/>
              </a:rPr>
              <a:t>lesion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need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drainage.</a:t>
            </a:r>
            <a:endParaRPr sz="2800">
              <a:latin typeface="Calibri"/>
              <a:cs typeface="Calibri"/>
            </a:endParaRPr>
          </a:p>
          <a:p>
            <a:pPr marL="241300" marR="6350" indent="-228600" algn="just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Multiple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0" dirty="0">
                <a:latin typeface="Calibri"/>
                <a:cs typeface="Calibri"/>
              </a:rPr>
              <a:t>loculated </a:t>
            </a:r>
            <a:r>
              <a:rPr sz="2800" b="1" spc="-5" dirty="0">
                <a:latin typeface="Calibri"/>
                <a:cs typeface="Calibri"/>
              </a:rPr>
              <a:t>abscesses </a:t>
            </a:r>
            <a:r>
              <a:rPr sz="2800" spc="-15" dirty="0">
                <a:latin typeface="Calibri"/>
                <a:cs typeface="Calibri"/>
              </a:rPr>
              <a:t>may  </a:t>
            </a:r>
            <a:r>
              <a:rPr sz="2800" spc="-5" dirty="0">
                <a:latin typeface="Calibri"/>
                <a:cs typeface="Calibri"/>
              </a:rPr>
              <a:t>be successfully managed </a:t>
            </a:r>
            <a:r>
              <a:rPr sz="2800" spc="-25" dirty="0">
                <a:latin typeface="Calibri"/>
                <a:cs typeface="Calibri"/>
              </a:rPr>
              <a:t>by  </a:t>
            </a:r>
            <a:r>
              <a:rPr sz="2800" b="1" spc="-10" dirty="0">
                <a:latin typeface="Calibri"/>
                <a:cs typeface="Calibri"/>
              </a:rPr>
              <a:t>percutaneous </a:t>
            </a:r>
            <a:r>
              <a:rPr sz="2800" b="1" spc="-15" dirty="0">
                <a:latin typeface="Calibri"/>
                <a:cs typeface="Calibri"/>
              </a:rPr>
              <a:t>drainage</a:t>
            </a:r>
            <a:r>
              <a:rPr sz="2800" spc="-15" dirty="0">
                <a:latin typeface="Calibri"/>
                <a:cs typeface="Calibri"/>
              </a:rPr>
              <a:t>; </a:t>
            </a: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was </a:t>
            </a:r>
            <a:r>
              <a:rPr sz="2800" spc="-20" dirty="0">
                <a:latin typeface="Calibri"/>
                <a:cs typeface="Calibri"/>
              </a:rPr>
              <a:t>illustrated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retrospective study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pts 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PLA[1].</a:t>
            </a:r>
            <a:endParaRPr sz="280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Successful </a:t>
            </a:r>
            <a:r>
              <a:rPr sz="2800" b="1" spc="-10" dirty="0">
                <a:latin typeface="Calibri"/>
                <a:cs typeface="Calibri"/>
              </a:rPr>
              <a:t>percutaneous </a:t>
            </a:r>
            <a:r>
              <a:rPr sz="2800" b="1" spc="-15" dirty="0">
                <a:latin typeface="Calibri"/>
                <a:cs typeface="Calibri"/>
              </a:rPr>
              <a:t>drainage </a:t>
            </a:r>
            <a:r>
              <a:rPr sz="2800" spc="-15" dirty="0">
                <a:latin typeface="Calibri"/>
                <a:cs typeface="Calibri"/>
              </a:rPr>
              <a:t>was </a:t>
            </a:r>
            <a:r>
              <a:rPr sz="2800" spc="-10" dirty="0">
                <a:latin typeface="Calibri"/>
                <a:cs typeface="Calibri"/>
              </a:rPr>
              <a:t>achieved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setting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b="1" spc="-5" dirty="0">
                <a:latin typeface="Calibri"/>
                <a:cs typeface="Calibri"/>
              </a:rPr>
              <a:t>multiple  abscesses </a:t>
            </a:r>
            <a:r>
              <a:rPr sz="2800" spc="-5" dirty="0">
                <a:latin typeface="Calibri"/>
                <a:cs typeface="Calibri"/>
              </a:rPr>
              <a:t>(22 of 24 </a:t>
            </a:r>
            <a:r>
              <a:rPr sz="2800" spc="-10" dirty="0">
                <a:latin typeface="Calibri"/>
                <a:cs typeface="Calibri"/>
              </a:rPr>
              <a:t>pts)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multiloculated </a:t>
            </a:r>
            <a:r>
              <a:rPr sz="2800" spc="-5" dirty="0">
                <a:latin typeface="Calibri"/>
                <a:cs typeface="Calibri"/>
              </a:rPr>
              <a:t>abscesses </a:t>
            </a:r>
            <a:r>
              <a:rPr sz="2800" dirty="0">
                <a:latin typeface="Calibri"/>
                <a:cs typeface="Calibri"/>
              </a:rPr>
              <a:t>(51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54 </a:t>
            </a:r>
            <a:r>
              <a:rPr sz="2800" spc="-10" dirty="0">
                <a:latin typeface="Calibri"/>
                <a:cs typeface="Calibri"/>
              </a:rPr>
              <a:t>patients)  [1].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195" y="3570732"/>
            <a:ext cx="11084560" cy="1193800"/>
          </a:xfrm>
          <a:custGeom>
            <a:avLst/>
            <a:gdLst/>
            <a:ahLst/>
            <a:cxnLst/>
            <a:rect l="l" t="t" r="r" b="b"/>
            <a:pathLst>
              <a:path w="11084560" h="1193800">
                <a:moveTo>
                  <a:pt x="10885170" y="0"/>
                </a:moveTo>
                <a:lnTo>
                  <a:pt x="198882" y="0"/>
                </a:lnTo>
                <a:lnTo>
                  <a:pt x="153279" y="5251"/>
                </a:lnTo>
                <a:lnTo>
                  <a:pt x="111417" y="20211"/>
                </a:lnTo>
                <a:lnTo>
                  <a:pt x="74490" y="43687"/>
                </a:lnTo>
                <a:lnTo>
                  <a:pt x="43691" y="74484"/>
                </a:lnTo>
                <a:lnTo>
                  <a:pt x="20214" y="111411"/>
                </a:lnTo>
                <a:lnTo>
                  <a:pt x="5252" y="153275"/>
                </a:lnTo>
                <a:lnTo>
                  <a:pt x="0" y="198881"/>
                </a:lnTo>
                <a:lnTo>
                  <a:pt x="0" y="994409"/>
                </a:lnTo>
                <a:lnTo>
                  <a:pt x="5252" y="1040016"/>
                </a:lnTo>
                <a:lnTo>
                  <a:pt x="20214" y="1081880"/>
                </a:lnTo>
                <a:lnTo>
                  <a:pt x="43691" y="1118807"/>
                </a:lnTo>
                <a:lnTo>
                  <a:pt x="74490" y="1149604"/>
                </a:lnTo>
                <a:lnTo>
                  <a:pt x="111417" y="1173080"/>
                </a:lnTo>
                <a:lnTo>
                  <a:pt x="153279" y="1188040"/>
                </a:lnTo>
                <a:lnTo>
                  <a:pt x="198882" y="1193291"/>
                </a:lnTo>
                <a:lnTo>
                  <a:pt x="10885170" y="1193291"/>
                </a:lnTo>
                <a:lnTo>
                  <a:pt x="10930776" y="1188040"/>
                </a:lnTo>
                <a:lnTo>
                  <a:pt x="10972640" y="1173080"/>
                </a:lnTo>
                <a:lnTo>
                  <a:pt x="11009567" y="1149604"/>
                </a:lnTo>
                <a:lnTo>
                  <a:pt x="11040364" y="1118807"/>
                </a:lnTo>
                <a:lnTo>
                  <a:pt x="11063840" y="1081880"/>
                </a:lnTo>
                <a:lnTo>
                  <a:pt x="11078800" y="1040016"/>
                </a:lnTo>
                <a:lnTo>
                  <a:pt x="11084052" y="994409"/>
                </a:lnTo>
                <a:lnTo>
                  <a:pt x="11084052" y="198881"/>
                </a:lnTo>
                <a:lnTo>
                  <a:pt x="11078800" y="153275"/>
                </a:lnTo>
                <a:lnTo>
                  <a:pt x="11063840" y="111411"/>
                </a:lnTo>
                <a:lnTo>
                  <a:pt x="11040364" y="74484"/>
                </a:lnTo>
                <a:lnTo>
                  <a:pt x="11009567" y="43687"/>
                </a:lnTo>
                <a:lnTo>
                  <a:pt x="10972640" y="20211"/>
                </a:lnTo>
                <a:lnTo>
                  <a:pt x="10930776" y="5251"/>
                </a:lnTo>
                <a:lnTo>
                  <a:pt x="10885170" y="0"/>
                </a:lnTo>
                <a:close/>
              </a:path>
            </a:pathLst>
          </a:custGeom>
          <a:solidFill>
            <a:srgbClr val="5B9B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372" y="365759"/>
            <a:ext cx="10918190" cy="8001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4000" b="1" spc="-5" dirty="0">
                <a:latin typeface="Calibri"/>
                <a:cs typeface="Calibri"/>
              </a:rPr>
              <a:t>Endoscopic</a:t>
            </a:r>
            <a:r>
              <a:rPr sz="4000" b="1" spc="3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drainage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521" y="1133093"/>
            <a:ext cx="10836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Biliary</a:t>
            </a:r>
            <a:r>
              <a:rPr sz="2800" b="1" spc="2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decompression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</a:t>
            </a:r>
            <a:r>
              <a:rPr sz="2800" b="1" spc="2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essential</a:t>
            </a:r>
            <a:r>
              <a:rPr sz="2800" b="1" spc="2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50" dirty="0"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hepatic</a:t>
            </a:r>
            <a:r>
              <a:rPr sz="2800" u="heavy" spc="2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abscess</a:t>
            </a:r>
            <a:r>
              <a:rPr sz="2800" u="heavy" spc="2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sz="2800" u="heavy" spc="22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associated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121" y="1517142"/>
            <a:ext cx="10608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2980" algn="l"/>
                <a:tab pos="2199640" algn="l"/>
                <a:tab pos="3205480" algn="l"/>
                <a:tab pos="5199380" algn="l"/>
                <a:tab pos="5842635" algn="l"/>
                <a:tab pos="8420100" algn="l"/>
                <a:tab pos="9294495" algn="l"/>
                <a:tab pos="10233660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	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bilia</a:t>
            </a:r>
            <a:r>
              <a:rPr sz="2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ct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om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uni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algn="just">
              <a:lnSpc>
                <a:spcPct val="100000"/>
              </a:lnSpc>
              <a:spcBef>
                <a:spcPts val="775"/>
              </a:spcBef>
            </a:pPr>
            <a:r>
              <a:rPr spc="-10" dirty="0"/>
              <a:t>accomplished </a:t>
            </a:r>
            <a:r>
              <a:rPr spc="-15" dirty="0"/>
              <a:t>through </a:t>
            </a:r>
            <a:r>
              <a:rPr spc="-5" dirty="0"/>
              <a:t>the </a:t>
            </a:r>
            <a:r>
              <a:rPr spc="-10" dirty="0"/>
              <a:t>endoscopic </a:t>
            </a:r>
            <a:r>
              <a:rPr spc="-5" dirty="0"/>
              <a:t>or </a:t>
            </a:r>
            <a:r>
              <a:rPr spc="-15" dirty="0"/>
              <a:t>transhepatic</a:t>
            </a:r>
            <a:r>
              <a:rPr spc="204" dirty="0"/>
              <a:t> </a:t>
            </a:r>
            <a:r>
              <a:rPr spc="-20" dirty="0"/>
              <a:t>route.</a:t>
            </a:r>
          </a:p>
          <a:p>
            <a:pPr marL="241300" marR="5080" indent="-228600" algn="just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In </a:t>
            </a:r>
            <a:r>
              <a:rPr spc="-10" dirty="0"/>
              <a:t>patients </a:t>
            </a:r>
            <a:r>
              <a:rPr spc="-5" dirty="0"/>
              <a:t>with </a:t>
            </a:r>
            <a:r>
              <a:rPr spc="-15" dirty="0"/>
              <a:t>stones</a:t>
            </a:r>
            <a:r>
              <a:rPr spc="600" dirty="0"/>
              <a:t> </a:t>
            </a:r>
            <a:r>
              <a:rPr spc="-5" dirty="0"/>
              <a:t>or </a:t>
            </a:r>
            <a:r>
              <a:rPr spc="-10" dirty="0"/>
              <a:t>strictures </a:t>
            </a:r>
            <a:r>
              <a:rPr spc="-5" dirty="0"/>
              <a:t>of the </a:t>
            </a:r>
            <a:r>
              <a:rPr spc="-10" dirty="0"/>
              <a:t>bile duct </a:t>
            </a:r>
            <a:r>
              <a:rPr spc="-5" dirty="0"/>
              <a:t>and abscess  </a:t>
            </a:r>
            <a:r>
              <a:rPr spc="-15" dirty="0"/>
              <a:t>formation</a:t>
            </a:r>
            <a:r>
              <a:rPr spc="600" dirty="0"/>
              <a:t> </a:t>
            </a:r>
            <a:r>
              <a:rPr spc="-10" dirty="0"/>
              <a:t>in continuity </a:t>
            </a:r>
            <a:r>
              <a:rPr spc="-5" dirty="0"/>
              <a:t>with the biliary </a:t>
            </a:r>
            <a:r>
              <a:rPr spc="-25" dirty="0"/>
              <a:t>system,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endoscopic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therapy </a:t>
            </a:r>
            <a:r>
              <a:rPr spc="-15" dirty="0"/>
              <a:t>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 provides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biliary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drainage, promoting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abscess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drainage</a:t>
            </a:r>
            <a:r>
              <a:rPr spc="185" dirty="0"/>
              <a:t> </a:t>
            </a:r>
            <a:r>
              <a:rPr spc="-10" dirty="0"/>
              <a:t>[1].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3521" y="6173520"/>
            <a:ext cx="121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1.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491" y="356615"/>
            <a:ext cx="11109960" cy="63563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4410"/>
              </a:lnSpc>
            </a:pPr>
            <a:r>
              <a:rPr sz="4000" b="1" spc="-15" dirty="0">
                <a:latin typeface="Calibri"/>
                <a:cs typeface="Calibri"/>
              </a:rPr>
              <a:t>Surgical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Drainage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231" y="1010818"/>
            <a:ext cx="9856470" cy="3093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10" dirty="0">
                <a:latin typeface="Calibri"/>
                <a:cs typeface="Calibri"/>
              </a:rPr>
              <a:t>Surgical </a:t>
            </a:r>
            <a:r>
              <a:rPr sz="2800" b="1" spc="-15" dirty="0">
                <a:latin typeface="Calibri"/>
                <a:cs typeface="Calibri"/>
              </a:rPr>
              <a:t>drainage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also </a:t>
            </a:r>
            <a:r>
              <a:rPr sz="2800" spc="-15" dirty="0">
                <a:latin typeface="Calibri"/>
                <a:cs typeface="Calibri"/>
              </a:rPr>
              <a:t>appropriate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following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circumstances: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Multiple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abscesses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Loculated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abscesses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Abscesses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viscous </a:t>
            </a:r>
            <a:r>
              <a:rPr sz="2800" spc="-20" dirty="0">
                <a:latin typeface="Calibri"/>
                <a:cs typeface="Calibri"/>
              </a:rPr>
              <a:t>contents </a:t>
            </a:r>
            <a:r>
              <a:rPr sz="2800" spc="-10" dirty="0">
                <a:latin typeface="Calibri"/>
                <a:cs typeface="Calibri"/>
              </a:rPr>
              <a:t>obstructing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drainage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catheter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Underlying disease requiring </a:t>
            </a:r>
            <a:r>
              <a:rPr sz="2800" spc="-5" dirty="0">
                <a:latin typeface="Calibri"/>
                <a:cs typeface="Calibri"/>
              </a:rPr>
              <a:t>primary </a:t>
            </a:r>
            <a:r>
              <a:rPr sz="2800" spc="-15" dirty="0">
                <a:latin typeface="Calibri"/>
                <a:cs typeface="Calibri"/>
              </a:rPr>
              <a:t>surgical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management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Inadequate response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percutaneous </a:t>
            </a:r>
            <a:r>
              <a:rPr sz="2800" spc="-15" dirty="0">
                <a:latin typeface="Calibri"/>
                <a:cs typeface="Calibri"/>
              </a:rPr>
              <a:t>drainage </a:t>
            </a:r>
            <a:r>
              <a:rPr sz="2800" spc="-5" dirty="0">
                <a:latin typeface="Calibri"/>
                <a:cs typeface="Calibri"/>
              </a:rPr>
              <a:t>within </a:t>
            </a:r>
            <a:r>
              <a:rPr sz="2800" spc="-15" dirty="0">
                <a:latin typeface="Calibri"/>
                <a:cs typeface="Calibri"/>
              </a:rPr>
              <a:t>seven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days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691" y="374904"/>
            <a:ext cx="10988040" cy="77279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5140"/>
              </a:lnSpc>
            </a:pPr>
            <a:r>
              <a:rPr sz="4400" b="1" spc="-15" dirty="0">
                <a:latin typeface="Calibri"/>
                <a:cs typeface="Calibri"/>
              </a:rPr>
              <a:t>Surgery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041" y="1342390"/>
            <a:ext cx="10831830" cy="28848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62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Surgical therapy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necessary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multiple </a:t>
            </a:r>
            <a:r>
              <a:rPr sz="2800" spc="-10" dirty="0">
                <a:latin typeface="Calibri"/>
                <a:cs typeface="Calibri"/>
              </a:rPr>
              <a:t>macroscopic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multiloculated  abscesses, </a:t>
            </a:r>
            <a:r>
              <a:rPr sz="2800" spc="-5" dirty="0">
                <a:latin typeface="Calibri"/>
                <a:cs typeface="Calibri"/>
              </a:rPr>
              <a:t>or those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left </a:t>
            </a:r>
            <a:r>
              <a:rPr sz="2800" spc="-5" dirty="0">
                <a:latin typeface="Calibri"/>
                <a:cs typeface="Calibri"/>
              </a:rPr>
              <a:t>lobe, </a:t>
            </a:r>
            <a:r>
              <a:rPr sz="2800" b="1" spc="-15" dirty="0">
                <a:latin typeface="Calibri"/>
                <a:cs typeface="Calibri"/>
              </a:rPr>
              <a:t>after </a:t>
            </a:r>
            <a:r>
              <a:rPr sz="2800" b="1" spc="-10" dirty="0">
                <a:latin typeface="Calibri"/>
                <a:cs typeface="Calibri"/>
              </a:rPr>
              <a:t>percutaneous </a:t>
            </a:r>
            <a:r>
              <a:rPr sz="2800" b="1" spc="-15" dirty="0">
                <a:latin typeface="Calibri"/>
                <a:cs typeface="Calibri"/>
              </a:rPr>
              <a:t>drainage</a:t>
            </a:r>
            <a:r>
              <a:rPr sz="2800" b="1" spc="2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failure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Surgical drainage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required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presence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ascites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5" dirty="0">
                <a:latin typeface="Calibri"/>
                <a:cs typeface="Calibri"/>
              </a:rPr>
              <a:t>renal  failure</a:t>
            </a:r>
            <a:r>
              <a:rPr sz="2800" spc="-15" dirty="0">
                <a:latin typeface="Calibri"/>
                <a:cs typeface="Calibri"/>
              </a:rPr>
              <a:t>,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when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there</a:t>
            </a:r>
            <a:r>
              <a:rPr sz="2800" u="heavy" spc="6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 evidence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clinical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deterioration, 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persistent 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jaundice, or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concomitant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steroid 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therapy</a:t>
            </a:r>
            <a:r>
              <a:rPr sz="2800" spc="-4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or when abscesses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not  accessible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radiologic </a:t>
            </a:r>
            <a:r>
              <a:rPr sz="2800" spc="-5" dirty="0">
                <a:latin typeface="Calibri"/>
                <a:cs typeface="Calibri"/>
              </a:rPr>
              <a:t>manipulation, and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case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b="1" spc="-10" dirty="0">
                <a:latin typeface="Calibri"/>
                <a:cs typeface="Calibri"/>
              </a:rPr>
              <a:t>ruptured  </a:t>
            </a:r>
            <a:r>
              <a:rPr sz="2800" b="1" spc="-5" dirty="0">
                <a:latin typeface="Calibri"/>
                <a:cs typeface="Calibri"/>
              </a:rPr>
              <a:t>abscess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[1,2].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63" y="443483"/>
            <a:ext cx="11076940" cy="74993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600"/>
              </a:lnSpc>
            </a:pPr>
            <a:r>
              <a:rPr sz="2800" b="1" spc="-10" dirty="0">
                <a:latin typeface="Calibri"/>
                <a:cs typeface="Calibri"/>
              </a:rPr>
              <a:t>Successful </a:t>
            </a:r>
            <a:r>
              <a:rPr sz="2800" b="1" spc="-15" dirty="0">
                <a:latin typeface="Calibri"/>
                <a:cs typeface="Calibri"/>
              </a:rPr>
              <a:t>hepatectomy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10" dirty="0">
                <a:latin typeface="Calibri"/>
                <a:cs typeface="Calibri"/>
              </a:rPr>
              <a:t>hepatic </a:t>
            </a:r>
            <a:r>
              <a:rPr sz="2800" b="1" spc="-5" dirty="0">
                <a:latin typeface="Calibri"/>
                <a:cs typeface="Calibri"/>
              </a:rPr>
              <a:t>abscess </a:t>
            </a:r>
            <a:r>
              <a:rPr sz="2800" b="1" spc="-10" dirty="0">
                <a:latin typeface="Calibri"/>
                <a:cs typeface="Calibri"/>
              </a:rPr>
              <a:t>with chronic</a:t>
            </a:r>
            <a:r>
              <a:rPr sz="2800" b="1" spc="18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granulomatous</a:t>
            </a:r>
            <a:endParaRPr sz="2800">
              <a:latin typeface="Calibri"/>
              <a:cs typeface="Calibri"/>
            </a:endParaRPr>
          </a:p>
          <a:p>
            <a:pPr marL="91440">
              <a:lnSpc>
                <a:spcPts val="3190"/>
              </a:lnSpc>
            </a:pPr>
            <a:r>
              <a:rPr sz="2800" b="1" spc="-5" dirty="0">
                <a:latin typeface="Calibri"/>
                <a:cs typeface="Calibri"/>
              </a:rPr>
              <a:t>disease: a case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report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513" y="1256157"/>
            <a:ext cx="10922000" cy="504593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8255" indent="-229235" algn="just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241935" algn="l"/>
              </a:tabLst>
            </a:pPr>
            <a:r>
              <a:rPr sz="2000" b="1" spc="-5" dirty="0">
                <a:latin typeface="Calibri"/>
                <a:cs typeface="Calibri"/>
              </a:rPr>
              <a:t>Background: </a:t>
            </a:r>
            <a:r>
              <a:rPr sz="2000" spc="-20" dirty="0">
                <a:latin typeface="Calibri"/>
                <a:cs typeface="Calibri"/>
              </a:rPr>
              <a:t>CGD,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20" dirty="0">
                <a:latin typeface="Calibri"/>
                <a:cs typeface="Calibri"/>
              </a:rPr>
              <a:t>rare </a:t>
            </a:r>
            <a:r>
              <a:rPr sz="2000" spc="-5" dirty="0">
                <a:latin typeface="Calibri"/>
                <a:cs typeface="Calibri"/>
              </a:rPr>
              <a:t>inherited </a:t>
            </a:r>
            <a:r>
              <a:rPr sz="2000" spc="-25" dirty="0">
                <a:latin typeface="Calibri"/>
                <a:cs typeface="Calibri"/>
              </a:rPr>
              <a:t>disorder,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characterized </a:t>
            </a:r>
            <a:r>
              <a:rPr sz="2000" spc="-15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impaired </a:t>
            </a:r>
            <a:r>
              <a:rPr sz="2000" dirty="0">
                <a:latin typeface="Calibri"/>
                <a:cs typeface="Calibri"/>
              </a:rPr>
              <a:t>ability </a:t>
            </a:r>
            <a:r>
              <a:rPr sz="2000" spc="-5" dirty="0">
                <a:latin typeface="Calibri"/>
                <a:cs typeface="Calibri"/>
              </a:rPr>
              <a:t>of phagocytic cells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dirty="0">
                <a:latin typeface="Calibri"/>
                <a:cs typeface="Calibri"/>
              </a:rPr>
              <a:t>kill </a:t>
            </a:r>
            <a:r>
              <a:rPr sz="2000" spc="-5" dirty="0">
                <a:latin typeface="Calibri"/>
                <a:cs typeface="Calibri"/>
              </a:rPr>
              <a:t>certain bacteria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fungi. Although HA is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common manifestation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25" dirty="0">
                <a:latin typeface="Calibri"/>
                <a:cs typeface="Calibri"/>
              </a:rPr>
              <a:t>CGD, </a:t>
            </a:r>
            <a:r>
              <a:rPr sz="2000" dirty="0">
                <a:latin typeface="Calibri"/>
                <a:cs typeface="Calibri"/>
              </a:rPr>
              <a:t>its </a:t>
            </a:r>
            <a:r>
              <a:rPr sz="2000" spc="-5" dirty="0">
                <a:latin typeface="Calibri"/>
                <a:cs typeface="Calibri"/>
              </a:rPr>
              <a:t>optimal </a:t>
            </a:r>
            <a:r>
              <a:rPr sz="2000" dirty="0">
                <a:latin typeface="Calibri"/>
                <a:cs typeface="Calibri"/>
              </a:rPr>
              <a:t>MX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these  </a:t>
            </a:r>
            <a:r>
              <a:rPr sz="2000" spc="-5" dirty="0">
                <a:latin typeface="Calibri"/>
                <a:cs typeface="Calibri"/>
              </a:rPr>
              <a:t>pts 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unknown.</a:t>
            </a:r>
            <a:endParaRPr sz="20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80000"/>
              </a:lnSpc>
              <a:spcBef>
                <a:spcPts val="98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dirty="0">
                <a:latin typeface="Calibri"/>
                <a:cs typeface="Calibri"/>
              </a:rPr>
              <a:t>Case </a:t>
            </a:r>
            <a:r>
              <a:rPr sz="2400" b="1" spc="-10" dirty="0">
                <a:latin typeface="Calibri"/>
                <a:cs typeface="Calibri"/>
              </a:rPr>
              <a:t>presentation: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adolescent </a:t>
            </a:r>
            <a:r>
              <a:rPr sz="2400" spc="-10" dirty="0">
                <a:latin typeface="Calibri"/>
                <a:cs typeface="Calibri"/>
              </a:rPr>
              <a:t>pt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previously </a:t>
            </a:r>
            <a:r>
              <a:rPr sz="2400" spc="-5" dirty="0">
                <a:latin typeface="Calibri"/>
                <a:cs typeface="Calibri"/>
              </a:rPr>
              <a:t>diagnosed </a:t>
            </a:r>
            <a:r>
              <a:rPr sz="2400" spc="-10" dirty="0">
                <a:latin typeface="Calibri"/>
                <a:cs typeface="Calibri"/>
              </a:rPr>
              <a:t>CGD presented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ped </a:t>
            </a:r>
            <a:r>
              <a:rPr sz="2400" spc="-10" dirty="0">
                <a:latin typeface="Calibri"/>
                <a:cs typeface="Calibri"/>
              </a:rPr>
              <a:t>department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spc="-60" dirty="0">
                <a:latin typeface="Calibri"/>
                <a:cs typeface="Calibri"/>
              </a:rPr>
              <a:t>fever. </a:t>
            </a:r>
            <a:r>
              <a:rPr sz="2400" spc="-5" dirty="0">
                <a:latin typeface="Calibri"/>
                <a:cs typeface="Calibri"/>
              </a:rPr>
              <a:t>Blood </a:t>
            </a:r>
            <a:r>
              <a:rPr sz="2400" spc="-10" dirty="0">
                <a:latin typeface="Calibri"/>
                <a:cs typeface="Calibri"/>
              </a:rPr>
              <a:t>tests showed </a:t>
            </a:r>
            <a:r>
              <a:rPr sz="2400" spc="-5" dirty="0">
                <a:latin typeface="Calibri"/>
                <a:cs typeface="Calibri"/>
              </a:rPr>
              <a:t>high </a:t>
            </a:r>
            <a:r>
              <a:rPr sz="2400" spc="-10" dirty="0">
                <a:latin typeface="Calibri"/>
                <a:cs typeface="Calibri"/>
              </a:rPr>
              <a:t>concentrations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inflammatory  </a:t>
            </a:r>
            <a:r>
              <a:rPr sz="2400" spc="-15" dirty="0">
                <a:latin typeface="Calibri"/>
                <a:cs typeface="Calibri"/>
              </a:rPr>
              <a:t>markers.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CT </a:t>
            </a:r>
            <a:r>
              <a:rPr sz="2400" spc="-10" dirty="0">
                <a:latin typeface="Calibri"/>
                <a:cs typeface="Calibri"/>
              </a:rPr>
              <a:t>scan </a:t>
            </a:r>
            <a:r>
              <a:rPr sz="2400" spc="-15" dirty="0">
                <a:latin typeface="Calibri"/>
                <a:cs typeface="Calibri"/>
              </a:rPr>
              <a:t>showed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multilocular </a:t>
            </a:r>
            <a:r>
              <a:rPr sz="2400" dirty="0">
                <a:latin typeface="Calibri"/>
                <a:cs typeface="Calibri"/>
              </a:rPr>
              <a:t>mass </a:t>
            </a:r>
            <a:r>
              <a:rPr sz="2400" spc="-5" dirty="0">
                <a:latin typeface="Calibri"/>
                <a:cs typeface="Calibri"/>
              </a:rPr>
              <a:t>measuring </a:t>
            </a:r>
            <a:r>
              <a:rPr sz="2400" spc="-10" dirty="0">
                <a:latin typeface="Calibri"/>
                <a:cs typeface="Calibri"/>
              </a:rPr>
              <a:t>52 </a:t>
            </a:r>
            <a:r>
              <a:rPr sz="2400" spc="-5" dirty="0">
                <a:latin typeface="Calibri"/>
                <a:cs typeface="Calibri"/>
              </a:rPr>
              <a:t>mm </a:t>
            </a:r>
            <a:r>
              <a:rPr sz="2400" dirty="0">
                <a:latin typeface="Calibri"/>
                <a:cs typeface="Calibri"/>
              </a:rPr>
              <a:t>× </a:t>
            </a:r>
            <a:r>
              <a:rPr sz="2400" spc="-5" dirty="0">
                <a:latin typeface="Calibri"/>
                <a:cs typeface="Calibri"/>
              </a:rPr>
              <a:t>34 </a:t>
            </a:r>
            <a:r>
              <a:rPr sz="2400" dirty="0">
                <a:latin typeface="Calibri"/>
                <a:cs typeface="Calibri"/>
              </a:rPr>
              <a:t>mm in </a:t>
            </a:r>
            <a:r>
              <a:rPr sz="2400" spc="-10" dirty="0">
                <a:latin typeface="Calibri"/>
                <a:cs typeface="Calibri"/>
              </a:rPr>
              <a:t>hepatic  segment </a:t>
            </a:r>
            <a:r>
              <a:rPr sz="2400" dirty="0">
                <a:latin typeface="Calibri"/>
                <a:cs typeface="Calibri"/>
              </a:rPr>
              <a:t>4 </a:t>
            </a:r>
            <a:r>
              <a:rPr sz="2400" spc="-5" dirty="0">
                <a:latin typeface="Calibri"/>
                <a:cs typeface="Calibri"/>
              </a:rPr>
              <a:t>(S4). Blood cultures </a:t>
            </a:r>
            <a:r>
              <a:rPr sz="2400" spc="-15" dirty="0">
                <a:latin typeface="Calibri"/>
                <a:cs typeface="Calibri"/>
              </a:rPr>
              <a:t>were negative.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Despite administration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antibiotics 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γ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-globulin, his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fever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high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concentrations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inflammatory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markers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persisted 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the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mass did not change on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CT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scan images.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Because the </a:t>
            </a:r>
            <a:r>
              <a:rPr sz="2400" spc="-10" dirty="0">
                <a:latin typeface="Calibri"/>
                <a:cs typeface="Calibri"/>
              </a:rPr>
              <a:t>medications </a:t>
            </a:r>
            <a:r>
              <a:rPr sz="2400" dirty="0">
                <a:latin typeface="Calibri"/>
                <a:cs typeface="Calibri"/>
              </a:rPr>
              <a:t>had </a:t>
            </a:r>
            <a:r>
              <a:rPr sz="2400" spc="-15" dirty="0">
                <a:latin typeface="Calibri"/>
                <a:cs typeface="Calibri"/>
              </a:rPr>
              <a:t>proved  ineffective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percutaneous drainage would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been </a:t>
            </a:r>
            <a:r>
              <a:rPr sz="2400" spc="-10" dirty="0">
                <a:latin typeface="Calibri"/>
                <a:cs typeface="Calibri"/>
              </a:rPr>
              <a:t>difficult </a:t>
            </a:r>
            <a:r>
              <a:rPr sz="2400" spc="-5" dirty="0">
                <a:latin typeface="Calibri"/>
                <a:cs typeface="Calibri"/>
              </a:rPr>
              <a:t>because of </a:t>
            </a:r>
            <a:r>
              <a:rPr sz="2400" spc="-10" dirty="0">
                <a:latin typeface="Calibri"/>
                <a:cs typeface="Calibri"/>
              </a:rPr>
              <a:t>the  honeycombing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5" dirty="0">
                <a:latin typeface="Calibri"/>
                <a:cs typeface="Calibri"/>
              </a:rPr>
              <a:t>abscess, </a:t>
            </a:r>
            <a:r>
              <a:rPr sz="2400" b="1" spc="-10" dirty="0">
                <a:latin typeface="Calibri"/>
                <a:cs typeface="Calibri"/>
              </a:rPr>
              <a:t>hepatic </a:t>
            </a:r>
            <a:r>
              <a:rPr sz="2400" b="1" dirty="0">
                <a:latin typeface="Calibri"/>
                <a:cs typeface="Calibri"/>
              </a:rPr>
              <a:t>S4a + </a:t>
            </a:r>
            <a:r>
              <a:rPr sz="2400" b="1" spc="5" dirty="0">
                <a:latin typeface="Calibri"/>
                <a:cs typeface="Calibri"/>
              </a:rPr>
              <a:t>S5 </a:t>
            </a:r>
            <a:r>
              <a:rPr sz="2400" b="1" spc="-10" dirty="0">
                <a:latin typeface="Calibri"/>
                <a:cs typeface="Calibri"/>
              </a:rPr>
              <a:t>anatomic resection </a:t>
            </a:r>
            <a:r>
              <a:rPr sz="2400" b="1" dirty="0">
                <a:latin typeface="Calibri"/>
                <a:cs typeface="Calibri"/>
              </a:rPr>
              <a:t>and  </a:t>
            </a:r>
            <a:r>
              <a:rPr sz="2400" b="1" spc="-15" dirty="0">
                <a:latin typeface="Calibri"/>
                <a:cs typeface="Calibri"/>
              </a:rPr>
              <a:t>cholecystectomy </a:t>
            </a:r>
            <a:r>
              <a:rPr sz="2400" b="1" spc="-10" dirty="0">
                <a:latin typeface="Calibri"/>
                <a:cs typeface="Calibri"/>
              </a:rPr>
              <a:t>was </a:t>
            </a:r>
            <a:r>
              <a:rPr sz="2400" b="1" spc="-5" dirty="0">
                <a:latin typeface="Calibri"/>
                <a:cs typeface="Calibri"/>
              </a:rPr>
              <a:t>performed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spc="-10" dirty="0">
                <a:latin typeface="Calibri"/>
                <a:cs typeface="Calibri"/>
              </a:rPr>
              <a:t>Culture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excised </a:t>
            </a:r>
            <a:r>
              <a:rPr sz="2400" spc="-5" dirty="0">
                <a:latin typeface="Calibri"/>
                <a:cs typeface="Calibri"/>
              </a:rPr>
              <a:t>specimen </a:t>
            </a:r>
            <a:r>
              <a:rPr sz="2400" spc="-10" dirty="0">
                <a:latin typeface="Calibri"/>
                <a:cs typeface="Calibri"/>
              </a:rPr>
              <a:t>was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negative.</a:t>
            </a:r>
            <a:endParaRPr sz="2400">
              <a:latin typeface="Calibri"/>
              <a:cs typeface="Calibri"/>
            </a:endParaRPr>
          </a:p>
          <a:p>
            <a:pPr marL="241300" marR="8255" indent="-229235" algn="just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pt’s </a:t>
            </a:r>
            <a:r>
              <a:rPr sz="2400" spc="-15" dirty="0">
                <a:latin typeface="Calibri"/>
                <a:cs typeface="Calibri"/>
              </a:rPr>
              <a:t>postoperative course </a:t>
            </a:r>
            <a:r>
              <a:rPr sz="2400" spc="-10" dirty="0">
                <a:latin typeface="Calibri"/>
                <a:cs typeface="Calibri"/>
              </a:rPr>
              <a:t>was uneventful.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20" dirty="0">
                <a:latin typeface="Calibri"/>
                <a:cs typeface="Calibri"/>
              </a:rPr>
              <a:t>day </a:t>
            </a:r>
            <a:r>
              <a:rPr sz="2400" spc="-10" dirty="0">
                <a:latin typeface="Calibri"/>
                <a:cs typeface="Calibri"/>
              </a:rPr>
              <a:t>62, </a:t>
            </a:r>
            <a:r>
              <a:rPr sz="2400" spc="5" dirty="0">
                <a:latin typeface="Calibri"/>
                <a:cs typeface="Calibri"/>
              </a:rPr>
              <a:t>CT </a:t>
            </a:r>
            <a:r>
              <a:rPr sz="2400" spc="-10" dirty="0">
                <a:latin typeface="Calibri"/>
                <a:cs typeface="Calibri"/>
              </a:rPr>
              <a:t>showed </a:t>
            </a:r>
            <a:r>
              <a:rPr sz="2400" dirty="0">
                <a:latin typeface="Calibri"/>
                <a:cs typeface="Calibri"/>
              </a:rPr>
              <a:t>no </a:t>
            </a:r>
            <a:r>
              <a:rPr sz="2400" spc="-5" dirty="0">
                <a:latin typeface="Calibri"/>
                <a:cs typeface="Calibri"/>
              </a:rPr>
              <a:t>abscess  </a:t>
            </a:r>
            <a:r>
              <a:rPr sz="2400" spc="-10" dirty="0">
                <a:latin typeface="Calibri"/>
                <a:cs typeface="Calibri"/>
              </a:rPr>
              <a:t>around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resection stump. On </a:t>
            </a:r>
            <a:r>
              <a:rPr sz="2400" spc="-20" dirty="0">
                <a:latin typeface="Calibri"/>
                <a:cs typeface="Calibri"/>
              </a:rPr>
              <a:t>day </a:t>
            </a:r>
            <a:r>
              <a:rPr sz="2400" spc="-5" dirty="0">
                <a:latin typeface="Calibri"/>
                <a:cs typeface="Calibri"/>
              </a:rPr>
              <a:t>81, he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20" dirty="0">
                <a:latin typeface="Calibri"/>
                <a:cs typeface="Calibri"/>
              </a:rPr>
              <a:t>transferred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undergo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BMT.</a:t>
            </a:r>
            <a:endParaRPr sz="2400">
              <a:latin typeface="Calibri"/>
              <a:cs typeface="Calibri"/>
            </a:endParaRPr>
          </a:p>
          <a:p>
            <a:pPr marL="241300" marR="7620" indent="-229235" algn="just">
              <a:lnSpc>
                <a:spcPts val="2300"/>
              </a:lnSpc>
              <a:spcBef>
                <a:spcPts val="98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5" dirty="0">
                <a:latin typeface="Calibri"/>
                <a:cs typeface="Calibri"/>
              </a:rPr>
              <a:t>Conclusions: </a:t>
            </a:r>
            <a:r>
              <a:rPr sz="2400" spc="-10" dirty="0">
                <a:latin typeface="Calibri"/>
                <a:cs typeface="Calibri"/>
              </a:rPr>
              <a:t>Surgical treatment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hepatic abscess </a:t>
            </a:r>
            <a:r>
              <a:rPr sz="2400" spc="-10" dirty="0">
                <a:latin typeface="Calibri"/>
                <a:cs typeface="Calibri"/>
              </a:rPr>
              <a:t>can be </a:t>
            </a:r>
            <a:r>
              <a:rPr sz="2400" spc="-15" dirty="0">
                <a:latin typeface="Calibri"/>
                <a:cs typeface="Calibri"/>
              </a:rPr>
              <a:t>effective </a:t>
            </a:r>
            <a:r>
              <a:rPr sz="2400" dirty="0">
                <a:latin typeface="Calibri"/>
                <a:cs typeface="Calibri"/>
              </a:rPr>
              <a:t>when </a:t>
            </a:r>
            <a:r>
              <a:rPr sz="2400" spc="-5" dirty="0">
                <a:latin typeface="Calibri"/>
                <a:cs typeface="Calibri"/>
              </a:rPr>
              <a:t>medical  </a:t>
            </a:r>
            <a:r>
              <a:rPr sz="2400" spc="-10" dirty="0">
                <a:latin typeface="Calibri"/>
                <a:cs typeface="Calibri"/>
              </a:rPr>
              <a:t>treatment </a:t>
            </a:r>
            <a:r>
              <a:rPr sz="2400" spc="-5" dirty="0">
                <a:latin typeface="Calibri"/>
                <a:cs typeface="Calibri"/>
              </a:rPr>
              <a:t>has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808" y="99060"/>
            <a:ext cx="11370945" cy="8128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"/>
              </a:spcBef>
            </a:pPr>
            <a:r>
              <a:rPr sz="4400" i="1" spc="-5" dirty="0">
                <a:latin typeface="Calibri"/>
                <a:cs typeface="Calibri"/>
              </a:rPr>
              <a:t>Inflammatory pseudotumor </a:t>
            </a:r>
            <a:r>
              <a:rPr sz="4400" spc="-5" dirty="0"/>
              <a:t>of </a:t>
            </a:r>
            <a:r>
              <a:rPr sz="4400" dirty="0"/>
              <a:t>the</a:t>
            </a:r>
            <a:r>
              <a:rPr sz="4400" spc="-15" dirty="0"/>
              <a:t> liver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462" y="878535"/>
            <a:ext cx="11352530" cy="5186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715" indent="-228600" algn="just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Inflammatory </a:t>
            </a:r>
            <a:r>
              <a:rPr sz="2800" b="1" spc="-5" dirty="0">
                <a:latin typeface="Calibri"/>
                <a:cs typeface="Calibri"/>
              </a:rPr>
              <a:t>pseudotumor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liver </a:t>
            </a:r>
            <a:r>
              <a:rPr sz="2800" dirty="0">
                <a:latin typeface="Calibri"/>
                <a:cs typeface="Calibri"/>
              </a:rPr>
              <a:t>(also </a:t>
            </a:r>
            <a:r>
              <a:rPr sz="2800" spc="-10" dirty="0">
                <a:latin typeface="Calibri"/>
                <a:cs typeface="Calibri"/>
              </a:rPr>
              <a:t>called </a:t>
            </a:r>
            <a:r>
              <a:rPr sz="2800" i="1" spc="-5" dirty="0">
                <a:latin typeface="Calibri"/>
                <a:cs typeface="Calibri"/>
              </a:rPr>
              <a:t>plasma </a:t>
            </a:r>
            <a:r>
              <a:rPr sz="2800" i="1" spc="-10" dirty="0">
                <a:latin typeface="Calibri"/>
                <a:cs typeface="Calibri"/>
              </a:rPr>
              <a:t>cell </a:t>
            </a:r>
            <a:r>
              <a:rPr sz="2800" i="1" spc="-5" dirty="0">
                <a:latin typeface="Calibri"/>
                <a:cs typeface="Calibri"/>
              </a:rPr>
              <a:t>granuloma</a:t>
            </a:r>
            <a:r>
              <a:rPr sz="2800" spc="-5" dirty="0">
                <a:latin typeface="Calibri"/>
                <a:cs typeface="Calibri"/>
              </a:rPr>
              <a:t>) 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5" dirty="0">
                <a:latin typeface="Calibri"/>
                <a:cs typeface="Calibri"/>
              </a:rPr>
              <a:t>rare, </a:t>
            </a:r>
            <a:r>
              <a:rPr sz="2800" spc="-10" dirty="0">
                <a:latin typeface="Calibri"/>
                <a:cs typeface="Calibri"/>
              </a:rPr>
              <a:t>benign </a:t>
            </a:r>
            <a:r>
              <a:rPr sz="2800" spc="-5" dirty="0">
                <a:latin typeface="Calibri"/>
                <a:cs typeface="Calibri"/>
              </a:rPr>
              <a:t>lesion </a:t>
            </a:r>
            <a:r>
              <a:rPr sz="2800" spc="-15" dirty="0">
                <a:latin typeface="Calibri"/>
                <a:cs typeface="Calibri"/>
              </a:rPr>
              <a:t>characterized by </a:t>
            </a:r>
            <a:r>
              <a:rPr sz="2800" spc="-25" dirty="0">
                <a:latin typeface="Calibri"/>
                <a:cs typeface="Calibri"/>
              </a:rPr>
              <a:t>proliferating </a:t>
            </a:r>
            <a:r>
              <a:rPr sz="2800" spc="-15" dirty="0">
                <a:latin typeface="Calibri"/>
                <a:cs typeface="Calibri"/>
              </a:rPr>
              <a:t>fibrous </a:t>
            </a:r>
            <a:r>
              <a:rPr sz="2800" spc="-5" dirty="0">
                <a:latin typeface="Calibri"/>
                <a:cs typeface="Calibri"/>
              </a:rPr>
              <a:t>tissue </a:t>
            </a:r>
            <a:r>
              <a:rPr sz="2800" spc="-20" dirty="0">
                <a:latin typeface="Calibri"/>
                <a:cs typeface="Calibri"/>
              </a:rPr>
              <a:t>infiltrated  </a:t>
            </a:r>
            <a:r>
              <a:rPr sz="2800" spc="-15" dirty="0">
                <a:latin typeface="Calibri"/>
                <a:cs typeface="Calibri"/>
              </a:rPr>
              <a:t>by inflammatory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cells.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The cause is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unknown.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Affected </a:t>
            </a:r>
            <a:r>
              <a:rPr sz="2800" spc="-15" dirty="0">
                <a:latin typeface="Calibri"/>
                <a:cs typeface="Calibri"/>
              </a:rPr>
              <a:t>persons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(typically young </a:t>
            </a:r>
            <a:r>
              <a:rPr sz="2800" spc="-5" dirty="0">
                <a:latin typeface="Calibri"/>
                <a:cs typeface="Calibri"/>
              </a:rPr>
              <a:t>men) </a:t>
            </a:r>
            <a:r>
              <a:rPr sz="2800" spc="-10" dirty="0">
                <a:latin typeface="Calibri"/>
                <a:cs typeface="Calibri"/>
              </a:rPr>
              <a:t>often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history 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recent  infection,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5" dirty="0">
                <a:latin typeface="Calibri"/>
                <a:cs typeface="Calibri"/>
              </a:rPr>
              <a:t>causative infectious agent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20" dirty="0">
                <a:latin typeface="Calibri"/>
                <a:cs typeface="Calibri"/>
              </a:rPr>
              <a:t>rarely </a:t>
            </a:r>
            <a:r>
              <a:rPr sz="2800" b="1" spc="-15" dirty="0">
                <a:latin typeface="Calibri"/>
                <a:cs typeface="Calibri"/>
              </a:rPr>
              <a:t>isolated from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37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lesion.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Additional </a:t>
            </a:r>
            <a:r>
              <a:rPr sz="2800" spc="-10" dirty="0">
                <a:latin typeface="Calibri"/>
                <a:cs typeface="Calibri"/>
              </a:rPr>
              <a:t>associated </a:t>
            </a:r>
            <a:r>
              <a:rPr sz="2800" spc="-15" dirty="0">
                <a:latin typeface="Calibri"/>
                <a:cs typeface="Calibri"/>
              </a:rPr>
              <a:t>disorders </a:t>
            </a:r>
            <a:r>
              <a:rPr sz="2800" spc="-5" dirty="0">
                <a:latin typeface="Calibri"/>
                <a:cs typeface="Calibri"/>
              </a:rPr>
              <a:t>include </a:t>
            </a:r>
            <a:r>
              <a:rPr sz="2800" spc="-15" dirty="0">
                <a:latin typeface="Calibri"/>
                <a:cs typeface="Calibri"/>
              </a:rPr>
              <a:t>chronic </a:t>
            </a:r>
            <a:r>
              <a:rPr sz="2800" spc="-10" dirty="0">
                <a:latin typeface="Calibri"/>
                <a:cs typeface="Calibri"/>
              </a:rPr>
              <a:t>inflammatory </a:t>
            </a:r>
            <a:r>
              <a:rPr sz="2800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autoimmune </a:t>
            </a:r>
            <a:r>
              <a:rPr sz="2800" spc="-15" dirty="0">
                <a:latin typeface="Calibri"/>
                <a:cs typeface="Calibri"/>
              </a:rPr>
              <a:t>disorders, </a:t>
            </a:r>
            <a:r>
              <a:rPr sz="2800" spc="-10" dirty="0">
                <a:latin typeface="Calibri"/>
                <a:cs typeface="Calibri"/>
              </a:rPr>
              <a:t>particularly </a:t>
            </a:r>
            <a:r>
              <a:rPr sz="2800" spc="-5" dirty="0">
                <a:latin typeface="Calibri"/>
                <a:cs typeface="Calibri"/>
              </a:rPr>
              <a:t>ascending cholangitis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PSC,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well </a:t>
            </a:r>
            <a:r>
              <a:rPr sz="2800" spc="-5" dirty="0">
                <a:latin typeface="Calibri"/>
                <a:cs typeface="Calibri"/>
              </a:rPr>
              <a:t>as  DM, </a:t>
            </a:r>
            <a:r>
              <a:rPr sz="2800" spc="-30" dirty="0">
                <a:latin typeface="Calibri"/>
                <a:cs typeface="Calibri"/>
              </a:rPr>
              <a:t>Sjögren’s </a:t>
            </a:r>
            <a:r>
              <a:rPr sz="2800" spc="-15" dirty="0">
                <a:latin typeface="Calibri"/>
                <a:cs typeface="Calibri"/>
              </a:rPr>
              <a:t>syndrome, </a:t>
            </a:r>
            <a:r>
              <a:rPr sz="2800" spc="-10" dirty="0">
                <a:latin typeface="Calibri"/>
                <a:cs typeface="Calibri"/>
              </a:rPr>
              <a:t>gout, </a:t>
            </a:r>
            <a:r>
              <a:rPr sz="2800" spc="-20" dirty="0">
                <a:latin typeface="Calibri"/>
                <a:cs typeface="Calibri"/>
              </a:rPr>
              <a:t>IBD, </a:t>
            </a:r>
            <a:r>
              <a:rPr sz="2800" spc="-10" dirty="0">
                <a:latin typeface="Calibri"/>
                <a:cs typeface="Calibri"/>
              </a:rPr>
              <a:t>HIV </a:t>
            </a:r>
            <a:r>
              <a:rPr sz="2800" spc="-15" dirty="0">
                <a:latin typeface="Calibri"/>
                <a:cs typeface="Calibri"/>
              </a:rPr>
              <a:t>infection, </a:t>
            </a:r>
            <a:r>
              <a:rPr sz="2800" spc="-20" dirty="0">
                <a:latin typeface="Calibri"/>
                <a:cs typeface="Calibri"/>
              </a:rPr>
              <a:t>EBV </a:t>
            </a:r>
            <a:r>
              <a:rPr sz="2800" spc="-15" dirty="0">
                <a:latin typeface="Calibri"/>
                <a:cs typeface="Calibri"/>
              </a:rPr>
              <a:t>infection,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acute  </a:t>
            </a:r>
            <a:r>
              <a:rPr sz="2800" spc="-15" dirty="0">
                <a:latin typeface="Calibri"/>
                <a:cs typeface="Calibri"/>
              </a:rPr>
              <a:t>myeloblastic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leukemia.</a:t>
            </a:r>
            <a:endParaRPr sz="2800">
              <a:latin typeface="Calibri"/>
              <a:cs typeface="Calibri"/>
            </a:endParaRPr>
          </a:p>
          <a:p>
            <a:pPr marL="241300" marR="6985" indent="-228600" algn="just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Calibri"/>
                <a:cs typeface="Calibri"/>
              </a:rPr>
              <a:t>CT: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most reported </a:t>
            </a:r>
            <a:r>
              <a:rPr sz="2800" spc="-5" dirty="0">
                <a:latin typeface="Calibri"/>
                <a:cs typeface="Calibri"/>
              </a:rPr>
              <a:t>cases, the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appear as </a:t>
            </a:r>
            <a:r>
              <a:rPr sz="2800" b="1" spc="-15" dirty="0">
                <a:latin typeface="Calibri"/>
                <a:cs typeface="Calibri"/>
              </a:rPr>
              <a:t>hypo-attenuating </a:t>
            </a:r>
            <a:r>
              <a:rPr sz="2800" b="1" spc="-10" dirty="0">
                <a:latin typeface="Calibri"/>
                <a:cs typeface="Calibri"/>
              </a:rPr>
              <a:t>masses  </a:t>
            </a:r>
            <a:r>
              <a:rPr sz="2800" b="1" spc="-5" dirty="0">
                <a:latin typeface="Calibri"/>
                <a:cs typeface="Calibri"/>
              </a:rPr>
              <a:t>with a </a:t>
            </a:r>
            <a:r>
              <a:rPr sz="2800" b="1" spc="-10" dirty="0">
                <a:latin typeface="Calibri"/>
                <a:cs typeface="Calibri"/>
              </a:rPr>
              <a:t>variable degree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hepatic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enhancement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" y="243840"/>
            <a:ext cx="11351260" cy="7924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5215"/>
              </a:lnSpc>
            </a:pPr>
            <a:r>
              <a:rPr sz="4400" i="1" spc="-5" dirty="0">
                <a:latin typeface="Calibri"/>
                <a:cs typeface="Calibri"/>
              </a:rPr>
              <a:t>Inflammatory pseudotumor </a:t>
            </a:r>
            <a:r>
              <a:rPr sz="4400" spc="-5" dirty="0"/>
              <a:t>of </a:t>
            </a:r>
            <a:r>
              <a:rPr sz="4400" dirty="0"/>
              <a:t>the</a:t>
            </a:r>
            <a:r>
              <a:rPr sz="4400" spc="-10" dirty="0"/>
              <a:t> </a:t>
            </a:r>
            <a:r>
              <a:rPr sz="4400" spc="-15" dirty="0"/>
              <a:t>liver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159" y="1164717"/>
            <a:ext cx="11524615" cy="46742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665" marR="8255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Patients </a:t>
            </a:r>
            <a:r>
              <a:rPr sz="2800" spc="-10" dirty="0">
                <a:latin typeface="Calibri"/>
                <a:cs typeface="Calibri"/>
              </a:rPr>
              <a:t>typically </a:t>
            </a:r>
            <a:r>
              <a:rPr sz="2800" spc="-15" dirty="0">
                <a:latin typeface="Calibri"/>
                <a:cs typeface="Calibri"/>
              </a:rPr>
              <a:t>present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intermittent </a:t>
            </a:r>
            <a:r>
              <a:rPr sz="2800" spc="-65" dirty="0">
                <a:latin typeface="Calibri"/>
                <a:cs typeface="Calibri"/>
              </a:rPr>
              <a:t>fever,</a:t>
            </a:r>
            <a:r>
              <a:rPr sz="2800" spc="5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abdominal </a:t>
            </a:r>
            <a:r>
              <a:rPr sz="2800" spc="-15" dirty="0">
                <a:latin typeface="Calibri"/>
                <a:cs typeface="Calibri"/>
              </a:rPr>
              <a:t>discomfort,   </a:t>
            </a:r>
            <a:r>
              <a:rPr sz="2800" spc="-5" dirty="0">
                <a:latin typeface="Calibri"/>
                <a:cs typeface="Calibri"/>
              </a:rPr>
              <a:t>vomiting, diarrhea, </a:t>
            </a:r>
            <a:r>
              <a:rPr sz="2800" spc="-15" dirty="0">
                <a:latin typeface="Calibri"/>
                <a:cs typeface="Calibri"/>
              </a:rPr>
              <a:t>weight </a:t>
            </a:r>
            <a:r>
              <a:rPr sz="2800" spc="-5" dirty="0">
                <a:latin typeface="Calibri"/>
                <a:cs typeface="Calibri"/>
              </a:rPr>
              <a:t>loss,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malaise and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30" dirty="0">
                <a:latin typeface="Calibri"/>
                <a:cs typeface="Calibri"/>
              </a:rPr>
              <a:t>hepatomegaly, </a:t>
            </a:r>
            <a:r>
              <a:rPr sz="2800" spc="-5" dirty="0">
                <a:latin typeface="Calibri"/>
                <a:cs typeface="Calibri"/>
              </a:rPr>
              <a:t>RUQ  </a:t>
            </a:r>
            <a:r>
              <a:rPr sz="2800" spc="-10" dirty="0">
                <a:latin typeface="Calibri"/>
                <a:cs typeface="Calibri"/>
              </a:rPr>
              <a:t>tenderness,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jaundice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20" dirty="0">
                <a:latin typeface="Calibri"/>
                <a:cs typeface="Calibri"/>
              </a:rPr>
              <a:t>physical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examination.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Portal </a:t>
            </a:r>
            <a:r>
              <a:rPr sz="2800" spc="-15" dirty="0">
                <a:latin typeface="Calibri"/>
                <a:cs typeface="Calibri"/>
              </a:rPr>
              <a:t>hypertension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develop.</a:t>
            </a:r>
            <a:endParaRPr sz="280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Lab </a:t>
            </a:r>
            <a:r>
              <a:rPr sz="2800" spc="-5" dirty="0">
                <a:latin typeface="Calibri"/>
                <a:cs typeface="Calibri"/>
              </a:rPr>
              <a:t>findings also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spc="-5" dirty="0">
                <a:latin typeface="Calibri"/>
                <a:cs typeface="Calibri"/>
              </a:rPr>
              <a:t>similar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those </a:t>
            </a:r>
            <a:r>
              <a:rPr sz="2800" b="1" spc="-10" dirty="0">
                <a:latin typeface="Calibri"/>
                <a:cs typeface="Calibri"/>
              </a:rPr>
              <a:t>associated </a:t>
            </a:r>
            <a:r>
              <a:rPr sz="2800" b="1" spc="-5" dirty="0">
                <a:latin typeface="Calibri"/>
                <a:cs typeface="Calibri"/>
              </a:rPr>
              <a:t>with </a:t>
            </a:r>
            <a:r>
              <a:rPr sz="2800" b="1" spc="-10" dirty="0">
                <a:latin typeface="Calibri"/>
                <a:cs typeface="Calibri"/>
              </a:rPr>
              <a:t>liver </a:t>
            </a:r>
            <a:r>
              <a:rPr sz="2800" b="1" spc="-5" dirty="0">
                <a:latin typeface="Calibri"/>
                <a:cs typeface="Calibri"/>
              </a:rPr>
              <a:t>abscess, </a:t>
            </a:r>
            <a:r>
              <a:rPr sz="2800" spc="-5" dirty="0">
                <a:latin typeface="Calibri"/>
                <a:cs typeface="Calibri"/>
              </a:rPr>
              <a:t>including  </a:t>
            </a:r>
            <a:r>
              <a:rPr sz="2800" spc="-10" dirty="0">
                <a:latin typeface="Calibri"/>
                <a:cs typeface="Calibri"/>
              </a:rPr>
              <a:t>polyclonal hyperglobulinemia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50% of cases,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b="1" spc="-5" dirty="0">
                <a:latin typeface="Calibri"/>
                <a:cs typeface="Calibri"/>
              </a:rPr>
              <a:t>imaging </a:t>
            </a:r>
            <a:r>
              <a:rPr sz="2800" b="1" spc="-10" dirty="0">
                <a:latin typeface="Calibri"/>
                <a:cs typeface="Calibri"/>
              </a:rPr>
              <a:t>studies </a:t>
            </a:r>
            <a:r>
              <a:rPr sz="2800" spc="-15" dirty="0">
                <a:latin typeface="Calibri"/>
                <a:cs typeface="Calibri"/>
              </a:rPr>
              <a:t>generally  </a:t>
            </a:r>
            <a:r>
              <a:rPr sz="2800" spc="-20" dirty="0">
                <a:latin typeface="Calibri"/>
                <a:cs typeface="Calibri"/>
              </a:rPr>
              <a:t>are interpreted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showing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5" dirty="0">
                <a:latin typeface="Calibri"/>
                <a:cs typeface="Calibri"/>
              </a:rPr>
              <a:t>tumor or an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abscess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0665" marR="9525" indent="-228600" algn="just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30" dirty="0">
                <a:latin typeface="Calibri"/>
                <a:cs typeface="Calibri"/>
              </a:rPr>
              <a:t>Treatment </a:t>
            </a:r>
            <a:r>
              <a:rPr sz="2800" b="1" spc="-15" dirty="0">
                <a:latin typeface="Calibri"/>
                <a:cs typeface="Calibri"/>
              </a:rPr>
              <a:t>generally </a:t>
            </a:r>
            <a:r>
              <a:rPr sz="2800" b="1" spc="-10" dirty="0">
                <a:latin typeface="Calibri"/>
                <a:cs typeface="Calibri"/>
              </a:rPr>
              <a:t>has </a:t>
            </a:r>
            <a:r>
              <a:rPr sz="2800" b="1" spc="-5" dirty="0">
                <a:latin typeface="Calibri"/>
                <a:cs typeface="Calibri"/>
              </a:rPr>
              <a:t>been </a:t>
            </a:r>
            <a:r>
              <a:rPr sz="2800" b="1" spc="-10" dirty="0">
                <a:latin typeface="Calibri"/>
                <a:cs typeface="Calibri"/>
              </a:rPr>
              <a:t>by surgical resection </a:t>
            </a:r>
            <a:r>
              <a:rPr sz="2800" b="1" spc="-5" dirty="0">
                <a:latin typeface="Calibri"/>
                <a:cs typeface="Calibri"/>
              </a:rPr>
              <a:t>of the lesion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dirty="0">
                <a:latin typeface="Calibri"/>
                <a:cs typeface="Calibri"/>
              </a:rPr>
              <a:t>although  </a:t>
            </a:r>
            <a:r>
              <a:rPr sz="2800" spc="-5" dirty="0">
                <a:latin typeface="Calibri"/>
                <a:cs typeface="Calibri"/>
              </a:rPr>
              <a:t>some </a:t>
            </a:r>
            <a:r>
              <a:rPr sz="2800" spc="-10" dirty="0">
                <a:latin typeface="Calibri"/>
                <a:cs typeface="Calibri"/>
              </a:rPr>
              <a:t>patients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5" dirty="0">
                <a:latin typeface="Calibri"/>
                <a:cs typeface="Calibri"/>
              </a:rPr>
              <a:t>recover </a:t>
            </a:r>
            <a:r>
              <a:rPr sz="2800" spc="-10" dirty="0">
                <a:latin typeface="Calibri"/>
                <a:cs typeface="Calibri"/>
              </a:rPr>
              <a:t>spontaneously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after treatment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antibiotics 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glucocorticoids, </a:t>
            </a:r>
            <a:r>
              <a:rPr sz="2800" spc="-5" dirty="0">
                <a:latin typeface="Calibri"/>
                <a:cs typeface="Calibri"/>
              </a:rPr>
              <a:t>once the </a:t>
            </a:r>
            <a:r>
              <a:rPr sz="2800" spc="-10" dirty="0">
                <a:latin typeface="Calibri"/>
                <a:cs typeface="Calibri"/>
              </a:rPr>
              <a:t>diagnosis is </a:t>
            </a:r>
            <a:r>
              <a:rPr sz="2800" spc="-5" dirty="0">
                <a:latin typeface="Calibri"/>
                <a:cs typeface="Calibri"/>
              </a:rPr>
              <a:t>made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basis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needle </a:t>
            </a:r>
            <a:r>
              <a:rPr sz="2800" spc="-20" dirty="0">
                <a:latin typeface="Calibri"/>
                <a:cs typeface="Calibri"/>
              </a:rPr>
              <a:t>biopsy  </a:t>
            </a:r>
            <a:r>
              <a:rPr sz="2800" spc="-10" dirty="0">
                <a:latin typeface="Calibri"/>
                <a:cs typeface="Calibri"/>
              </a:rPr>
              <a:t>findings.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683" y="484631"/>
            <a:ext cx="11076940" cy="93281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84"/>
              </a:spcBef>
            </a:pPr>
            <a:r>
              <a:rPr sz="4400" b="1" spc="-20" dirty="0">
                <a:latin typeface="Calibri"/>
                <a:cs typeface="Calibri"/>
              </a:rPr>
              <a:t>Extranote: </a:t>
            </a:r>
            <a:r>
              <a:rPr sz="4400" b="1" spc="-15" dirty="0">
                <a:latin typeface="Calibri"/>
                <a:cs typeface="Calibri"/>
              </a:rPr>
              <a:t>Retroperitoneal</a:t>
            </a:r>
            <a:r>
              <a:rPr sz="4400" b="1" spc="-35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organs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033" y="1639046"/>
            <a:ext cx="7959090" cy="42411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21945" indent="-30988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S = </a:t>
            </a:r>
            <a:r>
              <a:rPr sz="2800" spc="-15" dirty="0">
                <a:latin typeface="Calibri"/>
                <a:cs typeface="Calibri"/>
              </a:rPr>
              <a:t>Suprarenal </a:t>
            </a:r>
            <a:r>
              <a:rPr sz="2800" spc="-10" dirty="0">
                <a:latin typeface="Calibri"/>
                <a:cs typeface="Calibri"/>
              </a:rPr>
              <a:t>(adrenal)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Glands</a:t>
            </a:r>
            <a:endParaRPr sz="2800">
              <a:latin typeface="Calibri"/>
              <a:cs typeface="Calibri"/>
            </a:endParaRPr>
          </a:p>
          <a:p>
            <a:pPr marL="563880" indent="-55181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563880" algn="l"/>
                <a:tab pos="564515" algn="l"/>
              </a:tabLst>
            </a:pPr>
            <a:r>
              <a:rPr sz="2800" spc="-5" dirty="0">
                <a:latin typeface="Calibri"/>
                <a:cs typeface="Calibri"/>
              </a:rPr>
              <a:t>A =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Aorta/IVC</a:t>
            </a:r>
            <a:endParaRPr sz="2800">
              <a:latin typeface="Calibri"/>
              <a:cs typeface="Calibri"/>
            </a:endParaRPr>
          </a:p>
          <a:p>
            <a:pPr marL="563880" indent="-55181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563880" algn="l"/>
                <a:tab pos="564515" algn="l"/>
              </a:tabLst>
            </a:pPr>
            <a:r>
              <a:rPr sz="2800" spc="-5" dirty="0">
                <a:latin typeface="Calibri"/>
                <a:cs typeface="Calibri"/>
              </a:rPr>
              <a:t>D </a:t>
            </a:r>
            <a:r>
              <a:rPr sz="2800" spc="-10" dirty="0">
                <a:latin typeface="Calibri"/>
                <a:cs typeface="Calibri"/>
              </a:rPr>
              <a:t>=Duodenum </a:t>
            </a:r>
            <a:r>
              <a:rPr sz="2800" spc="-25" dirty="0">
                <a:latin typeface="Calibri"/>
                <a:cs typeface="Calibri"/>
              </a:rPr>
              <a:t>(except </a:t>
            </a:r>
            <a:r>
              <a:rPr sz="2800" spc="-5" dirty="0">
                <a:latin typeface="Calibri"/>
                <a:cs typeface="Calibri"/>
              </a:rPr>
              <a:t>the duodenal </a:t>
            </a:r>
            <a:r>
              <a:rPr sz="2800" spc="-10" dirty="0">
                <a:latin typeface="Calibri"/>
                <a:cs typeface="Calibri"/>
              </a:rPr>
              <a:t>cap- </a:t>
            </a:r>
            <a:r>
              <a:rPr sz="2800" spc="-25" dirty="0">
                <a:latin typeface="Calibri"/>
                <a:cs typeface="Calibri"/>
              </a:rPr>
              <a:t>first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2cm)</a:t>
            </a:r>
            <a:endParaRPr sz="2800">
              <a:latin typeface="Calibri"/>
              <a:cs typeface="Calibri"/>
            </a:endParaRPr>
          </a:p>
          <a:p>
            <a:pPr marL="563880" indent="-55181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563880" algn="l"/>
                <a:tab pos="564515" algn="l"/>
              </a:tabLst>
            </a:pPr>
            <a:r>
              <a:rPr sz="2800" spc="-5" dirty="0">
                <a:latin typeface="Calibri"/>
                <a:cs typeface="Calibri"/>
              </a:rPr>
              <a:t>P = </a:t>
            </a:r>
            <a:r>
              <a:rPr sz="2800" spc="-15" dirty="0">
                <a:latin typeface="Calibri"/>
                <a:cs typeface="Calibri"/>
              </a:rPr>
              <a:t>Pancreas </a:t>
            </a:r>
            <a:r>
              <a:rPr sz="2800" spc="-25" dirty="0">
                <a:latin typeface="Calibri"/>
                <a:cs typeface="Calibri"/>
              </a:rPr>
              <a:t>(except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tail)</a:t>
            </a:r>
            <a:endParaRPr sz="2800">
              <a:latin typeface="Calibri"/>
              <a:cs typeface="Calibri"/>
            </a:endParaRPr>
          </a:p>
          <a:p>
            <a:pPr marL="563880" indent="-55181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563880" algn="l"/>
                <a:tab pos="564515" algn="l"/>
              </a:tabLst>
            </a:pPr>
            <a:r>
              <a:rPr sz="2800" spc="-5" dirty="0">
                <a:latin typeface="Calibri"/>
                <a:cs typeface="Calibri"/>
              </a:rPr>
              <a:t>U =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Ureters</a:t>
            </a:r>
            <a:endParaRPr sz="2800">
              <a:latin typeface="Calibri"/>
              <a:cs typeface="Calibri"/>
            </a:endParaRPr>
          </a:p>
          <a:p>
            <a:pPr marL="563880" indent="-55181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563880" algn="l"/>
                <a:tab pos="564515" algn="l"/>
              </a:tabLst>
            </a:pPr>
            <a:r>
              <a:rPr sz="2800" spc="-5" dirty="0">
                <a:latin typeface="Calibri"/>
                <a:cs typeface="Calibri"/>
              </a:rPr>
              <a:t>C = </a:t>
            </a:r>
            <a:r>
              <a:rPr sz="2800" spc="-10" dirty="0">
                <a:latin typeface="Calibri"/>
                <a:cs typeface="Calibri"/>
              </a:rPr>
              <a:t>Colon (ascending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descending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parts)</a:t>
            </a:r>
            <a:endParaRPr sz="2800">
              <a:latin typeface="Calibri"/>
              <a:cs typeface="Calibri"/>
            </a:endParaRPr>
          </a:p>
          <a:p>
            <a:pPr marL="563880" indent="-55181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563880" algn="l"/>
                <a:tab pos="564515" algn="l"/>
              </a:tabLst>
            </a:pPr>
            <a:r>
              <a:rPr sz="2800" spc="-5" dirty="0">
                <a:latin typeface="Calibri"/>
                <a:cs typeface="Calibri"/>
              </a:rPr>
              <a:t>K =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Kidneys</a:t>
            </a:r>
            <a:endParaRPr sz="2800">
              <a:latin typeface="Calibri"/>
              <a:cs typeface="Calibri"/>
            </a:endParaRPr>
          </a:p>
          <a:p>
            <a:pPr marL="563880" indent="-55181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563880" algn="l"/>
                <a:tab pos="564515" algn="l"/>
              </a:tabLst>
            </a:pPr>
            <a:r>
              <a:rPr sz="2800" spc="-5" dirty="0">
                <a:latin typeface="Calibri"/>
                <a:cs typeface="Calibri"/>
              </a:rPr>
              <a:t>E =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(O)esophagus</a:t>
            </a:r>
            <a:endParaRPr sz="2800">
              <a:latin typeface="Calibri"/>
              <a:cs typeface="Calibri"/>
            </a:endParaRPr>
          </a:p>
          <a:p>
            <a:pPr marL="563880" indent="-551815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563880" algn="l"/>
                <a:tab pos="564515" algn="l"/>
              </a:tabLst>
            </a:pPr>
            <a:r>
              <a:rPr sz="2800" spc="-5" dirty="0">
                <a:latin typeface="Calibri"/>
                <a:cs typeface="Calibri"/>
              </a:rPr>
              <a:t>R =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Rectum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408" y="425195"/>
            <a:ext cx="11002010" cy="814069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4400" b="1" spc="-10" dirty="0">
                <a:latin typeface="Calibri"/>
                <a:cs typeface="Calibri"/>
              </a:rPr>
              <a:t>Prognosis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433" y="1826901"/>
            <a:ext cx="11120120" cy="376167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17525" marR="5080" indent="-228600" algn="just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518159" algn="l"/>
              </a:tabLst>
            </a:pPr>
            <a:r>
              <a:rPr sz="2600" spc="-5" dirty="0">
                <a:latin typeface="Calibri"/>
                <a:cs typeface="Calibri"/>
              </a:rPr>
              <a:t>When </a:t>
            </a:r>
            <a:r>
              <a:rPr sz="2600" spc="-10" dirty="0">
                <a:latin typeface="Calibri"/>
                <a:cs typeface="Calibri"/>
              </a:rPr>
              <a:t>left </a:t>
            </a:r>
            <a:r>
              <a:rPr sz="2600" spc="-15" dirty="0">
                <a:latin typeface="Calibri"/>
                <a:cs typeface="Calibri"/>
              </a:rPr>
              <a:t>untreated, </a:t>
            </a:r>
            <a:r>
              <a:rPr sz="2600" spc="-5" dirty="0">
                <a:latin typeface="Calibri"/>
                <a:cs typeface="Calibri"/>
              </a:rPr>
              <a:t>PLA is a/with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mortality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100%.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early diagnosis,  </a:t>
            </a:r>
            <a:r>
              <a:rPr sz="2600" spc="-10" dirty="0">
                <a:latin typeface="Calibri"/>
                <a:cs typeface="Calibri"/>
              </a:rPr>
              <a:t>appropriate </a:t>
            </a:r>
            <a:r>
              <a:rPr sz="2600" spc="-15" dirty="0">
                <a:latin typeface="Calibri"/>
                <a:cs typeface="Calibri"/>
              </a:rPr>
              <a:t>drainage,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long-term antibiotic </a:t>
            </a:r>
            <a:r>
              <a:rPr sz="2600" spc="-35" dirty="0">
                <a:latin typeface="Calibri"/>
                <a:cs typeface="Calibri"/>
              </a:rPr>
              <a:t>therapy,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prognosis </a:t>
            </a:r>
            <a:r>
              <a:rPr sz="2600" spc="-5" dirty="0">
                <a:latin typeface="Calibri"/>
                <a:cs typeface="Calibri"/>
              </a:rPr>
              <a:t>has  </a:t>
            </a:r>
            <a:r>
              <a:rPr sz="2600" spc="-10" dirty="0">
                <a:latin typeface="Calibri"/>
                <a:cs typeface="Calibri"/>
              </a:rPr>
              <a:t>improved markedly[1] </a:t>
            </a:r>
            <a:r>
              <a:rPr sz="2600" dirty="0">
                <a:latin typeface="Calibri"/>
                <a:cs typeface="Calibri"/>
              </a:rPr>
              <a:t>; </a:t>
            </a:r>
            <a:r>
              <a:rPr sz="2600" spc="-5" dirty="0">
                <a:latin typeface="Calibri"/>
                <a:cs typeface="Calibri"/>
              </a:rPr>
              <a:t>mortality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now </a:t>
            </a:r>
            <a:r>
              <a:rPr sz="2600" dirty="0">
                <a:latin typeface="Calibri"/>
                <a:cs typeface="Calibri"/>
              </a:rPr>
              <a:t>in the </a:t>
            </a:r>
            <a:r>
              <a:rPr sz="2600" spc="-15" dirty="0">
                <a:latin typeface="Calibri"/>
                <a:cs typeface="Calibri"/>
              </a:rPr>
              <a:t>range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229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15-20%.[2,3]</a:t>
            </a:r>
            <a:endParaRPr sz="2600">
              <a:latin typeface="Calibri"/>
              <a:cs typeface="Calibri"/>
            </a:endParaRPr>
          </a:p>
          <a:p>
            <a:pPr marL="288925" algn="just">
              <a:lnSpc>
                <a:spcPct val="100000"/>
              </a:lnSpc>
              <a:spcBef>
                <a:spcPts val="375"/>
              </a:spcBef>
            </a:pPr>
            <a:r>
              <a:rPr sz="2600" b="1" spc="-10" dirty="0">
                <a:latin typeface="Calibri"/>
                <a:cs typeface="Calibri"/>
              </a:rPr>
              <a:t>Poor prognostic </a:t>
            </a:r>
            <a:r>
              <a:rPr sz="2600" b="1" spc="-15" dirty="0">
                <a:latin typeface="Calibri"/>
                <a:cs typeface="Calibri"/>
              </a:rPr>
              <a:t>factors </a:t>
            </a:r>
            <a:r>
              <a:rPr sz="2600" b="1" spc="-10" dirty="0">
                <a:latin typeface="Calibri"/>
                <a:cs typeface="Calibri"/>
              </a:rPr>
              <a:t>are </a:t>
            </a:r>
            <a:r>
              <a:rPr sz="2600" b="1" dirty="0">
                <a:latin typeface="Calibri"/>
                <a:cs typeface="Calibri"/>
              </a:rPr>
              <a:t>as </a:t>
            </a:r>
            <a:r>
              <a:rPr sz="2600" b="1" spc="-5" dirty="0">
                <a:latin typeface="Calibri"/>
                <a:cs typeface="Calibri"/>
              </a:rPr>
              <a:t>follows:</a:t>
            </a:r>
            <a:endParaRPr sz="2600">
              <a:latin typeface="Calibri"/>
              <a:cs typeface="Calibri"/>
            </a:endParaRPr>
          </a:p>
          <a:p>
            <a:pPr marL="552450" indent="-264160">
              <a:lnSpc>
                <a:spcPct val="100000"/>
              </a:lnSpc>
              <a:spcBef>
                <a:spcPts val="385"/>
              </a:spcBef>
              <a:buSzPct val="96153"/>
              <a:buFont typeface="Wingdings"/>
              <a:buChar char=""/>
              <a:tabLst>
                <a:tab pos="553085" algn="l"/>
              </a:tabLst>
            </a:pPr>
            <a:r>
              <a:rPr sz="2600" spc="-10" dirty="0">
                <a:latin typeface="Calibri"/>
                <a:cs typeface="Calibri"/>
              </a:rPr>
              <a:t>Age </a:t>
            </a:r>
            <a:r>
              <a:rPr sz="2600" spc="-5" dirty="0">
                <a:latin typeface="Calibri"/>
                <a:cs typeface="Calibri"/>
              </a:rPr>
              <a:t>older </a:t>
            </a:r>
            <a:r>
              <a:rPr sz="2600" dirty="0">
                <a:latin typeface="Calibri"/>
                <a:cs typeface="Calibri"/>
              </a:rPr>
              <a:t>than 70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years</a:t>
            </a:r>
            <a:endParaRPr sz="2600">
              <a:latin typeface="Calibri"/>
              <a:cs typeface="Calibri"/>
            </a:endParaRPr>
          </a:p>
          <a:p>
            <a:pPr marL="552450" indent="-264160">
              <a:lnSpc>
                <a:spcPct val="100000"/>
              </a:lnSpc>
              <a:spcBef>
                <a:spcPts val="375"/>
              </a:spcBef>
              <a:buSzPct val="96153"/>
              <a:buFont typeface="Wingdings"/>
              <a:buChar char=""/>
              <a:tabLst>
                <a:tab pos="553085" algn="l"/>
              </a:tabLst>
            </a:pPr>
            <a:r>
              <a:rPr sz="2600" dirty="0">
                <a:latin typeface="Calibri"/>
                <a:cs typeface="Calibri"/>
              </a:rPr>
              <a:t>Multiple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abscesses</a:t>
            </a:r>
            <a:endParaRPr sz="2600">
              <a:latin typeface="Calibri"/>
              <a:cs typeface="Calibri"/>
            </a:endParaRPr>
          </a:p>
          <a:p>
            <a:pPr marL="552450" indent="-264160">
              <a:lnSpc>
                <a:spcPct val="100000"/>
              </a:lnSpc>
              <a:spcBef>
                <a:spcPts val="370"/>
              </a:spcBef>
              <a:buSzPct val="96153"/>
              <a:buFont typeface="Wingdings"/>
              <a:buChar char=""/>
              <a:tabLst>
                <a:tab pos="553085" algn="l"/>
              </a:tabLst>
            </a:pPr>
            <a:r>
              <a:rPr sz="2600" spc="-10" dirty="0">
                <a:latin typeface="Calibri"/>
                <a:cs typeface="Calibri"/>
              </a:rPr>
              <a:t>Polymicrobial infection</a:t>
            </a:r>
            <a:endParaRPr sz="2600">
              <a:latin typeface="Calibri"/>
              <a:cs typeface="Calibri"/>
            </a:endParaRPr>
          </a:p>
          <a:p>
            <a:pPr marL="552450" indent="-264160">
              <a:lnSpc>
                <a:spcPct val="100000"/>
              </a:lnSpc>
              <a:spcBef>
                <a:spcPts val="385"/>
              </a:spcBef>
              <a:buSzPct val="96153"/>
              <a:buFont typeface="Wingdings"/>
              <a:buChar char=""/>
              <a:tabLst>
                <a:tab pos="553085" algn="l"/>
              </a:tabLst>
            </a:pPr>
            <a:r>
              <a:rPr sz="2600" spc="-5" dirty="0">
                <a:latin typeface="Calibri"/>
                <a:cs typeface="Calibri"/>
              </a:rPr>
              <a:t>Presence of associated </a:t>
            </a:r>
            <a:r>
              <a:rPr sz="2600" dirty="0">
                <a:latin typeface="Calibri"/>
                <a:cs typeface="Calibri"/>
              </a:rPr>
              <a:t>malignancy </a:t>
            </a:r>
            <a:r>
              <a:rPr sz="2600" spc="-5" dirty="0">
                <a:latin typeface="Calibri"/>
                <a:cs typeface="Calibri"/>
              </a:rPr>
              <a:t>or immunosuppressive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disease[4,5]</a:t>
            </a:r>
            <a:endParaRPr sz="2600">
              <a:latin typeface="Calibri"/>
              <a:cs typeface="Calibri"/>
            </a:endParaRPr>
          </a:p>
          <a:p>
            <a:pPr marL="552450" indent="-264160">
              <a:lnSpc>
                <a:spcPct val="100000"/>
              </a:lnSpc>
              <a:spcBef>
                <a:spcPts val="375"/>
              </a:spcBef>
              <a:buSzPct val="96153"/>
              <a:buFont typeface="Wingdings"/>
              <a:buChar char=""/>
              <a:tabLst>
                <a:tab pos="553085" algn="l"/>
              </a:tabLst>
            </a:pPr>
            <a:r>
              <a:rPr sz="2600" spc="-10" dirty="0">
                <a:latin typeface="Calibri"/>
                <a:cs typeface="Calibri"/>
              </a:rPr>
              <a:t>Evidence </a:t>
            </a:r>
            <a:r>
              <a:rPr sz="2600" spc="-5" dirty="0">
                <a:latin typeface="Calibri"/>
                <a:cs typeface="Calibri"/>
              </a:rPr>
              <a:t>of sepsis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[2,4,6,</a:t>
            </a:r>
            <a:r>
              <a:rPr lang="en-IN" sz="2600" dirty="0">
                <a:latin typeface="Calibri"/>
                <a:cs typeface="Calibri"/>
              </a:rPr>
              <a:t>7,8]</a:t>
            </a:r>
            <a:endParaRPr lang="en-IN"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408" y="324611"/>
            <a:ext cx="10883265" cy="75311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5055"/>
              </a:lnSpc>
            </a:pPr>
            <a:r>
              <a:rPr sz="4400" b="1" spc="-10" dirty="0">
                <a:latin typeface="Calibri"/>
                <a:cs typeface="Calibri"/>
              </a:rPr>
              <a:t>Complications </a:t>
            </a:r>
            <a:r>
              <a:rPr sz="4400" b="1" dirty="0">
                <a:latin typeface="Calibri"/>
                <a:cs typeface="Calibri"/>
              </a:rPr>
              <a:t>of </a:t>
            </a:r>
            <a:r>
              <a:rPr sz="4400" b="1" spc="-20" dirty="0">
                <a:latin typeface="Calibri"/>
                <a:cs typeface="Calibri"/>
              </a:rPr>
              <a:t>pyogenic </a:t>
            </a:r>
            <a:r>
              <a:rPr sz="4400" b="1" spc="-10" dirty="0">
                <a:latin typeface="Calibri"/>
                <a:cs typeface="Calibri"/>
              </a:rPr>
              <a:t>liver</a:t>
            </a:r>
            <a:r>
              <a:rPr sz="4400" b="1" spc="-5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abscess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843" y="1141577"/>
            <a:ext cx="11407140" cy="376745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Pleural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10" dirty="0">
                <a:latin typeface="Calibri"/>
                <a:cs typeface="Calibri"/>
              </a:rPr>
              <a:t>pericardial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effusion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Empyema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Portal </a:t>
            </a:r>
            <a:r>
              <a:rPr sz="2600" spc="-5" dirty="0">
                <a:latin typeface="Calibri"/>
                <a:cs typeface="Calibri"/>
              </a:rPr>
              <a:t>vein thrombosis =24 </a:t>
            </a:r>
            <a:r>
              <a:rPr sz="2600" dirty="0">
                <a:latin typeface="Calibri"/>
                <a:cs typeface="Calibri"/>
              </a:rPr>
              <a:t>%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[1]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  <a:tab pos="4545330" algn="l"/>
              </a:tabLst>
            </a:pPr>
            <a:r>
              <a:rPr sz="2600" spc="-5" dirty="0">
                <a:latin typeface="Calibri"/>
                <a:cs typeface="Calibri"/>
              </a:rPr>
              <a:t>Hepatic </a:t>
            </a:r>
            <a:r>
              <a:rPr sz="2600" spc="-35" dirty="0">
                <a:latin typeface="Calibri"/>
                <a:cs typeface="Calibri"/>
              </a:rPr>
              <a:t>Vein </a:t>
            </a:r>
            <a:r>
              <a:rPr sz="2600" spc="-5" dirty="0">
                <a:latin typeface="Calibri"/>
                <a:cs typeface="Calibri"/>
              </a:rPr>
              <a:t>thrombosis=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22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%	[1]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Splenic </a:t>
            </a:r>
            <a:r>
              <a:rPr sz="2600" spc="-10" dirty="0">
                <a:latin typeface="Calibri"/>
                <a:cs typeface="Calibri"/>
              </a:rPr>
              <a:t>vein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thrombosis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Rupture </a:t>
            </a:r>
            <a:r>
              <a:rPr sz="2600" spc="-10" dirty="0">
                <a:latin typeface="Calibri"/>
                <a:cs typeface="Calibri"/>
              </a:rPr>
              <a:t>into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pericardium, </a:t>
            </a:r>
            <a:r>
              <a:rPr sz="2600" spc="-5" dirty="0">
                <a:latin typeface="Calibri"/>
                <a:cs typeface="Calibri"/>
              </a:rPr>
              <a:t>thoracic </a:t>
            </a:r>
            <a:r>
              <a:rPr sz="2600" dirty="0">
                <a:latin typeface="Calibri"/>
                <a:cs typeface="Calibri"/>
              </a:rPr>
              <a:t>and abdominal </a:t>
            </a:r>
            <a:r>
              <a:rPr sz="2600" spc="-5" dirty="0">
                <a:latin typeface="Calibri"/>
                <a:cs typeface="Calibri"/>
              </a:rPr>
              <a:t>fistula </a:t>
            </a:r>
            <a:r>
              <a:rPr sz="2600" spc="-10" dirty="0">
                <a:latin typeface="Calibri"/>
                <a:cs typeface="Calibri"/>
              </a:rPr>
              <a:t>formation,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sepsis.</a:t>
            </a:r>
            <a:endParaRPr sz="2600">
              <a:latin typeface="Calibri"/>
              <a:cs typeface="Calibri"/>
            </a:endParaRPr>
          </a:p>
          <a:p>
            <a:pPr marL="240665" marR="367665" indent="-228600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5" dirty="0">
                <a:latin typeface="Calibri"/>
                <a:cs typeface="Calibri"/>
              </a:rPr>
              <a:t>Metastatic </a:t>
            </a:r>
            <a:r>
              <a:rPr sz="2600" b="1" spc="-5" dirty="0">
                <a:latin typeface="Calibri"/>
                <a:cs typeface="Calibri"/>
              </a:rPr>
              <a:t>septic endophthalmitis </a:t>
            </a:r>
            <a:r>
              <a:rPr sz="2600" spc="-10" dirty="0">
                <a:latin typeface="Calibri"/>
                <a:cs typeface="Calibri"/>
              </a:rPr>
              <a:t>occurs </a:t>
            </a:r>
            <a:r>
              <a:rPr sz="2600" dirty="0">
                <a:latin typeface="Calibri"/>
                <a:cs typeface="Calibri"/>
              </a:rPr>
              <a:t>in as </a:t>
            </a:r>
            <a:r>
              <a:rPr sz="2600" spc="-15" dirty="0">
                <a:latin typeface="Calibri"/>
                <a:cs typeface="Calibri"/>
              </a:rPr>
              <a:t>many </a:t>
            </a:r>
            <a:r>
              <a:rPr sz="2600" dirty="0">
                <a:latin typeface="Calibri"/>
                <a:cs typeface="Calibri"/>
              </a:rPr>
              <a:t>as 10% </a:t>
            </a:r>
            <a:r>
              <a:rPr sz="2600" spc="-5" dirty="0">
                <a:latin typeface="Calibri"/>
                <a:cs typeface="Calibri"/>
              </a:rPr>
              <a:t>of diabetic patients  </a:t>
            </a:r>
            <a:r>
              <a:rPr sz="2600" dirty="0">
                <a:latin typeface="Calibri"/>
                <a:cs typeface="Calibri"/>
              </a:rPr>
              <a:t>with a </a:t>
            </a:r>
            <a:r>
              <a:rPr sz="2600" spc="-5" dirty="0">
                <a:latin typeface="Calibri"/>
                <a:cs typeface="Calibri"/>
              </a:rPr>
              <a:t>liver abscess caused </a:t>
            </a:r>
            <a:r>
              <a:rPr sz="2600" spc="-10" dirty="0">
                <a:latin typeface="Calibri"/>
                <a:cs typeface="Calibri"/>
              </a:rPr>
              <a:t>by </a:t>
            </a:r>
            <a:r>
              <a:rPr sz="2600" i="1" dirty="0">
                <a:latin typeface="Calibri"/>
                <a:cs typeface="Calibri"/>
              </a:rPr>
              <a:t>Klebsiella</a:t>
            </a:r>
            <a:r>
              <a:rPr sz="2600" i="1" spc="-9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pneumoniae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591" y="272080"/>
            <a:ext cx="5543912" cy="800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816" y="208788"/>
            <a:ext cx="5832475" cy="946785"/>
          </a:xfrm>
          <a:custGeom>
            <a:avLst/>
            <a:gdLst/>
            <a:ahLst/>
            <a:cxnLst/>
            <a:rect l="l" t="t" r="r" b="b"/>
            <a:pathLst>
              <a:path w="5832475" h="946785">
                <a:moveTo>
                  <a:pt x="0" y="946404"/>
                </a:moveTo>
                <a:lnTo>
                  <a:pt x="5832348" y="946404"/>
                </a:lnTo>
                <a:lnTo>
                  <a:pt x="5832348" y="0"/>
                </a:lnTo>
                <a:lnTo>
                  <a:pt x="0" y="0"/>
                </a:lnTo>
                <a:lnTo>
                  <a:pt x="0" y="94640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4888" y="1195578"/>
            <a:ext cx="11525250" cy="52952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6985" indent="-229235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5" dirty="0">
                <a:latin typeface="Calibri"/>
                <a:cs typeface="Calibri"/>
              </a:rPr>
              <a:t>OBJECTIVES: </a:t>
            </a:r>
            <a:r>
              <a:rPr sz="2400" spc="-114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study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differences </a:t>
            </a: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clinical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presentation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complications 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amoebic and PLA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114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correlate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diagnostic </a:t>
            </a:r>
            <a:r>
              <a:rPr sz="2400" spc="-5" dirty="0">
                <a:latin typeface="Calibri"/>
                <a:cs typeface="Calibri"/>
              </a:rPr>
              <a:t>significance of </a:t>
            </a:r>
            <a:r>
              <a:rPr sz="2400" spc="-10" dirty="0">
                <a:latin typeface="Calibri"/>
                <a:cs typeface="Calibri"/>
              </a:rPr>
              <a:t>Entamoeba Indirect  </a:t>
            </a:r>
            <a:r>
              <a:rPr sz="2400" spc="-5" dirty="0">
                <a:latin typeface="Calibri"/>
                <a:cs typeface="Calibri"/>
              </a:rPr>
              <a:t>Haemagglutination </a:t>
            </a:r>
            <a:r>
              <a:rPr sz="2400" spc="-15" dirty="0">
                <a:latin typeface="Calibri"/>
                <a:cs typeface="Calibri"/>
              </a:rPr>
              <a:t>test </a:t>
            </a:r>
            <a:r>
              <a:rPr sz="2400" spc="-5" dirty="0">
                <a:latin typeface="Calibri"/>
                <a:cs typeface="Calibri"/>
              </a:rPr>
              <a:t>(E.IHA)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establishing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diagnosis 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ALA.</a:t>
            </a:r>
            <a:endParaRPr sz="2400">
              <a:latin typeface="Calibri"/>
              <a:cs typeface="Calibri"/>
            </a:endParaRPr>
          </a:p>
          <a:p>
            <a:pPr marL="241300" indent="-229235" algn="just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35" dirty="0">
                <a:latin typeface="Calibri"/>
                <a:cs typeface="Calibri"/>
              </a:rPr>
              <a:t>PARTICIPANTS: </a:t>
            </a:r>
            <a:r>
              <a:rPr sz="2400" spc="-5" dirty="0">
                <a:latin typeface="Calibri"/>
                <a:cs typeface="Calibri"/>
              </a:rPr>
              <a:t>52pts </a:t>
            </a:r>
            <a:r>
              <a:rPr sz="2400" spc="-10" dirty="0">
                <a:latin typeface="Calibri"/>
                <a:cs typeface="Calibri"/>
              </a:rPr>
              <a:t>aged </a:t>
            </a:r>
            <a:r>
              <a:rPr sz="2400" spc="-5" dirty="0">
                <a:latin typeface="Calibri"/>
                <a:cs typeface="Calibri"/>
              </a:rPr>
              <a:t>13-70 </a:t>
            </a:r>
            <a:r>
              <a:rPr sz="2400" spc="-10" dirty="0">
                <a:latin typeface="Calibri"/>
                <a:cs typeface="Calibri"/>
              </a:rPr>
              <a:t>years admitted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Medical </a:t>
            </a:r>
            <a:r>
              <a:rPr sz="2400" dirty="0">
                <a:latin typeface="Calibri"/>
                <a:cs typeface="Calibri"/>
              </a:rPr>
              <a:t>Unit and </a:t>
            </a:r>
            <a:r>
              <a:rPr sz="2400" spc="-5" dirty="0">
                <a:latin typeface="Calibri"/>
                <a:cs typeface="Calibri"/>
              </a:rPr>
              <a:t>diagnosed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LA.</a:t>
            </a:r>
            <a:endParaRPr sz="24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5" dirty="0">
                <a:latin typeface="Calibri"/>
                <a:cs typeface="Calibri"/>
              </a:rPr>
              <a:t>INTERVENTIONS: </a:t>
            </a:r>
            <a:r>
              <a:rPr sz="2400" spc="-10" dirty="0">
                <a:latin typeface="Calibri"/>
                <a:cs typeface="Calibri"/>
              </a:rPr>
              <a:t>Group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comprised of </a:t>
            </a:r>
            <a:r>
              <a:rPr sz="2400" spc="-10" dirty="0">
                <a:latin typeface="Calibri"/>
                <a:cs typeface="Calibri"/>
              </a:rPr>
              <a:t>pts </a:t>
            </a:r>
            <a:r>
              <a:rPr sz="2400" spc="-5" dirty="0">
                <a:latin typeface="Calibri"/>
                <a:cs typeface="Calibri"/>
              </a:rPr>
              <a:t>clinically </a:t>
            </a:r>
            <a:r>
              <a:rPr sz="2400" spc="-10" dirty="0">
                <a:latin typeface="Calibri"/>
                <a:cs typeface="Calibri"/>
              </a:rPr>
              <a:t>diagnosed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b="1" dirty="0">
                <a:latin typeface="Calibri"/>
                <a:cs typeface="Calibri"/>
              </a:rPr>
              <a:t>ALA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received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Metronidazole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500mg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iv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 8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hrly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atleast 10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pt </a:t>
            </a:r>
            <a:r>
              <a:rPr sz="2400" spc="-5" dirty="0">
                <a:latin typeface="Calibri"/>
                <a:cs typeface="Calibri"/>
              </a:rPr>
              <a:t>developed </a:t>
            </a:r>
            <a:r>
              <a:rPr sz="2400" spc="-10" dirty="0">
                <a:latin typeface="Calibri"/>
                <a:cs typeface="Calibri"/>
              </a:rPr>
              <a:t>complications.  Group </a:t>
            </a:r>
            <a:r>
              <a:rPr sz="2400" dirty="0">
                <a:latin typeface="Calibri"/>
                <a:cs typeface="Calibri"/>
              </a:rPr>
              <a:t>B </a:t>
            </a:r>
            <a:r>
              <a:rPr sz="2400" spc="-5" dirty="0">
                <a:latin typeface="Calibri"/>
                <a:cs typeface="Calibri"/>
              </a:rPr>
              <a:t>comprised of pts diagnosed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b="1" spc="-5" dirty="0">
                <a:latin typeface="Calibri"/>
                <a:cs typeface="Calibri"/>
              </a:rPr>
              <a:t>PLA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received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Cefotaxime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1g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iv x 8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hrly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</a:t>
            </a:r>
            <a:r>
              <a:rPr sz="2400" spc="-15" dirty="0">
                <a:latin typeface="Calibri"/>
                <a:cs typeface="Calibri"/>
              </a:rPr>
              <a:t>duration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5" dirty="0">
                <a:latin typeface="Calibri"/>
                <a:cs typeface="Calibri"/>
              </a:rPr>
              <a:t>complicated </a:t>
            </a:r>
            <a:r>
              <a:rPr sz="2400" spc="-5" dirty="0">
                <a:latin typeface="Calibri"/>
                <a:cs typeface="Calibri"/>
              </a:rPr>
              <a:t>(antibiotic </a:t>
            </a:r>
            <a:r>
              <a:rPr sz="2400" spc="-10" dirty="0">
                <a:latin typeface="Calibri"/>
                <a:cs typeface="Calibri"/>
              </a:rPr>
              <a:t>reviewed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accordance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C&amp;S).</a:t>
            </a:r>
            <a:endParaRPr sz="2400">
              <a:latin typeface="Calibri"/>
              <a:cs typeface="Calibri"/>
            </a:endParaRPr>
          </a:p>
          <a:p>
            <a:pPr marL="241300" indent="-229235" algn="just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935" algn="l"/>
              </a:tabLst>
            </a:pPr>
            <a:r>
              <a:rPr sz="1400" b="1" dirty="0">
                <a:latin typeface="Calibri"/>
                <a:cs typeface="Calibri"/>
              </a:rPr>
              <a:t>MAIN </a:t>
            </a:r>
            <a:r>
              <a:rPr sz="1400" b="1" spc="-10" dirty="0">
                <a:latin typeface="Calibri"/>
                <a:cs typeface="Calibri"/>
              </a:rPr>
              <a:t>OUTCOME </a:t>
            </a:r>
            <a:r>
              <a:rPr sz="1400" b="1" spc="-5" dirty="0">
                <a:latin typeface="Calibri"/>
                <a:cs typeface="Calibri"/>
              </a:rPr>
              <a:t>MEASURES: </a:t>
            </a:r>
            <a:r>
              <a:rPr sz="1400" spc="-10" dirty="0">
                <a:latin typeface="Calibri"/>
                <a:cs typeface="Calibri"/>
              </a:rPr>
              <a:t>Differences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the clinical </a:t>
            </a:r>
            <a:r>
              <a:rPr sz="1400" spc="-10" dirty="0">
                <a:latin typeface="Calibri"/>
                <a:cs typeface="Calibri"/>
              </a:rPr>
              <a:t>presentation, </a:t>
            </a:r>
            <a:r>
              <a:rPr sz="1400" spc="-5" dirty="0">
                <a:latin typeface="Calibri"/>
                <a:cs typeface="Calibri"/>
              </a:rPr>
              <a:t>complications and diagnostic </a:t>
            </a:r>
            <a:r>
              <a:rPr sz="1400" spc="-10" dirty="0">
                <a:latin typeface="Calibri"/>
                <a:cs typeface="Calibri"/>
              </a:rPr>
              <a:t>parameters </a:t>
            </a:r>
            <a:r>
              <a:rPr sz="1400" spc="-5" dirty="0">
                <a:latin typeface="Calibri"/>
                <a:cs typeface="Calibri"/>
              </a:rPr>
              <a:t>between the two </a:t>
            </a:r>
            <a:r>
              <a:rPr sz="1400" spc="-10" dirty="0">
                <a:latin typeface="Calibri"/>
                <a:cs typeface="Calibri"/>
              </a:rPr>
              <a:t>groups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pts.</a:t>
            </a:r>
            <a:endParaRPr sz="1400">
              <a:latin typeface="Calibri"/>
              <a:cs typeface="Calibri"/>
            </a:endParaRPr>
          </a:p>
          <a:p>
            <a:pPr marL="241300" marR="7620" indent="-229235" algn="just">
              <a:lnSpc>
                <a:spcPct val="80000"/>
              </a:lnSpc>
              <a:spcBef>
                <a:spcPts val="9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30" dirty="0">
                <a:latin typeface="Calibri"/>
                <a:cs typeface="Calibri"/>
              </a:rPr>
              <a:t>RESULTS: </a:t>
            </a: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not possible </a:t>
            </a:r>
            <a:r>
              <a:rPr sz="2400" spc="-15" dirty="0">
                <a:latin typeface="Calibri"/>
                <a:cs typeface="Calibri"/>
              </a:rPr>
              <a:t>to differentiate </a:t>
            </a:r>
            <a:r>
              <a:rPr sz="2400" spc="-10" dirty="0">
                <a:latin typeface="Calibri"/>
                <a:cs typeface="Calibri"/>
              </a:rPr>
              <a:t>between </a:t>
            </a:r>
            <a:r>
              <a:rPr sz="2400" dirty="0">
                <a:latin typeface="Calibri"/>
                <a:cs typeface="Calibri"/>
              </a:rPr>
              <a:t>amoebic and PLA </a:t>
            </a:r>
            <a:r>
              <a:rPr sz="2400" spc="-5" dirty="0">
                <a:latin typeface="Calibri"/>
                <a:cs typeface="Calibri"/>
              </a:rPr>
              <a:t>on clinical </a:t>
            </a:r>
            <a:r>
              <a:rPr sz="2400" spc="-15" dirty="0">
                <a:latin typeface="Calibri"/>
                <a:cs typeface="Calibri"/>
              </a:rPr>
              <a:t>grounds,  </a:t>
            </a:r>
            <a:r>
              <a:rPr sz="2400" spc="-10" dirty="0">
                <a:latin typeface="Calibri"/>
                <a:cs typeface="Calibri"/>
              </a:rPr>
              <a:t>routine </a:t>
            </a:r>
            <a:r>
              <a:rPr sz="2400" spc="-15" dirty="0">
                <a:latin typeface="Calibri"/>
                <a:cs typeface="Calibri"/>
              </a:rPr>
              <a:t>investigations </a:t>
            </a:r>
            <a:r>
              <a:rPr sz="2400" spc="-5" dirty="0">
                <a:latin typeface="Calibri"/>
                <a:cs typeface="Calibri"/>
              </a:rPr>
              <a:t>and imaging techniques.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Aspiration of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pus,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especially if the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abscess  was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multiple,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was most helpful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differentiating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two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types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abscesses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spc="-10" dirty="0">
                <a:latin typeface="Calibri"/>
                <a:cs typeface="Calibri"/>
              </a:rPr>
              <a:t>Serological  </a:t>
            </a:r>
            <a:r>
              <a:rPr sz="2400" spc="-15" dirty="0">
                <a:latin typeface="Calibri"/>
                <a:cs typeface="Calibri"/>
              </a:rPr>
              <a:t>test </a:t>
            </a:r>
            <a:r>
              <a:rPr sz="2400" spc="-5" dirty="0">
                <a:latin typeface="Calibri"/>
                <a:cs typeface="Calibri"/>
              </a:rPr>
              <a:t>of E.IHA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highly specific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sensitive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ALA.</a:t>
            </a:r>
            <a:endParaRPr sz="2400">
              <a:latin typeface="Calibri"/>
              <a:cs typeface="Calibri"/>
            </a:endParaRPr>
          </a:p>
          <a:p>
            <a:pPr marL="241300" marR="5715" indent="-229235" algn="just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10" dirty="0">
                <a:latin typeface="Calibri"/>
                <a:cs typeface="Calibri"/>
              </a:rPr>
              <a:t>CONCLUSION: </a:t>
            </a:r>
            <a:r>
              <a:rPr sz="2400" b="1" spc="-5" dirty="0">
                <a:latin typeface="Calibri"/>
                <a:cs typeface="Calibri"/>
              </a:rPr>
              <a:t>Majority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LA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Karachi are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E. </a:t>
            </a:r>
            <a:r>
              <a:rPr sz="2400" b="1" spc="-5" dirty="0">
                <a:latin typeface="Calibri"/>
                <a:cs typeface="Calibri"/>
              </a:rPr>
              <a:t>Histolytica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dirty="0">
                <a:latin typeface="Calibri"/>
                <a:cs typeface="Calibri"/>
              </a:rPr>
              <a:t>PLA </a:t>
            </a:r>
            <a:r>
              <a:rPr sz="2400" spc="-5" dirty="0">
                <a:latin typeface="Calibri"/>
                <a:cs typeface="Calibri"/>
              </a:rPr>
              <a:t>though </a:t>
            </a:r>
            <a:r>
              <a:rPr sz="2400" dirty="0">
                <a:latin typeface="Calibri"/>
                <a:cs typeface="Calibri"/>
              </a:rPr>
              <a:t>less </a:t>
            </a:r>
            <a:r>
              <a:rPr sz="2400" spc="-10" dirty="0">
                <a:latin typeface="Calibri"/>
                <a:cs typeface="Calibri"/>
              </a:rPr>
              <a:t>frequent,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must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excluded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pus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aspiration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C&amp;S</a:t>
            </a:r>
            <a:r>
              <a:rPr sz="2400" spc="-10" dirty="0">
                <a:latin typeface="Calibri"/>
                <a:cs typeface="Calibri"/>
              </a:rPr>
              <a:t>. </a:t>
            </a:r>
            <a:r>
              <a:rPr sz="2400" b="1" spc="-5" dirty="0">
                <a:latin typeface="Calibri"/>
                <a:cs typeface="Calibri"/>
              </a:rPr>
              <a:t>E.IHA is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good </a:t>
            </a:r>
            <a:r>
              <a:rPr sz="2400" b="1" spc="-15" dirty="0">
                <a:latin typeface="Calibri"/>
                <a:cs typeface="Calibri"/>
              </a:rPr>
              <a:t>rapid </a:t>
            </a:r>
            <a:r>
              <a:rPr sz="2400" b="1" spc="-5" dirty="0">
                <a:latin typeface="Calibri"/>
                <a:cs typeface="Calibri"/>
              </a:rPr>
              <a:t>method </a:t>
            </a:r>
            <a:r>
              <a:rPr sz="2400" b="1" dirty="0">
                <a:latin typeface="Calibri"/>
                <a:cs typeface="Calibri"/>
              </a:rPr>
              <a:t>of  </a:t>
            </a:r>
            <a:r>
              <a:rPr sz="2400" b="1" spc="-5" dirty="0">
                <a:latin typeface="Calibri"/>
                <a:cs typeface="Calibri"/>
              </a:rPr>
              <a:t>discriminating </a:t>
            </a:r>
            <a:r>
              <a:rPr sz="2400" b="1" spc="-10" dirty="0">
                <a:latin typeface="Calibri"/>
                <a:cs typeface="Calibri"/>
              </a:rPr>
              <a:t>between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two </a:t>
            </a:r>
            <a:r>
              <a:rPr sz="2400" b="1" spc="-5" dirty="0">
                <a:latin typeface="Calibri"/>
                <a:cs typeface="Calibri"/>
              </a:rPr>
              <a:t>types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abscesses.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731" y="344424"/>
            <a:ext cx="11140440" cy="90233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91440">
              <a:lnSpc>
                <a:spcPts val="2775"/>
              </a:lnSpc>
              <a:spcBef>
                <a:spcPts val="730"/>
              </a:spcBef>
            </a:pPr>
            <a:r>
              <a:rPr sz="2400" b="1" spc="-15" dirty="0">
                <a:latin typeface="Calibri"/>
                <a:cs typeface="Calibri"/>
              </a:rPr>
              <a:t>Features </a:t>
            </a:r>
            <a:r>
              <a:rPr sz="2400" b="1" spc="-5" dirty="0">
                <a:latin typeface="Calibri"/>
                <a:cs typeface="Calibri"/>
              </a:rPr>
              <a:t>distinguishing </a:t>
            </a:r>
            <a:r>
              <a:rPr sz="2400" b="1" dirty="0">
                <a:latin typeface="Calibri"/>
                <a:cs typeface="Calibri"/>
              </a:rPr>
              <a:t>amoebic </a:t>
            </a:r>
            <a:r>
              <a:rPr sz="2400" b="1" spc="-10" dirty="0">
                <a:latin typeface="Calibri"/>
                <a:cs typeface="Calibri"/>
              </a:rPr>
              <a:t>from </a:t>
            </a:r>
            <a:r>
              <a:rPr sz="2400" b="1" spc="-5" dirty="0">
                <a:latin typeface="Calibri"/>
                <a:cs typeface="Calibri"/>
              </a:rPr>
              <a:t>PLA: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review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577 adult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cases.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ts val="2295"/>
              </a:lnSpc>
            </a:pPr>
            <a:r>
              <a:rPr sz="2000" b="1" i="1" dirty="0">
                <a:latin typeface="Calibri"/>
                <a:cs typeface="Calibri"/>
              </a:rPr>
              <a:t>S. Lodhi, A. R. </a:t>
            </a:r>
            <a:r>
              <a:rPr sz="2000" b="1" i="1" spc="-5" dirty="0">
                <a:latin typeface="Calibri"/>
                <a:cs typeface="Calibri"/>
              </a:rPr>
              <a:t>Sarwari, M. Muzammil, </a:t>
            </a:r>
            <a:r>
              <a:rPr sz="2000" b="1" i="1" dirty="0">
                <a:latin typeface="Calibri"/>
                <a:cs typeface="Calibri"/>
              </a:rPr>
              <a:t>A. </a:t>
            </a:r>
            <a:r>
              <a:rPr sz="2000" b="1" i="1" spc="-5" dirty="0">
                <a:latin typeface="Calibri"/>
                <a:cs typeface="Calibri"/>
              </a:rPr>
              <a:t>Salam </a:t>
            </a:r>
            <a:r>
              <a:rPr sz="2000" b="1" i="1" dirty="0">
                <a:latin typeface="Calibri"/>
                <a:cs typeface="Calibri"/>
              </a:rPr>
              <a:t>and </a:t>
            </a:r>
            <a:r>
              <a:rPr sz="2000" b="1" i="1" spc="5" dirty="0">
                <a:latin typeface="Calibri"/>
                <a:cs typeface="Calibri"/>
              </a:rPr>
              <a:t>R. </a:t>
            </a:r>
            <a:r>
              <a:rPr sz="2000" b="1" i="1" dirty="0">
                <a:latin typeface="Calibri"/>
                <a:cs typeface="Calibri"/>
              </a:rPr>
              <a:t>A.</a:t>
            </a:r>
            <a:r>
              <a:rPr sz="2000" b="1" i="1" spc="-12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Smego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081" y="1235710"/>
            <a:ext cx="10985500" cy="47758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7620" indent="-228600" algn="just">
              <a:lnSpc>
                <a:spcPts val="2050"/>
              </a:lnSpc>
              <a:spcBef>
                <a:spcPts val="355"/>
              </a:spcBef>
              <a:buFont typeface="Arial"/>
              <a:buChar char="•"/>
              <a:tabLst>
                <a:tab pos="241300" algn="l"/>
              </a:tabLst>
            </a:pPr>
            <a:r>
              <a:rPr sz="19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Distinguishing amoebic </a:t>
            </a:r>
            <a:r>
              <a:rPr sz="19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 </a:t>
            </a:r>
            <a:r>
              <a:rPr sz="19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 is crucial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because </a:t>
            </a:r>
            <a:r>
              <a:rPr sz="1900" spc="-5" dirty="0">
                <a:latin typeface="Calibri"/>
                <a:cs typeface="Calibri"/>
              </a:rPr>
              <a:t>their RX and </a:t>
            </a:r>
            <a:r>
              <a:rPr sz="1900" spc="-10" dirty="0">
                <a:latin typeface="Calibri"/>
                <a:cs typeface="Calibri"/>
              </a:rPr>
              <a:t>prognoses </a:t>
            </a:r>
            <a:r>
              <a:rPr sz="1900" spc="-45" dirty="0">
                <a:latin typeface="Calibri"/>
                <a:cs typeface="Calibri"/>
              </a:rPr>
              <a:t>differ.</a:t>
            </a:r>
            <a:r>
              <a:rPr sz="1900" spc="335" dirty="0">
                <a:latin typeface="Calibri"/>
                <a:cs typeface="Calibri"/>
              </a:rPr>
              <a:t> </a:t>
            </a:r>
            <a:r>
              <a:rPr sz="1900" spc="-40" dirty="0">
                <a:latin typeface="Calibri"/>
                <a:cs typeface="Calibri"/>
              </a:rPr>
              <a:t>We </a:t>
            </a:r>
            <a:r>
              <a:rPr sz="1900" spc="-10" dirty="0">
                <a:latin typeface="Calibri"/>
                <a:cs typeface="Calibri"/>
              </a:rPr>
              <a:t>retrospectively  reviewed </a:t>
            </a:r>
            <a:r>
              <a:rPr sz="1900" spc="-5" dirty="0">
                <a:latin typeface="Calibri"/>
                <a:cs typeface="Calibri"/>
              </a:rPr>
              <a:t>the medical </a:t>
            </a:r>
            <a:r>
              <a:rPr sz="1900" spc="-15" dirty="0">
                <a:latin typeface="Calibri"/>
                <a:cs typeface="Calibri"/>
              </a:rPr>
              <a:t>records </a:t>
            </a:r>
            <a:r>
              <a:rPr sz="1900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577 </a:t>
            </a:r>
            <a:r>
              <a:rPr sz="1900" spc="-5" dirty="0">
                <a:latin typeface="Calibri"/>
                <a:cs typeface="Calibri"/>
              </a:rPr>
              <a:t>adults </a:t>
            </a:r>
            <a:r>
              <a:rPr sz="1900" dirty="0">
                <a:latin typeface="Calibri"/>
                <a:cs typeface="Calibri"/>
              </a:rPr>
              <a:t>with </a:t>
            </a:r>
            <a:r>
              <a:rPr sz="1900" spc="-1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order </a:t>
            </a:r>
            <a:r>
              <a:rPr sz="1900" b="1" spc="-15" dirty="0">
                <a:latin typeface="Calibri"/>
                <a:cs typeface="Calibri"/>
              </a:rPr>
              <a:t>to </a:t>
            </a:r>
            <a:r>
              <a:rPr sz="1900" b="1" spc="-5" dirty="0">
                <a:latin typeface="Calibri"/>
                <a:cs typeface="Calibri"/>
              </a:rPr>
              <a:t>identify </a:t>
            </a:r>
            <a:r>
              <a:rPr sz="1900" b="1" spc="-10" dirty="0">
                <a:latin typeface="Calibri"/>
                <a:cs typeface="Calibri"/>
              </a:rPr>
              <a:t>clinical, </a:t>
            </a:r>
            <a:r>
              <a:rPr sz="1900" b="1" spc="-20" dirty="0">
                <a:latin typeface="Calibri"/>
                <a:cs typeface="Calibri"/>
              </a:rPr>
              <a:t>laboratory, </a:t>
            </a:r>
            <a:r>
              <a:rPr sz="1900" b="1" spc="-5" dirty="0">
                <a:latin typeface="Calibri"/>
                <a:cs typeface="Calibri"/>
              </a:rPr>
              <a:t>and </a:t>
            </a:r>
            <a:r>
              <a:rPr sz="1900" b="1" spc="-10" dirty="0">
                <a:latin typeface="Calibri"/>
                <a:cs typeface="Calibri"/>
              </a:rPr>
              <a:t>radiographic  </a:t>
            </a:r>
            <a:r>
              <a:rPr sz="1900" b="1" spc="-15" dirty="0">
                <a:latin typeface="Calibri"/>
                <a:cs typeface="Calibri"/>
              </a:rPr>
              <a:t>factors </a:t>
            </a:r>
            <a:r>
              <a:rPr sz="1900" spc="-10" dirty="0">
                <a:latin typeface="Calibri"/>
                <a:cs typeface="Calibri"/>
              </a:rPr>
              <a:t>useful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5" dirty="0">
                <a:latin typeface="Calibri"/>
                <a:cs typeface="Calibri"/>
              </a:rPr>
              <a:t>differentiating </a:t>
            </a:r>
            <a:r>
              <a:rPr sz="1900" spc="-5" dirty="0">
                <a:latin typeface="Calibri"/>
                <a:cs typeface="Calibri"/>
              </a:rPr>
              <a:t>these </a:t>
            </a:r>
            <a:r>
              <a:rPr sz="1900" spc="-10" dirty="0">
                <a:latin typeface="Calibri"/>
                <a:cs typeface="Calibri"/>
              </a:rPr>
              <a:t>microbial</a:t>
            </a:r>
            <a:r>
              <a:rPr sz="1900" spc="14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aetiologies.</a:t>
            </a:r>
            <a:endParaRPr sz="19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9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Presumptive </a:t>
            </a:r>
            <a:r>
              <a:rPr sz="2800" spc="-5" dirty="0">
                <a:latin typeface="Calibri"/>
                <a:cs typeface="Calibri"/>
              </a:rPr>
              <a:t>diagnoses of </a:t>
            </a:r>
            <a:r>
              <a:rPr sz="2800" b="1" spc="-5" dirty="0">
                <a:latin typeface="Calibri"/>
                <a:cs typeface="Calibri"/>
              </a:rPr>
              <a:t>amoebic </a:t>
            </a:r>
            <a:r>
              <a:rPr sz="2800" b="1" dirty="0">
                <a:latin typeface="Calibri"/>
                <a:cs typeface="Calibri"/>
              </a:rPr>
              <a:t>(n:471; 82%) </a:t>
            </a:r>
            <a:r>
              <a:rPr sz="2800" b="1" spc="-10" dirty="0">
                <a:latin typeface="Calibri"/>
                <a:cs typeface="Calibri"/>
              </a:rPr>
              <a:t>vs. </a:t>
            </a:r>
            <a:r>
              <a:rPr sz="2800" b="1" spc="-15" dirty="0">
                <a:latin typeface="Calibri"/>
                <a:cs typeface="Calibri"/>
              </a:rPr>
              <a:t>pyogenic </a:t>
            </a:r>
            <a:r>
              <a:rPr sz="2800" b="1" dirty="0">
                <a:latin typeface="Calibri"/>
                <a:cs typeface="Calibri"/>
              </a:rPr>
              <a:t>(n:106;  </a:t>
            </a:r>
            <a:r>
              <a:rPr sz="2800" b="1" spc="-5" dirty="0">
                <a:latin typeface="Calibri"/>
                <a:cs typeface="Calibri"/>
              </a:rPr>
              <a:t>18%) </a:t>
            </a:r>
            <a:r>
              <a:rPr sz="2800" spc="-5" dirty="0">
                <a:latin typeface="Calibri"/>
                <a:cs typeface="Calibri"/>
              </a:rPr>
              <a:t>abscess </a:t>
            </a:r>
            <a:r>
              <a:rPr sz="2800" spc="-20" dirty="0">
                <a:latin typeface="Calibri"/>
                <a:cs typeface="Calibri"/>
              </a:rPr>
              <a:t>were </a:t>
            </a:r>
            <a:r>
              <a:rPr sz="2800" spc="-5" dirty="0">
                <a:latin typeface="Calibri"/>
                <a:cs typeface="Calibri"/>
              </a:rPr>
              <a:t>based upon amoebic </a:t>
            </a:r>
            <a:r>
              <a:rPr sz="2800" spc="-40" dirty="0">
                <a:latin typeface="Calibri"/>
                <a:cs typeface="Calibri"/>
              </a:rPr>
              <a:t>serology, </a:t>
            </a:r>
            <a:r>
              <a:rPr sz="2800" spc="-10" dirty="0">
                <a:latin typeface="Calibri"/>
                <a:cs typeface="Calibri"/>
              </a:rPr>
              <a:t>microbiological culture  results,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response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therapy.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11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5" dirty="0">
                <a:latin typeface="Calibri"/>
                <a:cs typeface="Calibri"/>
              </a:rPr>
              <a:t>Pts </a:t>
            </a:r>
            <a:r>
              <a:rPr sz="2800" b="1" spc="-10" dirty="0">
                <a:latin typeface="Calibri"/>
                <a:cs typeface="Calibri"/>
              </a:rPr>
              <a:t>with </a:t>
            </a:r>
            <a:r>
              <a:rPr sz="2800" b="1" spc="-5" dirty="0">
                <a:latin typeface="Calibri"/>
                <a:cs typeface="Calibri"/>
              </a:rPr>
              <a:t>ALA </a:t>
            </a:r>
            <a:r>
              <a:rPr sz="2800" spc="-20" dirty="0">
                <a:latin typeface="Calibri"/>
                <a:cs typeface="Calibri"/>
              </a:rPr>
              <a:t>were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20" dirty="0">
                <a:latin typeface="Calibri"/>
                <a:cs typeface="Calibri"/>
              </a:rPr>
              <a:t>likely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b="1" spc="-10" dirty="0">
                <a:latin typeface="Calibri"/>
                <a:cs typeface="Calibri"/>
              </a:rPr>
              <a:t>young males </a:t>
            </a:r>
            <a:r>
              <a:rPr sz="2800" spc="-5" dirty="0">
                <a:latin typeface="Calibri"/>
                <a:cs typeface="Calibri"/>
              </a:rPr>
              <a:t>with a 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tender, 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solitary, 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right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lobe abscess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(P&lt;0.012). </a:t>
            </a:r>
            <a:r>
              <a:rPr sz="1800" b="1" spc="5" dirty="0">
                <a:latin typeface="Calibri"/>
                <a:cs typeface="Calibri"/>
              </a:rPr>
              <a:t>Pts </a:t>
            </a:r>
            <a:r>
              <a:rPr sz="1800" b="1" spc="-5" dirty="0">
                <a:latin typeface="Calibri"/>
                <a:cs typeface="Calibri"/>
              </a:rPr>
              <a:t>with PLA </a:t>
            </a: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spc="-15" dirty="0">
                <a:latin typeface="Calibri"/>
                <a:cs typeface="Calibri"/>
              </a:rPr>
              <a:t>likely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b="1" spc="-10" dirty="0">
                <a:latin typeface="Calibri"/>
                <a:cs typeface="Calibri"/>
              </a:rPr>
              <a:t>be&gt;50 </a:t>
            </a:r>
            <a:r>
              <a:rPr sz="1800" b="1" spc="-25" dirty="0">
                <a:latin typeface="Calibri"/>
                <a:cs typeface="Calibri"/>
              </a:rPr>
              <a:t>years </a:t>
            </a:r>
            <a:r>
              <a:rPr sz="1800" b="1" spc="-10" dirty="0">
                <a:latin typeface="Calibri"/>
                <a:cs typeface="Calibri"/>
              </a:rPr>
              <a:t>old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spc="-15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history </a:t>
            </a:r>
            <a:r>
              <a:rPr sz="1800" spc="-10" dirty="0">
                <a:latin typeface="Calibri"/>
                <a:cs typeface="Calibri"/>
              </a:rPr>
              <a:t>of DM </a:t>
            </a:r>
            <a:r>
              <a:rPr sz="1800" spc="-5" dirty="0">
                <a:latin typeface="Calibri"/>
                <a:cs typeface="Calibri"/>
              </a:rPr>
              <a:t>and  jaundice, with pulmonary </a:t>
            </a:r>
            <a:r>
              <a:rPr sz="1800" dirty="0">
                <a:latin typeface="Calibri"/>
                <a:cs typeface="Calibri"/>
              </a:rPr>
              <a:t>findings, </a:t>
            </a:r>
            <a:r>
              <a:rPr sz="1800" spc="-5" dirty="0">
                <a:latin typeface="Calibri"/>
                <a:cs typeface="Calibri"/>
              </a:rPr>
              <a:t>multiple abscesses, </a:t>
            </a:r>
            <a:r>
              <a:rPr sz="1800" dirty="0">
                <a:latin typeface="Calibri"/>
                <a:cs typeface="Calibri"/>
              </a:rPr>
              <a:t>amoebic </a:t>
            </a:r>
            <a:r>
              <a:rPr sz="1800" spc="-10" dirty="0">
                <a:latin typeface="Calibri"/>
                <a:cs typeface="Calibri"/>
              </a:rPr>
              <a:t>serology titres </a:t>
            </a:r>
            <a:r>
              <a:rPr sz="1800" spc="-5" dirty="0">
                <a:latin typeface="Calibri"/>
                <a:cs typeface="Calibri"/>
              </a:rPr>
              <a:t>&lt;1:256 </a:t>
            </a:r>
            <a:r>
              <a:rPr sz="1800" spc="-10" dirty="0">
                <a:latin typeface="Calibri"/>
                <a:cs typeface="Calibri"/>
              </a:rPr>
              <a:t>IU,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lower </a:t>
            </a:r>
            <a:r>
              <a:rPr sz="1800" spc="-5" dirty="0">
                <a:latin typeface="Calibri"/>
                <a:cs typeface="Calibri"/>
              </a:rPr>
              <a:t>levels of </a:t>
            </a:r>
            <a:r>
              <a:rPr sz="1800" dirty="0">
                <a:latin typeface="Calibri"/>
                <a:cs typeface="Calibri"/>
              </a:rPr>
              <a:t>S  albumin </a:t>
            </a:r>
            <a:r>
              <a:rPr sz="1800" spc="-5" dirty="0">
                <a:latin typeface="Calibri"/>
                <a:cs typeface="Calibri"/>
              </a:rPr>
              <a:t>(P </a:t>
            </a:r>
            <a:r>
              <a:rPr sz="1800" dirty="0">
                <a:latin typeface="Calibri"/>
                <a:cs typeface="Calibri"/>
              </a:rPr>
              <a:t>&lt;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0.04).</a:t>
            </a:r>
            <a:endParaRPr sz="1800">
              <a:latin typeface="Calibri"/>
              <a:cs typeface="Calibri"/>
            </a:endParaRPr>
          </a:p>
          <a:p>
            <a:pPr marL="241300" marR="6350" indent="-228600" algn="just">
              <a:lnSpc>
                <a:spcPts val="302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Study analysis confirmed that </a:t>
            </a:r>
            <a:r>
              <a:rPr sz="2800" b="1" spc="-15" dirty="0">
                <a:latin typeface="Calibri"/>
                <a:cs typeface="Calibri"/>
              </a:rPr>
              <a:t>age</a:t>
            </a:r>
            <a:r>
              <a:rPr sz="2800" b="1" spc="6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&gt;50 </a:t>
            </a:r>
            <a:r>
              <a:rPr sz="2800" b="1" spc="-15" dirty="0">
                <a:latin typeface="Calibri"/>
                <a:cs typeface="Calibri"/>
              </a:rPr>
              <a:t>years,  </a:t>
            </a:r>
            <a:r>
              <a:rPr sz="2800" b="1" spc="-5" dirty="0">
                <a:latin typeface="Calibri"/>
                <a:cs typeface="Calibri"/>
              </a:rPr>
              <a:t>pulmonary </a:t>
            </a:r>
            <a:r>
              <a:rPr sz="2800" b="1" spc="-10" dirty="0">
                <a:latin typeface="Calibri"/>
                <a:cs typeface="Calibri"/>
              </a:rPr>
              <a:t>findings on  </a:t>
            </a:r>
            <a:r>
              <a:rPr sz="2800" b="1" spc="-15" dirty="0">
                <a:latin typeface="Calibri"/>
                <a:cs typeface="Calibri"/>
              </a:rPr>
              <a:t>examination, </a:t>
            </a:r>
            <a:r>
              <a:rPr sz="2800" b="1" spc="-5" dirty="0">
                <a:latin typeface="Calibri"/>
                <a:cs typeface="Calibri"/>
              </a:rPr>
              <a:t>multiple abscesses, </a:t>
            </a:r>
            <a:r>
              <a:rPr sz="2800" b="1" spc="-10" dirty="0">
                <a:latin typeface="Calibri"/>
                <a:cs typeface="Calibri"/>
              </a:rPr>
              <a:t>and </a:t>
            </a:r>
            <a:r>
              <a:rPr sz="2800" b="1" spc="-5" dirty="0">
                <a:latin typeface="Calibri"/>
                <a:cs typeface="Calibri"/>
              </a:rPr>
              <a:t>amebic </a:t>
            </a:r>
            <a:r>
              <a:rPr sz="2800" b="1" spc="-10" dirty="0">
                <a:latin typeface="Calibri"/>
                <a:cs typeface="Calibri"/>
              </a:rPr>
              <a:t>serology titres </a:t>
            </a:r>
            <a:r>
              <a:rPr sz="2800" b="1" dirty="0">
                <a:latin typeface="Calibri"/>
                <a:cs typeface="Calibri"/>
              </a:rPr>
              <a:t>&lt;1:256 </a:t>
            </a:r>
            <a:r>
              <a:rPr sz="2800" b="1" spc="-10" dirty="0">
                <a:latin typeface="Calibri"/>
                <a:cs typeface="Calibri"/>
              </a:rPr>
              <a:t>IU  </a:t>
            </a:r>
            <a:r>
              <a:rPr sz="2800" spc="-20" dirty="0">
                <a:latin typeface="Calibri"/>
                <a:cs typeface="Calibri"/>
              </a:rPr>
              <a:t>were </a:t>
            </a:r>
            <a:r>
              <a:rPr sz="2800" spc="-15" dirty="0">
                <a:latin typeface="Calibri"/>
                <a:cs typeface="Calibri"/>
              </a:rPr>
              <a:t>predictive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39" y="399668"/>
            <a:ext cx="7194209" cy="80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244" y="307847"/>
            <a:ext cx="7330440" cy="965200"/>
          </a:xfrm>
          <a:custGeom>
            <a:avLst/>
            <a:gdLst/>
            <a:ahLst/>
            <a:cxnLst/>
            <a:rect l="l" t="t" r="r" b="b"/>
            <a:pathLst>
              <a:path w="7330440" h="965200">
                <a:moveTo>
                  <a:pt x="0" y="964691"/>
                </a:moveTo>
                <a:lnTo>
                  <a:pt x="7330440" y="964691"/>
                </a:lnTo>
                <a:lnTo>
                  <a:pt x="7330440" y="0"/>
                </a:lnTo>
                <a:lnTo>
                  <a:pt x="0" y="0"/>
                </a:lnTo>
                <a:lnTo>
                  <a:pt x="0" y="964691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903" y="1382798"/>
            <a:ext cx="10680065" cy="45034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Evaluated </a:t>
            </a:r>
            <a:r>
              <a:rPr sz="2800" spc="-5" dirty="0">
                <a:latin typeface="Calibri"/>
                <a:cs typeface="Calibri"/>
              </a:rPr>
              <a:t>the c/f of </a:t>
            </a:r>
            <a:r>
              <a:rPr sz="2800" b="1" spc="-5" dirty="0">
                <a:latin typeface="Calibri"/>
                <a:cs typeface="Calibri"/>
              </a:rPr>
              <a:t>96 </a:t>
            </a:r>
            <a:r>
              <a:rPr sz="2800" b="1" spc="-10" dirty="0">
                <a:latin typeface="Calibri"/>
                <a:cs typeface="Calibri"/>
              </a:rPr>
              <a:t>cases </a:t>
            </a:r>
            <a:r>
              <a:rPr sz="2800" b="1" spc="-5" dirty="0">
                <a:latin typeface="Calibri"/>
                <a:cs typeface="Calibri"/>
              </a:rPr>
              <a:t>of ALA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b="1" spc="-5" dirty="0">
                <a:latin typeface="Calibri"/>
                <a:cs typeface="Calibri"/>
              </a:rPr>
              <a:t>48 of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PLA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Most pts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b="1" dirty="0">
                <a:latin typeface="Calibri"/>
                <a:cs typeface="Calibri"/>
              </a:rPr>
              <a:t>ALA </a:t>
            </a:r>
            <a:r>
              <a:rPr sz="2800" spc="-20" dirty="0">
                <a:latin typeface="Calibri"/>
                <a:cs typeface="Calibri"/>
              </a:rPr>
              <a:t>were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young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Hispanic males.</a:t>
            </a:r>
            <a:r>
              <a:rPr sz="2800" spc="-5" dirty="0">
                <a:latin typeface="Calibri"/>
                <a:cs typeface="Calibri"/>
              </a:rPr>
              <a:t> Those with </a:t>
            </a:r>
            <a:r>
              <a:rPr sz="2800" b="1" spc="-5" dirty="0">
                <a:latin typeface="Calibri"/>
                <a:cs typeface="Calibri"/>
              </a:rPr>
              <a:t>PLA </a:t>
            </a:r>
            <a:r>
              <a:rPr sz="2800" spc="-20" dirty="0">
                <a:latin typeface="Calibri"/>
                <a:cs typeface="Calibri"/>
              </a:rPr>
              <a:t>were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older.</a:t>
            </a:r>
            <a:endParaRPr sz="2800">
              <a:latin typeface="Calibri"/>
              <a:cs typeface="Calibri"/>
            </a:endParaRPr>
          </a:p>
          <a:p>
            <a:pPr marL="241300" marR="8255" indent="-228600" algn="just">
              <a:lnSpc>
                <a:spcPts val="302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libri"/>
                <a:cs typeface="Calibri"/>
              </a:rPr>
              <a:t>Symptoms </a:t>
            </a:r>
            <a:r>
              <a:rPr sz="2800" spc="-10" dirty="0">
                <a:latin typeface="Calibri"/>
                <a:cs typeface="Calibri"/>
              </a:rPr>
              <a:t>tended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acute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localized to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RUQ</a:t>
            </a:r>
            <a:r>
              <a:rPr sz="2800" dirty="0">
                <a:latin typeface="Calibri"/>
                <a:cs typeface="Calibri"/>
              </a:rPr>
              <a:t> in </a:t>
            </a:r>
            <a:r>
              <a:rPr sz="2800" b="1" dirty="0">
                <a:latin typeface="Calibri"/>
                <a:cs typeface="Calibri"/>
              </a:rPr>
              <a:t>ALA</a:t>
            </a:r>
            <a:r>
              <a:rPr sz="2800" dirty="0">
                <a:latin typeface="Calibri"/>
                <a:cs typeface="Calibri"/>
              </a:rPr>
              <a:t>.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b="1" spc="-5" dirty="0">
                <a:latin typeface="Calibri"/>
                <a:cs typeface="Calibri"/>
              </a:rPr>
              <a:t>PLA</a:t>
            </a:r>
            <a:r>
              <a:rPr sz="2800" spc="-5" dirty="0">
                <a:latin typeface="Calibri"/>
                <a:cs typeface="Calibri"/>
              </a:rPr>
              <a:t>,  </a:t>
            </a:r>
            <a:r>
              <a:rPr sz="2800" spc="-20" dirty="0">
                <a:latin typeface="Calibri"/>
                <a:cs typeface="Calibri"/>
              </a:rPr>
              <a:t>symptoms were </a:t>
            </a:r>
            <a:r>
              <a:rPr sz="2800" spc="-10" dirty="0">
                <a:latin typeface="Calibri"/>
                <a:cs typeface="Calibri"/>
              </a:rPr>
              <a:t>often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nonspecific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chronic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800" u="heavy" spc="2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nature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Increased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leukocyte count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occurred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10" dirty="0">
                <a:latin typeface="Calibri"/>
                <a:cs typeface="Calibri"/>
              </a:rPr>
              <a:t>frequently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b="1" dirty="0">
                <a:latin typeface="Calibri"/>
                <a:cs typeface="Calibri"/>
              </a:rPr>
              <a:t>PLA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did  </a:t>
            </a:r>
            <a:r>
              <a:rPr sz="2800" spc="-15" dirty="0">
                <a:latin typeface="Calibri"/>
                <a:cs typeface="Calibri"/>
              </a:rPr>
              <a:t>markedly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abnormal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values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the S albumin,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direct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bilirubin, LDH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 </a:t>
            </a:r>
            <a:r>
              <a:rPr sz="28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AST.</a:t>
            </a:r>
            <a:endParaRPr sz="2800">
              <a:latin typeface="Calibri"/>
              <a:cs typeface="Calibri"/>
            </a:endParaRPr>
          </a:p>
          <a:p>
            <a:pPr marL="241300" marR="6985" indent="-228600" algn="just">
              <a:lnSpc>
                <a:spcPts val="303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Sonography detected </a:t>
            </a:r>
            <a:r>
              <a:rPr sz="2800" spc="-5" dirty="0">
                <a:latin typeface="Calibri"/>
                <a:cs typeface="Calibri"/>
              </a:rPr>
              <a:t>all cases of ALA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missed the lesions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2 of </a:t>
            </a:r>
            <a:r>
              <a:rPr sz="2800" dirty="0">
                <a:latin typeface="Calibri"/>
                <a:cs typeface="Calibri"/>
              </a:rPr>
              <a:t>39  </a:t>
            </a:r>
            <a:r>
              <a:rPr sz="2800" spc="-10" dirty="0">
                <a:latin typeface="Calibri"/>
                <a:cs typeface="Calibri"/>
              </a:rPr>
              <a:t>pts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739" y="390525"/>
            <a:ext cx="6076575" cy="80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681" y="1401826"/>
            <a:ext cx="10995025" cy="483679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6350" indent="-228600" algn="just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Abscess cultures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yielded </a:t>
            </a:r>
            <a:r>
              <a:rPr sz="2600" spc="-10" dirty="0">
                <a:latin typeface="Calibri"/>
                <a:cs typeface="Calibri"/>
              </a:rPr>
              <a:t>pathogens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b="1" dirty="0">
                <a:latin typeface="Calibri"/>
                <a:cs typeface="Calibri"/>
              </a:rPr>
              <a:t>90% </a:t>
            </a:r>
            <a:r>
              <a:rPr sz="2600" b="1" spc="-5" dirty="0">
                <a:latin typeface="Calibri"/>
                <a:cs typeface="Calibri"/>
              </a:rPr>
              <a:t>of cases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PLA</a:t>
            </a:r>
            <a:r>
              <a:rPr sz="2600" spc="-5" dirty="0">
                <a:latin typeface="Calibri"/>
                <a:cs typeface="Calibri"/>
              </a:rPr>
              <a:t>, while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blood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cultures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were </a:t>
            </a:r>
            <a:r>
              <a:rPr sz="2600" b="1" spc="-5" dirty="0">
                <a:latin typeface="Calibri"/>
                <a:cs typeface="Calibri"/>
              </a:rPr>
              <a:t>positive in </a:t>
            </a:r>
            <a:r>
              <a:rPr sz="2600" b="1" dirty="0">
                <a:latin typeface="Calibri"/>
                <a:cs typeface="Calibri"/>
              </a:rPr>
              <a:t>50%. 5 of </a:t>
            </a:r>
            <a:r>
              <a:rPr sz="2600" b="1" spc="-10" dirty="0">
                <a:latin typeface="Calibri"/>
                <a:cs typeface="Calibri"/>
              </a:rPr>
              <a:t>20 </a:t>
            </a:r>
            <a:r>
              <a:rPr sz="2600" b="1" spc="-5" dirty="0">
                <a:latin typeface="Calibri"/>
                <a:cs typeface="Calibri"/>
              </a:rPr>
              <a:t>pts with positive blood </a:t>
            </a:r>
            <a:r>
              <a:rPr sz="2600" b="1" spc="-10" dirty="0">
                <a:latin typeface="Calibri"/>
                <a:cs typeface="Calibri"/>
              </a:rPr>
              <a:t>cultures </a:t>
            </a:r>
            <a:r>
              <a:rPr sz="2600" b="1" dirty="0">
                <a:latin typeface="Calibri"/>
                <a:cs typeface="Calibri"/>
              </a:rPr>
              <a:t>had additional  </a:t>
            </a:r>
            <a:r>
              <a:rPr sz="2600" b="1" spc="-10" dirty="0">
                <a:latin typeface="Calibri"/>
                <a:cs typeface="Calibri"/>
              </a:rPr>
              <a:t>organisms </a:t>
            </a:r>
            <a:r>
              <a:rPr sz="2600" spc="-5" dirty="0">
                <a:latin typeface="Calibri"/>
                <a:cs typeface="Calibri"/>
              </a:rPr>
              <a:t>isolated </a:t>
            </a:r>
            <a:r>
              <a:rPr sz="2600" spc="-15" dirty="0">
                <a:latin typeface="Calibri"/>
                <a:cs typeface="Calibri"/>
              </a:rPr>
              <a:t>from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abscess </a:t>
            </a:r>
            <a:r>
              <a:rPr sz="2600" spc="-5" dirty="0">
                <a:latin typeface="Calibri"/>
                <a:cs typeface="Calibri"/>
              </a:rPr>
              <a:t>that </a:t>
            </a:r>
            <a:r>
              <a:rPr sz="2600" spc="-15" dirty="0">
                <a:latin typeface="Calibri"/>
                <a:cs typeface="Calibri"/>
              </a:rPr>
              <a:t>required </a:t>
            </a:r>
            <a:r>
              <a:rPr sz="2600" spc="-10" dirty="0">
                <a:latin typeface="Calibri"/>
                <a:cs typeface="Calibri"/>
              </a:rPr>
              <a:t>adjustment </a:t>
            </a:r>
            <a:r>
              <a:rPr sz="2600" spc="-5" dirty="0">
                <a:latin typeface="Calibri"/>
                <a:cs typeface="Calibri"/>
              </a:rPr>
              <a:t>of antibiotics </a:t>
            </a:r>
            <a:r>
              <a:rPr sz="2600" spc="-30" dirty="0">
                <a:latin typeface="Calibri"/>
                <a:cs typeface="Calibri"/>
              </a:rPr>
              <a:t>for  </a:t>
            </a:r>
            <a:r>
              <a:rPr sz="2600" spc="-5" dirty="0">
                <a:latin typeface="Calibri"/>
                <a:cs typeface="Calibri"/>
              </a:rPr>
              <a:t>optimal </a:t>
            </a:r>
            <a:r>
              <a:rPr sz="2600" spc="-15" dirty="0">
                <a:latin typeface="Calibri"/>
                <a:cs typeface="Calibri"/>
              </a:rPr>
              <a:t>coverage. </a:t>
            </a:r>
            <a:r>
              <a:rPr sz="2600" i="1" spc="-55" dirty="0">
                <a:latin typeface="Calibri"/>
                <a:cs typeface="Calibri"/>
              </a:rPr>
              <a:t>We </a:t>
            </a:r>
            <a:r>
              <a:rPr sz="2600" i="1" spc="-5" dirty="0">
                <a:latin typeface="Calibri"/>
                <a:cs typeface="Calibri"/>
              </a:rPr>
              <a:t>believe that all PLA should be </a:t>
            </a:r>
            <a:r>
              <a:rPr sz="2600" i="1" spc="-10" dirty="0">
                <a:latin typeface="Calibri"/>
                <a:cs typeface="Calibri"/>
              </a:rPr>
              <a:t>aspirated </a:t>
            </a:r>
            <a:r>
              <a:rPr sz="2600" i="1" spc="-20" dirty="0">
                <a:latin typeface="Calibri"/>
                <a:cs typeface="Calibri"/>
              </a:rPr>
              <a:t>to </a:t>
            </a:r>
            <a:r>
              <a:rPr sz="2600" i="1" spc="-5" dirty="0">
                <a:latin typeface="Calibri"/>
                <a:cs typeface="Calibri"/>
              </a:rPr>
              <a:t>guide </a:t>
            </a:r>
            <a:r>
              <a:rPr sz="2600" i="1" spc="-10" dirty="0">
                <a:latin typeface="Calibri"/>
                <a:cs typeface="Calibri"/>
              </a:rPr>
              <a:t>antibiotic  </a:t>
            </a:r>
            <a:r>
              <a:rPr sz="2600" i="1" spc="-15" dirty="0">
                <a:latin typeface="Calibri"/>
                <a:cs typeface="Calibri"/>
              </a:rPr>
              <a:t>therapy.</a:t>
            </a:r>
            <a:endParaRPr sz="26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 </a:t>
            </a:r>
            <a:r>
              <a:rPr sz="2600" b="1" dirty="0">
                <a:latin typeface="Calibri"/>
                <a:cs typeface="Calibri"/>
              </a:rPr>
              <a:t>ALA</a:t>
            </a:r>
            <a:r>
              <a:rPr sz="2600" dirty="0">
                <a:latin typeface="Calibri"/>
                <a:cs typeface="Calibri"/>
              </a:rPr>
              <a:t>, the Dx </a:t>
            </a:r>
            <a:r>
              <a:rPr sz="2600" spc="-10" dirty="0">
                <a:latin typeface="Calibri"/>
                <a:cs typeface="Calibri"/>
              </a:rPr>
              <a:t>was usually </a:t>
            </a:r>
            <a:r>
              <a:rPr sz="2600" spc="-5" dirty="0">
                <a:latin typeface="Calibri"/>
                <a:cs typeface="Calibri"/>
              </a:rPr>
              <a:t>based on clinical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0" dirty="0">
                <a:latin typeface="Calibri"/>
                <a:cs typeface="Calibri"/>
              </a:rPr>
              <a:t>sonographic </a:t>
            </a:r>
            <a:r>
              <a:rPr sz="2600" spc="-5" dirty="0">
                <a:latin typeface="Calibri"/>
                <a:cs typeface="Calibri"/>
              </a:rPr>
              <a:t>findings, </a:t>
            </a:r>
            <a:r>
              <a:rPr sz="2600" spc="-10" dirty="0">
                <a:latin typeface="Calibri"/>
                <a:cs typeface="Calibri"/>
              </a:rPr>
              <a:t>aspiration  </a:t>
            </a:r>
            <a:r>
              <a:rPr sz="2600" spc="-5" dirty="0">
                <a:latin typeface="Calibri"/>
                <a:cs typeface="Calibri"/>
              </a:rPr>
              <a:t>being </a:t>
            </a:r>
            <a:r>
              <a:rPr sz="2600" spc="-10" dirty="0">
                <a:latin typeface="Calibri"/>
                <a:cs typeface="Calibri"/>
              </a:rPr>
              <a:t>performed </a:t>
            </a:r>
            <a:r>
              <a:rPr sz="2600" spc="-5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only </a:t>
            </a:r>
            <a:r>
              <a:rPr sz="2600" dirty="0">
                <a:latin typeface="Calibri"/>
                <a:cs typeface="Calibri"/>
              </a:rPr>
              <a:t>14%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cases</a:t>
            </a:r>
            <a:r>
              <a:rPr sz="2600" b="1" spc="-10" dirty="0">
                <a:latin typeface="Calibri"/>
                <a:cs typeface="Calibri"/>
              </a:rPr>
              <a:t>. </a:t>
            </a:r>
            <a:r>
              <a:rPr sz="2600" b="1" spc="-5" dirty="0">
                <a:latin typeface="Calibri"/>
                <a:cs typeface="Calibri"/>
              </a:rPr>
              <a:t>98%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pts </a:t>
            </a:r>
            <a:r>
              <a:rPr sz="2600" b="1" spc="-15" dirty="0">
                <a:latin typeface="Calibri"/>
                <a:cs typeface="Calibri"/>
              </a:rPr>
              <a:t>were treated </a:t>
            </a:r>
            <a:r>
              <a:rPr sz="2600" b="1" spc="-5" dirty="0">
                <a:latin typeface="Calibri"/>
                <a:cs typeface="Calibri"/>
              </a:rPr>
              <a:t>with </a:t>
            </a:r>
            <a:r>
              <a:rPr sz="2600" b="1" dirty="0">
                <a:latin typeface="Calibri"/>
                <a:cs typeface="Calibri"/>
              </a:rPr>
              <a:t>amebicidal  </a:t>
            </a:r>
            <a:r>
              <a:rPr sz="2600" b="1" spc="-10" dirty="0">
                <a:latin typeface="Calibri"/>
                <a:cs typeface="Calibri"/>
              </a:rPr>
              <a:t>agents </a:t>
            </a:r>
            <a:r>
              <a:rPr sz="2600" b="1" dirty="0">
                <a:latin typeface="Calibri"/>
                <a:cs typeface="Calibri"/>
              </a:rPr>
              <a:t>alone</a:t>
            </a:r>
            <a:r>
              <a:rPr sz="2600" dirty="0">
                <a:latin typeface="Calibri"/>
                <a:cs typeface="Calibri"/>
              </a:rPr>
              <a:t>, and all </a:t>
            </a:r>
            <a:r>
              <a:rPr sz="2600" spc="-10" dirty="0">
                <a:latin typeface="Calibri"/>
                <a:cs typeface="Calibri"/>
              </a:rPr>
              <a:t>responded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30" dirty="0">
                <a:latin typeface="Calibri"/>
                <a:cs typeface="Calibri"/>
              </a:rPr>
              <a:t>therapy. </a:t>
            </a:r>
            <a:r>
              <a:rPr sz="2600" spc="-10" dirty="0">
                <a:latin typeface="Calibri"/>
                <a:cs typeface="Calibri"/>
              </a:rPr>
              <a:t>Therapeutic </a:t>
            </a:r>
            <a:r>
              <a:rPr sz="2600" spc="-5" dirty="0">
                <a:latin typeface="Calibri"/>
                <a:cs typeface="Calibri"/>
              </a:rPr>
              <a:t>needle </a:t>
            </a:r>
            <a:r>
              <a:rPr sz="2600" spc="-10" dirty="0">
                <a:latin typeface="Calibri"/>
                <a:cs typeface="Calibri"/>
              </a:rPr>
              <a:t>aspiration was  </a:t>
            </a:r>
            <a:r>
              <a:rPr sz="2600" spc="-15" dirty="0">
                <a:latin typeface="Calibri"/>
                <a:cs typeface="Calibri"/>
              </a:rPr>
              <a:t>rarely</a:t>
            </a:r>
            <a:r>
              <a:rPr sz="2600" spc="-20" dirty="0">
                <a:latin typeface="Calibri"/>
                <a:cs typeface="Calibri"/>
              </a:rPr>
              <a:t> necessary.</a:t>
            </a:r>
            <a:endParaRPr sz="26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In </a:t>
            </a:r>
            <a:r>
              <a:rPr sz="2600" b="1" spc="-5" dirty="0">
                <a:latin typeface="Calibri"/>
                <a:cs typeface="Calibri"/>
              </a:rPr>
              <a:t>PLA</a:t>
            </a:r>
            <a:r>
              <a:rPr sz="2600" spc="-5" dirty="0">
                <a:latin typeface="Calibri"/>
                <a:cs typeface="Calibri"/>
              </a:rPr>
              <a:t>, </a:t>
            </a:r>
            <a:r>
              <a:rPr sz="2600" spc="-10" dirty="0">
                <a:latin typeface="Calibri"/>
                <a:cs typeface="Calibri"/>
              </a:rPr>
              <a:t>prolonged 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fever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was common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during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medical 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therapy</a:t>
            </a:r>
            <a:r>
              <a:rPr sz="2600" spc="-30" dirty="0">
                <a:latin typeface="Calibri"/>
                <a:cs typeface="Calibri"/>
              </a:rPr>
              <a:t>. </a:t>
            </a:r>
            <a:r>
              <a:rPr sz="2600" spc="-25" dirty="0">
                <a:latin typeface="Calibri"/>
                <a:cs typeface="Calibri"/>
              </a:rPr>
              <a:t>Even </a:t>
            </a:r>
            <a:r>
              <a:rPr sz="2600" spc="-5" dirty="0">
                <a:latin typeface="Calibri"/>
                <a:cs typeface="Calibri"/>
              </a:rPr>
              <a:t>in those </a:t>
            </a:r>
            <a:r>
              <a:rPr sz="2600" spc="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eventually cured </a:t>
            </a:r>
            <a:r>
              <a:rPr sz="2600" spc="-5" dirty="0">
                <a:latin typeface="Calibri"/>
                <a:cs typeface="Calibri"/>
              </a:rPr>
              <a:t>without </a:t>
            </a:r>
            <a:r>
              <a:rPr sz="2600" spc="-35" dirty="0">
                <a:latin typeface="Calibri"/>
                <a:cs typeface="Calibri"/>
              </a:rPr>
              <a:t>surgery,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median </a:t>
            </a:r>
            <a:r>
              <a:rPr sz="2600" dirty="0">
                <a:latin typeface="Calibri"/>
                <a:cs typeface="Calibri"/>
              </a:rPr>
              <a:t>time </a:t>
            </a:r>
            <a:r>
              <a:rPr sz="2600" spc="-15" dirty="0">
                <a:latin typeface="Calibri"/>
                <a:cs typeface="Calibri"/>
              </a:rPr>
              <a:t>to defervescence </a:t>
            </a:r>
            <a:r>
              <a:rPr sz="2600" spc="-10" dirty="0">
                <a:latin typeface="Calibri"/>
                <a:cs typeface="Calibri"/>
              </a:rPr>
              <a:t>was </a:t>
            </a:r>
            <a:r>
              <a:rPr sz="2600" b="1" dirty="0">
                <a:latin typeface="Calibri"/>
                <a:cs typeface="Calibri"/>
              </a:rPr>
              <a:t>8  </a:t>
            </a:r>
            <a:r>
              <a:rPr sz="2600" b="1" spc="-15" dirty="0">
                <a:latin typeface="Calibri"/>
                <a:cs typeface="Calibri"/>
              </a:rPr>
              <a:t>days</a:t>
            </a:r>
            <a:r>
              <a:rPr sz="2600" spc="-15" dirty="0">
                <a:latin typeface="Calibri"/>
                <a:cs typeface="Calibri"/>
              </a:rPr>
              <a:t>. </a:t>
            </a:r>
            <a:r>
              <a:rPr sz="2600" spc="-5" dirty="0">
                <a:latin typeface="Calibri"/>
                <a:cs typeface="Calibri"/>
              </a:rPr>
              <a:t>Though </a:t>
            </a:r>
            <a:r>
              <a:rPr sz="2600" b="1" dirty="0">
                <a:latin typeface="Calibri"/>
                <a:cs typeface="Calibri"/>
              </a:rPr>
              <a:t>19 </a:t>
            </a:r>
            <a:r>
              <a:rPr sz="2600" b="1" spc="-5" dirty="0">
                <a:latin typeface="Calibri"/>
                <a:cs typeface="Calibri"/>
              </a:rPr>
              <a:t>pts </a:t>
            </a:r>
            <a:r>
              <a:rPr sz="2600" spc="-10" dirty="0">
                <a:latin typeface="Calibri"/>
                <a:cs typeface="Calibri"/>
              </a:rPr>
              <a:t>underwent </a:t>
            </a:r>
            <a:r>
              <a:rPr sz="2600" b="1" spc="-10" dirty="0">
                <a:latin typeface="Calibri"/>
                <a:cs typeface="Calibri"/>
              </a:rPr>
              <a:t>surgical drainage</a:t>
            </a:r>
            <a:r>
              <a:rPr sz="2600" spc="-10" dirty="0">
                <a:latin typeface="Calibri"/>
                <a:cs typeface="Calibri"/>
              </a:rPr>
              <a:t>, </a:t>
            </a:r>
            <a:r>
              <a:rPr sz="2600" spc="-5" dirty="0">
                <a:latin typeface="Calibri"/>
                <a:cs typeface="Calibri"/>
              </a:rPr>
              <a:t>only </a:t>
            </a:r>
            <a:r>
              <a:rPr sz="2600" dirty="0">
                <a:latin typeface="Calibri"/>
                <a:cs typeface="Calibri"/>
              </a:rPr>
              <a:t>2 clearly </a:t>
            </a:r>
            <a:r>
              <a:rPr sz="2600" spc="-5" dirty="0">
                <a:latin typeface="Calibri"/>
                <a:cs typeface="Calibri"/>
              </a:rPr>
              <a:t>did not </a:t>
            </a:r>
            <a:r>
              <a:rPr sz="2600" spc="-10" dirty="0">
                <a:latin typeface="Calibri"/>
                <a:cs typeface="Calibri"/>
              </a:rPr>
              <a:t>benefit  from medical </a:t>
            </a:r>
            <a:r>
              <a:rPr sz="2600" dirty="0">
                <a:latin typeface="Calibri"/>
                <a:cs typeface="Calibri"/>
              </a:rPr>
              <a:t>Rx, </a:t>
            </a:r>
            <a:r>
              <a:rPr sz="2600" spc="-10" dirty="0">
                <a:latin typeface="Calibri"/>
                <a:cs typeface="Calibri"/>
              </a:rPr>
              <a:t>having </a:t>
            </a:r>
            <a:r>
              <a:rPr sz="2600" spc="-5" dirty="0">
                <a:latin typeface="Calibri"/>
                <a:cs typeface="Calibri"/>
              </a:rPr>
              <a:t>high </a:t>
            </a:r>
            <a:r>
              <a:rPr sz="2600" spc="-35" dirty="0">
                <a:latin typeface="Calibri"/>
                <a:cs typeface="Calibri"/>
              </a:rPr>
              <a:t>fevers </a:t>
            </a:r>
            <a:r>
              <a:rPr sz="2600" spc="-10" dirty="0">
                <a:latin typeface="Calibri"/>
                <a:cs typeface="Calibri"/>
              </a:rPr>
              <a:t>after </a:t>
            </a:r>
            <a:r>
              <a:rPr sz="2600" spc="-5" dirty="0">
                <a:latin typeface="Calibri"/>
                <a:cs typeface="Calibri"/>
              </a:rPr>
              <a:t>&gt;2 </a:t>
            </a:r>
            <a:r>
              <a:rPr sz="2600" spc="-15" dirty="0">
                <a:latin typeface="Calibri"/>
                <a:cs typeface="Calibri"/>
              </a:rPr>
              <a:t>weeks </a:t>
            </a:r>
            <a:r>
              <a:rPr sz="2600" spc="-5" dirty="0">
                <a:latin typeface="Calibri"/>
                <a:cs typeface="Calibri"/>
              </a:rPr>
              <a:t>on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regimen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appropriate  </a:t>
            </a:r>
            <a:r>
              <a:rPr sz="2600" dirty="0">
                <a:latin typeface="Calibri"/>
                <a:cs typeface="Calibri"/>
              </a:rPr>
              <a:t>antibiotics. </a:t>
            </a:r>
            <a:r>
              <a:rPr sz="2600" spc="-10" dirty="0">
                <a:latin typeface="Calibri"/>
                <a:cs typeface="Calibri"/>
              </a:rPr>
              <a:t>Surgery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often performed prematurely because </a:t>
            </a:r>
            <a:r>
              <a:rPr sz="2600" spc="-15" dirty="0">
                <a:latin typeface="Calibri"/>
                <a:cs typeface="Calibri"/>
              </a:rPr>
              <a:t>physicians expect  </a:t>
            </a:r>
            <a:r>
              <a:rPr sz="2600" spc="-25" dirty="0">
                <a:latin typeface="Calibri"/>
                <a:cs typeface="Calibri"/>
              </a:rPr>
              <a:t>fever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15" dirty="0">
                <a:latin typeface="Calibri"/>
                <a:cs typeface="Calibri"/>
              </a:rPr>
              <a:t>resolve </a:t>
            </a:r>
            <a:r>
              <a:rPr sz="2600" spc="-30" dirty="0">
                <a:latin typeface="Calibri"/>
                <a:cs typeface="Calibri"/>
              </a:rPr>
              <a:t>quickly, </a:t>
            </a:r>
            <a:r>
              <a:rPr sz="2600" spc="-5" dirty="0">
                <a:latin typeface="Calibri"/>
                <a:cs typeface="Calibri"/>
              </a:rPr>
              <a:t>but </a:t>
            </a:r>
            <a:r>
              <a:rPr sz="2600" spc="-20" dirty="0">
                <a:latin typeface="Calibri"/>
                <a:cs typeface="Calibri"/>
              </a:rPr>
              <a:t>persistent </a:t>
            </a:r>
            <a:r>
              <a:rPr sz="2600" spc="-25" dirty="0">
                <a:latin typeface="Calibri"/>
                <a:cs typeface="Calibri"/>
              </a:rPr>
              <a:t>fever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&lt;2 </a:t>
            </a:r>
            <a:r>
              <a:rPr sz="2600" spc="-15" dirty="0">
                <a:latin typeface="Calibri"/>
                <a:cs typeface="Calibri"/>
              </a:rPr>
              <a:t>weeks' duration </a:t>
            </a:r>
            <a:r>
              <a:rPr sz="2600" spc="-5" dirty="0">
                <a:latin typeface="Calibri"/>
                <a:cs typeface="Calibri"/>
              </a:rPr>
              <a:t>should </a:t>
            </a:r>
            <a:r>
              <a:rPr sz="2600" spc="-10" dirty="0">
                <a:latin typeface="Calibri"/>
                <a:cs typeface="Calibri"/>
              </a:rPr>
              <a:t>not  constitute </a:t>
            </a:r>
            <a:r>
              <a:rPr sz="2600" dirty="0">
                <a:latin typeface="Calibri"/>
                <a:cs typeface="Calibri"/>
              </a:rPr>
              <a:t>an </a:t>
            </a:r>
            <a:r>
              <a:rPr sz="2600" spc="-5" dirty="0">
                <a:latin typeface="Calibri"/>
                <a:cs typeface="Calibri"/>
              </a:rPr>
              <a:t>indication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0" dirty="0">
                <a:latin typeface="Calibri"/>
                <a:cs typeface="Calibri"/>
              </a:rPr>
              <a:t>surgical drainage.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pts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</a:t>
            </a:r>
            <a:r>
              <a:rPr sz="26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died.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068" y="374904"/>
            <a:ext cx="10916920" cy="77279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5140"/>
              </a:lnSpc>
            </a:pPr>
            <a:r>
              <a:rPr sz="4400" spc="-5" dirty="0">
                <a:latin typeface="Calibri"/>
                <a:cs typeface="Calibri"/>
              </a:rPr>
              <a:t>Diagnostic </a:t>
            </a:r>
            <a:r>
              <a:rPr sz="4400" spc="-20" dirty="0">
                <a:latin typeface="Calibri"/>
                <a:cs typeface="Calibri"/>
              </a:rPr>
              <a:t>differences </a:t>
            </a:r>
            <a:r>
              <a:rPr sz="4400" spc="-5" dirty="0">
                <a:latin typeface="Calibri"/>
                <a:cs typeface="Calibri"/>
              </a:rPr>
              <a:t>betn </a:t>
            </a:r>
            <a:r>
              <a:rPr sz="4400" dirty="0">
                <a:latin typeface="Calibri"/>
                <a:cs typeface="Calibri"/>
              </a:rPr>
              <a:t>amoebic and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PLA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9090" y="1242794"/>
            <a:ext cx="6813061" cy="5612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068" y="1287778"/>
            <a:ext cx="6649211" cy="544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018" y="1268728"/>
            <a:ext cx="6687820" cy="5486400"/>
          </a:xfrm>
          <a:custGeom>
            <a:avLst/>
            <a:gdLst/>
            <a:ahLst/>
            <a:cxnLst/>
            <a:rect l="l" t="t" r="r" b="b"/>
            <a:pathLst>
              <a:path w="6687820" h="5486400">
                <a:moveTo>
                  <a:pt x="0" y="5486400"/>
                </a:moveTo>
                <a:lnTo>
                  <a:pt x="6687311" y="5486400"/>
                </a:lnTo>
                <a:lnTo>
                  <a:pt x="6687311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7440" y="6176771"/>
            <a:ext cx="1356360" cy="426720"/>
          </a:xfrm>
          <a:custGeom>
            <a:avLst/>
            <a:gdLst/>
            <a:ahLst/>
            <a:cxnLst/>
            <a:rect l="l" t="t" r="r" b="b"/>
            <a:pathLst>
              <a:path w="1356359" h="426720">
                <a:moveTo>
                  <a:pt x="0" y="71119"/>
                </a:move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19" y="0"/>
                </a:lnTo>
                <a:lnTo>
                  <a:pt x="1285239" y="0"/>
                </a:lnTo>
                <a:lnTo>
                  <a:pt x="1312908" y="5588"/>
                </a:lnTo>
                <a:lnTo>
                  <a:pt x="1335516" y="20829"/>
                </a:lnTo>
                <a:lnTo>
                  <a:pt x="1350766" y="43435"/>
                </a:lnTo>
                <a:lnTo>
                  <a:pt x="1356359" y="71119"/>
                </a:lnTo>
                <a:lnTo>
                  <a:pt x="1356359" y="355599"/>
                </a:lnTo>
                <a:lnTo>
                  <a:pt x="1350766" y="383284"/>
                </a:lnTo>
                <a:lnTo>
                  <a:pt x="1335516" y="405890"/>
                </a:lnTo>
                <a:lnTo>
                  <a:pt x="1312908" y="421131"/>
                </a:lnTo>
                <a:lnTo>
                  <a:pt x="1285239" y="426719"/>
                </a:lnTo>
                <a:lnTo>
                  <a:pt x="71119" y="426719"/>
                </a:lnTo>
                <a:lnTo>
                  <a:pt x="43451" y="421131"/>
                </a:lnTo>
                <a:lnTo>
                  <a:pt x="20843" y="405890"/>
                </a:lnTo>
                <a:lnTo>
                  <a:pt x="5593" y="383284"/>
                </a:lnTo>
                <a:lnTo>
                  <a:pt x="0" y="355599"/>
                </a:lnTo>
                <a:lnTo>
                  <a:pt x="0" y="7111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08411" y="6226555"/>
            <a:ext cx="537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Schiff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35088" y="1439671"/>
            <a:ext cx="4274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ALA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usually </a:t>
            </a:r>
            <a:r>
              <a:rPr sz="1800" spc="-10" dirty="0">
                <a:latin typeface="Calibri"/>
                <a:cs typeface="Calibri"/>
              </a:rPr>
              <a:t>solitary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present in Rt lobe  near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diaphragm.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D9D80-1E87-C442-9BA7-1E5665DB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886" y="3059668"/>
            <a:ext cx="1971288" cy="132901"/>
          </a:xfrm>
        </p:spPr>
        <p:txBody>
          <a:bodyPr/>
          <a:lstStyle/>
          <a:p>
            <a:r>
              <a:rPr lang="en-IN"/>
              <a:t>Thank you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481" y="213359"/>
            <a:ext cx="5114402" cy="581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9132" y="446948"/>
            <a:ext cx="5661135" cy="5694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9923" y="297179"/>
            <a:ext cx="5800344" cy="5775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795" y="2951988"/>
            <a:ext cx="5067300" cy="262255"/>
          </a:xfrm>
          <a:custGeom>
            <a:avLst/>
            <a:gdLst/>
            <a:ahLst/>
            <a:cxnLst/>
            <a:rect l="l" t="t" r="r" b="b"/>
            <a:pathLst>
              <a:path w="5067300" h="262255">
                <a:moveTo>
                  <a:pt x="0" y="43687"/>
                </a:moveTo>
                <a:lnTo>
                  <a:pt x="3432" y="26681"/>
                </a:lnTo>
                <a:lnTo>
                  <a:pt x="12795" y="12795"/>
                </a:lnTo>
                <a:lnTo>
                  <a:pt x="26681" y="3432"/>
                </a:lnTo>
                <a:lnTo>
                  <a:pt x="43688" y="0"/>
                </a:lnTo>
                <a:lnTo>
                  <a:pt x="5023612" y="0"/>
                </a:lnTo>
                <a:lnTo>
                  <a:pt x="5040618" y="3432"/>
                </a:lnTo>
                <a:lnTo>
                  <a:pt x="5054504" y="12795"/>
                </a:lnTo>
                <a:lnTo>
                  <a:pt x="5063867" y="26681"/>
                </a:lnTo>
                <a:lnTo>
                  <a:pt x="5067300" y="43687"/>
                </a:lnTo>
                <a:lnTo>
                  <a:pt x="5067300" y="218439"/>
                </a:lnTo>
                <a:lnTo>
                  <a:pt x="5063867" y="235446"/>
                </a:lnTo>
                <a:lnTo>
                  <a:pt x="5054504" y="249332"/>
                </a:lnTo>
                <a:lnTo>
                  <a:pt x="5040618" y="258695"/>
                </a:lnTo>
                <a:lnTo>
                  <a:pt x="5023612" y="262127"/>
                </a:lnTo>
                <a:lnTo>
                  <a:pt x="43688" y="262127"/>
                </a:lnTo>
                <a:lnTo>
                  <a:pt x="26681" y="258695"/>
                </a:lnTo>
                <a:lnTo>
                  <a:pt x="12795" y="249332"/>
                </a:lnTo>
                <a:lnTo>
                  <a:pt x="3432" y="235446"/>
                </a:lnTo>
                <a:lnTo>
                  <a:pt x="0" y="218439"/>
                </a:lnTo>
                <a:lnTo>
                  <a:pt x="0" y="436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795" y="4067555"/>
            <a:ext cx="5067300" cy="262255"/>
          </a:xfrm>
          <a:custGeom>
            <a:avLst/>
            <a:gdLst/>
            <a:ahLst/>
            <a:cxnLst/>
            <a:rect l="l" t="t" r="r" b="b"/>
            <a:pathLst>
              <a:path w="5067300" h="262254">
                <a:moveTo>
                  <a:pt x="0" y="43688"/>
                </a:moveTo>
                <a:lnTo>
                  <a:pt x="3432" y="26681"/>
                </a:lnTo>
                <a:lnTo>
                  <a:pt x="12795" y="12795"/>
                </a:lnTo>
                <a:lnTo>
                  <a:pt x="26681" y="3432"/>
                </a:lnTo>
                <a:lnTo>
                  <a:pt x="43688" y="0"/>
                </a:lnTo>
                <a:lnTo>
                  <a:pt x="5023612" y="0"/>
                </a:lnTo>
                <a:lnTo>
                  <a:pt x="5040618" y="3432"/>
                </a:lnTo>
                <a:lnTo>
                  <a:pt x="5054504" y="12795"/>
                </a:lnTo>
                <a:lnTo>
                  <a:pt x="5063867" y="26681"/>
                </a:lnTo>
                <a:lnTo>
                  <a:pt x="5067300" y="43688"/>
                </a:lnTo>
                <a:lnTo>
                  <a:pt x="5067300" y="218440"/>
                </a:lnTo>
                <a:lnTo>
                  <a:pt x="5063867" y="235446"/>
                </a:lnTo>
                <a:lnTo>
                  <a:pt x="5054504" y="249332"/>
                </a:lnTo>
                <a:lnTo>
                  <a:pt x="5040618" y="258695"/>
                </a:lnTo>
                <a:lnTo>
                  <a:pt x="5023612" y="262128"/>
                </a:lnTo>
                <a:lnTo>
                  <a:pt x="43688" y="262128"/>
                </a:lnTo>
                <a:lnTo>
                  <a:pt x="26681" y="258695"/>
                </a:lnTo>
                <a:lnTo>
                  <a:pt x="12795" y="249332"/>
                </a:lnTo>
                <a:lnTo>
                  <a:pt x="3432" y="235446"/>
                </a:lnTo>
                <a:lnTo>
                  <a:pt x="0" y="218440"/>
                </a:lnTo>
                <a:lnTo>
                  <a:pt x="0" y="436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3795" y="5591555"/>
            <a:ext cx="5067300" cy="260985"/>
          </a:xfrm>
          <a:custGeom>
            <a:avLst/>
            <a:gdLst/>
            <a:ahLst/>
            <a:cxnLst/>
            <a:rect l="l" t="t" r="r" b="b"/>
            <a:pathLst>
              <a:path w="5067300" h="260985">
                <a:moveTo>
                  <a:pt x="0" y="43434"/>
                </a:moveTo>
                <a:lnTo>
                  <a:pt x="3412" y="26526"/>
                </a:lnTo>
                <a:lnTo>
                  <a:pt x="12720" y="12720"/>
                </a:lnTo>
                <a:lnTo>
                  <a:pt x="26526" y="3412"/>
                </a:lnTo>
                <a:lnTo>
                  <a:pt x="43434" y="0"/>
                </a:lnTo>
                <a:lnTo>
                  <a:pt x="5023866" y="0"/>
                </a:lnTo>
                <a:lnTo>
                  <a:pt x="5040778" y="3412"/>
                </a:lnTo>
                <a:lnTo>
                  <a:pt x="5054584" y="12720"/>
                </a:lnTo>
                <a:lnTo>
                  <a:pt x="5063888" y="26526"/>
                </a:lnTo>
                <a:lnTo>
                  <a:pt x="5067300" y="43434"/>
                </a:lnTo>
                <a:lnTo>
                  <a:pt x="5067300" y="217170"/>
                </a:lnTo>
                <a:lnTo>
                  <a:pt x="5063888" y="234077"/>
                </a:lnTo>
                <a:lnTo>
                  <a:pt x="5054584" y="247883"/>
                </a:lnTo>
                <a:lnTo>
                  <a:pt x="5040778" y="257191"/>
                </a:lnTo>
                <a:lnTo>
                  <a:pt x="5023866" y="260604"/>
                </a:lnTo>
                <a:lnTo>
                  <a:pt x="43434" y="260604"/>
                </a:lnTo>
                <a:lnTo>
                  <a:pt x="26526" y="257191"/>
                </a:lnTo>
                <a:lnTo>
                  <a:pt x="12720" y="247883"/>
                </a:lnTo>
                <a:lnTo>
                  <a:pt x="3412" y="234077"/>
                </a:lnTo>
                <a:lnTo>
                  <a:pt x="0" y="217170"/>
                </a:lnTo>
                <a:lnTo>
                  <a:pt x="0" y="4343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8320" y="4587240"/>
            <a:ext cx="601980" cy="248920"/>
          </a:xfrm>
          <a:custGeom>
            <a:avLst/>
            <a:gdLst/>
            <a:ahLst/>
            <a:cxnLst/>
            <a:rect l="l" t="t" r="r" b="b"/>
            <a:pathLst>
              <a:path w="601979" h="248920">
                <a:moveTo>
                  <a:pt x="124205" y="0"/>
                </a:moveTo>
                <a:lnTo>
                  <a:pt x="0" y="124206"/>
                </a:lnTo>
                <a:lnTo>
                  <a:pt x="124205" y="248412"/>
                </a:lnTo>
                <a:lnTo>
                  <a:pt x="124205" y="186309"/>
                </a:lnTo>
                <a:lnTo>
                  <a:pt x="601979" y="186309"/>
                </a:lnTo>
                <a:lnTo>
                  <a:pt x="601979" y="62103"/>
                </a:lnTo>
                <a:lnTo>
                  <a:pt x="124205" y="62103"/>
                </a:lnTo>
                <a:lnTo>
                  <a:pt x="12420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8320" y="4587240"/>
            <a:ext cx="601980" cy="248920"/>
          </a:xfrm>
          <a:custGeom>
            <a:avLst/>
            <a:gdLst/>
            <a:ahLst/>
            <a:cxnLst/>
            <a:rect l="l" t="t" r="r" b="b"/>
            <a:pathLst>
              <a:path w="601979" h="248920">
                <a:moveTo>
                  <a:pt x="0" y="124206"/>
                </a:moveTo>
                <a:lnTo>
                  <a:pt x="124205" y="0"/>
                </a:lnTo>
                <a:lnTo>
                  <a:pt x="124205" y="62103"/>
                </a:lnTo>
                <a:lnTo>
                  <a:pt x="601979" y="62103"/>
                </a:lnTo>
                <a:lnTo>
                  <a:pt x="601979" y="186309"/>
                </a:lnTo>
                <a:lnTo>
                  <a:pt x="124205" y="186309"/>
                </a:lnTo>
                <a:lnTo>
                  <a:pt x="124205" y="248412"/>
                </a:lnTo>
                <a:lnTo>
                  <a:pt x="0" y="12420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023" y="355803"/>
            <a:ext cx="2200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5" dirty="0">
                <a:latin typeface="Calibri Light"/>
                <a:cs typeface="Calibri Light"/>
              </a:rPr>
              <a:t>Extranotes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23" y="991361"/>
            <a:ext cx="10858500" cy="4999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45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-10" dirty="0">
                <a:latin typeface="Calibri"/>
                <a:cs typeface="Calibri"/>
              </a:rPr>
              <a:t>Intraperitoneal</a:t>
            </a:r>
            <a:r>
              <a:rPr sz="2400" b="1" spc="1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abscesses</a:t>
            </a:r>
            <a:r>
              <a:rPr sz="2400" b="1" spc="1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were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considered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areas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localized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peritonitis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developed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peritoneal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envelope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infection</a:t>
            </a:r>
            <a:r>
              <a:rPr sz="2400" spc="3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continued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5" dirty="0">
                <a:latin typeface="Calibri"/>
                <a:cs typeface="Calibri"/>
              </a:rPr>
              <a:t>progress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but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was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walled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off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inflammatory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barrier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barrier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included</a:t>
            </a:r>
            <a:r>
              <a:rPr sz="2400" spc="3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omentum,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involved </a:t>
            </a:r>
            <a:r>
              <a:rPr sz="2400" spc="-10" dirty="0">
                <a:latin typeface="Calibri"/>
                <a:cs typeface="Calibri"/>
              </a:rPr>
              <a:t>parietal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visceral peritoneum, </a:t>
            </a:r>
            <a:r>
              <a:rPr sz="2400" dirty="0">
                <a:latin typeface="Calibri"/>
                <a:cs typeface="Calibri"/>
              </a:rPr>
              <a:t>and the </a:t>
            </a:r>
            <a:r>
              <a:rPr sz="2400" spc="-10" dirty="0">
                <a:latin typeface="Calibri"/>
                <a:cs typeface="Calibri"/>
              </a:rPr>
              <a:t>contiguous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viscera.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  <a:tab pos="2388235" algn="l"/>
                <a:tab pos="3769360" algn="l"/>
                <a:tab pos="4535805" algn="l"/>
                <a:tab pos="6043930" algn="l"/>
                <a:tab pos="6453505" algn="l"/>
                <a:tab pos="7666990" algn="l"/>
                <a:tab pos="8477885" algn="l"/>
                <a:tab pos="8875395" algn="l"/>
                <a:tab pos="10108565" algn="l"/>
              </a:tabLst>
            </a:pP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operi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neal	a</a:t>
            </a:r>
            <a:r>
              <a:rPr sz="2400" b="1" spc="-10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sc</a:t>
            </a:r>
            <a:r>
              <a:rPr sz="2400" b="1" spc="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ss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ide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	as	lo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ed	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	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tion	wh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occurred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retroperitoneal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space.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retroperitoneal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area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was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defined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  <a:tabLst>
                <a:tab pos="1519555" algn="l"/>
                <a:tab pos="2386965" algn="l"/>
                <a:tab pos="3638550" algn="l"/>
                <a:tab pos="4214495" algn="l"/>
                <a:tab pos="5839460" algn="l"/>
                <a:tab pos="6467475" algn="l"/>
                <a:tab pos="7042150" algn="l"/>
                <a:tab pos="8740140" algn="l"/>
                <a:tab pos="9596755" algn="l"/>
                <a:tab pos="10430510" algn="l"/>
              </a:tabLst>
            </a:pP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tial	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ace	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een	the	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oneu</a:t>
            </a:r>
            <a:r>
              <a:rPr sz="2400" dirty="0">
                <a:latin typeface="Calibri"/>
                <a:cs typeface="Calibri"/>
              </a:rPr>
              <a:t>m	and	the	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sali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	lining	the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posterior </a:t>
            </a:r>
            <a:r>
              <a:rPr sz="2400" spc="-5" dirty="0">
                <a:latin typeface="Calibri"/>
                <a:cs typeface="Calibri"/>
              </a:rPr>
              <a:t>aspect of </a:t>
            </a:r>
            <a:r>
              <a:rPr sz="2400" dirty="0">
                <a:latin typeface="Calibri"/>
                <a:cs typeface="Calibri"/>
              </a:rPr>
              <a:t>the abdominal </a:t>
            </a:r>
            <a:r>
              <a:rPr sz="2400" spc="-35" dirty="0">
                <a:latin typeface="Calibri"/>
                <a:cs typeface="Calibri"/>
              </a:rPr>
              <a:t>cavity,  </a:t>
            </a:r>
            <a:r>
              <a:rPr sz="2400" spc="-10" dirty="0">
                <a:latin typeface="Calibri"/>
                <a:cs typeface="Calibri"/>
              </a:rPr>
              <a:t>extending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the parietes </a:t>
            </a:r>
            <a:r>
              <a:rPr sz="2400" spc="-15" dirty="0">
                <a:latin typeface="Calibri"/>
                <a:cs typeface="Calibri"/>
              </a:rPr>
              <a:t>laterally  at 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5" dirty="0">
                <a:latin typeface="Calibri"/>
                <a:cs typeface="Calibri"/>
              </a:rPr>
              <a:t>lateral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edge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quadratus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lumborum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muscle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pelvic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brim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inferiorly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diaphragm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superiorly.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It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included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anterior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retroperitoneal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space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posterior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  <a:tabLst>
                <a:tab pos="1163320" algn="l"/>
                <a:tab pos="1715135" algn="l"/>
                <a:tab pos="2521585" algn="l"/>
                <a:tab pos="3342640" algn="l"/>
                <a:tab pos="4362450" algn="l"/>
                <a:tab pos="5411470" algn="l"/>
                <a:tab pos="6036310" algn="l"/>
                <a:tab pos="6589395" algn="l"/>
                <a:tab pos="7205345" algn="l"/>
                <a:tab pos="8122920" algn="l"/>
                <a:tab pos="9011285" algn="l"/>
                <a:tab pos="9416415" algn="l"/>
              </a:tabLst>
            </a:pPr>
            <a:r>
              <a:rPr sz="2400" spc="-5" dirty="0">
                <a:latin typeface="Calibri"/>
                <a:cs typeface="Calibri"/>
              </a:rPr>
              <a:t>spac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,	the	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	</a:t>
            </a:r>
            <a:r>
              <a:rPr sz="2400" spc="-5" dirty="0">
                <a:latin typeface="Calibri"/>
                <a:cs typeface="Calibri"/>
              </a:rPr>
              <a:t>bein</a:t>
            </a:r>
            <a:r>
              <a:rPr sz="2400" dirty="0">
                <a:latin typeface="Calibri"/>
                <a:cs typeface="Calibri"/>
              </a:rPr>
              <a:t>g	</a:t>
            </a:r>
            <a:r>
              <a:rPr sz="2400" spc="-5" dirty="0">
                <a:latin typeface="Calibri"/>
                <a:cs typeface="Calibri"/>
              </a:rPr>
              <a:t>furth</a:t>
            </a:r>
            <a:r>
              <a:rPr sz="2400" dirty="0">
                <a:latin typeface="Calibri"/>
                <a:cs typeface="Calibri"/>
              </a:rPr>
              <a:t>er	</a:t>
            </a:r>
            <a:r>
              <a:rPr sz="2400" spc="-5" dirty="0">
                <a:latin typeface="Calibri"/>
                <a:cs typeface="Calibri"/>
              </a:rPr>
              <a:t>divide</a:t>
            </a:r>
            <a:r>
              <a:rPr sz="2400" dirty="0">
                <a:latin typeface="Calibri"/>
                <a:cs typeface="Calibri"/>
              </a:rPr>
              <a:t>d	i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o	the	t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o	l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	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sa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rin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ph</a:t>
            </a:r>
            <a:r>
              <a:rPr sz="2400" dirty="0">
                <a:latin typeface="Calibri"/>
                <a:cs typeface="Calibri"/>
              </a:rPr>
              <a:t>ric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spaces.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Both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spaces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extended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across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midline.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lateral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fossa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side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was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further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divided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3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renal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fascia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separated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into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anterior</a:t>
            </a:r>
            <a:r>
              <a:rPr sz="2400" spc="3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posterior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30"/>
              </a:spcBef>
            </a:pPr>
            <a:r>
              <a:rPr sz="2400" spc="-45" dirty="0">
                <a:latin typeface="Calibri"/>
                <a:cs typeface="Calibri"/>
              </a:rPr>
              <a:t>layer, </a:t>
            </a:r>
            <a:r>
              <a:rPr sz="2400" spc="-10" dirty="0">
                <a:latin typeface="Calibri"/>
                <a:cs typeface="Calibri"/>
              </a:rPr>
              <a:t>surrounding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kidneys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passing </a:t>
            </a:r>
            <a:r>
              <a:rPr sz="2400" dirty="0">
                <a:latin typeface="Calibri"/>
                <a:cs typeface="Calibri"/>
              </a:rPr>
              <a:t>medially in </a:t>
            </a:r>
            <a:r>
              <a:rPr sz="2400" spc="-15" dirty="0">
                <a:latin typeface="Calibri"/>
                <a:cs typeface="Calibri"/>
              </a:rPr>
              <a:t>front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behind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great  </a:t>
            </a:r>
            <a:r>
              <a:rPr sz="2400" spc="-5" dirty="0">
                <a:latin typeface="Calibri"/>
                <a:cs typeface="Calibri"/>
              </a:rPr>
              <a:t>vessels. The </a:t>
            </a:r>
            <a:r>
              <a:rPr sz="2400" spc="-10" dirty="0">
                <a:latin typeface="Calibri"/>
                <a:cs typeface="Calibri"/>
              </a:rPr>
              <a:t>renal fascial compartment was noted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open </a:t>
            </a:r>
            <a:r>
              <a:rPr sz="2400" spc="-10" dirty="0">
                <a:latin typeface="Calibri"/>
                <a:cs typeface="Calibri"/>
              </a:rPr>
              <a:t>inferiorly </a:t>
            </a:r>
            <a:r>
              <a:rPr sz="2400" spc="-5" dirty="0">
                <a:latin typeface="Calibri"/>
                <a:cs typeface="Calibri"/>
              </a:rPr>
              <a:t>but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closed.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50"/>
              </a:spcBef>
              <a:buFont typeface="Arial"/>
              <a:buChar char="•"/>
              <a:tabLst>
                <a:tab pos="241935" algn="l"/>
                <a:tab pos="1384300" algn="l"/>
                <a:tab pos="2777490" algn="l"/>
                <a:tab pos="3844290" algn="l"/>
                <a:tab pos="4413885" algn="l"/>
                <a:tab pos="5164455" algn="l"/>
                <a:tab pos="6049645" algn="l"/>
                <a:tab pos="7273925" algn="l"/>
                <a:tab pos="7682230" algn="l"/>
                <a:tab pos="9825355" algn="l"/>
              </a:tabLst>
            </a:pPr>
            <a:r>
              <a:rPr sz="2400" b="1" spc="-5" dirty="0">
                <a:latin typeface="Calibri"/>
                <a:cs typeface="Calibri"/>
              </a:rPr>
              <a:t>Visce</a:t>
            </a:r>
            <a:r>
              <a:rPr sz="2400" b="1" spc="-4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al	a</a:t>
            </a:r>
            <a:r>
              <a:rPr sz="2400" b="1" spc="-15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sc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ss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orme</a:t>
            </a:r>
            <a:r>
              <a:rPr sz="2400" dirty="0">
                <a:latin typeface="Calibri"/>
                <a:cs typeface="Calibri"/>
              </a:rPr>
              <a:t>d	the	t</a:t>
            </a:r>
            <a:r>
              <a:rPr sz="2400" spc="-1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d	ma</a:t>
            </a:r>
            <a:r>
              <a:rPr sz="2400" spc="5" dirty="0">
                <a:latin typeface="Calibri"/>
                <a:cs typeface="Calibri"/>
              </a:rPr>
              <a:t>j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	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y	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	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abdominal	a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sces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1300" marR="7620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Calibri"/>
                <a:cs typeface="Calibri"/>
              </a:rPr>
              <a:t>These abscesses developed </a:t>
            </a:r>
            <a:r>
              <a:rPr sz="2400" dirty="0">
                <a:latin typeface="Calibri"/>
                <a:cs typeface="Calibri"/>
              </a:rPr>
              <a:t>within </a:t>
            </a:r>
            <a:r>
              <a:rPr sz="2400" spc="-10" dirty="0">
                <a:latin typeface="Calibri"/>
                <a:cs typeface="Calibri"/>
              </a:rPr>
              <a:t>the confines </a:t>
            </a:r>
            <a:r>
              <a:rPr sz="2400" spc="-5" dirty="0">
                <a:latin typeface="Calibri"/>
                <a:cs typeface="Calibri"/>
              </a:rPr>
              <a:t>of one of </a:t>
            </a:r>
            <a:r>
              <a:rPr sz="2400" dirty="0">
                <a:latin typeface="Calibri"/>
                <a:cs typeface="Calibri"/>
              </a:rPr>
              <a:t>the abdominal </a:t>
            </a:r>
            <a:r>
              <a:rPr sz="2400" spc="-10" dirty="0">
                <a:latin typeface="Calibri"/>
                <a:cs typeface="Calibri"/>
              </a:rPr>
              <a:t>viscera, such  </a:t>
            </a:r>
            <a:r>
              <a:rPr sz="2400" dirty="0">
                <a:latin typeface="Calibri"/>
                <a:cs typeface="Calibri"/>
              </a:rPr>
              <a:t>as the </a:t>
            </a:r>
            <a:r>
              <a:rPr sz="2400" spc="-40" dirty="0">
                <a:latin typeface="Calibri"/>
                <a:cs typeface="Calibri"/>
              </a:rPr>
              <a:t>liver, </a:t>
            </a:r>
            <a:r>
              <a:rPr sz="2400" spc="-10" dirty="0">
                <a:latin typeface="Calibri"/>
                <a:cs typeface="Calibri"/>
              </a:rPr>
              <a:t>pancreas, </a:t>
            </a:r>
            <a:r>
              <a:rPr sz="2400" spc="-25" dirty="0">
                <a:latin typeface="Calibri"/>
                <a:cs typeface="Calibri"/>
              </a:rPr>
              <a:t>kidney,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gallbladder.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368" y="216408"/>
            <a:ext cx="11634470" cy="6985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4840"/>
              </a:lnSpc>
            </a:pPr>
            <a:r>
              <a:rPr sz="4400" b="1" spc="-10" dirty="0">
                <a:latin typeface="Calibri"/>
                <a:cs typeface="Calibri"/>
              </a:rPr>
              <a:t>Introduction: Liver</a:t>
            </a:r>
            <a:r>
              <a:rPr sz="4400" b="1" spc="-25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Abscess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161" y="984580"/>
            <a:ext cx="11546840" cy="40341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2100" marR="69215" indent="-228600" algn="just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921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liver </a:t>
            </a:r>
            <a:r>
              <a:rPr sz="2800" spc="-5" dirty="0">
                <a:latin typeface="Calibri"/>
                <a:cs typeface="Calibri"/>
              </a:rPr>
              <a:t>abscess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space-occupying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suppurative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lesion</a:t>
            </a:r>
            <a:r>
              <a:rPr sz="2800" i="1" spc="-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liver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resulting 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from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invasion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microorganisms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entering directly from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 </a:t>
            </a:r>
            <a:r>
              <a:rPr sz="28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injury,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through  the blood vessels, </a:t>
            </a:r>
            <a:r>
              <a:rPr sz="28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through the </a:t>
            </a:r>
            <a:r>
              <a:rPr sz="28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bile </a:t>
            </a:r>
            <a:r>
              <a:rPr sz="28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ducts</a:t>
            </a:r>
            <a:r>
              <a:rPr sz="2800" spc="-5" dirty="0">
                <a:latin typeface="Calibri"/>
                <a:cs typeface="Calibri"/>
              </a:rPr>
              <a:t>.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(Schiff)</a:t>
            </a:r>
            <a:endParaRPr sz="2800">
              <a:latin typeface="Calibri"/>
              <a:cs typeface="Calibri"/>
            </a:endParaRPr>
          </a:p>
          <a:p>
            <a:pPr marL="292100" indent="-228600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9210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three </a:t>
            </a:r>
            <a:r>
              <a:rPr sz="2800" spc="-5" dirty="0">
                <a:latin typeface="Calibri"/>
                <a:cs typeface="Calibri"/>
              </a:rPr>
              <a:t>major </a:t>
            </a:r>
            <a:r>
              <a:rPr sz="2800" spc="-20" dirty="0">
                <a:latin typeface="Calibri"/>
                <a:cs typeface="Calibri"/>
              </a:rPr>
              <a:t>forms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liver </a:t>
            </a:r>
            <a:r>
              <a:rPr sz="2800" spc="-10" dirty="0">
                <a:latin typeface="Calibri"/>
                <a:cs typeface="Calibri"/>
              </a:rPr>
              <a:t>abscess,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classified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 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etiology</a:t>
            </a:r>
            <a:r>
              <a:rPr sz="2800" spc="-30" dirty="0">
                <a:latin typeface="Calibri"/>
                <a:cs typeface="Calibri"/>
              </a:rPr>
              <a:t>,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3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follows:</a:t>
            </a:r>
            <a:endParaRPr sz="2800">
              <a:latin typeface="Calibri"/>
              <a:cs typeface="Calibri"/>
            </a:endParaRPr>
          </a:p>
          <a:p>
            <a:pPr marL="578485" marR="71755" indent="-515620" algn="just">
              <a:lnSpc>
                <a:spcPts val="3020"/>
              </a:lnSpc>
              <a:spcBef>
                <a:spcPts val="1045"/>
              </a:spcBef>
              <a:buAutoNum type="arabicPeriod"/>
              <a:tabLst>
                <a:tab pos="579120" algn="l"/>
              </a:tabLst>
            </a:pPr>
            <a:r>
              <a:rPr sz="2800" b="1" spc="-10" dirty="0">
                <a:latin typeface="Calibri"/>
                <a:cs typeface="Calibri"/>
              </a:rPr>
              <a:t>Pyogenic </a:t>
            </a:r>
            <a:r>
              <a:rPr sz="2800" b="1" spc="-5" dirty="0">
                <a:latin typeface="Calibri"/>
                <a:cs typeface="Calibri"/>
              </a:rPr>
              <a:t>abscess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dirty="0">
                <a:latin typeface="Calibri"/>
                <a:cs typeface="Calibri"/>
              </a:rPr>
              <a:t>which </a:t>
            </a:r>
            <a:r>
              <a:rPr sz="2800" spc="-10" dirty="0">
                <a:latin typeface="Calibri"/>
                <a:cs typeface="Calibri"/>
              </a:rPr>
              <a:t>is most </a:t>
            </a:r>
            <a:r>
              <a:rPr sz="2800" spc="-15" dirty="0">
                <a:latin typeface="Calibri"/>
                <a:cs typeface="Calibri"/>
              </a:rPr>
              <a:t>often </a:t>
            </a:r>
            <a:r>
              <a:rPr sz="2800" spc="-10" dirty="0">
                <a:latin typeface="Calibri"/>
                <a:cs typeface="Calibri"/>
              </a:rPr>
              <a:t>polymicrobial, accounts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80%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0" dirty="0">
                <a:latin typeface="Calibri"/>
                <a:cs typeface="Calibri"/>
              </a:rPr>
              <a:t>hepatic abscess cases in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US.</a:t>
            </a:r>
            <a:endParaRPr sz="2800">
              <a:latin typeface="Calibri"/>
              <a:cs typeface="Calibri"/>
            </a:endParaRPr>
          </a:p>
          <a:p>
            <a:pPr marL="578485" indent="-515620" algn="just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579120" algn="l"/>
              </a:tabLst>
            </a:pPr>
            <a:r>
              <a:rPr sz="2800" b="1" spc="-5" dirty="0">
                <a:latin typeface="Calibri"/>
                <a:cs typeface="Calibri"/>
              </a:rPr>
              <a:t>Amebic abscess </a:t>
            </a:r>
            <a:r>
              <a:rPr sz="2800" spc="-10" dirty="0">
                <a:latin typeface="Calibri"/>
                <a:cs typeface="Calibri"/>
              </a:rPr>
              <a:t>due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i="1" spc="-15" dirty="0">
                <a:latin typeface="Calibri"/>
                <a:cs typeface="Calibri"/>
              </a:rPr>
              <a:t>Entamoeba histolytica </a:t>
            </a:r>
            <a:r>
              <a:rPr sz="2800" spc="-10" dirty="0">
                <a:latin typeface="Calibri"/>
                <a:cs typeface="Calibri"/>
              </a:rPr>
              <a:t>accounts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b="1" spc="-10" dirty="0">
                <a:latin typeface="Calibri"/>
                <a:cs typeface="Calibri"/>
              </a:rPr>
              <a:t>10%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cases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775" spc="7" baseline="25525" dirty="0">
                <a:latin typeface="Calibri"/>
                <a:cs typeface="Calibri"/>
              </a:rPr>
              <a:t>[1]</a:t>
            </a:r>
            <a:endParaRPr sz="2775" baseline="25525">
              <a:latin typeface="Calibri"/>
              <a:cs typeface="Calibri"/>
            </a:endParaRPr>
          </a:p>
          <a:p>
            <a:pPr marL="578485" marR="68580" indent="-515620" algn="just">
              <a:lnSpc>
                <a:spcPts val="3030"/>
              </a:lnSpc>
              <a:spcBef>
                <a:spcPts val="1050"/>
              </a:spcBef>
              <a:buAutoNum type="arabicPeriod"/>
              <a:tabLst>
                <a:tab pos="579120" algn="l"/>
              </a:tabLst>
            </a:pPr>
            <a:r>
              <a:rPr sz="2800" b="1" spc="-15" dirty="0">
                <a:latin typeface="Calibri"/>
                <a:cs typeface="Calibri"/>
              </a:rPr>
              <a:t>Fungal </a:t>
            </a:r>
            <a:r>
              <a:rPr sz="2800" b="1" spc="-5" dirty="0">
                <a:latin typeface="Calibri"/>
                <a:cs typeface="Calibri"/>
              </a:rPr>
              <a:t>abscess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most often </a:t>
            </a:r>
            <a:r>
              <a:rPr sz="2800" spc="-5" dirty="0">
                <a:latin typeface="Calibri"/>
                <a:cs typeface="Calibri"/>
              </a:rPr>
              <a:t>due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i="1" spc="-5" dirty="0">
                <a:latin typeface="Calibri"/>
                <a:cs typeface="Calibri"/>
              </a:rPr>
              <a:t>Candida </a:t>
            </a:r>
            <a:r>
              <a:rPr sz="2800" spc="-5" dirty="0">
                <a:latin typeface="Calibri"/>
                <a:cs typeface="Calibri"/>
              </a:rPr>
              <a:t>species, </a:t>
            </a:r>
            <a:r>
              <a:rPr sz="2800" spc="-10" dirty="0">
                <a:latin typeface="Calibri"/>
                <a:cs typeface="Calibri"/>
              </a:rPr>
              <a:t>accounts </a:t>
            </a:r>
            <a:r>
              <a:rPr sz="2800" spc="-25" dirty="0">
                <a:latin typeface="Calibri"/>
                <a:cs typeface="Calibri"/>
              </a:rPr>
              <a:t>for fewer  </a:t>
            </a:r>
            <a:r>
              <a:rPr sz="2800" spc="-5" dirty="0">
                <a:latin typeface="Calibri"/>
                <a:cs typeface="Calibri"/>
              </a:rPr>
              <a:t>than </a:t>
            </a:r>
            <a:r>
              <a:rPr sz="2800" b="1" spc="-10" dirty="0">
                <a:latin typeface="Calibri"/>
                <a:cs typeface="Calibri"/>
              </a:rPr>
              <a:t>10%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cases.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381" y="6406692"/>
            <a:ext cx="121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1.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1791" y="425195"/>
            <a:ext cx="10868025" cy="86296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4400" spc="-10" dirty="0"/>
              <a:t>Pyogenic </a:t>
            </a:r>
            <a:r>
              <a:rPr sz="4400" spc="-15" dirty="0"/>
              <a:t>Liver</a:t>
            </a:r>
            <a:r>
              <a:rPr sz="4400" spc="5" dirty="0"/>
              <a:t> </a:t>
            </a:r>
            <a:r>
              <a:rPr sz="4400" spc="-10" dirty="0"/>
              <a:t>Abscess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00531" y="1408556"/>
            <a:ext cx="10592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There are </a:t>
            </a:r>
            <a:r>
              <a:rPr sz="2800" spc="-25" dirty="0">
                <a:latin typeface="Calibri"/>
                <a:cs typeface="Calibri"/>
              </a:rPr>
              <a:t>four </a:t>
            </a:r>
            <a:r>
              <a:rPr sz="2800" spc="-5" dirty="0">
                <a:latin typeface="Calibri"/>
                <a:cs typeface="Calibri"/>
              </a:rPr>
              <a:t>major </a:t>
            </a:r>
            <a:r>
              <a:rPr sz="2800" spc="-30" dirty="0">
                <a:latin typeface="Calibri"/>
                <a:cs typeface="Calibri"/>
              </a:rPr>
              <a:t>ways </a:t>
            </a:r>
            <a:r>
              <a:rPr sz="2800" spc="-5" dirty="0">
                <a:latin typeface="Calibri"/>
                <a:cs typeface="Calibri"/>
              </a:rPr>
              <a:t>in which </a:t>
            </a:r>
            <a:r>
              <a:rPr sz="2800" spc="-15" dirty="0">
                <a:latin typeface="Calibri"/>
                <a:cs typeface="Calibri"/>
              </a:rPr>
              <a:t>pyogenic organisms </a:t>
            </a:r>
            <a:r>
              <a:rPr sz="2800" spc="-20" dirty="0">
                <a:latin typeface="Calibri"/>
                <a:cs typeface="Calibri"/>
              </a:rPr>
              <a:t>invade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liver.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791" y="1961388"/>
            <a:ext cx="10867644" cy="1571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1791" y="1961388"/>
            <a:ext cx="10868025" cy="1571625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 marR="81280" algn="just">
              <a:lnSpc>
                <a:spcPct val="100000"/>
              </a:lnSpc>
              <a:spcBef>
                <a:spcPts val="27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First, </a:t>
            </a:r>
            <a:r>
              <a:rPr sz="2400" spc="-5" dirty="0">
                <a:latin typeface="Calibri"/>
                <a:cs typeface="Calibri"/>
              </a:rPr>
              <a:t>they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b="1" spc="-20" dirty="0">
                <a:latin typeface="Calibri"/>
                <a:cs typeface="Calibri"/>
              </a:rPr>
              <a:t>travel </a:t>
            </a:r>
            <a:r>
              <a:rPr sz="2400" b="1" spc="-5" dirty="0">
                <a:latin typeface="Calibri"/>
                <a:cs typeface="Calibri"/>
              </a:rPr>
              <a:t>though the portal </a:t>
            </a:r>
            <a:r>
              <a:rPr sz="2400" b="1" spc="-10" dirty="0">
                <a:latin typeface="Calibri"/>
                <a:cs typeface="Calibri"/>
              </a:rPr>
              <a:t>vein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10" dirty="0">
                <a:latin typeface="Calibri"/>
                <a:cs typeface="Calibri"/>
              </a:rPr>
              <a:t>regions drained by </a:t>
            </a:r>
            <a:r>
              <a:rPr sz="2400" dirty="0">
                <a:latin typeface="Calibri"/>
                <a:cs typeface="Calibri"/>
              </a:rPr>
              <a:t>it. </a:t>
            </a:r>
            <a:r>
              <a:rPr sz="2400" spc="-15" dirty="0">
                <a:latin typeface="Calibri"/>
                <a:cs typeface="Calibri"/>
              </a:rPr>
              <a:t>Suppurative  </a:t>
            </a:r>
            <a:r>
              <a:rPr sz="2400" spc="-5" dirty="0">
                <a:latin typeface="Calibri"/>
                <a:cs typeface="Calibri"/>
              </a:rPr>
              <a:t>appendicitis, </a:t>
            </a:r>
            <a:r>
              <a:rPr sz="2400" spc="-15" dirty="0">
                <a:latin typeface="Calibri"/>
                <a:cs typeface="Calibri"/>
              </a:rPr>
              <a:t>complicated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pyelophlebitis,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one </a:t>
            </a:r>
            <a:r>
              <a:rPr sz="2400" dirty="0">
                <a:latin typeface="Calibri"/>
                <a:cs typeface="Calibri"/>
              </a:rPr>
              <a:t>of the </a:t>
            </a:r>
            <a:r>
              <a:rPr sz="2400" spc="-10" dirty="0">
                <a:latin typeface="Calibri"/>
                <a:cs typeface="Calibri"/>
              </a:rPr>
              <a:t>most frequent </a:t>
            </a:r>
            <a:r>
              <a:rPr sz="2400" spc="-5" dirty="0">
                <a:latin typeface="Calibri"/>
                <a:cs typeface="Calibri"/>
              </a:rPr>
              <a:t>causes.  </a:t>
            </a:r>
            <a:r>
              <a:rPr sz="2400" spc="-10" dirty="0">
                <a:latin typeface="Calibri"/>
                <a:cs typeface="Calibri"/>
              </a:rPr>
              <a:t>Ulceration </a:t>
            </a:r>
            <a:r>
              <a:rPr sz="2400" spc="-5" dirty="0">
                <a:latin typeface="Calibri"/>
                <a:cs typeface="Calibri"/>
              </a:rPr>
              <a:t>of the </a:t>
            </a:r>
            <a:r>
              <a:rPr sz="2400" spc="-15" dirty="0">
                <a:latin typeface="Calibri"/>
                <a:cs typeface="Calibri"/>
              </a:rPr>
              <a:t>stomach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bowel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disease of the rectum, spleen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pancreas  frequently </a:t>
            </a:r>
            <a:r>
              <a:rPr sz="2400" spc="-5" dirty="0">
                <a:latin typeface="Calibri"/>
                <a:cs typeface="Calibri"/>
              </a:rPr>
              <a:t>cause</a:t>
            </a:r>
            <a:r>
              <a:rPr sz="2400" spc="5" dirty="0">
                <a:latin typeface="Calibri"/>
                <a:cs typeface="Calibri"/>
              </a:rPr>
              <a:t> HA.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1791" y="3585971"/>
            <a:ext cx="10867644" cy="1135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791" y="4748784"/>
            <a:ext cx="10867644" cy="1057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791" y="4748784"/>
            <a:ext cx="10868025" cy="1057910"/>
          </a:xfrm>
          <a:custGeom>
            <a:avLst/>
            <a:gdLst/>
            <a:ahLst/>
            <a:cxnLst/>
            <a:rect l="l" t="t" r="r" b="b"/>
            <a:pathLst>
              <a:path w="10868025" h="1057910">
                <a:moveTo>
                  <a:pt x="0" y="1057655"/>
                </a:moveTo>
                <a:lnTo>
                  <a:pt x="10867644" y="1057655"/>
                </a:lnTo>
                <a:lnTo>
                  <a:pt x="10867644" y="0"/>
                </a:lnTo>
                <a:lnTo>
                  <a:pt x="0" y="0"/>
                </a:lnTo>
                <a:lnTo>
                  <a:pt x="0" y="1057655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4840" y="3573526"/>
            <a:ext cx="10861675" cy="206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marR="78740" algn="just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Second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blood borne </a:t>
            </a:r>
            <a:r>
              <a:rPr sz="2400" b="1" spc="-10" dirty="0">
                <a:latin typeface="Calibri"/>
                <a:cs typeface="Calibri"/>
              </a:rPr>
              <a:t>infections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transmitted </a:t>
            </a:r>
            <a:r>
              <a:rPr sz="2400" spc="-5" dirty="0">
                <a:latin typeface="Calibri"/>
                <a:cs typeface="Calibri"/>
              </a:rPr>
              <a:t>though hepatic </a:t>
            </a:r>
            <a:r>
              <a:rPr sz="2400" spc="-30" dirty="0">
                <a:latin typeface="Calibri"/>
                <a:cs typeface="Calibri"/>
              </a:rPr>
              <a:t>artery.  </a:t>
            </a:r>
            <a:r>
              <a:rPr sz="2400" spc="-15" dirty="0">
                <a:latin typeface="Calibri"/>
                <a:cs typeface="Calibri"/>
              </a:rPr>
              <a:t>Osteomyelitis, </a:t>
            </a:r>
            <a:r>
              <a:rPr sz="2400" spc="-10" dirty="0">
                <a:latin typeface="Calibri"/>
                <a:cs typeface="Calibri"/>
              </a:rPr>
              <a:t>acute infections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upper </a:t>
            </a:r>
            <a:r>
              <a:rPr sz="2400" spc="-15" dirty="0">
                <a:latin typeface="Calibri"/>
                <a:cs typeface="Calibri"/>
              </a:rPr>
              <a:t>respiratory tract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pyemia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5" dirty="0">
                <a:latin typeface="Calibri"/>
                <a:cs typeface="Calibri"/>
              </a:rPr>
              <a:t>source  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cause.</a:t>
            </a:r>
            <a:endParaRPr sz="2400">
              <a:latin typeface="Calibri"/>
              <a:cs typeface="Calibri"/>
            </a:endParaRPr>
          </a:p>
          <a:p>
            <a:pPr marL="88265" marR="79375" algn="just">
              <a:lnSpc>
                <a:spcPct val="100000"/>
              </a:lnSpc>
              <a:spcBef>
                <a:spcPts val="164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Third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there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b="1" spc="-10" dirty="0">
                <a:latin typeface="Calibri"/>
                <a:cs typeface="Calibri"/>
              </a:rPr>
              <a:t>direct </a:t>
            </a:r>
            <a:r>
              <a:rPr sz="2400" b="1" spc="-15" dirty="0">
                <a:latin typeface="Calibri"/>
                <a:cs typeface="Calibri"/>
              </a:rPr>
              <a:t>extension </a:t>
            </a:r>
            <a:r>
              <a:rPr sz="2400" b="1" spc="-10" dirty="0">
                <a:latin typeface="Calibri"/>
                <a:cs typeface="Calibri"/>
              </a:rPr>
              <a:t>from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contiguous </a:t>
            </a:r>
            <a:r>
              <a:rPr sz="2400" b="1" spc="-10" dirty="0">
                <a:latin typeface="Calibri"/>
                <a:cs typeface="Calibri"/>
              </a:rPr>
              <a:t>infection</a:t>
            </a:r>
            <a:r>
              <a:rPr sz="2400" spc="-10" dirty="0">
                <a:latin typeface="Calibri"/>
                <a:cs typeface="Calibri"/>
              </a:rPr>
              <a:t>. </a:t>
            </a:r>
            <a:r>
              <a:rPr sz="2400" spc="-5" dirty="0">
                <a:latin typeface="Calibri"/>
                <a:cs typeface="Calibri"/>
              </a:rPr>
              <a:t>Subphrenic abscess,  empyema, nephritic or perinephric abscess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less </a:t>
            </a:r>
            <a:r>
              <a:rPr sz="2400" spc="-10" dirty="0">
                <a:latin typeface="Calibri"/>
                <a:cs typeface="Calibri"/>
              </a:rPr>
              <a:t>frequently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causes.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1791" y="5859779"/>
            <a:ext cx="10867644" cy="797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1791" y="5859779"/>
            <a:ext cx="10868025" cy="79756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90805" marR="81280">
              <a:lnSpc>
                <a:spcPct val="100000"/>
              </a:lnSpc>
              <a:spcBef>
                <a:spcPts val="11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Lastly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trauma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cause. </a:t>
            </a:r>
            <a:r>
              <a:rPr sz="2400" spc="-10" dirty="0">
                <a:latin typeface="Calibri"/>
                <a:cs typeface="Calibri"/>
              </a:rPr>
              <a:t>There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penetrating </a:t>
            </a:r>
            <a:r>
              <a:rPr sz="2400" dirty="0">
                <a:latin typeface="Calibri"/>
                <a:cs typeface="Calibri"/>
              </a:rPr>
              <a:t>injury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subcutaneous  </a:t>
            </a:r>
            <a:r>
              <a:rPr sz="2400" dirty="0">
                <a:latin typeface="Calibri"/>
                <a:cs typeface="Calibri"/>
              </a:rPr>
              <a:t>injury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liver.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57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Dr. Ketul Shah</vt:lpstr>
      <vt:lpstr>Contents</vt:lpstr>
      <vt:lpstr>BACKGROUND: INTRA-ABDOMINAL ABSCESS</vt:lpstr>
      <vt:lpstr>Extranote</vt:lpstr>
      <vt:lpstr>Extranote: Retroperitoneal organs</vt:lpstr>
      <vt:lpstr>PowerPoint Presentation</vt:lpstr>
      <vt:lpstr>Extranotes</vt:lpstr>
      <vt:lpstr>Introduction: Liver Abscess</vt:lpstr>
      <vt:lpstr>Pyogenic Liver Abscess</vt:lpstr>
      <vt:lpstr>Introduction: Liver Abscess</vt:lpstr>
      <vt:lpstr>Pyogenic Liver abscess</vt:lpstr>
      <vt:lpstr>Risk factors for development of HA</vt:lpstr>
      <vt:lpstr>Risk factors for development of HA</vt:lpstr>
      <vt:lpstr>Risk factors for development of HA</vt:lpstr>
      <vt:lpstr>Risk factors for development of HA</vt:lpstr>
      <vt:lpstr>Pathogenesis</vt:lpstr>
      <vt:lpstr>Others</vt:lpstr>
      <vt:lpstr>Microbiology</vt:lpstr>
      <vt:lpstr>Clinical Features</vt:lpstr>
      <vt:lpstr>Symptoms Associated with PLA</vt:lpstr>
      <vt:lpstr>Physical Examination</vt:lpstr>
      <vt:lpstr>Physical Signs Associated with PLA</vt:lpstr>
      <vt:lpstr>Microbiology studies</vt:lpstr>
      <vt:lpstr>Laboratory Findings Associated with PLA</vt:lpstr>
      <vt:lpstr>Chest x-rays/ Abd X ray</vt:lpstr>
      <vt:lpstr>Ultrasonography</vt:lpstr>
      <vt:lpstr>USG</vt:lpstr>
      <vt:lpstr>USG</vt:lpstr>
      <vt:lpstr>CEUS: HA</vt:lpstr>
      <vt:lpstr>CT SCANS</vt:lpstr>
      <vt:lpstr>CT Scan: HA</vt:lpstr>
      <vt:lpstr>CT SCANS: PLA</vt:lpstr>
      <vt:lpstr>CT Scan: PLA: Cluster sign</vt:lpstr>
      <vt:lpstr>CT Scan of PLA</vt:lpstr>
      <vt:lpstr>General Approach</vt:lpstr>
      <vt:lpstr>Modalities of Management</vt:lpstr>
      <vt:lpstr>Antibiotics Regime</vt:lpstr>
      <vt:lpstr>Empirical Antibiotic Regime</vt:lpstr>
      <vt:lpstr>Empiric antibiotic therapy</vt:lpstr>
      <vt:lpstr>Duration of therapy</vt:lpstr>
      <vt:lpstr>Drainage: single abscesses with a diameter ≤5 cm</vt:lpstr>
      <vt:lpstr>Drainage: single abscesses with diameter &gt;5 cm</vt:lpstr>
      <vt:lpstr>Multiple Abscess</vt:lpstr>
      <vt:lpstr>Endoscopic drainage</vt:lpstr>
      <vt:lpstr>Surgical Drainage</vt:lpstr>
      <vt:lpstr>Surgery</vt:lpstr>
      <vt:lpstr>PowerPoint Presentation</vt:lpstr>
      <vt:lpstr>Inflammatory pseudotumor of the liver</vt:lpstr>
      <vt:lpstr>Inflammatory pseudotumor of the liver</vt:lpstr>
      <vt:lpstr>Prognosis</vt:lpstr>
      <vt:lpstr>Complications of pyogenic liver abscess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Ketul Shah</dc:title>
  <cp:lastModifiedBy>919724507634</cp:lastModifiedBy>
  <cp:revision>2</cp:revision>
  <dcterms:created xsi:type="dcterms:W3CDTF">2020-04-18T07:41:16Z</dcterms:created>
  <dcterms:modified xsi:type="dcterms:W3CDTF">2020-07-22T04:23:40Z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2020-04-18T00:00:00Z</vt:filetime>
  </property>
</Properties>
</file>