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5" r:id="rId10"/>
    <p:sldId id="267" r:id="rId11"/>
    <p:sldId id="270" r:id="rId12"/>
    <p:sldId id="263" r:id="rId13"/>
    <p:sldId id="264" r:id="rId14"/>
    <p:sldId id="268" r:id="rId15"/>
    <p:sldId id="269" r:id="rId16"/>
    <p:sldId id="271" r:id="rId17"/>
    <p:sldId id="272" r:id="rId18"/>
    <p:sldId id="273" r:id="rId19"/>
    <p:sldId id="274" r:id="rId20"/>
    <p:sldId id="281" r:id="rId21"/>
    <p:sldId id="280" r:id="rId22"/>
    <p:sldId id="275" r:id="rId23"/>
    <p:sldId id="276" r:id="rId24"/>
    <p:sldId id="277" r:id="rId25"/>
    <p:sldId id="278" r:id="rId26"/>
    <p:sldId id="279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7D8B8-6F35-42A5-9AAD-13A56E7102FB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83307-A8D4-411A-9E5E-8F33E0417E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7D8B8-6F35-42A5-9AAD-13A56E7102FB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83307-A8D4-411A-9E5E-8F33E0417E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7D8B8-6F35-42A5-9AAD-13A56E7102FB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83307-A8D4-411A-9E5E-8F33E0417E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7D8B8-6F35-42A5-9AAD-13A56E7102FB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83307-A8D4-411A-9E5E-8F33E0417E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7D8B8-6F35-42A5-9AAD-13A56E7102FB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83307-A8D4-411A-9E5E-8F33E0417E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7D8B8-6F35-42A5-9AAD-13A56E7102FB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83307-A8D4-411A-9E5E-8F33E0417E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7D8B8-6F35-42A5-9AAD-13A56E7102FB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83307-A8D4-411A-9E5E-8F33E0417E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7D8B8-6F35-42A5-9AAD-13A56E7102FB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83307-A8D4-411A-9E5E-8F33E0417E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7D8B8-6F35-42A5-9AAD-13A56E7102FB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83307-A8D4-411A-9E5E-8F33E0417E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7D8B8-6F35-42A5-9AAD-13A56E7102FB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83307-A8D4-411A-9E5E-8F33E0417E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7D8B8-6F35-42A5-9AAD-13A56E7102FB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83307-A8D4-411A-9E5E-8F33E0417E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7D8B8-6F35-42A5-9AAD-13A56E7102FB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83307-A8D4-411A-9E5E-8F33E0417E2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WILM’S TUMOUR</a:t>
            </a:r>
            <a:br>
              <a:rPr lang="en-US" dirty="0" smtClean="0"/>
            </a:br>
            <a:r>
              <a:rPr lang="en-US" dirty="0" smtClean="0"/>
              <a:t>(nephroblastoma)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                DR.OHANG CHAUDHARI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SPREAD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BLOOD								-lung &amp; liver						- rarely to bone</a:t>
            </a:r>
          </a:p>
          <a:p>
            <a:r>
              <a:rPr lang="en-US" dirty="0" smtClean="0"/>
              <a:t> LOCAL								 – capsule of kidney</a:t>
            </a:r>
          </a:p>
          <a:p>
            <a:r>
              <a:rPr lang="en-US" dirty="0" smtClean="0"/>
              <a:t> LYMPHATIC 							- para aortic LN						- mediastinal LN					         	- left supraclavicular LN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Staging of wilm’s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I-    disease confined to kidney				- completely resectable	</a:t>
            </a:r>
          </a:p>
          <a:p>
            <a:pPr>
              <a:buNone/>
            </a:pPr>
            <a:r>
              <a:rPr lang="en-US" dirty="0" smtClean="0"/>
              <a:t>II-    tumour extends beyond kidney			- can resect completely</a:t>
            </a:r>
          </a:p>
          <a:p>
            <a:pPr>
              <a:buNone/>
            </a:pPr>
            <a:r>
              <a:rPr lang="en-US" dirty="0" smtClean="0"/>
              <a:t>III-   residual disease ( after resection)			- with positive LN &amp; massive spillage</a:t>
            </a:r>
          </a:p>
          <a:p>
            <a:pPr>
              <a:buNone/>
            </a:pPr>
            <a:r>
              <a:rPr lang="en-US" dirty="0" smtClean="0"/>
              <a:t>IV-   blood born metastasis</a:t>
            </a:r>
          </a:p>
          <a:p>
            <a:pPr>
              <a:buNone/>
            </a:pPr>
            <a:r>
              <a:rPr lang="en-US" dirty="0" smtClean="0"/>
              <a:t>V-     bilateral disease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Common in female child 2-4 years</a:t>
            </a:r>
          </a:p>
          <a:p>
            <a:pPr>
              <a:buNone/>
            </a:pPr>
            <a:r>
              <a:rPr lang="en-US" dirty="0" smtClean="0"/>
              <a:t>		- less  than 1 year of age poor prognosis		- upper limit is 7 Years</a:t>
            </a:r>
          </a:p>
          <a:p>
            <a:r>
              <a:rPr lang="en-US" dirty="0" smtClean="0"/>
              <a:t>Abdominal distension					- due to hugely enlarged kidney			- nodular  on palpation</a:t>
            </a:r>
          </a:p>
          <a:p>
            <a:r>
              <a:rPr lang="en-US" dirty="0" smtClean="0"/>
              <a:t>Haematuria							- bad prognostic symptom				-indicates rupture of tumour in renal pelvis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Low grade fever						- tumour necrosis					- that release pyogens</a:t>
            </a:r>
          </a:p>
          <a:p>
            <a:r>
              <a:rPr lang="en-US" dirty="0" smtClean="0"/>
              <a:t>Hypertension</a:t>
            </a:r>
          </a:p>
          <a:p>
            <a:endParaRPr lang="en-US" dirty="0" smtClean="0"/>
          </a:p>
          <a:p>
            <a:r>
              <a:rPr lang="en-US" dirty="0" smtClean="0"/>
              <a:t>Other congenital anomalies				- glaucoma							- aniridia(loss of iris)					-hemihypertrophy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 examination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Palpable abdominal mass					- smooth, mobile, firm or hard			- lobular, located in loin				-moves with respiration				- bimanually palpable, ballotable			-dullness in renal angle				-resonant band in front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 examination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does not cross midline													- adrenal neuroblastoma that  crosses 			midline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INVESTIGATIONS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USG ABDOMEN- solid tumour</a:t>
            </a:r>
          </a:p>
          <a:p>
            <a:r>
              <a:rPr lang="en-US" dirty="0" smtClean="0"/>
              <a:t>CECT ABDOMEN- extent &amp; spread</a:t>
            </a:r>
          </a:p>
          <a:p>
            <a:r>
              <a:rPr lang="en-US" dirty="0" smtClean="0"/>
              <a:t>RENAL ANGIOGHRAPHY</a:t>
            </a:r>
          </a:p>
          <a:p>
            <a:r>
              <a:rPr lang="en-US" dirty="0" smtClean="0"/>
              <a:t>IVP</a:t>
            </a:r>
          </a:p>
          <a:p>
            <a:r>
              <a:rPr lang="en-US" dirty="0" smtClean="0"/>
              <a:t>X- RAY  ABDOMEN- egg shell peripheral calcification </a:t>
            </a:r>
          </a:p>
          <a:p>
            <a:r>
              <a:rPr lang="en-US" dirty="0" smtClean="0"/>
              <a:t>MRI</a:t>
            </a:r>
          </a:p>
          <a:p>
            <a:r>
              <a:rPr lang="en-US" dirty="0" smtClean="0"/>
              <a:t>FNAC			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Chest x ray							- to see pulmonary metastasis</a:t>
            </a:r>
          </a:p>
          <a:p>
            <a:r>
              <a:rPr lang="en-US" dirty="0" smtClean="0"/>
              <a:t>Bone scan</a:t>
            </a:r>
          </a:p>
          <a:p>
            <a:endParaRPr lang="en-US" dirty="0" smtClean="0"/>
          </a:p>
          <a:p>
            <a:r>
              <a:rPr lang="en-US" dirty="0" smtClean="0"/>
              <a:t>Urine microscopy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Differential diagnosis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Adrenal neuroblastoma</a:t>
            </a:r>
          </a:p>
          <a:p>
            <a:endParaRPr lang="en-US" dirty="0" smtClean="0"/>
          </a:p>
          <a:p>
            <a:r>
              <a:rPr lang="en-US" dirty="0" smtClean="0"/>
              <a:t>Retroperitoneal tumour</a:t>
            </a:r>
          </a:p>
          <a:p>
            <a:endParaRPr lang="en-US" dirty="0" smtClean="0"/>
          </a:p>
          <a:p>
            <a:r>
              <a:rPr lang="en-US" dirty="0" smtClean="0"/>
              <a:t>Renal cyst</a:t>
            </a:r>
          </a:p>
          <a:p>
            <a:endParaRPr lang="en-US" dirty="0" smtClean="0"/>
          </a:p>
          <a:p>
            <a:r>
              <a:rPr lang="en-US" dirty="0" smtClean="0"/>
              <a:t>Polycystic kidney disease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Based on stage of the disease</a:t>
            </a:r>
          </a:p>
          <a:p>
            <a:endParaRPr lang="en-US" dirty="0" smtClean="0"/>
          </a:p>
          <a:p>
            <a:r>
              <a:rPr lang="en-US" dirty="0" smtClean="0"/>
              <a:t>Usually surgery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Follow by -chemotherapy						  -radiotherapy</a:t>
            </a:r>
          </a:p>
          <a:p>
            <a:r>
              <a:rPr lang="en-US" dirty="0" smtClean="0"/>
              <a:t>Recurrence is common</a:t>
            </a:r>
          </a:p>
          <a:p>
            <a:r>
              <a:rPr lang="en-US" dirty="0" smtClean="0"/>
              <a:t>Poor prognosis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 a MALIGNANT tumour of the kidney </a:t>
            </a:r>
          </a:p>
          <a:p>
            <a:endParaRPr lang="en-US" dirty="0"/>
          </a:p>
          <a:p>
            <a:r>
              <a:rPr lang="en-US" dirty="0" smtClean="0"/>
              <a:t>Seen in children- first 4 years of life</a:t>
            </a:r>
          </a:p>
          <a:p>
            <a:endParaRPr lang="en-US" dirty="0"/>
          </a:p>
          <a:p>
            <a:r>
              <a:rPr lang="en-US" dirty="0" smtClean="0"/>
              <a:t>Bilateral in 5% cases</a:t>
            </a:r>
          </a:p>
          <a:p>
            <a:endParaRPr lang="en-US" dirty="0"/>
          </a:p>
          <a:p>
            <a:r>
              <a:rPr lang="en-US" dirty="0" smtClean="0"/>
              <a:t>Located in  upper pole or lower pole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Nephron sparing surgery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case of bilateral disease</a:t>
            </a:r>
          </a:p>
          <a:p>
            <a:endParaRPr lang="en-US" dirty="0" smtClean="0"/>
          </a:p>
          <a:p>
            <a:r>
              <a:rPr lang="en-US" dirty="0" smtClean="0"/>
              <a:t>Bilateral partial nephrectomy</a:t>
            </a:r>
          </a:p>
          <a:p>
            <a:endParaRPr lang="en-US" dirty="0" smtClean="0"/>
          </a:p>
          <a:p>
            <a:r>
              <a:rPr lang="en-US" dirty="0" smtClean="0"/>
              <a:t>Nephrectomy on one side &amp; partial nephrectomy on other side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chemotherapy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ACTINOMYCIN- D</a:t>
            </a:r>
          </a:p>
          <a:p>
            <a:endParaRPr lang="en-US" dirty="0" smtClean="0"/>
          </a:p>
          <a:p>
            <a:r>
              <a:rPr lang="en-US" dirty="0" smtClean="0"/>
              <a:t>VINCRISTINE</a:t>
            </a:r>
          </a:p>
          <a:p>
            <a:endParaRPr lang="en-US" dirty="0" smtClean="0"/>
          </a:p>
          <a:p>
            <a:r>
              <a:rPr lang="en-US" dirty="0" smtClean="0"/>
              <a:t>DOXORUBICIN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Stage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NEPHRECTOMY</a:t>
            </a:r>
          </a:p>
          <a:p>
            <a:endParaRPr lang="en-US" dirty="0" smtClean="0"/>
          </a:p>
          <a:p>
            <a:r>
              <a:rPr lang="en-US" dirty="0" smtClean="0"/>
              <a:t>FOLLOW BY 18  week chemotherapy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Stage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NEPHRECTOMY</a:t>
            </a:r>
          </a:p>
          <a:p>
            <a:endParaRPr lang="en-US" dirty="0" smtClean="0"/>
          </a:p>
          <a:p>
            <a:r>
              <a:rPr lang="en-US" dirty="0" smtClean="0"/>
              <a:t>F/B abdominal radiation</a:t>
            </a:r>
          </a:p>
          <a:p>
            <a:endParaRPr lang="en-US" dirty="0" smtClean="0"/>
          </a:p>
          <a:p>
            <a:r>
              <a:rPr lang="en-US" dirty="0" smtClean="0"/>
              <a:t>24 weeks of chemotherapy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Stage III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Abdominal radiation</a:t>
            </a:r>
          </a:p>
          <a:p>
            <a:endParaRPr lang="en-US" dirty="0" smtClean="0"/>
          </a:p>
          <a:p>
            <a:r>
              <a:rPr lang="en-US" dirty="0" smtClean="0"/>
              <a:t>24 weeks of chemotherapy</a:t>
            </a:r>
          </a:p>
          <a:p>
            <a:endParaRPr lang="en-US" dirty="0" smtClean="0"/>
          </a:p>
          <a:p>
            <a:r>
              <a:rPr lang="en-US" dirty="0" smtClean="0"/>
              <a:t>Nephrectomy after tumour shrinkage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Stage IV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Nephrectomy</a:t>
            </a:r>
          </a:p>
          <a:p>
            <a:endParaRPr lang="en-US" dirty="0" smtClean="0"/>
          </a:p>
          <a:p>
            <a:r>
              <a:rPr lang="en-US" dirty="0" smtClean="0"/>
              <a:t>Abdominal radiation</a:t>
            </a:r>
          </a:p>
          <a:p>
            <a:endParaRPr lang="en-US" dirty="0" smtClean="0"/>
          </a:p>
          <a:p>
            <a:r>
              <a:rPr lang="en-US" dirty="0" smtClean="0"/>
              <a:t>24 weeks chemotherapy</a:t>
            </a:r>
          </a:p>
          <a:p>
            <a:endParaRPr lang="en-US" dirty="0" smtClean="0"/>
          </a:p>
          <a:p>
            <a:r>
              <a:rPr lang="en-US" dirty="0" smtClean="0"/>
              <a:t>Radiation of metastatic site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Stage 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NEPHRON SPARING SURGERY</a:t>
            </a:r>
          </a:p>
          <a:p>
            <a:endParaRPr lang="en-US" dirty="0" smtClean="0"/>
          </a:p>
          <a:p>
            <a:r>
              <a:rPr lang="en-US" dirty="0" smtClean="0"/>
              <a:t>Radiation</a:t>
            </a:r>
          </a:p>
          <a:p>
            <a:endParaRPr lang="en-US" dirty="0" smtClean="0"/>
          </a:p>
          <a:p>
            <a:r>
              <a:rPr lang="en-US" dirty="0" smtClean="0"/>
              <a:t>chemotherapy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MCQ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are associated congenital anomalies in </a:t>
            </a:r>
            <a:r>
              <a:rPr lang="en-US" dirty="0" smtClean="0"/>
              <a:t>wilm’s tumour EXCEPT													1. glaucoma						</a:t>
            </a:r>
            <a:r>
              <a:rPr lang="en-US" dirty="0" smtClean="0"/>
              <a:t>2. aniridia</a:t>
            </a:r>
            <a:r>
              <a:rPr lang="en-US" dirty="0" smtClean="0"/>
              <a:t>				</a:t>
            </a:r>
            <a:r>
              <a:rPr lang="en-US" dirty="0" smtClean="0"/>
              <a:t>3.hemihypertrophy					4.down’s syndrome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MCQ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stage 4 wilm’s tumour chemotherapy given for how many weeks?												</a:t>
            </a:r>
            <a:r>
              <a:rPr lang="en-US" dirty="0" smtClean="0"/>
              <a:t>	</a:t>
            </a:r>
            <a:r>
              <a:rPr lang="en-US" dirty="0" smtClean="0"/>
              <a:t>1. 12 weeks						2. 24 weeks						3. 6 weeks							4. 21 weeks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MCQ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Presence of blood spread in wilm’s tumour is which stage?															1. stage 2							2. stage 3							3. stage 4							4. stage 5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where it arise?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Arise from EMBRYONIC CONNECTIVE TISSUE</a:t>
            </a:r>
          </a:p>
          <a:p>
            <a:endParaRPr lang="en-US" dirty="0"/>
          </a:p>
          <a:p>
            <a:r>
              <a:rPr lang="en-US" dirty="0" smtClean="0"/>
              <a:t>Composed of – epithelial 							- mesothelial elements</a:t>
            </a:r>
          </a:p>
          <a:p>
            <a:endParaRPr lang="en-US" dirty="0"/>
          </a:p>
          <a:p>
            <a:r>
              <a:rPr lang="en-US" dirty="0" smtClean="0"/>
              <a:t>It may contain -  bone 							- cartilage							- muscle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MCQ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r>
              <a:rPr lang="en-US" dirty="0" smtClean="0"/>
              <a:t>  Upper limit of age for wilm’s tumour is											1. 5 years 							2. 7 years							3. 14 years							4. 20 years</a:t>
            </a: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MCQ 5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of the following gene is responsible for WILM’S  tumour??														1. </a:t>
            </a:r>
            <a:r>
              <a:rPr lang="en-US" dirty="0" smtClean="0"/>
              <a:t>WT1							2. WT3							3. WT4							4. WT 5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Unknown</a:t>
            </a:r>
          </a:p>
          <a:p>
            <a:endParaRPr lang="en-US" dirty="0" smtClean="0"/>
          </a:p>
          <a:p>
            <a:r>
              <a:rPr lang="en-US" dirty="0" smtClean="0"/>
              <a:t>Genetic abnormalities					- WT1 gene						- WT2 gene</a:t>
            </a:r>
          </a:p>
          <a:p>
            <a:r>
              <a:rPr lang="en-US" dirty="0" smtClean="0"/>
              <a:t>Abnormal proliferation of metanephric blastemal cells (primitive embryonic cells of kidney)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believe that 						- it begins to grow as a fetus develops in 		the womb						- with some embryonic cells that should 		not be there in kidney				- which later forming the tumour			-also termed as  NEPHROBLASTOMA			( immature embryonic tissue)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arise in one of the poles</a:t>
            </a:r>
          </a:p>
          <a:p>
            <a:r>
              <a:rPr lang="en-US" dirty="0" smtClean="0"/>
              <a:t>It will distort the normal shape of kidney</a:t>
            </a:r>
          </a:p>
          <a:p>
            <a:r>
              <a:rPr lang="en-US" dirty="0" smtClean="0"/>
              <a:t> soft tumour							-Greyish white or pinkish white in colour	- with areas of haemorrhagic necrosis</a:t>
            </a:r>
          </a:p>
          <a:p>
            <a:r>
              <a:rPr lang="en-US" dirty="0" smtClean="0"/>
              <a:t>Uniform tumour &amp;  capacity for rapid growth 		-  grows to large size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microscopy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EPITHELIAL ELEMENTS					- tubules &amp; glomeruli</a:t>
            </a:r>
          </a:p>
          <a:p>
            <a:r>
              <a:rPr lang="en-US" dirty="0" smtClean="0"/>
              <a:t>STROMAL ELEMENTS					-fat, skeletal muscles, cartilage</a:t>
            </a:r>
          </a:p>
          <a:p>
            <a:r>
              <a:rPr lang="en-US" dirty="0" smtClean="0"/>
              <a:t>CONNECTIVE TISSUE ELEMENTS			-spindle </a:t>
            </a:r>
            <a:r>
              <a:rPr lang="en-US" dirty="0" err="1" smtClean="0"/>
              <a:t>cell,bone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HISTOLOGICAL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CYSTIC  NEPHROMA</a:t>
            </a:r>
          </a:p>
          <a:p>
            <a:endParaRPr lang="en-US" dirty="0" smtClean="0"/>
          </a:p>
          <a:p>
            <a:r>
              <a:rPr lang="en-US" dirty="0" smtClean="0"/>
              <a:t>MESOBLASTIC NEPHROMA</a:t>
            </a:r>
          </a:p>
          <a:p>
            <a:endParaRPr lang="en-US" dirty="0" smtClean="0"/>
          </a:p>
          <a:p>
            <a:r>
              <a:rPr lang="en-US" dirty="0" smtClean="0"/>
              <a:t>NEPHROBLASTOMA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FAVOURABLE HISTOLOGY					-without anaplastic features</a:t>
            </a:r>
          </a:p>
          <a:p>
            <a:endParaRPr lang="en-US" dirty="0" smtClean="0"/>
          </a:p>
          <a:p>
            <a:r>
              <a:rPr lang="en-US" dirty="0" smtClean="0"/>
              <a:t>UNFAVOURABLE HISTOLOGY				- with anaplastic features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310</Words>
  <Application>Microsoft Office PowerPoint</Application>
  <PresentationFormat>On-screen Show (4:3)</PresentationFormat>
  <Paragraphs>146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WILM’S TUMOUR (nephroblastoma)</vt:lpstr>
      <vt:lpstr>What is it?</vt:lpstr>
      <vt:lpstr>From where it arise?</vt:lpstr>
      <vt:lpstr>Etiology</vt:lpstr>
      <vt:lpstr>Etiology</vt:lpstr>
      <vt:lpstr>Pathology</vt:lpstr>
      <vt:lpstr>microscopy</vt:lpstr>
      <vt:lpstr>HISTOLOGICAL TYPES</vt:lpstr>
      <vt:lpstr>TYPES</vt:lpstr>
      <vt:lpstr>SPREAD</vt:lpstr>
      <vt:lpstr>Staging of wilm’s</vt:lpstr>
      <vt:lpstr>Clinical features</vt:lpstr>
      <vt:lpstr>Clinical features</vt:lpstr>
      <vt:lpstr>On examination</vt:lpstr>
      <vt:lpstr>On examination</vt:lpstr>
      <vt:lpstr>INVESTIGATIONS</vt:lpstr>
      <vt:lpstr>other</vt:lpstr>
      <vt:lpstr>Differential diagnosis</vt:lpstr>
      <vt:lpstr>Treatment</vt:lpstr>
      <vt:lpstr>Nephron sparing surgery</vt:lpstr>
      <vt:lpstr>chemotherapy</vt:lpstr>
      <vt:lpstr>Stage I</vt:lpstr>
      <vt:lpstr>Stage II</vt:lpstr>
      <vt:lpstr>Stage III</vt:lpstr>
      <vt:lpstr>Stage IV</vt:lpstr>
      <vt:lpstr>Stage V</vt:lpstr>
      <vt:lpstr>MCQ 1</vt:lpstr>
      <vt:lpstr>MCQ 2</vt:lpstr>
      <vt:lpstr>MCQ 3</vt:lpstr>
      <vt:lpstr>MCQ 4</vt:lpstr>
      <vt:lpstr>MCQ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WILM’S TUMOUR (nephroblastoma)</dc:title>
  <dc:creator>drohang chaudhari</dc:creator>
  <cp:lastModifiedBy>drohang chaudhari</cp:lastModifiedBy>
  <cp:revision>50</cp:revision>
  <dcterms:created xsi:type="dcterms:W3CDTF">2020-04-29T01:21:13Z</dcterms:created>
  <dcterms:modified xsi:type="dcterms:W3CDTF">2020-04-30T18:38:31Z</dcterms:modified>
</cp:coreProperties>
</file>