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70" r:id="rId9"/>
    <p:sldId id="272" r:id="rId10"/>
    <p:sldId id="274" r:id="rId11"/>
    <p:sldId id="276" r:id="rId12"/>
    <p:sldId id="279" r:id="rId13"/>
    <p:sldId id="277" r:id="rId14"/>
    <p:sldId id="281" r:id="rId15"/>
    <p:sldId id="283" r:id="rId16"/>
    <p:sldId id="285" r:id="rId17"/>
    <p:sldId id="263" r:id="rId18"/>
    <p:sldId id="287" r:id="rId19"/>
    <p:sldId id="264" r:id="rId20"/>
    <p:sldId id="265" r:id="rId21"/>
    <p:sldId id="288" r:id="rId22"/>
    <p:sldId id="289" r:id="rId23"/>
    <p:sldId id="291" r:id="rId24"/>
    <p:sldId id="29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CCF9-04E1-4D03-926D-FF938D2F062E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1EA3-771C-4D7C-9FF4-E4013EB0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152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CCF9-04E1-4D03-926D-FF938D2F062E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1EA3-771C-4D7C-9FF4-E4013EB0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458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CCF9-04E1-4D03-926D-FF938D2F062E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1EA3-771C-4D7C-9FF4-E4013EB0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369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CCF9-04E1-4D03-926D-FF938D2F062E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1EA3-771C-4D7C-9FF4-E4013EB0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104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CCF9-04E1-4D03-926D-FF938D2F062E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1EA3-771C-4D7C-9FF4-E4013EB0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088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CCF9-04E1-4D03-926D-FF938D2F062E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1EA3-771C-4D7C-9FF4-E4013EB0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635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CCF9-04E1-4D03-926D-FF938D2F062E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1EA3-771C-4D7C-9FF4-E4013EB0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612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CCF9-04E1-4D03-926D-FF938D2F062E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1EA3-771C-4D7C-9FF4-E4013EB0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866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CCF9-04E1-4D03-926D-FF938D2F062E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1EA3-771C-4D7C-9FF4-E4013EB0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892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CCF9-04E1-4D03-926D-FF938D2F062E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1EA3-771C-4D7C-9FF4-E4013EB0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690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CCF9-04E1-4D03-926D-FF938D2F062E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1EA3-771C-4D7C-9FF4-E4013EB0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3049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6CCF9-04E1-4D03-926D-FF938D2F062E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51EA3-771C-4D7C-9FF4-E4013EB0A2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042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0690"/>
            <a:ext cx="9144000" cy="2387600"/>
          </a:xfrm>
        </p:spPr>
        <p:txBody>
          <a:bodyPr/>
          <a:lstStyle/>
          <a:p>
            <a:r>
              <a:rPr lang="en-US" dirty="0"/>
              <a:t>Psychology of memory</a:t>
            </a:r>
            <a:br>
              <a:rPr lang="en-US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202238"/>
            <a:ext cx="9144000" cy="1655762"/>
          </a:xfrm>
        </p:spPr>
        <p:txBody>
          <a:bodyPr/>
          <a:lstStyle/>
          <a:p>
            <a:r>
              <a:rPr lang="en-US" dirty="0"/>
              <a:t>By: Dr </a:t>
            </a:r>
            <a:r>
              <a:rPr lang="en-US" dirty="0" err="1"/>
              <a:t>Nisheet</a:t>
            </a:r>
            <a:r>
              <a:rPr lang="en-US" dirty="0"/>
              <a:t> Patel</a:t>
            </a:r>
          </a:p>
          <a:p>
            <a:r>
              <a:rPr lang="en-US" dirty="0"/>
              <a:t>Department of Psychiatry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8594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4996"/>
            <a:ext cx="7772400" cy="11430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 b="1" u="sng" dirty="0"/>
              <a:t>Short-Term Memory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761" y="1371600"/>
            <a:ext cx="11024315" cy="47244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 sz="3200" u="sng" dirty="0"/>
              <a:t>Short-term memory (STM) (working memory)</a:t>
            </a:r>
            <a:r>
              <a:rPr lang="en-US" altLang="en-US" sz="3200" dirty="0"/>
              <a:t> - the memory system in which information is held for brief periods of time while being used</a:t>
            </a:r>
            <a:r>
              <a:rPr lang="en-US" altLang="en-US" sz="2400" dirty="0"/>
              <a:t>.</a:t>
            </a:r>
          </a:p>
          <a:p>
            <a:pPr>
              <a:buClr>
                <a:schemeClr val="tx1"/>
              </a:buClr>
            </a:pPr>
            <a:endParaRPr lang="en-US" altLang="en-US" sz="2400" dirty="0"/>
          </a:p>
          <a:p>
            <a:pPr lvl="1">
              <a:buClr>
                <a:schemeClr val="tx1"/>
              </a:buClr>
            </a:pPr>
            <a:r>
              <a:rPr lang="en-US" altLang="en-US" sz="3200" u="sng" dirty="0"/>
              <a:t>Selective</a:t>
            </a:r>
            <a:r>
              <a:rPr lang="en-US" altLang="en-US" sz="2000" u="sng" dirty="0"/>
              <a:t> attention</a:t>
            </a:r>
            <a:r>
              <a:rPr lang="en-US" altLang="en-US" sz="2000" dirty="0"/>
              <a:t> – the ability to focus on only one stimulus from among all sensory input.</a:t>
            </a:r>
            <a:endParaRPr lang="en-US" altLang="en-US" sz="2000" u="sng" dirty="0"/>
          </a:p>
        </p:txBody>
      </p:sp>
      <p:sp>
        <p:nvSpPr>
          <p:cNvPr id="2" name="Rectangle 1"/>
          <p:cNvSpPr/>
          <p:nvPr/>
        </p:nvSpPr>
        <p:spPr>
          <a:xfrm>
            <a:off x="1243883" y="4355085"/>
            <a:ext cx="85440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u="sng" dirty="0"/>
              <a:t>Chunking</a:t>
            </a:r>
            <a:r>
              <a:rPr lang="en-US" altLang="en-US" sz="2800" dirty="0"/>
              <a:t> – bits of information are combined into meaningful units, or chunks, so  more information can be held in STM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17480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3434" y="0"/>
            <a:ext cx="7772400" cy="983087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 u="sng" dirty="0"/>
              <a:t>Short-Term Memory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7728" y="983087"/>
            <a:ext cx="11281894" cy="5401614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Clr>
                <a:schemeClr val="tx1"/>
              </a:buClr>
            </a:pPr>
            <a:r>
              <a:rPr lang="en-US" altLang="en-US" sz="2400" u="sng" dirty="0"/>
              <a:t>Maintenance rehearsal</a:t>
            </a:r>
            <a:r>
              <a:rPr lang="en-US" altLang="en-US" sz="2400" dirty="0"/>
              <a:t> - practice of saying some information to be remembered over and over in one’s head in order to maintain it in short-term memory (STMs tend to be encoded in auditory form).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en-US" sz="2400" u="sng" dirty="0"/>
              <a:t>Elaborative rehearsal</a:t>
            </a:r>
            <a:r>
              <a:rPr lang="en-US" altLang="en-US" sz="2400" dirty="0"/>
              <a:t> - a method of transferring information from 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altLang="en-US" sz="2400" dirty="0"/>
              <a:t>    STM into LTM by making that information meaningful in some way by tying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altLang="en-US" sz="2400" dirty="0"/>
              <a:t>    or </a:t>
            </a:r>
            <a:r>
              <a:rPr lang="en-US" altLang="en-US" sz="2400" dirty="0" err="1"/>
              <a:t>integerating</a:t>
            </a:r>
            <a:r>
              <a:rPr lang="en-US" altLang="en-US" sz="2400" dirty="0"/>
              <a:t> with existing memories.</a:t>
            </a:r>
            <a:endParaRPr lang="en-US" altLang="en-US" sz="2400" u="sng" dirty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en-US" sz="2400" dirty="0"/>
              <a:t>Duration of STM  - lasts from about 12 to 30 seconds without rehearsal.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endParaRPr lang="en-US" altLang="en-US" sz="2400" dirty="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en-US" sz="2400" dirty="0"/>
              <a:t>STM is susceptible to interference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400" dirty="0"/>
              <a:t>	(e.g., if counting is interrupted,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400" dirty="0"/>
              <a:t>	have to start over).</a:t>
            </a:r>
          </a:p>
        </p:txBody>
      </p:sp>
    </p:spTree>
    <p:extLst>
      <p:ext uri="{BB962C8B-B14F-4D97-AF65-F5344CB8AC3E}">
        <p14:creationId xmlns:p14="http://schemas.microsoft.com/office/powerpoint/2010/main" val="226198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8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8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8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152400"/>
            <a:ext cx="6870700" cy="1066800"/>
          </a:xfrm>
        </p:spPr>
        <p:txBody>
          <a:bodyPr/>
          <a:lstStyle/>
          <a:p>
            <a:r>
              <a:rPr lang="en-US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Long term memory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-1" y="1371599"/>
            <a:ext cx="11835685" cy="51322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When we think about </a:t>
            </a:r>
            <a:r>
              <a:rPr lang="en-US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memory,it</a:t>
            </a: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usually LTM that we have in mind.</a:t>
            </a:r>
          </a:p>
          <a:p>
            <a:pPr marL="457200" indent="-457200" algn="ctr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Is the ability to store more information for long periods of time (life times) like phone numbers, names and address’ from when we were kids.</a:t>
            </a:r>
          </a:p>
          <a:p>
            <a:pPr marL="457200" indent="-457200" algn="ctr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long-term memory can store much larger quantities of information for potentially unlimited duration (sometimes a whole life span). Its capacity is immeasurably large.</a:t>
            </a:r>
          </a:p>
          <a:p>
            <a:pPr marL="457200" indent="-457200" algn="ctr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Long-term memory is often divided into two further main types</a:t>
            </a:r>
            <a:r>
              <a:rPr lang="en-US" sz="2800" dirty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800" b="1" dirty="0">
                <a:solidFill>
                  <a:schemeClr val="tx1">
                    <a:lumMod val="9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explicit</a:t>
            </a:r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(or </a:t>
            </a:r>
            <a:r>
              <a:rPr lang="en-US" sz="2800" b="1" dirty="0">
                <a:solidFill>
                  <a:schemeClr val="tx1">
                    <a:lumMod val="9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declarative</a:t>
            </a:r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memory and </a:t>
            </a:r>
            <a:r>
              <a:rPr lang="en-US" sz="2800" b="1" dirty="0">
                <a:solidFill>
                  <a:schemeClr val="tx1">
                    <a:lumMod val="9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implicit</a:t>
            </a:r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(or </a:t>
            </a:r>
            <a:r>
              <a:rPr lang="en-US" sz="2800" b="1" dirty="0">
                <a:solidFill>
                  <a:schemeClr val="tx1">
                    <a:lumMod val="9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procedural</a:t>
            </a:r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memory.</a:t>
            </a:r>
          </a:p>
        </p:txBody>
      </p:sp>
    </p:spTree>
    <p:extLst>
      <p:ext uri="{BB962C8B-B14F-4D97-AF65-F5344CB8AC3E}">
        <p14:creationId xmlns:p14="http://schemas.microsoft.com/office/powerpoint/2010/main" val="2224601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1369" y="1017431"/>
            <a:ext cx="10728101" cy="547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64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 u="sng" dirty="0"/>
              <a:t>Types of LTM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1690688"/>
            <a:ext cx="10515601" cy="47244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 u="sng" dirty="0"/>
              <a:t>Procedural (</a:t>
            </a:r>
            <a:r>
              <a:rPr lang="en-US" altLang="en-US" u="sng" dirty="0" err="1"/>
              <a:t>nondeclarative</a:t>
            </a:r>
            <a:r>
              <a:rPr lang="en-US" altLang="en-US" u="sng" dirty="0"/>
              <a:t>) memory</a:t>
            </a:r>
            <a:r>
              <a:rPr lang="en-US" altLang="en-US" dirty="0"/>
              <a:t> - type of long-term memory including memory for skills, procedures, habits, and conditioned responses. These memories are not conscious but are implied to exist because they affect conscious behavior.</a:t>
            </a:r>
          </a:p>
          <a:p>
            <a:pPr>
              <a:buClr>
                <a:schemeClr val="tx1"/>
              </a:buClr>
            </a:pPr>
            <a:r>
              <a:rPr lang="en-US" altLang="en-US" u="sng" dirty="0"/>
              <a:t>Declarative memory</a:t>
            </a:r>
            <a:r>
              <a:rPr lang="en-US" altLang="en-US" dirty="0"/>
              <a:t> – type of long-term memory</a:t>
            </a:r>
            <a:r>
              <a:rPr lang="en-US" altLang="en-US" u="sng" dirty="0"/>
              <a:t> </a:t>
            </a:r>
            <a:r>
              <a:rPr lang="en-US" altLang="en-US" dirty="0"/>
              <a:t>containing information that is conscious and known (memory for facts).</a:t>
            </a:r>
          </a:p>
        </p:txBody>
      </p:sp>
    </p:spTree>
    <p:extLst>
      <p:ext uri="{BB962C8B-B14F-4D97-AF65-F5344CB8AC3E}">
        <p14:creationId xmlns:p14="http://schemas.microsoft.com/office/powerpoint/2010/main" val="74729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 sz="4000" u="sng" dirty="0"/>
              <a:t>Procedural (</a:t>
            </a:r>
            <a:r>
              <a:rPr lang="en-US" altLang="en-US" sz="4000" u="sng" dirty="0" err="1"/>
              <a:t>Nondeclarative</a:t>
            </a:r>
            <a:r>
              <a:rPr lang="en-US" altLang="en-US" sz="4000" u="sng" dirty="0"/>
              <a:t>) LTM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338" y="1600200"/>
            <a:ext cx="7749862" cy="47244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dirty="0"/>
              <a:t>Skills that people know how to do.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dirty="0"/>
              <a:t>Also include emotional associations, habits, and simple conditioned reflexes that may or may not be in conscious awareness.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u="sng" dirty="0"/>
              <a:t>Anterograde amnesia</a:t>
            </a:r>
            <a:r>
              <a:rPr lang="en-US" altLang="en-US" sz="2400" dirty="0"/>
              <a:t> - loss of memory from the point of injury or trauma forward, or the inability to form new long-term memories. Usually does NOT affect procedural LTM.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dirty="0"/>
              <a:t>Procedural memory often called </a:t>
            </a:r>
            <a:r>
              <a:rPr lang="en-US" altLang="en-US" sz="2400" u="sng" dirty="0"/>
              <a:t>implicit memory</a:t>
            </a:r>
            <a:r>
              <a:rPr lang="en-US" altLang="en-US" sz="2400" dirty="0"/>
              <a:t> - memory that is not easily brought into conscious awareness</a:t>
            </a:r>
            <a:r>
              <a:rPr lang="en-US" altLang="en-US" dirty="0"/>
              <a:t>.</a:t>
            </a:r>
          </a:p>
        </p:txBody>
      </p:sp>
      <p:pic>
        <p:nvPicPr>
          <p:cNvPr id="1802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889" y="1447800"/>
            <a:ext cx="155257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0231" name="Picture 7" descr="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1" y="3733800"/>
            <a:ext cx="166052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803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 u="sng" dirty="0"/>
              <a:t>Declarative LTM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10044448" cy="47244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en-US" dirty="0"/>
              <a:t>All the things that people know.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en-US" u="sng" dirty="0"/>
              <a:t>Semantic memory</a:t>
            </a:r>
            <a:r>
              <a:rPr lang="en-US" altLang="en-US" dirty="0"/>
              <a:t> - type of declarative memory containing general knowledge, such as knowledge of language and information learned in formal education with a meaning</a:t>
            </a:r>
            <a:endParaRPr lang="en-US" altLang="en-US" u="sng" dirty="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en-US" u="sng" dirty="0"/>
              <a:t>Episodic memory</a:t>
            </a:r>
            <a:r>
              <a:rPr lang="en-US" altLang="en-US" dirty="0"/>
              <a:t> - type of declarative memory containing personal information not readily available to others, such as daily activities and events.</a:t>
            </a:r>
            <a:endParaRPr lang="en-US" altLang="en-US" u="sng" dirty="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en-US" dirty="0"/>
              <a:t>Semantic and episodic memories are forms of </a:t>
            </a:r>
            <a:r>
              <a:rPr lang="en-US" altLang="en-US" u="sng" dirty="0"/>
              <a:t>explicit memory</a:t>
            </a:r>
            <a:r>
              <a:rPr lang="en-US" altLang="en-US" dirty="0"/>
              <a:t> - memory that is consciously known.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5435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Tip of the tongue phenomenon(TOT)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shows what happens when we search through our library of experiences to retrieve a memory.</a:t>
            </a:r>
          </a:p>
          <a:p>
            <a:r>
              <a:rPr lang="en-US" dirty="0"/>
              <a:t>Suppose if we are trying to recall someone’s name but we can not quit remember </a:t>
            </a:r>
            <a:r>
              <a:rPr lang="en-US" dirty="0" err="1"/>
              <a:t>it,the</a:t>
            </a:r>
            <a:r>
              <a:rPr lang="en-US" dirty="0"/>
              <a:t> name is on our tip of tongue but can’t recall it.</a:t>
            </a:r>
          </a:p>
          <a:p>
            <a:r>
              <a:rPr lang="en-US" dirty="0"/>
              <a:t>We may come up with names similar to the name we want to recall.</a:t>
            </a:r>
          </a:p>
          <a:p>
            <a:r>
              <a:rPr lang="en-US" dirty="0"/>
              <a:t>This indicates that information is organized in LTM.</a:t>
            </a:r>
          </a:p>
          <a:p>
            <a:r>
              <a:rPr lang="en-US" dirty="0"/>
              <a:t>TOT is a retrieval failure.(recall has </a:t>
            </a:r>
            <a:r>
              <a:rPr lang="en-US" dirty="0" err="1"/>
              <a:t>failed,atleast</a:t>
            </a:r>
            <a:r>
              <a:rPr lang="en-US" dirty="0"/>
              <a:t> temporarily)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3750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3067"/>
          </a:xfrm>
        </p:spPr>
        <p:txBody>
          <a:bodyPr/>
          <a:lstStyle/>
          <a:p>
            <a:r>
              <a:rPr lang="en-US" u="sng" dirty="0"/>
              <a:t>Memory recall/retrieval</a:t>
            </a:r>
            <a:endParaRPr lang="en-IN" u="sng" dirty="0"/>
          </a:p>
        </p:txBody>
      </p:sp>
      <p:sp>
        <p:nvSpPr>
          <p:cNvPr id="27649" name="Content Placeholder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470877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sz="3600" b="1" u="sng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Retrieval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recall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or </a:t>
            </a:r>
            <a:r>
              <a:rPr lang="en-US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recollection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(calling back the stored information in response to some cue for use in a process or activity)</a:t>
            </a:r>
          </a:p>
          <a:p>
            <a:pPr>
              <a:buFont typeface="Wingdings" pitchFamily="2" charset="2"/>
              <a:buNone/>
            </a:pP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refers to the subsequent </a:t>
            </a:r>
            <a:r>
              <a:rPr lang="en-US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re-accessing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events or information from the past, which have been previously encoded and stored in the brain.</a:t>
            </a:r>
          </a:p>
          <a:p>
            <a:pPr>
              <a:buFont typeface="Wingdings" pitchFamily="2" charset="2"/>
              <a:buNone/>
            </a:pP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During recall, the brain "replays" a pattern of neural activity that was originally generated in response to a particular event, echoing the brain's perception of the real event.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6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124" y="334851"/>
            <a:ext cx="11384924" cy="6246253"/>
          </a:xfrm>
        </p:spPr>
        <p:txBody>
          <a:bodyPr>
            <a:normAutofit/>
          </a:bodyPr>
          <a:lstStyle/>
          <a:p>
            <a:r>
              <a:rPr lang="en-US" dirty="0"/>
              <a:t>Retrieval cues and reconstructive processes are important factors in the “read out” or retrieval from memory.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u="sng" dirty="0"/>
              <a:t>Retrieval cues</a:t>
            </a:r>
          </a:p>
          <a:p>
            <a:r>
              <a:rPr lang="en-US" dirty="0"/>
              <a:t>helps in finding stored information in LTM</a:t>
            </a:r>
          </a:p>
          <a:p>
            <a:r>
              <a:rPr lang="en-US" dirty="0"/>
              <a:t>By retrieval cues or reminders which direct the search to the appropriate part of LTM memory.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u="sng" dirty="0"/>
              <a:t>Reconstructive processes</a:t>
            </a:r>
          </a:p>
          <a:p>
            <a:r>
              <a:rPr lang="en-US" dirty="0"/>
              <a:t>It is modification of already stored input.</a:t>
            </a:r>
          </a:p>
          <a:p>
            <a:r>
              <a:rPr lang="en-US" dirty="0"/>
              <a:t>Sometimes called confabulation in cases of people with memory disorders who have very little stored in memory and try to fill in the gaps during retrieval.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77963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Definition of memory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the process whereby what is experienced or learned is established as a record in CNS(registration),where it persists with variable degree of permanence(retention) and can be recollected or retrieved from storage at will(recall).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2838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530" y="0"/>
            <a:ext cx="10515600" cy="1325563"/>
          </a:xfrm>
        </p:spPr>
        <p:txBody>
          <a:bodyPr/>
          <a:lstStyle/>
          <a:p>
            <a:r>
              <a:rPr lang="en-US" u="sng" dirty="0"/>
              <a:t>Forgetting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138" y="1452138"/>
            <a:ext cx="10515600" cy="5064572"/>
          </a:xfrm>
        </p:spPr>
        <p:txBody>
          <a:bodyPr/>
          <a:lstStyle/>
          <a:p>
            <a:r>
              <a:rPr lang="en-US" dirty="0"/>
              <a:t>It is apparent loss of information already encoded and stored in LTM</a:t>
            </a:r>
          </a:p>
          <a:p>
            <a:r>
              <a:rPr lang="en-US" dirty="0"/>
              <a:t>Types of forgetting: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Encoding failure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Decay or disuse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Retroactive interference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Proactive interference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5419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563" y="318796"/>
            <a:ext cx="10515600" cy="6262307"/>
          </a:xfrm>
        </p:spPr>
        <p:txBody>
          <a:bodyPr/>
          <a:lstStyle/>
          <a:p>
            <a:r>
              <a:rPr lang="en-US" dirty="0"/>
              <a:t>Encoding failure- the information is not attended and fails to be encoded in memory.</a:t>
            </a:r>
          </a:p>
          <a:p>
            <a:endParaRPr lang="en-US" dirty="0"/>
          </a:p>
          <a:p>
            <a:r>
              <a:rPr lang="en-US" dirty="0"/>
              <a:t>Decay or disuse- the information that is not accessed decays from the storage system over the time.</a:t>
            </a:r>
          </a:p>
          <a:p>
            <a:endParaRPr lang="en-US" dirty="0"/>
          </a:p>
          <a:p>
            <a:r>
              <a:rPr lang="en-US" dirty="0"/>
              <a:t>Proactive interference- older informations already in the memory interferes in the retrieval of newer information.</a:t>
            </a:r>
          </a:p>
          <a:p>
            <a:endParaRPr lang="en-US" dirty="0"/>
          </a:p>
          <a:p>
            <a:r>
              <a:rPr lang="en-US" dirty="0"/>
              <a:t>Retroactive interference-  newer information interferes in retrieval of older information.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2802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684" y="305918"/>
            <a:ext cx="10515600" cy="5978972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Motivated forgetting</a:t>
            </a:r>
          </a:p>
          <a:p>
            <a:r>
              <a:rPr lang="en-US" dirty="0"/>
              <a:t>Given by Sigmund </a:t>
            </a:r>
            <a:r>
              <a:rPr lang="en-US" dirty="0" err="1"/>
              <a:t>freud</a:t>
            </a:r>
            <a:r>
              <a:rPr lang="en-US" dirty="0"/>
              <a:t> in his book “psychopathology of everyday life”.</a:t>
            </a:r>
          </a:p>
          <a:p>
            <a:endParaRPr lang="en-US" dirty="0"/>
          </a:p>
          <a:p>
            <a:r>
              <a:rPr lang="en-US" dirty="0"/>
              <a:t>Done by repression.</a:t>
            </a:r>
          </a:p>
          <a:p>
            <a:endParaRPr lang="en-US" dirty="0"/>
          </a:p>
          <a:p>
            <a:r>
              <a:rPr lang="en-US" dirty="0"/>
              <a:t>People generally remember pleasant events more often than unpleasant ones</a:t>
            </a:r>
          </a:p>
        </p:txBody>
      </p:sp>
    </p:spTree>
    <p:extLst>
      <p:ext uri="{BB962C8B-B14F-4D97-AF65-F5344CB8AC3E}">
        <p14:creationId xmlns:p14="http://schemas.microsoft.com/office/powerpoint/2010/main" val="295525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 dirty="0"/>
              <a:t>Amnesia- loss of memory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7882" y="1352282"/>
            <a:ext cx="9544318" cy="4972318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en-US" u="sng" dirty="0"/>
              <a:t>Amnesia is profound memory deficit due to either loss of what was stored or inability to form new memories.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en-US" u="sng" dirty="0"/>
              <a:t>Types: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en-US" u="sng" dirty="0"/>
              <a:t>Retrograde amnesia</a:t>
            </a:r>
            <a:r>
              <a:rPr lang="en-US" altLang="en-US" dirty="0"/>
              <a:t> - loss of memory from the point of some injury or trauma backwards, or loss of memory for the past.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en-US" u="sng" dirty="0"/>
              <a:t>Anterograde amnesia</a:t>
            </a:r>
            <a:r>
              <a:rPr lang="en-US" altLang="en-US" dirty="0"/>
              <a:t> - loss of memory from the point of injury or trauma forward, or the inability to form new long-term memories (“senile dementia”).</a:t>
            </a:r>
            <a:endParaRPr lang="en-US" altLang="en-US" u="sng" dirty="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en-US" u="sng" dirty="0"/>
              <a:t>Infantile amnesia</a:t>
            </a:r>
            <a:r>
              <a:rPr lang="en-US" altLang="en-US" dirty="0"/>
              <a:t> - the inability to retrieve memories from much before age 3.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altLang="en-US" u="sng" dirty="0"/>
              <a:t>Autobiographical memory</a:t>
            </a:r>
            <a:r>
              <a:rPr lang="en-US" altLang="en-US" dirty="0"/>
              <a:t> - the memory for events and facts related to one’s personal life story (usually after age 3).</a:t>
            </a:r>
          </a:p>
        </p:txBody>
      </p:sp>
    </p:spTree>
    <p:extLst>
      <p:ext uri="{BB962C8B-B14F-4D97-AF65-F5344CB8AC3E}">
        <p14:creationId xmlns:p14="http://schemas.microsoft.com/office/powerpoint/2010/main" val="357640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744" y="3654425"/>
            <a:ext cx="10515600" cy="15228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/>
              <a:t>Thank you</a:t>
            </a:r>
            <a:endParaRPr lang="en-IN" sz="6000" dirty="0"/>
          </a:p>
        </p:txBody>
      </p:sp>
    </p:spTree>
    <p:extLst>
      <p:ext uri="{BB962C8B-B14F-4D97-AF65-F5344CB8AC3E}">
        <p14:creationId xmlns:p14="http://schemas.microsoft.com/office/powerpoint/2010/main" val="280351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Cognition</a:t>
            </a:r>
            <a:r>
              <a:rPr lang="en-US" dirty="0"/>
              <a:t>-process through which information coming from the senses is </a:t>
            </a:r>
            <a:r>
              <a:rPr lang="en-US" dirty="0" err="1"/>
              <a:t>transformed,reduced,elaborated,recovered</a:t>
            </a:r>
            <a:r>
              <a:rPr lang="en-US" dirty="0"/>
              <a:t> and used.</a:t>
            </a:r>
          </a:p>
          <a:p>
            <a:r>
              <a:rPr lang="en-US" u="sng" dirty="0"/>
              <a:t>Information</a:t>
            </a:r>
            <a:r>
              <a:rPr lang="en-US" dirty="0"/>
              <a:t>-sensory input from the </a:t>
            </a:r>
            <a:r>
              <a:rPr lang="en-US" dirty="0" err="1"/>
              <a:t>environmentbthat</a:t>
            </a:r>
            <a:r>
              <a:rPr lang="en-US" dirty="0"/>
              <a:t> informs us about something that is happening there.</a:t>
            </a:r>
          </a:p>
          <a:p>
            <a:r>
              <a:rPr lang="en-US" u="sng" dirty="0"/>
              <a:t>Cognitive process</a:t>
            </a:r>
            <a:r>
              <a:rPr lang="en-US" dirty="0"/>
              <a:t>-process involved in knowing about the world.</a:t>
            </a:r>
          </a:p>
          <a:p>
            <a:pPr marL="0" indent="0">
              <a:buNone/>
            </a:pPr>
            <a:r>
              <a:rPr lang="en-US" dirty="0"/>
              <a:t>(cognitive process can operate in the absence of any immediate </a:t>
            </a:r>
            <a:r>
              <a:rPr lang="en-US" dirty="0" err="1"/>
              <a:t>stimuli,as</a:t>
            </a:r>
            <a:r>
              <a:rPr lang="en-US" dirty="0"/>
              <a:t> in dreams)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38534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Processes in memory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Encoding</a:t>
            </a:r>
            <a:r>
              <a:rPr lang="en-US" dirty="0"/>
              <a:t>-process of receiving sensory input and transforming it into a form or code which can be stored.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Storage</a:t>
            </a:r>
            <a:r>
              <a:rPr lang="en-US" dirty="0"/>
              <a:t>-process of putting coded information into memory.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 err="1"/>
              <a:t>Retreival</a:t>
            </a:r>
            <a:r>
              <a:rPr lang="en-US" dirty="0"/>
              <a:t>-process of gaining access to the </a:t>
            </a:r>
            <a:r>
              <a:rPr lang="en-US" dirty="0" err="1"/>
              <a:t>stored,coded</a:t>
            </a:r>
            <a:r>
              <a:rPr lang="en-US" dirty="0"/>
              <a:t> information when needed.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15033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– processing theory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Richard Atkinson and Richard </a:t>
            </a:r>
            <a:r>
              <a:rPr lang="en-US" dirty="0" err="1"/>
              <a:t>shiffrin</a:t>
            </a:r>
            <a:endParaRPr lang="en-US" dirty="0"/>
          </a:p>
          <a:p>
            <a:r>
              <a:rPr lang="en-US" dirty="0"/>
              <a:t>States that memory starts with a sensory input from environment</a:t>
            </a:r>
          </a:p>
          <a:p>
            <a:r>
              <a:rPr lang="en-US" dirty="0"/>
              <a:t>This input is held for a very brief time(several seconds) in sensory register associated with sensory channels.</a:t>
            </a:r>
          </a:p>
          <a:p>
            <a:r>
              <a:rPr lang="en-US" u="sng" dirty="0"/>
              <a:t>Sensory register</a:t>
            </a:r>
          </a:p>
          <a:p>
            <a:pPr marL="0" indent="0">
              <a:buNone/>
            </a:pPr>
            <a:r>
              <a:rPr lang="en-US" dirty="0"/>
              <a:t>   visual-1 sec(can hold </a:t>
            </a:r>
            <a:r>
              <a:rPr lang="en-US" dirty="0" err="1"/>
              <a:t>upto</a:t>
            </a:r>
            <a:r>
              <a:rPr lang="en-US" dirty="0"/>
              <a:t> 11-16 items)</a:t>
            </a:r>
          </a:p>
          <a:p>
            <a:pPr marL="0" indent="0">
              <a:buNone/>
            </a:pPr>
            <a:r>
              <a:rPr lang="en-US" dirty="0"/>
              <a:t>   auditory-4-5sec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424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515155"/>
            <a:ext cx="11372045" cy="5988676"/>
          </a:xfrm>
        </p:spPr>
        <p:txBody>
          <a:bodyPr>
            <a:normAutofit/>
          </a:bodyPr>
          <a:lstStyle/>
          <a:p>
            <a:r>
              <a:rPr lang="en-US" dirty="0"/>
              <a:t>Information that is registered in sensory register may pass on to short term memory(STM),where it is held </a:t>
            </a:r>
            <a:r>
              <a:rPr lang="en-US" dirty="0" err="1"/>
              <a:t>upto</a:t>
            </a:r>
            <a:r>
              <a:rPr lang="en-US" dirty="0"/>
              <a:t> perhaps 20-30 sec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Some of the information reaching STM is processed by being rehearsed that is by having attention focused on </a:t>
            </a:r>
            <a:r>
              <a:rPr lang="en-US" dirty="0" err="1"/>
              <a:t>it,perhaps</a:t>
            </a:r>
            <a:r>
              <a:rPr lang="en-US" dirty="0"/>
              <a:t> by repeating over and over or by linking with other already stored information.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Information that is rehearsed may pass on to long term memory(LTM),where it may stay for </a:t>
            </a:r>
            <a:r>
              <a:rPr lang="en-US" dirty="0" err="1"/>
              <a:t>days,months,years,lifetime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Information not so processed may be lost.</a:t>
            </a:r>
          </a:p>
          <a:p>
            <a:r>
              <a:rPr lang="en-US" dirty="0"/>
              <a:t>When we remember something – its representation is retrieved from LTM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39610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3640" y="-115910"/>
            <a:ext cx="11410681" cy="6342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2265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altLang="en-US" u="sng" dirty="0"/>
              <a:t>Sensory Memory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9144000" cy="47244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en-US" u="sng" dirty="0"/>
              <a:t>Sensory memory</a:t>
            </a:r>
            <a:r>
              <a:rPr lang="en-US" altLang="en-US" dirty="0"/>
              <a:t> - the very first stage of memory, the point at which information enters the nervous system through the sensory systems.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altLang="en-US" u="sng" dirty="0"/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en-US" altLang="en-US" u="sng" dirty="0"/>
              <a:t>Iconic memory</a:t>
            </a:r>
            <a:r>
              <a:rPr lang="en-US" altLang="en-US" dirty="0"/>
              <a:t> - visual sensory memory, lasting only a fraction of a second.</a:t>
            </a:r>
          </a:p>
          <a:p>
            <a:pPr lvl="2">
              <a:lnSpc>
                <a:spcPct val="80000"/>
              </a:lnSpc>
              <a:buClr>
                <a:schemeClr val="tx1"/>
              </a:buClr>
            </a:pPr>
            <a:r>
              <a:rPr lang="en-US" altLang="en-US" dirty="0"/>
              <a:t>Capacity – everything that can be seen at one time.</a:t>
            </a:r>
          </a:p>
          <a:p>
            <a:pPr lvl="2">
              <a:lnSpc>
                <a:spcPct val="80000"/>
              </a:lnSpc>
              <a:buClr>
                <a:schemeClr val="tx1"/>
              </a:buClr>
            </a:pPr>
            <a:r>
              <a:rPr lang="en-US" altLang="en-US" dirty="0"/>
              <a:t>Duration - information that has just entered iconic memory will be pushed out very quickly by new information, a process called masking.</a:t>
            </a:r>
          </a:p>
          <a:p>
            <a:pPr lvl="2">
              <a:lnSpc>
                <a:spcPct val="80000"/>
              </a:lnSpc>
              <a:buClr>
                <a:schemeClr val="tx1"/>
              </a:buClr>
            </a:pPr>
            <a:r>
              <a:rPr lang="en-US" altLang="en-US" u="sng" dirty="0"/>
              <a:t>Eidetic imagery</a:t>
            </a:r>
            <a:r>
              <a:rPr lang="en-US" altLang="en-US" dirty="0"/>
              <a:t> - the rare ability to access a visual memory for 30 seconds or more.</a:t>
            </a:r>
            <a:endParaRPr lang="en-US" altLang="en-US" u="sng" dirty="0"/>
          </a:p>
        </p:txBody>
      </p:sp>
    </p:spTree>
    <p:extLst>
      <p:ext uri="{BB962C8B-B14F-4D97-AF65-F5344CB8AC3E}">
        <p14:creationId xmlns:p14="http://schemas.microsoft.com/office/powerpoint/2010/main" val="44164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5547" y="969135"/>
            <a:ext cx="10385738" cy="4724400"/>
          </a:xfrm>
        </p:spPr>
        <p:txBody>
          <a:bodyPr/>
          <a:lstStyle/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en-US" altLang="en-US" sz="3200" u="sng" dirty="0"/>
              <a:t>Echoic memory</a:t>
            </a:r>
            <a:r>
              <a:rPr lang="en-US" altLang="en-US" sz="3200" dirty="0"/>
              <a:t> - the brief memory of something a person has just heard</a:t>
            </a:r>
            <a:r>
              <a:rPr lang="en-US" altLang="en-US" dirty="0"/>
              <a:t>.</a:t>
            </a:r>
          </a:p>
          <a:p>
            <a:pPr marL="457200" lvl="1" indent="0">
              <a:lnSpc>
                <a:spcPct val="80000"/>
              </a:lnSpc>
              <a:buClr>
                <a:schemeClr val="tx1"/>
              </a:buClr>
              <a:buNone/>
            </a:pPr>
            <a:endParaRPr lang="en-US" altLang="en-US" dirty="0"/>
          </a:p>
          <a:p>
            <a:pPr lvl="2">
              <a:lnSpc>
                <a:spcPct val="80000"/>
              </a:lnSpc>
              <a:buClr>
                <a:schemeClr val="tx1"/>
              </a:buClr>
            </a:pPr>
            <a:r>
              <a:rPr lang="en-US" altLang="en-US" sz="2800" dirty="0"/>
              <a:t>Capacity - limited to what can be heard at any one moment and is smaller than the capacity of iconic memory</a:t>
            </a:r>
          </a:p>
          <a:p>
            <a:pPr lvl="2">
              <a:lnSpc>
                <a:spcPct val="80000"/>
              </a:lnSpc>
              <a:buClr>
                <a:schemeClr val="tx1"/>
              </a:buClr>
            </a:pPr>
            <a:r>
              <a:rPr lang="en-US" altLang="en-US" sz="2800" dirty="0"/>
              <a:t>Duration – lasts longer that iconic — about 2 to 4 seconds</a:t>
            </a:r>
          </a:p>
          <a:p>
            <a:pPr marL="457200" lvl="1" indent="0">
              <a:lnSpc>
                <a:spcPct val="80000"/>
              </a:lnSpc>
              <a:buClr>
                <a:schemeClr val="tx1"/>
              </a:buClr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7435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1439</Words>
  <Application>Microsoft Office PowerPoint</Application>
  <PresentationFormat>Widescreen</PresentationFormat>
  <Paragraphs>125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 Unicode MS</vt:lpstr>
      <vt:lpstr>Calibri</vt:lpstr>
      <vt:lpstr>Calibri Light</vt:lpstr>
      <vt:lpstr>Wingdings</vt:lpstr>
      <vt:lpstr>Office Theme</vt:lpstr>
      <vt:lpstr>Psychology of memory </vt:lpstr>
      <vt:lpstr>Definition of memory</vt:lpstr>
      <vt:lpstr>PowerPoint Presentation</vt:lpstr>
      <vt:lpstr>Processes in memory</vt:lpstr>
      <vt:lpstr>Information – processing theory</vt:lpstr>
      <vt:lpstr>PowerPoint Presentation</vt:lpstr>
      <vt:lpstr>PowerPoint Presentation</vt:lpstr>
      <vt:lpstr>Sensory Memory</vt:lpstr>
      <vt:lpstr>PowerPoint Presentation</vt:lpstr>
      <vt:lpstr>Short-Term Memory</vt:lpstr>
      <vt:lpstr>Short-Term Memory</vt:lpstr>
      <vt:lpstr>Long term memory</vt:lpstr>
      <vt:lpstr>PowerPoint Presentation</vt:lpstr>
      <vt:lpstr>Types of LTM</vt:lpstr>
      <vt:lpstr>Procedural (Nondeclarative) LTM</vt:lpstr>
      <vt:lpstr>Declarative LTM</vt:lpstr>
      <vt:lpstr>Tip of the tongue phenomenon(TOT)</vt:lpstr>
      <vt:lpstr>Memory recall/retrieval</vt:lpstr>
      <vt:lpstr>PowerPoint Presentation</vt:lpstr>
      <vt:lpstr>Forgetting </vt:lpstr>
      <vt:lpstr>PowerPoint Presentation</vt:lpstr>
      <vt:lpstr>PowerPoint Presentation</vt:lpstr>
      <vt:lpstr>Amnesia- loss of memory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of memory</dc:title>
  <dc:creator>Papaji</dc:creator>
  <cp:lastModifiedBy>918477051901</cp:lastModifiedBy>
  <cp:revision>27</cp:revision>
  <dcterms:created xsi:type="dcterms:W3CDTF">2015-08-17T16:25:18Z</dcterms:created>
  <dcterms:modified xsi:type="dcterms:W3CDTF">2020-08-14T10:17:44Z</dcterms:modified>
</cp:coreProperties>
</file>