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4" r:id="rId3"/>
    <p:sldId id="276" r:id="rId4"/>
    <p:sldId id="265" r:id="rId5"/>
    <p:sldId id="257" r:id="rId6"/>
    <p:sldId id="267" r:id="rId7"/>
    <p:sldId id="258" r:id="rId8"/>
    <p:sldId id="266" r:id="rId9"/>
    <p:sldId id="260" r:id="rId10"/>
    <p:sldId id="261" r:id="rId11"/>
    <p:sldId id="262" r:id="rId12"/>
    <p:sldId id="263" r:id="rId13"/>
    <p:sldId id="264" r:id="rId14"/>
    <p:sldId id="270" r:id="rId15"/>
    <p:sldId id="271" r:id="rId16"/>
    <p:sldId id="269" r:id="rId17"/>
    <p:sldId id="282" r:id="rId18"/>
    <p:sldId id="277" r:id="rId19"/>
    <p:sldId id="278" r:id="rId20"/>
    <p:sldId id="279" r:id="rId21"/>
    <p:sldId id="280" r:id="rId22"/>
    <p:sldId id="281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F1C2-8CD3-49CA-8CDF-0E7CDF180BFB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4B6C4-5E47-4E46-A43E-44AF052B2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ABD61EA-522B-4FE7-BA0F-B8BEC00063A4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CB08A52-4BAC-45A1-96A5-4DBB1D6438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Beltram%20M%5bAuthor%5d&amp;cauthor=true&amp;cauthor_uid=15185420" TargetMode="External"/><Relationship Id="rId2" Type="http://schemas.openxmlformats.org/officeDocument/2006/relationships/hyperlink" Target="http://www.ncbi.nlm.nih.gov/pubmed?term=Drnovsek-Olup%20B%5bAuthor%5d&amp;cauthor=true&amp;cauthor_uid=151854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1518542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29600" cy="257132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ANATOMY AND PHYSIOLOGY OF LACRIMAL SYSTEM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LACRIMAL SAC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G:\pic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5040665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NASOLACRIMAL DUCT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G:\pics\download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5072098" cy="459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NERVE SUPPLY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Lacrimal</a:t>
            </a:r>
            <a:r>
              <a:rPr lang="en-US" dirty="0" smtClean="0"/>
              <a:t> Sac is supplied by: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- Parasympathetic </a:t>
            </a:r>
            <a:r>
              <a:rPr lang="en-US" dirty="0" err="1" smtClean="0"/>
              <a:t>fibres</a:t>
            </a:r>
            <a:r>
              <a:rPr lang="en-US" dirty="0" smtClean="0"/>
              <a:t> originates from the </a:t>
            </a:r>
            <a:r>
              <a:rPr lang="en-US" dirty="0" err="1" smtClean="0"/>
              <a:t>lacrimal</a:t>
            </a:r>
            <a:r>
              <a:rPr lang="en-US" dirty="0" smtClean="0"/>
              <a:t> nucleus of the facial nerve in the </a:t>
            </a:r>
            <a:r>
              <a:rPr lang="en-US" dirty="0" err="1" smtClean="0"/>
              <a:t>pons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- Sympathetic post </a:t>
            </a:r>
            <a:r>
              <a:rPr lang="en-US" dirty="0" err="1" smtClean="0"/>
              <a:t>ganglionic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originate from the superior cervical ganglion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PHYSIOLOGY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096344" cy="9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3096344" cy="9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3096343" cy="93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25144"/>
            <a:ext cx="3096344" cy="93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484784"/>
            <a:ext cx="3888432" cy="177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212976"/>
            <a:ext cx="3888432" cy="177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941168"/>
            <a:ext cx="3888432" cy="177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63296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PATHOLOGICAL CONDITIONS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7"/>
            <a:ext cx="8229600" cy="443711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DRY EYE</a:t>
            </a:r>
          </a:p>
          <a:p>
            <a:endParaRPr lang="en-US" b="1" dirty="0" smtClean="0"/>
          </a:p>
          <a:p>
            <a:r>
              <a:rPr lang="en-US" b="1" dirty="0" smtClean="0"/>
              <a:t>WATERING EYE</a:t>
            </a:r>
          </a:p>
          <a:p>
            <a:endParaRPr lang="en-US" b="1" dirty="0" smtClean="0"/>
          </a:p>
          <a:p>
            <a:r>
              <a:rPr lang="en-US" b="1" dirty="0" smtClean="0"/>
              <a:t>MUCOCOELE</a:t>
            </a:r>
          </a:p>
          <a:p>
            <a:endParaRPr lang="en-US" b="1" dirty="0" smtClean="0"/>
          </a:p>
          <a:p>
            <a:r>
              <a:rPr lang="en-US" b="1" dirty="0" smtClean="0"/>
              <a:t>PYOCOELE</a:t>
            </a:r>
          </a:p>
          <a:p>
            <a:endParaRPr lang="en-US" b="1" dirty="0" smtClean="0"/>
          </a:p>
          <a:p>
            <a:r>
              <a:rPr lang="en-US" b="1" dirty="0" smtClean="0"/>
              <a:t>DACROCYSTITIS</a:t>
            </a:r>
            <a:endParaRPr lang="en-IN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9514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9883"/>
            <a:ext cx="4464496" cy="603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pics\dacryo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4009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57166"/>
          <a:ext cx="9144000" cy="56551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458"/>
                <a:gridCol w="847774"/>
                <a:gridCol w="1000132"/>
                <a:gridCol w="714380"/>
                <a:gridCol w="1857388"/>
                <a:gridCol w="785818"/>
                <a:gridCol w="2786050"/>
              </a:tblGrid>
              <a:tr h="11429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r>
                        <a:rPr lang="en-US" sz="1800" baseline="0" dirty="0" smtClean="0"/>
                        <a:t> OF STUDY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AUTHOR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REFERENCE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SAMPLE</a:t>
                      </a:r>
                    </a:p>
                    <a:p>
                      <a:r>
                        <a:rPr lang="en-US" sz="1800" dirty="0" smtClean="0"/>
                        <a:t>SIZE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RESULT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</a:p>
                    <a:p>
                      <a:r>
                        <a:rPr lang="en-US" sz="1800" dirty="0" smtClean="0"/>
                        <a:t>value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CONCLUSION</a:t>
                      </a:r>
                      <a:endParaRPr lang="en-IN" sz="1800" dirty="0"/>
                    </a:p>
                  </a:txBody>
                  <a:tcPr/>
                </a:tc>
              </a:tr>
              <a:tr h="4512185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Trauma of the lacrimal drainage system: retrospective study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/>
                          </a:solidFill>
                          <a:hlinkClick r:id="rId2"/>
                        </a:rPr>
                        <a:t>Drnovsek-Olup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hlinkClick r:id="rId2"/>
                        </a:rPr>
                        <a:t> B</a:t>
                      </a:r>
                      <a:r>
                        <a:rPr lang="en-US" sz="16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hlinkClick r:id="rId3"/>
                        </a:rPr>
                        <a:t>Beltram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hlinkClick r:id="rId3"/>
                        </a:rPr>
                        <a:t> M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kumimoji="0" lang="en-IN" sz="1600" b="0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4" tooltip="Croatian medical journal."/>
                        </a:rPr>
                        <a:t>Croat Med J.</a:t>
                      </a:r>
                      <a:r>
                        <a:rPr lang="en-US" sz="1600" dirty="0" smtClean="0"/>
                        <a:t> 2004 Jun;45(3):292-4..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Patent lacrimal drainage system was achieved in all 25 patients with primary reconstruction of the injury. </a:t>
                      </a:r>
                      <a:r>
                        <a:rPr lang="en-US" sz="1600" dirty="0" err="1" smtClean="0"/>
                        <a:t>Restenosis</a:t>
                      </a:r>
                      <a:r>
                        <a:rPr lang="en-US" sz="1600" dirty="0" smtClean="0"/>
                        <a:t> of the </a:t>
                      </a:r>
                      <a:r>
                        <a:rPr lang="en-US" sz="1600" dirty="0" err="1" smtClean="0"/>
                        <a:t>canaliculus</a:t>
                      </a:r>
                      <a:r>
                        <a:rPr lang="en-US" sz="1600" dirty="0" smtClean="0"/>
                        <a:t> occurred in 4 out of 7 patients after secondary reconstruction.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more</a:t>
                      </a:r>
                      <a:r>
                        <a:rPr lang="en-US" sz="1600" baseline="0" dirty="0" smtClean="0"/>
                        <a:t> than</a:t>
                      </a:r>
                    </a:p>
                    <a:p>
                      <a:r>
                        <a:rPr lang="en-US" sz="1600" baseline="0" dirty="0" smtClean="0"/>
                        <a:t>0.05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smtClean="0"/>
                        <a:t>Early repair of the lacrimal drainage system eliminates complications in comparison with secondary repair. Repair of the </a:t>
                      </a:r>
                      <a:r>
                        <a:rPr lang="en-US" sz="1600" dirty="0" err="1" smtClean="0"/>
                        <a:t>lacrimal</a:t>
                      </a:r>
                      <a:r>
                        <a:rPr lang="en-US" sz="1600" dirty="0" smtClean="0"/>
                        <a:t> drainage system may be delayed for up to 48 h, if an experienced operating team is available.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7290" y="5000636"/>
            <a:ext cx="4212264" cy="571504"/>
          </a:xfrm>
        </p:spPr>
        <p:txBody>
          <a:bodyPr/>
          <a:lstStyle/>
          <a:p>
            <a:pPr algn="l"/>
            <a:r>
              <a:rPr lang="en-IN" sz="2000" b="1" i="1" u="sng" dirty="0" smtClean="0">
                <a:solidFill>
                  <a:schemeClr val="bg1"/>
                </a:solidFill>
              </a:rPr>
              <a:t>Case control study</a:t>
            </a:r>
            <a:endParaRPr lang="en-IN" sz="20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628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1. …</a:t>
            </a:r>
            <a:r>
              <a:rPr lang="en-US" dirty="0" err="1" smtClean="0"/>
              <a:t>lacrimal</a:t>
            </a:r>
            <a:r>
              <a:rPr lang="en-US" dirty="0" smtClean="0"/>
              <a:t> gland is type of..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Mucinous</a:t>
            </a:r>
            <a:r>
              <a:rPr lang="en-US" dirty="0" smtClean="0"/>
              <a:t> gland</a:t>
            </a:r>
          </a:p>
          <a:p>
            <a:pPr marL="514350" indent="-514350">
              <a:buAutoNum type="alphaLcParenR"/>
            </a:pPr>
            <a:r>
              <a:rPr lang="en-US" dirty="0" smtClean="0"/>
              <a:t>Serous gland</a:t>
            </a:r>
          </a:p>
          <a:p>
            <a:pPr marL="514350" indent="-514350">
              <a:buAutoNum type="alphaLcParenR"/>
            </a:pPr>
            <a:r>
              <a:rPr lang="en-US" dirty="0" smtClean="0"/>
              <a:t>Mixed gland</a:t>
            </a:r>
          </a:p>
          <a:p>
            <a:pPr marL="514350" indent="-514350">
              <a:buAutoNum type="alphaLcParenR"/>
            </a:pPr>
            <a:r>
              <a:rPr lang="en-US" dirty="0" smtClean="0"/>
              <a:t>Endocrine gland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Opening of the </a:t>
            </a:r>
            <a:r>
              <a:rPr lang="en-US" dirty="0" err="1" smtClean="0"/>
              <a:t>nasolacrimal</a:t>
            </a:r>
            <a:r>
              <a:rPr lang="en-US" dirty="0" smtClean="0"/>
              <a:t> duct into the inferior nasal </a:t>
            </a:r>
            <a:r>
              <a:rPr lang="en-US" dirty="0" err="1" smtClean="0"/>
              <a:t>meatus</a:t>
            </a:r>
            <a:r>
              <a:rPr lang="en-US" dirty="0" smtClean="0"/>
              <a:t> is partially covered by</a:t>
            </a:r>
          </a:p>
          <a:p>
            <a:pPr marL="514350" indent="-514350">
              <a:buAutoNum type="alphaLcParenR"/>
            </a:pPr>
            <a:r>
              <a:rPr lang="en-US" dirty="0" smtClean="0"/>
              <a:t>Valve of </a:t>
            </a:r>
            <a:r>
              <a:rPr lang="en-US" dirty="0" err="1" smtClean="0"/>
              <a:t>hasner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Plica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Valve of </a:t>
            </a:r>
            <a:r>
              <a:rPr lang="en-US" dirty="0" err="1" smtClean="0"/>
              <a:t>rosenmuller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Limen</a:t>
            </a:r>
            <a:r>
              <a:rPr lang="en-US" dirty="0" smtClean="0"/>
              <a:t> </a:t>
            </a:r>
            <a:r>
              <a:rPr lang="en-US" dirty="0" err="1" smtClean="0"/>
              <a:t>nasi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Grade A – Systemic reviews, Meta analyses, RCT</a:t>
            </a:r>
          </a:p>
          <a:p>
            <a:endParaRPr lang="en-US" sz="3600" dirty="0" smtClean="0"/>
          </a:p>
          <a:p>
            <a:r>
              <a:rPr lang="en-US" sz="3600" dirty="0" smtClean="0"/>
              <a:t>Grade B – Non-</a:t>
            </a:r>
            <a:r>
              <a:rPr lang="en-US" sz="3600" dirty="0" err="1" smtClean="0"/>
              <a:t>randomised</a:t>
            </a:r>
            <a:r>
              <a:rPr lang="en-US" sz="3600" dirty="0" smtClean="0"/>
              <a:t> studies</a:t>
            </a:r>
          </a:p>
          <a:p>
            <a:endParaRPr lang="en-US" sz="3600" dirty="0" smtClean="0"/>
          </a:p>
          <a:p>
            <a:r>
              <a:rPr lang="en-US" sz="3600" dirty="0" smtClean="0"/>
              <a:t>Grade C – Observational studies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3.The maxillary and </a:t>
            </a:r>
            <a:r>
              <a:rPr lang="en-US" dirty="0" err="1" smtClean="0"/>
              <a:t>fronto</a:t>
            </a:r>
            <a:r>
              <a:rPr lang="en-US" dirty="0" smtClean="0"/>
              <a:t> nasal prominences in an embryo develop at what age</a:t>
            </a:r>
          </a:p>
          <a:p>
            <a:pPr marL="514350" indent="-514350">
              <a:buAutoNum type="alphaLcParenR"/>
            </a:pPr>
            <a:r>
              <a:rPr lang="en-US" dirty="0" smtClean="0"/>
              <a:t>62 days</a:t>
            </a:r>
          </a:p>
          <a:p>
            <a:pPr marL="514350" indent="-514350">
              <a:buAutoNum type="alphaLcParenR"/>
            </a:pPr>
            <a:r>
              <a:rPr lang="en-US" dirty="0" smtClean="0"/>
              <a:t>52 days</a:t>
            </a:r>
          </a:p>
          <a:p>
            <a:pPr marL="514350" indent="-514350">
              <a:buAutoNum type="alphaLcParenR"/>
            </a:pPr>
            <a:r>
              <a:rPr lang="en-US" dirty="0" smtClean="0"/>
              <a:t>32 days</a:t>
            </a:r>
          </a:p>
          <a:p>
            <a:pPr marL="514350" indent="-514350">
              <a:buAutoNum type="alphaLcParenR"/>
            </a:pPr>
            <a:r>
              <a:rPr lang="en-US" dirty="0" smtClean="0"/>
              <a:t>90 days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Lacrimal</a:t>
            </a:r>
            <a:r>
              <a:rPr lang="en-US" dirty="0" smtClean="0"/>
              <a:t> gland is situated in </a:t>
            </a:r>
            <a:r>
              <a:rPr lang="en-US" dirty="0" err="1" smtClean="0"/>
              <a:t>lacrimal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r>
              <a:rPr lang="en-US" dirty="0" smtClean="0"/>
              <a:t> formed by</a:t>
            </a:r>
          </a:p>
          <a:p>
            <a:pPr marL="514350" indent="-514350">
              <a:buAutoNum type="alphaLcParenR"/>
            </a:pPr>
            <a:r>
              <a:rPr lang="en-US" dirty="0" smtClean="0"/>
              <a:t>Temporal bone</a:t>
            </a:r>
          </a:p>
          <a:p>
            <a:pPr marL="514350" indent="-514350">
              <a:buAutoNum type="alphaLcParenR"/>
            </a:pPr>
            <a:r>
              <a:rPr lang="en-US" dirty="0" smtClean="0"/>
              <a:t>Frontal bone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Zygomatic</a:t>
            </a:r>
            <a:r>
              <a:rPr lang="en-US" dirty="0" smtClean="0"/>
              <a:t> bone</a:t>
            </a:r>
          </a:p>
          <a:p>
            <a:pPr marL="514350" indent="-514350">
              <a:buAutoNum type="alphaLcParenR"/>
            </a:pPr>
            <a:r>
              <a:rPr lang="en-US" dirty="0" smtClean="0"/>
              <a:t>Nasal bone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Lacrimal</a:t>
            </a:r>
            <a:r>
              <a:rPr lang="en-US" dirty="0" smtClean="0"/>
              <a:t> artery is a direct branch of </a:t>
            </a:r>
          </a:p>
          <a:p>
            <a:pPr marL="514350" indent="-514350">
              <a:buAutoNum type="alphaLcParenR"/>
            </a:pPr>
            <a:r>
              <a:rPr lang="en-US" dirty="0" smtClean="0"/>
              <a:t>Facial artery</a:t>
            </a:r>
          </a:p>
          <a:p>
            <a:pPr marL="514350" indent="-514350">
              <a:buAutoNum type="alphaLcParenR"/>
            </a:pPr>
            <a:r>
              <a:rPr lang="en-US" dirty="0" smtClean="0"/>
              <a:t>Ophthalmic artery</a:t>
            </a:r>
          </a:p>
          <a:p>
            <a:pPr marL="514350" indent="-514350">
              <a:buAutoNum type="alphaLcParenR"/>
            </a:pPr>
            <a:r>
              <a:rPr lang="en-US" dirty="0" smtClean="0"/>
              <a:t>Middle temporal artery</a:t>
            </a:r>
          </a:p>
          <a:p>
            <a:pPr marL="514350" indent="-514350">
              <a:buAutoNum type="alphaLcParenR"/>
            </a:pPr>
            <a:r>
              <a:rPr lang="en-US" dirty="0" smtClean="0"/>
              <a:t>External carotid artery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THANK  YOU</a:t>
            </a:r>
            <a:endParaRPr lang="en-IN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28662" y="1857364"/>
            <a:ext cx="8026426" cy="5000636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3227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EMBRYOLOGY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834279-835092-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552728" cy="493295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ser\Desktop\834279-835092-95t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104456" cy="4680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LACRIMAL GLAND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29454" y="1645920"/>
            <a:ext cx="1757346" cy="452628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0" name="Picture 2" descr="G:\pics\lacrimal_apparatus_(nasolacrimal_system)13174554889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6215106" cy="4715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LACRIMAL PUNCTA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572396" y="1645920"/>
            <a:ext cx="1114404" cy="452628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6715172" cy="427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CANALICULI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6" descr="834279-835092-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220187" cy="52117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5145</TotalTime>
  <Words>343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Foundry</vt:lpstr>
      <vt:lpstr>ANATOMY AND PHYSIOLOGY OF LACRIMAL SYSTEM</vt:lpstr>
      <vt:lpstr>Levels of Evidence</vt:lpstr>
      <vt:lpstr>Levels of Evidence</vt:lpstr>
      <vt:lpstr>Slide 4</vt:lpstr>
      <vt:lpstr>EMBRYOLOGY</vt:lpstr>
      <vt:lpstr>Slide 6</vt:lpstr>
      <vt:lpstr>LACRIMAL GLAND</vt:lpstr>
      <vt:lpstr>LACRIMAL PUNCTA</vt:lpstr>
      <vt:lpstr>CANALICULI</vt:lpstr>
      <vt:lpstr>LACRIMAL SAC</vt:lpstr>
      <vt:lpstr>NASOLACRIMAL DUCT</vt:lpstr>
      <vt:lpstr>NERVE SUPPLY</vt:lpstr>
      <vt:lpstr>PHYSIOLOGY</vt:lpstr>
      <vt:lpstr>PATHOLOGICAL CONDITIONS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AND PHYSIOLOGY OF LACRIMAL SYSTEM</dc:title>
  <dc:creator>user</dc:creator>
  <cp:lastModifiedBy>sony</cp:lastModifiedBy>
  <cp:revision>68</cp:revision>
  <dcterms:created xsi:type="dcterms:W3CDTF">2013-12-02T08:23:19Z</dcterms:created>
  <dcterms:modified xsi:type="dcterms:W3CDTF">2020-08-11T15:46:20Z</dcterms:modified>
</cp:coreProperties>
</file>