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80" r:id="rId4"/>
    <p:sldId id="271" r:id="rId5"/>
    <p:sldId id="277" r:id="rId6"/>
    <p:sldId id="273" r:id="rId7"/>
    <p:sldId id="272" r:id="rId8"/>
    <p:sldId id="257" r:id="rId9"/>
    <p:sldId id="259" r:id="rId10"/>
    <p:sldId id="260" r:id="rId11"/>
    <p:sldId id="261" r:id="rId12"/>
    <p:sldId id="262" r:id="rId13"/>
    <p:sldId id="274" r:id="rId14"/>
    <p:sldId id="270" r:id="rId15"/>
    <p:sldId id="268" r:id="rId16"/>
    <p:sldId id="263" r:id="rId17"/>
    <p:sldId id="264" r:id="rId18"/>
    <p:sldId id="278" r:id="rId19"/>
    <p:sldId id="266" r:id="rId20"/>
    <p:sldId id="276" r:id="rId21"/>
    <p:sldId id="279" r:id="rId22"/>
    <p:sldId id="282" r:id="rId23"/>
    <p:sldId id="283" r:id="rId24"/>
    <p:sldId id="284" r:id="rId25"/>
    <p:sldId id="285" r:id="rId26"/>
    <p:sldId id="286"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7299CA8-1592-4983-9D49-21FE107C2AD4}" type="datetimeFigureOut">
              <a:rPr lang="en-US" smtClean="0"/>
              <a:pPr/>
              <a:t>8/11/2020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36D9897-2899-439D-B08F-464270FD52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99CA8-1592-4983-9D49-21FE107C2AD4}"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9897-2899-439D-B08F-464270FD52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299CA8-1592-4983-9D49-21FE107C2AD4}"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9897-2899-439D-B08F-464270FD52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7299CA8-1592-4983-9D49-21FE107C2AD4}" type="datetimeFigureOut">
              <a:rPr lang="en-US" smtClean="0"/>
              <a:pPr/>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D9897-2899-439D-B08F-464270FD52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299CA8-1592-4983-9D49-21FE107C2AD4}" type="datetimeFigureOut">
              <a:rPr lang="en-US" smtClean="0"/>
              <a:pPr/>
              <a:t>8/11/2020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36D9897-2899-439D-B08F-464270FD52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7299CA8-1592-4983-9D49-21FE107C2AD4}"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D9897-2899-439D-B08F-464270FD52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7299CA8-1592-4983-9D49-21FE107C2AD4}" type="datetimeFigureOut">
              <a:rPr lang="en-US" smtClean="0"/>
              <a:pPr/>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D9897-2899-439D-B08F-464270FD52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299CA8-1592-4983-9D49-21FE107C2AD4}" type="datetimeFigureOut">
              <a:rPr lang="en-US" smtClean="0"/>
              <a:pPr/>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D9897-2899-439D-B08F-464270FD52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99CA8-1592-4983-9D49-21FE107C2AD4}" type="datetimeFigureOut">
              <a:rPr lang="en-US" smtClean="0"/>
              <a:pPr/>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D9897-2899-439D-B08F-464270FD52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299CA8-1592-4983-9D49-21FE107C2AD4}" type="datetimeFigureOut">
              <a:rPr lang="en-US" smtClean="0"/>
              <a:pPr/>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D9897-2899-439D-B08F-464270FD52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299CA8-1592-4983-9D49-21FE107C2AD4}" type="datetimeFigureOut">
              <a:rPr lang="en-US" smtClean="0"/>
              <a:pPr/>
              <a:t>8/11/2020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36D9897-2899-439D-B08F-464270FD52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7299CA8-1592-4983-9D49-21FE107C2AD4}" type="datetimeFigureOut">
              <a:rPr lang="en-US" smtClean="0"/>
              <a:pPr/>
              <a:t>8/11/2020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36D9897-2899-439D-B08F-464270FD52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ncbi.nlm.nih.gov/pubmed?term=Quint%20C%5bAuthor%5d&amp;cauthor=true&amp;cauthor_uid=12049556" TargetMode="External"/><Relationship Id="rId7" Type="http://schemas.openxmlformats.org/officeDocument/2006/relationships/hyperlink" Target="http://www.ncbi.nlm.nih.gov/pubmed?term=Hummel%20T%5bAuthor%5d&amp;cauthor=true&amp;cauthor_uid=12049556" TargetMode="External"/><Relationship Id="rId2" Type="http://schemas.openxmlformats.org/officeDocument/2006/relationships/hyperlink" Target="http://www.ncbi.nlm.nih.gov/pubmed?term=Temmel%20AF%5bAuthor%5d&amp;cauthor=true&amp;cauthor_uid=12049556" TargetMode="External"/><Relationship Id="rId1" Type="http://schemas.openxmlformats.org/officeDocument/2006/relationships/slideLayout" Target="../slideLayouts/slideLayout2.xml"/><Relationship Id="rId6" Type="http://schemas.openxmlformats.org/officeDocument/2006/relationships/hyperlink" Target="http://www.ncbi.nlm.nih.gov/pubmed?term=Stoller%20E%5bAuthor%5d&amp;cauthor=true&amp;cauthor_uid=12049556" TargetMode="External"/><Relationship Id="rId5" Type="http://schemas.openxmlformats.org/officeDocument/2006/relationships/hyperlink" Target="http://www.ncbi.nlm.nih.gov/pubmed?term=Klimek%20L%5bAuthor%5d&amp;cauthor=true&amp;cauthor_uid=12049556" TargetMode="External"/><Relationship Id="rId4" Type="http://schemas.openxmlformats.org/officeDocument/2006/relationships/hyperlink" Target="http://www.ncbi.nlm.nih.gov/pubmed?term=Schickinger-Fischer%20B%5bAuthor%5d&amp;cauthor=true&amp;cauthor_uid=1204955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400800" cy="1752600"/>
          </a:xfrm>
        </p:spPr>
        <p:txBody>
          <a:bodyPr/>
          <a:lstStyle/>
          <a:p>
            <a:pPr algn="r"/>
            <a:endParaRPr lang="en-US" b="1" dirty="0">
              <a:solidFill>
                <a:schemeClr val="tx1"/>
              </a:solidFill>
            </a:endParaRPr>
          </a:p>
        </p:txBody>
      </p:sp>
      <p:sp>
        <p:nvSpPr>
          <p:cNvPr id="2" name="Title 1"/>
          <p:cNvSpPr>
            <a:spLocks noGrp="1"/>
          </p:cNvSpPr>
          <p:nvPr>
            <p:ph type="ctrTitle"/>
          </p:nvPr>
        </p:nvSpPr>
        <p:spPr>
          <a:xfrm>
            <a:off x="685800" y="1524000"/>
            <a:ext cx="7772400" cy="1470025"/>
          </a:xfrm>
        </p:spPr>
        <p:txBody>
          <a:bodyPr>
            <a:normAutofit/>
          </a:bodyPr>
          <a:lstStyle/>
          <a:p>
            <a:r>
              <a:rPr lang="en-US" b="1" i="1" dirty="0" smtClean="0"/>
              <a:t>Anatomy and Physiology of Olfactory nerve</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Cell types:</a:t>
            </a:r>
            <a:endParaRPr lang="en-US" b="1" i="1" u="sng"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2800" dirty="0" smtClean="0"/>
              <a:t>Bipolar sensory receptor neurons</a:t>
            </a:r>
          </a:p>
          <a:p>
            <a:pPr marL="514350" indent="-514350">
              <a:buFont typeface="+mj-lt"/>
              <a:buAutoNum type="arabicPeriod"/>
            </a:pPr>
            <a:r>
              <a:rPr lang="en-US" sz="2800" dirty="0" err="1" smtClean="0"/>
              <a:t>Microvillar</a:t>
            </a:r>
            <a:r>
              <a:rPr lang="en-US" sz="2800" dirty="0" smtClean="0"/>
              <a:t> cells</a:t>
            </a:r>
          </a:p>
          <a:p>
            <a:pPr marL="514350" indent="-514350">
              <a:buFont typeface="+mj-lt"/>
              <a:buAutoNum type="arabicPeriod"/>
            </a:pPr>
            <a:r>
              <a:rPr lang="en-US" sz="2800" dirty="0" smtClean="0"/>
              <a:t>Supporting cells</a:t>
            </a:r>
          </a:p>
          <a:p>
            <a:pPr marL="514350" indent="-514350">
              <a:buFont typeface="+mj-lt"/>
              <a:buAutoNum type="arabicPeriod"/>
            </a:pPr>
            <a:r>
              <a:rPr lang="en-US" sz="2800" dirty="0" smtClean="0"/>
              <a:t>Cells lining Bowman’s gland</a:t>
            </a:r>
          </a:p>
          <a:p>
            <a:pPr marL="514350" indent="-514350">
              <a:buFont typeface="+mj-lt"/>
              <a:buAutoNum type="arabicPeriod"/>
            </a:pPr>
            <a:r>
              <a:rPr lang="en-US" sz="2800" dirty="0" smtClean="0"/>
              <a:t>Horizontal basal cells (dark)</a:t>
            </a:r>
          </a:p>
          <a:p>
            <a:pPr marL="514350" indent="-514350">
              <a:buFont typeface="+mj-lt"/>
              <a:buAutoNum type="arabicPeriod"/>
            </a:pPr>
            <a:r>
              <a:rPr lang="en-US" sz="2800" dirty="0" err="1" smtClean="0"/>
              <a:t>Globose</a:t>
            </a:r>
            <a:r>
              <a:rPr lang="en-US" sz="2800" dirty="0" smtClean="0"/>
              <a:t> basal cells (light)</a:t>
            </a:r>
          </a:p>
          <a:p>
            <a:pPr marL="514350" indent="-514350"/>
            <a:endParaRPr lang="en-US" dirty="0" smtClean="0"/>
          </a:p>
          <a:p>
            <a:endParaRPr lang="en-US" dirty="0" smtClean="0"/>
          </a:p>
          <a:p>
            <a:pPr marL="514350" indent="-514350">
              <a:buNone/>
            </a:pPr>
            <a:endParaRPr lang="en-US" sz="2800" dirty="0" smtClean="0"/>
          </a:p>
          <a:p>
            <a:pPr marL="914400" lvl="1" indent="-514350">
              <a:buFont typeface="+mj-lt"/>
              <a:buAutoNum type="arabicPeriod" startAt="3"/>
            </a:pPr>
            <a:endParaRPr lang="en-US" dirty="0" smtClean="0"/>
          </a:p>
          <a:p>
            <a:endParaRPr lang="en-US" dirty="0" smtClean="0"/>
          </a:p>
          <a:p>
            <a:pPr marL="514350" indent="-514350">
              <a:buFont typeface="+mj-lt"/>
              <a:buAutoNum type="arabicPeriod"/>
            </a:pP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J:\2.JPG"/>
          <p:cNvPicPr>
            <a:picLocks noGrp="1" noChangeAspect="1" noChangeArrowheads="1"/>
          </p:cNvPicPr>
          <p:nvPr>
            <p:ph sz="quarter" idx="1"/>
          </p:nvPr>
        </p:nvPicPr>
        <p:blipFill>
          <a:blip r:embed="rId2"/>
          <a:srcRect t="3735" b="1599"/>
          <a:stretch>
            <a:fillRect/>
          </a:stretch>
        </p:blipFill>
        <p:spPr bwMode="auto">
          <a:xfrm>
            <a:off x="381000" y="533400"/>
            <a:ext cx="8229600" cy="559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Electron microscope picture</a:t>
            </a:r>
            <a:endParaRPr lang="en-US" b="1" i="1" u="sng" dirty="0"/>
          </a:p>
        </p:txBody>
      </p:sp>
      <p:pic>
        <p:nvPicPr>
          <p:cNvPr id="4" name="Picture 2" descr="G:\Scott-Brown’s Otorhinolaryngology, Head and Neck Surgery\Part 13 The nose and paranasal sinuses\131 Abnormalities of smell\131.2.jpg"/>
          <p:cNvPicPr>
            <a:picLocks noGrp="1" noChangeAspect="1" noChangeArrowheads="1"/>
          </p:cNvPicPr>
          <p:nvPr>
            <p:ph sz="quarter" idx="1"/>
          </p:nvPr>
        </p:nvPicPr>
        <p:blipFill>
          <a:blip r:embed="rId2"/>
          <a:srcRect/>
          <a:stretch>
            <a:fillRect/>
          </a:stretch>
        </p:blipFill>
        <p:spPr bwMode="auto">
          <a:xfrm>
            <a:off x="2057400" y="1905000"/>
            <a:ext cx="4343400" cy="474208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GENERATION</a:t>
            </a:r>
            <a:r>
              <a:rPr lang="en-US" b="1" u="sng" dirty="0" smtClean="0"/>
              <a:t> OF IMPULSE</a:t>
            </a:r>
            <a:endParaRPr lang="en-US" dirty="0"/>
          </a:p>
        </p:txBody>
      </p:sp>
      <p:pic>
        <p:nvPicPr>
          <p:cNvPr id="4" name="Picture 7" descr="Olfaction2"/>
          <p:cNvPicPr>
            <a:picLocks noGrp="1" noChangeAspect="1" noChangeArrowheads="1"/>
          </p:cNvPicPr>
          <p:nvPr>
            <p:ph sz="quarter" idx="1"/>
          </p:nvPr>
        </p:nvPicPr>
        <p:blipFill>
          <a:blip r:embed="rId2"/>
          <a:stretch>
            <a:fillRect/>
          </a:stretch>
        </p:blipFill>
        <p:spPr bwMode="auto">
          <a:xfrm>
            <a:off x="381000" y="2057400"/>
            <a:ext cx="7680505" cy="4267200"/>
          </a:xfrm>
          <a:prstGeom prst="rect">
            <a:avLst/>
          </a:prstGeom>
          <a:solidFill>
            <a:srgbClr val="CCFFFF"/>
          </a:solid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i="1" u="sng" dirty="0" smtClean="0"/>
              <a:t>MECHANISM OF OLFACTORY CELL </a:t>
            </a:r>
            <a:r>
              <a:rPr lang="en-US" sz="3200" b="1" i="1" u="sng" dirty="0"/>
              <a:t>S</a:t>
            </a:r>
            <a:r>
              <a:rPr lang="en-US" sz="3200" b="1" i="1" u="sng" dirty="0" smtClean="0"/>
              <a:t>TIMULATION</a:t>
            </a:r>
            <a:r>
              <a:rPr lang="en-US" sz="3200" b="1" i="1" u="sng" dirty="0" smtClean="0">
                <a:solidFill>
                  <a:srgbClr val="FF0000"/>
                </a:solidFill>
              </a:rPr>
              <a:t/>
            </a:r>
            <a:br>
              <a:rPr lang="en-US" sz="3200" b="1" i="1" u="sng" dirty="0" smtClean="0">
                <a:solidFill>
                  <a:srgbClr val="FF0000"/>
                </a:solidFill>
              </a:rPr>
            </a:br>
            <a:endParaRPr lang="en-US" sz="3200" dirty="0"/>
          </a:p>
        </p:txBody>
      </p:sp>
      <p:sp>
        <p:nvSpPr>
          <p:cNvPr id="3" name="Content Placeholder 2"/>
          <p:cNvSpPr>
            <a:spLocks noGrp="1"/>
          </p:cNvSpPr>
          <p:nvPr>
            <p:ph sz="quarter" idx="1"/>
          </p:nvPr>
        </p:nvSpPr>
        <p:spPr>
          <a:xfrm>
            <a:off x="457200" y="1066800"/>
            <a:ext cx="8229600" cy="4525963"/>
          </a:xfrm>
        </p:spPr>
        <p:txBody>
          <a:bodyPr>
            <a:noAutofit/>
          </a:bodyPr>
          <a:lstStyle/>
          <a:p>
            <a:pPr algn="ctr">
              <a:lnSpc>
                <a:spcPts val="3400"/>
              </a:lnSpc>
              <a:spcBef>
                <a:spcPts val="0"/>
              </a:spcBef>
              <a:buClr>
                <a:srgbClr val="99FF99"/>
              </a:buClr>
              <a:buFont typeface="Wingdings" pitchFamily="2" charset="2"/>
              <a:buNone/>
              <a:defRPr/>
            </a:pPr>
            <a:r>
              <a:rPr lang="en-US" sz="2400" kern="0" dirty="0">
                <a:latin typeface="Comic Sans MS"/>
              </a:rPr>
              <a:t>Odorant + receptor protein</a:t>
            </a: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Activation of G </a:t>
            </a:r>
            <a:r>
              <a:rPr lang="en-US" sz="2400" kern="0" dirty="0" smtClean="0">
                <a:latin typeface="Comic Sans MS"/>
                <a:sym typeface="Symbol" pitchFamily="18" charset="2"/>
              </a:rPr>
              <a:t>protein </a:t>
            </a:r>
            <a:r>
              <a:rPr lang="en-US" sz="1100" b="1" kern="0" dirty="0" smtClean="0">
                <a:latin typeface="Comic Sans MS"/>
                <a:sym typeface="Symbol" pitchFamily="18" charset="2"/>
              </a:rPr>
              <a:t>(3,4)</a:t>
            </a:r>
            <a:endParaRPr lang="en-US" sz="2400" b="1" kern="0" dirty="0">
              <a:latin typeface="Comic Sans MS"/>
              <a:sym typeface="Symbol" pitchFamily="18" charset="2"/>
            </a:endParaRP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Activation of </a:t>
            </a:r>
            <a:r>
              <a:rPr lang="en-US" sz="2400" kern="0" dirty="0" err="1">
                <a:latin typeface="Comic Sans MS"/>
                <a:sym typeface="Symbol" pitchFamily="18" charset="2"/>
              </a:rPr>
              <a:t>adenylyl</a:t>
            </a:r>
            <a:r>
              <a:rPr lang="en-US" sz="2400" kern="0" dirty="0">
                <a:latin typeface="Comic Sans MS"/>
                <a:sym typeface="Symbol" pitchFamily="18" charset="2"/>
              </a:rPr>
              <a:t> </a:t>
            </a:r>
            <a:r>
              <a:rPr lang="en-US" sz="2400" kern="0" dirty="0" err="1">
                <a:latin typeface="Comic Sans MS"/>
                <a:sym typeface="Symbol" pitchFamily="18" charset="2"/>
              </a:rPr>
              <a:t>cyclase</a:t>
            </a:r>
            <a:endParaRPr lang="en-US" sz="2400" kern="0" dirty="0">
              <a:latin typeface="Comic Sans MS"/>
              <a:sym typeface="Symbol" pitchFamily="18" charset="2"/>
            </a:endParaRP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ATP  </a:t>
            </a:r>
            <a:r>
              <a:rPr lang="en-US" sz="2400" kern="0" dirty="0" err="1">
                <a:latin typeface="Comic Sans MS"/>
                <a:sym typeface="Symbol" pitchFamily="18" charset="2"/>
              </a:rPr>
              <a:t>cAMP</a:t>
            </a:r>
            <a:endParaRPr lang="en-US" sz="2400" kern="0" dirty="0">
              <a:latin typeface="Comic Sans MS"/>
              <a:sym typeface="Symbol" pitchFamily="18" charset="2"/>
            </a:endParaRP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Opening of Na</a:t>
            </a:r>
            <a:r>
              <a:rPr lang="en-US" sz="2400" kern="0" baseline="30000" dirty="0">
                <a:latin typeface="Comic Sans MS"/>
                <a:sym typeface="Symbol" pitchFamily="18" charset="2"/>
              </a:rPr>
              <a:t>+</a:t>
            </a:r>
            <a:r>
              <a:rPr lang="en-US" sz="2400" kern="0" dirty="0">
                <a:latin typeface="Comic Sans MS"/>
                <a:sym typeface="Symbol" pitchFamily="18" charset="2"/>
              </a:rPr>
              <a:t> channels</a:t>
            </a: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Na</a:t>
            </a:r>
            <a:r>
              <a:rPr lang="en-US" sz="2400" kern="0" baseline="30000" dirty="0">
                <a:latin typeface="Comic Sans MS"/>
                <a:sym typeface="Symbol" pitchFamily="18" charset="2"/>
              </a:rPr>
              <a:t>+</a:t>
            </a:r>
            <a:r>
              <a:rPr lang="en-US" sz="2400" kern="0" dirty="0">
                <a:latin typeface="Comic Sans MS"/>
                <a:sym typeface="Symbol" pitchFamily="18" charset="2"/>
              </a:rPr>
              <a:t> influx</a:t>
            </a:r>
          </a:p>
          <a:p>
            <a:pPr algn="ctr">
              <a:lnSpc>
                <a:spcPts val="3400"/>
              </a:lnSpc>
              <a:spcBef>
                <a:spcPts val="0"/>
              </a:spcBef>
              <a:buClr>
                <a:srgbClr val="99FF99"/>
              </a:buClr>
              <a:buFont typeface="Wingdings" pitchFamily="2" charset="2"/>
              <a:buNone/>
              <a:defRPr/>
            </a:pPr>
            <a:r>
              <a:rPr lang="en-US" sz="2400" b="1" kern="0" dirty="0">
                <a:latin typeface="Comic Sans MS"/>
                <a:sym typeface="Symbol" pitchFamily="18" charset="2"/>
              </a:rPr>
              <a:t></a:t>
            </a:r>
          </a:p>
          <a:p>
            <a:pPr algn="ctr">
              <a:lnSpc>
                <a:spcPts val="3400"/>
              </a:lnSpc>
              <a:spcBef>
                <a:spcPts val="0"/>
              </a:spcBef>
              <a:buClr>
                <a:srgbClr val="99FF99"/>
              </a:buClr>
              <a:buFont typeface="Wingdings" pitchFamily="2" charset="2"/>
              <a:buNone/>
              <a:defRPr/>
            </a:pPr>
            <a:r>
              <a:rPr lang="en-US" sz="2400" kern="0" dirty="0">
                <a:latin typeface="Comic Sans MS"/>
                <a:sym typeface="Symbol" pitchFamily="18" charset="2"/>
              </a:rPr>
              <a:t>depolarization</a:t>
            </a:r>
          </a:p>
          <a:p>
            <a:pPr algn="ctr">
              <a:lnSpc>
                <a:spcPts val="3400"/>
              </a:lnSpc>
              <a:spcBef>
                <a:spcPts val="0"/>
              </a:spcBef>
              <a:buClr>
                <a:srgbClr val="99FF99"/>
              </a:buClr>
              <a:buFont typeface="Wingdings" pitchFamily="2" charset="2"/>
              <a:buNone/>
              <a:defRPr/>
            </a:pPr>
            <a:endParaRPr lang="en-US" sz="2400" kern="0" dirty="0">
              <a:latin typeface="Comic Sans MS"/>
              <a:sym typeface="Symbol" pitchFamily="18" charset="2"/>
            </a:endParaRPr>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i="1" u="sng" dirty="0" smtClean="0"/>
              <a:t>OLFACTORY PATHWAY</a:t>
            </a:r>
            <a:endParaRPr lang="en-US" b="1" i="1" u="sng" dirty="0"/>
          </a:p>
        </p:txBody>
      </p:sp>
      <p:pic>
        <p:nvPicPr>
          <p:cNvPr id="4" name="Picture 2"/>
          <p:cNvPicPr>
            <a:picLocks noGrp="1" noChangeAspect="1" noChangeArrowheads="1"/>
          </p:cNvPicPr>
          <p:nvPr>
            <p:ph sz="quarter" idx="1"/>
          </p:nvPr>
        </p:nvPicPr>
        <p:blipFill>
          <a:blip r:embed="rId2"/>
          <a:srcRect t="1350" b="4872"/>
          <a:stretch>
            <a:fillRect/>
          </a:stretch>
        </p:blipFill>
        <p:spPr bwMode="auto">
          <a:xfrm>
            <a:off x="1066800" y="914400"/>
            <a:ext cx="6858000" cy="544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OLFACTORY PATHWAY</a:t>
            </a:r>
            <a:endParaRPr lang="en-US" b="1" i="1" u="sng" dirty="0"/>
          </a:p>
        </p:txBody>
      </p:sp>
      <p:sp>
        <p:nvSpPr>
          <p:cNvPr id="3" name="Content Placeholder 2"/>
          <p:cNvSpPr>
            <a:spLocks noGrp="1"/>
          </p:cNvSpPr>
          <p:nvPr>
            <p:ph sz="quarter" idx="1"/>
          </p:nvPr>
        </p:nvSpPr>
        <p:spPr/>
        <p:txBody>
          <a:bodyPr/>
          <a:lstStyle/>
          <a:p>
            <a:r>
              <a:rPr lang="en-US" dirty="0" smtClean="0"/>
              <a:t>First order neurons: Bipolar sensory receptor neurons and </a:t>
            </a:r>
            <a:r>
              <a:rPr lang="en-US" dirty="0" err="1" smtClean="0"/>
              <a:t>Glomeruli</a:t>
            </a:r>
            <a:endParaRPr lang="en-US" dirty="0" smtClean="0"/>
          </a:p>
          <a:p>
            <a:endParaRPr lang="en-US" dirty="0" smtClean="0"/>
          </a:p>
          <a:p>
            <a:r>
              <a:rPr lang="en-US" dirty="0" smtClean="0"/>
              <a:t>Second order neurons: Mitral and tufted cells</a:t>
            </a:r>
          </a:p>
          <a:p>
            <a:endParaRPr lang="en-US" dirty="0" smtClean="0"/>
          </a:p>
          <a:p>
            <a:r>
              <a:rPr lang="en-US" dirty="0" smtClean="0"/>
              <a:t>Third order neurons: </a:t>
            </a:r>
          </a:p>
          <a:p>
            <a:pPr>
              <a:buNone/>
            </a:pPr>
            <a:r>
              <a:rPr lang="en-US" dirty="0" err="1" smtClean="0"/>
              <a:t>Mediodorsal</a:t>
            </a:r>
            <a:r>
              <a:rPr lang="en-US" dirty="0" smtClean="0"/>
              <a:t> nuclei of Thalamus, Medial and posterior Hypothalamus, Hippocampus, </a:t>
            </a:r>
            <a:r>
              <a:rPr lang="en-US" dirty="0" err="1" smtClean="0"/>
              <a:t>Orbitofrontal</a:t>
            </a:r>
            <a:r>
              <a:rPr lang="en-US" dirty="0" smtClean="0"/>
              <a:t> cortex</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lfactorypath2.jpg"/>
          <p:cNvPicPr>
            <a:picLocks noGrp="1" noChangeAspect="1"/>
          </p:cNvPicPr>
          <p:nvPr>
            <p:ph sz="quarter" idx="1"/>
          </p:nvPr>
        </p:nvPicPr>
        <p:blipFill>
          <a:blip r:embed="rId2"/>
          <a:srcRect/>
          <a:stretch>
            <a:fillRect/>
          </a:stretch>
        </p:blipFill>
        <p:spPr>
          <a:xfrm>
            <a:off x="381000" y="304800"/>
            <a:ext cx="8382000" cy="6096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u="sng" dirty="0" smtClean="0"/>
              <a:t>APPLIED</a:t>
            </a:r>
            <a:endParaRPr lang="en-US" b="1" i="1" u="sng" dirty="0"/>
          </a:p>
        </p:txBody>
      </p:sp>
      <p:sp>
        <p:nvSpPr>
          <p:cNvPr id="3" name="Content Placeholder 2"/>
          <p:cNvSpPr>
            <a:spLocks noGrp="1"/>
          </p:cNvSpPr>
          <p:nvPr>
            <p:ph sz="quarter" idx="1"/>
          </p:nvPr>
        </p:nvSpPr>
        <p:spPr/>
        <p:txBody>
          <a:bodyPr/>
          <a:lstStyle/>
          <a:p>
            <a:r>
              <a:rPr lang="en-US" dirty="0" smtClean="0"/>
              <a:t>Clinical testing</a:t>
            </a:r>
          </a:p>
          <a:p>
            <a:endParaRPr lang="en-US" dirty="0"/>
          </a:p>
          <a:p>
            <a:endParaRPr lang="en-US" dirty="0" smtClean="0"/>
          </a:p>
          <a:p>
            <a:r>
              <a:rPr lang="en-US" dirty="0" smtClean="0"/>
              <a:t>Olfactory disorders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OLFACTORY DISORDERS</a:t>
            </a:r>
            <a:endParaRPr lang="en-US" b="1" i="1" u="sng" dirty="0"/>
          </a:p>
        </p:txBody>
      </p:sp>
      <p:sp>
        <p:nvSpPr>
          <p:cNvPr id="3" name="Content Placeholder 2"/>
          <p:cNvSpPr>
            <a:spLocks noGrp="1"/>
          </p:cNvSpPr>
          <p:nvPr>
            <p:ph sz="quarter" idx="1"/>
          </p:nvPr>
        </p:nvSpPr>
        <p:spPr/>
        <p:txBody>
          <a:bodyPr>
            <a:normAutofit/>
          </a:bodyPr>
          <a:lstStyle/>
          <a:p>
            <a:r>
              <a:rPr lang="en-US" dirty="0" err="1" smtClean="0"/>
              <a:t>Anosmia</a:t>
            </a:r>
            <a:endParaRPr lang="en-US" dirty="0" smtClean="0"/>
          </a:p>
          <a:p>
            <a:r>
              <a:rPr lang="en-US" dirty="0" smtClean="0"/>
              <a:t>Partial </a:t>
            </a:r>
            <a:r>
              <a:rPr lang="en-US" dirty="0" err="1" smtClean="0"/>
              <a:t>anosmia</a:t>
            </a:r>
            <a:endParaRPr lang="en-US" dirty="0" smtClean="0"/>
          </a:p>
          <a:p>
            <a:r>
              <a:rPr lang="en-US" dirty="0" err="1" smtClean="0"/>
              <a:t>Hyposmia</a:t>
            </a:r>
            <a:endParaRPr lang="en-US" dirty="0" smtClean="0"/>
          </a:p>
          <a:p>
            <a:r>
              <a:rPr lang="en-US" dirty="0" err="1" smtClean="0"/>
              <a:t>Hyperosmia</a:t>
            </a:r>
            <a:endParaRPr lang="en-US" dirty="0" smtClean="0"/>
          </a:p>
          <a:p>
            <a:r>
              <a:rPr lang="en-US" dirty="0" err="1" smtClean="0"/>
              <a:t>Dysosmia</a:t>
            </a:r>
            <a:endParaRPr lang="en-US" dirty="0" smtClean="0"/>
          </a:p>
          <a:p>
            <a:r>
              <a:rPr lang="en-US" dirty="0" err="1" smtClean="0"/>
              <a:t>Heterosmia</a:t>
            </a:r>
            <a:endParaRPr lang="en-US" dirty="0" smtClean="0"/>
          </a:p>
          <a:p>
            <a:r>
              <a:rPr lang="en-US" dirty="0" err="1" smtClean="0"/>
              <a:t>Presbyosmia</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Evidence</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3600" dirty="0" smtClean="0"/>
              <a:t>Grade A – Systemic reviews, Meta analyses, RCT</a:t>
            </a:r>
          </a:p>
          <a:p>
            <a:endParaRPr lang="en-US" sz="3600" dirty="0" smtClean="0"/>
          </a:p>
          <a:p>
            <a:r>
              <a:rPr lang="en-US" sz="3600" dirty="0" smtClean="0"/>
              <a:t>Grade B – Non-</a:t>
            </a:r>
            <a:r>
              <a:rPr lang="en-US" sz="3600" dirty="0" err="1" smtClean="0"/>
              <a:t>randomised</a:t>
            </a:r>
            <a:r>
              <a:rPr lang="en-US" sz="3600" dirty="0" smtClean="0"/>
              <a:t> studies</a:t>
            </a:r>
          </a:p>
          <a:p>
            <a:endParaRPr lang="en-US" sz="3600" dirty="0" smtClean="0"/>
          </a:p>
          <a:p>
            <a:r>
              <a:rPr lang="en-US" sz="3600" dirty="0" smtClean="0"/>
              <a:t>Grade C – Observational studies</a:t>
            </a:r>
          </a:p>
          <a:p>
            <a:pPr>
              <a:buNone/>
            </a:pPr>
            <a:endParaRPr lang="en-US" sz="3600" dirty="0" smtClean="0"/>
          </a:p>
          <a:p>
            <a:r>
              <a:rPr lang="en-US" sz="3600" dirty="0" smtClean="0"/>
              <a:t>Grade D – Case Series, Expert opinion</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295400"/>
            <a:ext cx="6858000" cy="1752600"/>
          </a:xfrm>
        </p:spPr>
        <p:txBody>
          <a:bodyPr>
            <a:noAutofit/>
          </a:bodyPr>
          <a:lstStyle/>
          <a:p>
            <a:pPr algn="l"/>
            <a:r>
              <a:rPr lang="de-DE" sz="1800" dirty="0" smtClean="0">
                <a:solidFill>
                  <a:schemeClr val="tx1"/>
                </a:solidFill>
              </a:rPr>
              <a:t>1.. </a:t>
            </a:r>
            <a:r>
              <a:rPr lang="de-DE" sz="1800" dirty="0">
                <a:solidFill>
                  <a:schemeClr val="tx1"/>
                </a:solidFill>
              </a:rPr>
              <a:t>Wiedenbecher M, Hosemann W, Buhr W. Endoscopic</a:t>
            </a:r>
          </a:p>
          <a:p>
            <a:pPr algn="l"/>
            <a:r>
              <a:rPr lang="en-US" sz="1800" dirty="0" err="1">
                <a:solidFill>
                  <a:schemeClr val="tx1"/>
                </a:solidFill>
              </a:rPr>
              <a:t>endonasal</a:t>
            </a:r>
            <a:r>
              <a:rPr lang="en-US" sz="1800" dirty="0">
                <a:solidFill>
                  <a:schemeClr val="tx1"/>
                </a:solidFill>
              </a:rPr>
              <a:t> </a:t>
            </a:r>
            <a:r>
              <a:rPr lang="en-US" sz="1800" dirty="0" err="1">
                <a:solidFill>
                  <a:schemeClr val="tx1"/>
                </a:solidFill>
              </a:rPr>
              <a:t>dacryocystorhinostomy</a:t>
            </a:r>
            <a:r>
              <a:rPr lang="en-US" sz="1800" dirty="0">
                <a:solidFill>
                  <a:schemeClr val="tx1"/>
                </a:solidFill>
              </a:rPr>
              <a:t>: results in 56 patients.</a:t>
            </a:r>
          </a:p>
          <a:p>
            <a:pPr algn="l"/>
            <a:r>
              <a:rPr lang="en-US" sz="1800" dirty="0">
                <a:solidFill>
                  <a:schemeClr val="tx1"/>
                </a:solidFill>
              </a:rPr>
              <a:t>Annals of Otology, </a:t>
            </a:r>
            <a:r>
              <a:rPr lang="en-US" sz="1800" dirty="0" err="1">
                <a:solidFill>
                  <a:schemeClr val="tx1"/>
                </a:solidFill>
              </a:rPr>
              <a:t>Rhinology</a:t>
            </a:r>
            <a:r>
              <a:rPr lang="en-US" sz="1800" dirty="0">
                <a:solidFill>
                  <a:schemeClr val="tx1"/>
                </a:solidFill>
              </a:rPr>
              <a:t> and </a:t>
            </a:r>
            <a:r>
              <a:rPr lang="en-US" sz="1800" dirty="0" err="1">
                <a:solidFill>
                  <a:schemeClr val="tx1"/>
                </a:solidFill>
              </a:rPr>
              <a:t>Laryngology</a:t>
            </a:r>
            <a:r>
              <a:rPr lang="en-US" sz="1800" dirty="0">
                <a:solidFill>
                  <a:schemeClr val="tx1"/>
                </a:solidFill>
              </a:rPr>
              <a:t>. 1994; 103:</a:t>
            </a:r>
          </a:p>
          <a:p>
            <a:pPr algn="l"/>
            <a:r>
              <a:rPr lang="en-US" sz="1800" dirty="0">
                <a:solidFill>
                  <a:schemeClr val="tx1"/>
                </a:solidFill>
              </a:rPr>
              <a:t>363-7</a:t>
            </a:r>
            <a:r>
              <a:rPr lang="en-US" sz="1800" dirty="0" smtClean="0">
                <a:solidFill>
                  <a:schemeClr val="tx1"/>
                </a:solidFill>
              </a:rPr>
              <a:t>.</a:t>
            </a:r>
          </a:p>
          <a:p>
            <a:pPr algn="l"/>
            <a:endParaRPr lang="en-US" sz="1800" dirty="0">
              <a:solidFill>
                <a:schemeClr val="tx1"/>
              </a:solidFill>
            </a:endParaRPr>
          </a:p>
          <a:p>
            <a:pPr algn="l"/>
            <a:r>
              <a:rPr lang="en-US" sz="1800" dirty="0" smtClean="0">
                <a:solidFill>
                  <a:schemeClr val="tx1"/>
                </a:solidFill>
              </a:rPr>
              <a:t>2. </a:t>
            </a:r>
            <a:r>
              <a:rPr lang="en-US" sz="1800" dirty="0" err="1">
                <a:solidFill>
                  <a:schemeClr val="tx1"/>
                </a:solidFill>
              </a:rPr>
              <a:t>Whittet</a:t>
            </a:r>
            <a:r>
              <a:rPr lang="en-US" sz="1800" dirty="0">
                <a:solidFill>
                  <a:schemeClr val="tx1"/>
                </a:solidFill>
              </a:rPr>
              <a:t> HB, Shun-Shin GA, </a:t>
            </a:r>
            <a:r>
              <a:rPr lang="en-US" sz="1800" dirty="0" err="1">
                <a:solidFill>
                  <a:schemeClr val="tx1"/>
                </a:solidFill>
              </a:rPr>
              <a:t>Awdry</a:t>
            </a:r>
            <a:r>
              <a:rPr lang="en-US" sz="1800" dirty="0">
                <a:solidFill>
                  <a:schemeClr val="tx1"/>
                </a:solidFill>
              </a:rPr>
              <a:t> P. Functional</a:t>
            </a:r>
          </a:p>
          <a:p>
            <a:pPr algn="l"/>
            <a:r>
              <a:rPr lang="es-ES" sz="1800" dirty="0" err="1">
                <a:solidFill>
                  <a:schemeClr val="tx1"/>
                </a:solidFill>
              </a:rPr>
              <a:t>endoscopic</a:t>
            </a:r>
            <a:r>
              <a:rPr lang="es-ES" sz="1800" dirty="0">
                <a:solidFill>
                  <a:schemeClr val="tx1"/>
                </a:solidFill>
              </a:rPr>
              <a:t> </a:t>
            </a:r>
            <a:r>
              <a:rPr lang="es-ES" sz="1800" dirty="0" err="1">
                <a:solidFill>
                  <a:schemeClr val="tx1"/>
                </a:solidFill>
              </a:rPr>
              <a:t>transnasal</a:t>
            </a:r>
            <a:r>
              <a:rPr lang="es-ES" sz="1800" dirty="0">
                <a:solidFill>
                  <a:schemeClr val="tx1"/>
                </a:solidFill>
              </a:rPr>
              <a:t> </a:t>
            </a:r>
            <a:r>
              <a:rPr lang="es-ES" sz="1800" dirty="0" err="1">
                <a:solidFill>
                  <a:schemeClr val="tx1"/>
                </a:solidFill>
              </a:rPr>
              <a:t>dacryocystorhinostomy</a:t>
            </a:r>
            <a:r>
              <a:rPr lang="es-ES" sz="1800" dirty="0">
                <a:solidFill>
                  <a:schemeClr val="tx1"/>
                </a:solidFill>
              </a:rPr>
              <a:t>. </a:t>
            </a:r>
            <a:r>
              <a:rPr lang="es-ES" sz="1800" dirty="0" err="1">
                <a:solidFill>
                  <a:schemeClr val="tx1"/>
                </a:solidFill>
              </a:rPr>
              <a:t>Eye</a:t>
            </a:r>
            <a:r>
              <a:rPr lang="es-ES" sz="1800" dirty="0">
                <a:solidFill>
                  <a:schemeClr val="tx1"/>
                </a:solidFill>
              </a:rPr>
              <a:t>. 1993;</a:t>
            </a:r>
          </a:p>
          <a:p>
            <a:pPr algn="l"/>
            <a:r>
              <a:rPr lang="en-US" sz="1800" dirty="0">
                <a:solidFill>
                  <a:schemeClr val="tx1"/>
                </a:solidFill>
              </a:rPr>
              <a:t>7: 545-9</a:t>
            </a:r>
            <a:r>
              <a:rPr lang="en-US" sz="1800" dirty="0" smtClean="0">
                <a:solidFill>
                  <a:schemeClr val="tx1"/>
                </a:solidFill>
              </a:rPr>
              <a:t>.</a:t>
            </a:r>
          </a:p>
          <a:p>
            <a:pPr algn="l"/>
            <a:endParaRPr lang="en-US" sz="1800" dirty="0" smtClean="0">
              <a:solidFill>
                <a:schemeClr val="tx1"/>
              </a:solidFill>
            </a:endParaRPr>
          </a:p>
          <a:p>
            <a:pPr algn="l"/>
            <a:r>
              <a:rPr lang="en-US" sz="1800" dirty="0">
                <a:solidFill>
                  <a:schemeClr val="tx1"/>
                </a:solidFill>
              </a:rPr>
              <a:t>3</a:t>
            </a:r>
            <a:r>
              <a:rPr lang="en-US" sz="1800" dirty="0" smtClean="0">
                <a:solidFill>
                  <a:schemeClr val="tx1"/>
                </a:solidFill>
              </a:rPr>
              <a:t>. </a:t>
            </a:r>
            <a:r>
              <a:rPr lang="en-US" sz="1800" dirty="0">
                <a:solidFill>
                  <a:schemeClr val="tx1"/>
                </a:solidFill>
              </a:rPr>
              <a:t>Kong YT, Kim TI, Kong BW. A report of 131 cases of</a:t>
            </a:r>
          </a:p>
          <a:p>
            <a:pPr algn="l"/>
            <a:r>
              <a:rPr lang="en-US" sz="1800" dirty="0">
                <a:solidFill>
                  <a:schemeClr val="tx1"/>
                </a:solidFill>
              </a:rPr>
              <a:t>endoscopic laser </a:t>
            </a:r>
            <a:r>
              <a:rPr lang="en-US" sz="1800" dirty="0" err="1">
                <a:solidFill>
                  <a:schemeClr val="tx1"/>
                </a:solidFill>
              </a:rPr>
              <a:t>lacrimal</a:t>
            </a:r>
            <a:r>
              <a:rPr lang="en-US" sz="1800" dirty="0">
                <a:solidFill>
                  <a:schemeClr val="tx1"/>
                </a:solidFill>
              </a:rPr>
              <a:t> surgery. Ophthalmology. 1994;</a:t>
            </a:r>
          </a:p>
          <a:p>
            <a:pPr algn="l"/>
            <a:r>
              <a:rPr lang="en-US" sz="1800" dirty="0">
                <a:solidFill>
                  <a:schemeClr val="tx1"/>
                </a:solidFill>
              </a:rPr>
              <a:t>101: 1793-800</a:t>
            </a:r>
            <a:r>
              <a:rPr lang="en-US" sz="1800" dirty="0" smtClean="0">
                <a:solidFill>
                  <a:schemeClr val="tx1"/>
                </a:solidFill>
              </a:rPr>
              <a:t>.</a:t>
            </a:r>
          </a:p>
          <a:p>
            <a:pPr algn="l"/>
            <a:endParaRPr lang="en-US" sz="1800" dirty="0">
              <a:solidFill>
                <a:schemeClr val="tx1"/>
              </a:solidFill>
            </a:endParaRPr>
          </a:p>
          <a:p>
            <a:pPr algn="l"/>
            <a:r>
              <a:rPr lang="en-US" sz="1800" dirty="0">
                <a:solidFill>
                  <a:schemeClr val="tx1"/>
                </a:solidFill>
              </a:rPr>
              <a:t>4</a:t>
            </a:r>
            <a:r>
              <a:rPr lang="en-US" sz="1800" dirty="0" smtClean="0">
                <a:solidFill>
                  <a:schemeClr val="tx1"/>
                </a:solidFill>
              </a:rPr>
              <a:t>. </a:t>
            </a:r>
            <a:r>
              <a:rPr lang="en-US" sz="1800" dirty="0" err="1">
                <a:solidFill>
                  <a:schemeClr val="tx1"/>
                </a:solidFill>
              </a:rPr>
              <a:t>Metson</a:t>
            </a:r>
            <a:r>
              <a:rPr lang="en-US" sz="1800" dirty="0">
                <a:solidFill>
                  <a:schemeClr val="tx1"/>
                </a:solidFill>
              </a:rPr>
              <a:t> R, </a:t>
            </a:r>
            <a:r>
              <a:rPr lang="en-US" sz="1800" dirty="0" err="1">
                <a:solidFill>
                  <a:schemeClr val="tx1"/>
                </a:solidFill>
              </a:rPr>
              <a:t>Woog</a:t>
            </a:r>
            <a:r>
              <a:rPr lang="en-US" sz="1800" dirty="0">
                <a:solidFill>
                  <a:schemeClr val="tx1"/>
                </a:solidFill>
              </a:rPr>
              <a:t> JJ, </a:t>
            </a:r>
            <a:r>
              <a:rPr lang="en-US" sz="1800" dirty="0" err="1">
                <a:solidFill>
                  <a:schemeClr val="tx1"/>
                </a:solidFill>
              </a:rPr>
              <a:t>Puliafito</a:t>
            </a:r>
            <a:r>
              <a:rPr lang="en-US" sz="1800" dirty="0">
                <a:solidFill>
                  <a:schemeClr val="tx1"/>
                </a:solidFill>
              </a:rPr>
              <a:t> CA. Endoscopic laser</a:t>
            </a:r>
          </a:p>
          <a:p>
            <a:pPr algn="l"/>
            <a:r>
              <a:rPr lang="en-US" sz="1800" dirty="0" err="1">
                <a:solidFill>
                  <a:schemeClr val="tx1"/>
                </a:solidFill>
              </a:rPr>
              <a:t>dacryocystorh</a:t>
            </a:r>
            <a:r>
              <a:rPr lang="en-US" sz="1800" dirty="0">
                <a:solidFill>
                  <a:schemeClr val="tx1"/>
                </a:solidFill>
              </a:rPr>
              <a:t> </a:t>
            </a:r>
            <a:r>
              <a:rPr lang="en-US" sz="1800" dirty="0" err="1">
                <a:solidFill>
                  <a:schemeClr val="tx1"/>
                </a:solidFill>
              </a:rPr>
              <a:t>inostomy</a:t>
            </a:r>
            <a:r>
              <a:rPr lang="en-US" sz="1800" dirty="0">
                <a:solidFill>
                  <a:schemeClr val="tx1"/>
                </a:solidFill>
              </a:rPr>
              <a:t>. Laryngoscope. 1994; 104:</a:t>
            </a:r>
          </a:p>
          <a:p>
            <a:pPr algn="l"/>
            <a:r>
              <a:rPr lang="en-US" sz="1800" dirty="0">
                <a:solidFill>
                  <a:schemeClr val="tx1"/>
                </a:solidFill>
              </a:rPr>
              <a:t>269-74.</a:t>
            </a:r>
          </a:p>
        </p:txBody>
      </p:sp>
      <p:sp>
        <p:nvSpPr>
          <p:cNvPr id="2" name="Title 1"/>
          <p:cNvSpPr>
            <a:spLocks noGrp="1"/>
          </p:cNvSpPr>
          <p:nvPr>
            <p:ph type="ctrTitle"/>
          </p:nvPr>
        </p:nvSpPr>
        <p:spPr>
          <a:xfrm>
            <a:off x="304800" y="-152400"/>
            <a:ext cx="7772400" cy="1470025"/>
          </a:xfrm>
        </p:spPr>
        <p:txBody>
          <a:bodyPr/>
          <a:lstStyle/>
          <a:p>
            <a:pPr algn="l"/>
            <a:r>
              <a:rPr lang="en-US" b="1" i="1" dirty="0" smtClean="0">
                <a:solidFill>
                  <a:schemeClr val="tx1"/>
                </a:solidFill>
              </a:rPr>
              <a:t>      </a:t>
            </a:r>
            <a:r>
              <a:rPr lang="en-US" b="1" i="1" u="sng" dirty="0" smtClean="0">
                <a:solidFill>
                  <a:schemeClr val="tx1"/>
                </a:solidFill>
              </a:rPr>
              <a:t>References</a:t>
            </a:r>
            <a:endParaRPr lang="en-US" b="1" i="1" u="sng"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graphicFrame>
        <p:nvGraphicFramePr>
          <p:cNvPr id="4" name="Table 3"/>
          <p:cNvGraphicFramePr>
            <a:graphicFrameLocks noGrp="1"/>
          </p:cNvGraphicFramePr>
          <p:nvPr/>
        </p:nvGraphicFramePr>
        <p:xfrm>
          <a:off x="0" y="1143000"/>
          <a:ext cx="8991600" cy="5207000"/>
        </p:xfrm>
        <a:graphic>
          <a:graphicData uri="http://schemas.openxmlformats.org/drawingml/2006/table">
            <a:tbl>
              <a:tblPr firstRow="1" bandRow="1">
                <a:tableStyleId>{5C22544A-7EE6-4342-B048-85BDC9FD1C3A}</a:tableStyleId>
              </a:tblPr>
              <a:tblGrid>
                <a:gridCol w="1143000"/>
                <a:gridCol w="1066800"/>
                <a:gridCol w="1219200"/>
                <a:gridCol w="762000"/>
                <a:gridCol w="1905000"/>
                <a:gridCol w="685800"/>
                <a:gridCol w="2209800"/>
              </a:tblGrid>
              <a:tr h="1549400">
                <a:tc>
                  <a:txBody>
                    <a:bodyPr/>
                    <a:lstStyle/>
                    <a:p>
                      <a:r>
                        <a:rPr lang="en-US" dirty="0" smtClean="0"/>
                        <a:t>NAME</a:t>
                      </a:r>
                      <a:r>
                        <a:rPr lang="en-US" baseline="0" dirty="0" smtClean="0"/>
                        <a:t> OF STUDY</a:t>
                      </a:r>
                      <a:endParaRPr lang="en-US" dirty="0"/>
                    </a:p>
                  </a:txBody>
                  <a:tcPr/>
                </a:tc>
                <a:tc>
                  <a:txBody>
                    <a:bodyPr/>
                    <a:lstStyle/>
                    <a:p>
                      <a:r>
                        <a:rPr lang="en-US" dirty="0" smtClean="0"/>
                        <a:t>NAME OF</a:t>
                      </a:r>
                      <a:r>
                        <a:rPr lang="en-US" baseline="0" dirty="0" smtClean="0"/>
                        <a:t> AUTHOR</a:t>
                      </a:r>
                      <a:endParaRPr lang="en-US" dirty="0"/>
                    </a:p>
                  </a:txBody>
                  <a:tcPr/>
                </a:tc>
                <a:tc>
                  <a:txBody>
                    <a:bodyPr/>
                    <a:lstStyle/>
                    <a:p>
                      <a:r>
                        <a:rPr lang="en-US" dirty="0" smtClean="0"/>
                        <a:t>REFERENCE DETAILS</a:t>
                      </a:r>
                      <a:endParaRPr lang="en-US" dirty="0"/>
                    </a:p>
                  </a:txBody>
                  <a:tcPr/>
                </a:tc>
                <a:tc>
                  <a:txBody>
                    <a:bodyPr/>
                    <a:lstStyle/>
                    <a:p>
                      <a:r>
                        <a:rPr lang="en-US" dirty="0" smtClean="0"/>
                        <a:t>SAMPLE SIZE</a:t>
                      </a:r>
                      <a:endParaRPr lang="en-US" dirty="0"/>
                    </a:p>
                  </a:txBody>
                  <a:tcPr/>
                </a:tc>
                <a:tc>
                  <a:txBody>
                    <a:bodyPr/>
                    <a:lstStyle/>
                    <a:p>
                      <a:r>
                        <a:rPr lang="en-US" dirty="0" smtClean="0"/>
                        <a:t>RESULT</a:t>
                      </a:r>
                      <a:endParaRPr lang="en-US" dirty="0"/>
                    </a:p>
                  </a:txBody>
                  <a:tcPr/>
                </a:tc>
                <a:tc>
                  <a:txBody>
                    <a:bodyPr/>
                    <a:lstStyle/>
                    <a:p>
                      <a:r>
                        <a:rPr lang="en-US" dirty="0" smtClean="0"/>
                        <a:t>P VALUE</a:t>
                      </a:r>
                      <a:endParaRPr lang="en-US" dirty="0"/>
                    </a:p>
                  </a:txBody>
                  <a:tcPr/>
                </a:tc>
                <a:tc>
                  <a:txBody>
                    <a:bodyPr/>
                    <a:lstStyle/>
                    <a:p>
                      <a:r>
                        <a:rPr lang="en-US" dirty="0" smtClean="0"/>
                        <a:t>CONCLUSION</a:t>
                      </a:r>
                      <a:endParaRPr lang="en-US" dirty="0"/>
                    </a:p>
                  </a:txBody>
                  <a:tcPr/>
                </a:tc>
              </a:tr>
              <a:tr h="1549400">
                <a:tc>
                  <a:txBody>
                    <a:bodyPr/>
                    <a:lstStyle/>
                    <a:p>
                      <a:r>
                        <a:rPr lang="en-US" b="1" dirty="0" smtClean="0"/>
                        <a:t>Characteristics of olfactory disorders in relation to major causes of olfactory loss</a:t>
                      </a:r>
                      <a:endParaRPr lang="en-US" dirty="0"/>
                    </a:p>
                  </a:txBody>
                  <a:tcPr/>
                </a:tc>
                <a:tc>
                  <a:txBody>
                    <a:bodyPr/>
                    <a:lstStyle/>
                    <a:p>
                      <a:r>
                        <a:rPr lang="en-US" dirty="0" smtClean="0"/>
                        <a:t> </a:t>
                      </a:r>
                      <a:r>
                        <a:rPr lang="en-US" dirty="0" err="1" smtClean="0">
                          <a:hlinkClick r:id="rId2" action="ppaction://hlinkfile"/>
                        </a:rPr>
                        <a:t>Temmel</a:t>
                      </a:r>
                      <a:r>
                        <a:rPr lang="en-US" dirty="0" smtClean="0">
                          <a:hlinkClick r:id="rId2" action="ppaction://hlinkfile"/>
                        </a:rPr>
                        <a:t> AF</a:t>
                      </a:r>
                      <a:r>
                        <a:rPr lang="en-US" dirty="0" smtClean="0"/>
                        <a:t>, </a:t>
                      </a:r>
                      <a:r>
                        <a:rPr lang="en-US" dirty="0" err="1" smtClean="0">
                          <a:hlinkClick r:id="rId3" action="ppaction://hlinkfile"/>
                        </a:rPr>
                        <a:t>Quint</a:t>
                      </a:r>
                      <a:r>
                        <a:rPr lang="en-US" dirty="0" smtClean="0">
                          <a:hlinkClick r:id="rId3" action="ppaction://hlinkfile"/>
                        </a:rPr>
                        <a:t> C</a:t>
                      </a:r>
                      <a:r>
                        <a:rPr lang="en-US" dirty="0" smtClean="0"/>
                        <a:t>, </a:t>
                      </a:r>
                      <a:r>
                        <a:rPr lang="en-US" dirty="0" err="1" smtClean="0">
                          <a:hlinkClick r:id="rId4" action="ppaction://hlinkfile"/>
                        </a:rPr>
                        <a:t>Schickinger</a:t>
                      </a:r>
                      <a:r>
                        <a:rPr lang="en-US" dirty="0" smtClean="0">
                          <a:hlinkClick r:id="rId4" action="ppaction://hlinkfile"/>
                        </a:rPr>
                        <a:t>-Fischer B</a:t>
                      </a:r>
                      <a:r>
                        <a:rPr lang="en-US" dirty="0" smtClean="0"/>
                        <a:t>, </a:t>
                      </a:r>
                      <a:r>
                        <a:rPr lang="en-US" dirty="0" err="1" smtClean="0">
                          <a:hlinkClick r:id="rId5" action="ppaction://hlinkfile"/>
                        </a:rPr>
                        <a:t>Klimek</a:t>
                      </a:r>
                      <a:r>
                        <a:rPr lang="en-US" dirty="0" smtClean="0">
                          <a:hlinkClick r:id="rId5" action="ppaction://hlinkfile"/>
                        </a:rPr>
                        <a:t> L</a:t>
                      </a:r>
                      <a:r>
                        <a:rPr lang="en-US" dirty="0" smtClean="0"/>
                        <a:t>, </a:t>
                      </a:r>
                      <a:r>
                        <a:rPr lang="en-US" dirty="0" err="1" smtClean="0">
                          <a:hlinkClick r:id="rId6" action="ppaction://hlinkfile"/>
                        </a:rPr>
                        <a:t>Stoller</a:t>
                      </a:r>
                      <a:r>
                        <a:rPr lang="en-US" dirty="0" smtClean="0">
                          <a:hlinkClick r:id="rId6" action="ppaction://hlinkfile"/>
                        </a:rPr>
                        <a:t> E</a:t>
                      </a:r>
                      <a:r>
                        <a:rPr lang="en-US" dirty="0" smtClean="0"/>
                        <a:t>, </a:t>
                      </a:r>
                      <a:r>
                        <a:rPr lang="en-US" dirty="0" smtClean="0">
                          <a:hlinkClick r:id="rId7" action="ppaction://hlinkfile"/>
                        </a:rPr>
                        <a:t>Hummel T</a:t>
                      </a:r>
                      <a:r>
                        <a:rPr lang="en-US" dirty="0" smtClean="0"/>
                        <a:t>.</a:t>
                      </a:r>
                      <a:endParaRPr lang="en-US" dirty="0"/>
                    </a:p>
                  </a:txBody>
                  <a:tcPr/>
                </a:tc>
                <a:tc>
                  <a:txBody>
                    <a:bodyPr/>
                    <a:lstStyle/>
                    <a:p>
                      <a:r>
                        <a:rPr lang="en-US" dirty="0" smtClean="0">
                          <a:hlinkClick r:id="" action="ppaction://hlinkfile" tooltip="Archives of otolaryngology--head &amp; neck surgery."/>
                        </a:rPr>
                        <a:t>Arch </a:t>
                      </a:r>
                      <a:r>
                        <a:rPr lang="en-US" dirty="0" err="1" smtClean="0">
                          <a:hlinkClick r:id="" action="ppaction://hlinkfile" tooltip="Archives of otolaryngology--head &amp; neck surgery."/>
                        </a:rPr>
                        <a:t>Otolaryngol</a:t>
                      </a:r>
                      <a:r>
                        <a:rPr lang="en-US" dirty="0" smtClean="0">
                          <a:hlinkClick r:id="" action="ppaction://hlinkfile" tooltip="Archives of otolaryngology--head &amp; neck surgery."/>
                        </a:rPr>
                        <a:t> Head Neck Surg.</a:t>
                      </a:r>
                      <a:r>
                        <a:rPr lang="en-US" dirty="0" smtClean="0"/>
                        <a:t> 2002 Jun;128(6):635-41.</a:t>
                      </a:r>
                      <a:endParaRPr lang="en-US" dirty="0"/>
                    </a:p>
                  </a:txBody>
                  <a:tcPr/>
                </a:tc>
                <a:tc>
                  <a:txBody>
                    <a:bodyPr/>
                    <a:lstStyle/>
                    <a:p>
                      <a:r>
                        <a:rPr lang="en-US" dirty="0" smtClean="0"/>
                        <a:t>278</a:t>
                      </a:r>
                      <a:endParaRPr lang="en-US" dirty="0"/>
                    </a:p>
                  </a:txBody>
                  <a:tcPr/>
                </a:tc>
                <a:tc>
                  <a:txBody>
                    <a:bodyPr/>
                    <a:lstStyle/>
                    <a:p>
                      <a:r>
                        <a:rPr lang="en-US" dirty="0" smtClean="0"/>
                        <a:t>Causes of olfactory loss were categorized as follows: trauma (17%), upper respiratory tract infection (URI) (39%), </a:t>
                      </a:r>
                      <a:r>
                        <a:rPr lang="en-US" dirty="0" err="1" smtClean="0"/>
                        <a:t>sinonasal</a:t>
                      </a:r>
                      <a:r>
                        <a:rPr lang="en-US" dirty="0" smtClean="0"/>
                        <a:t> disease (21%), congenital </a:t>
                      </a:r>
                      <a:r>
                        <a:rPr lang="en-US" dirty="0" err="1" smtClean="0"/>
                        <a:t>anosmia</a:t>
                      </a:r>
                      <a:r>
                        <a:rPr lang="en-US" dirty="0" smtClean="0"/>
                        <a:t> (3%), idiopathic causes (18%), or other causes (3%).</a:t>
                      </a:r>
                      <a:endParaRPr lang="en-US" dirty="0"/>
                    </a:p>
                  </a:txBody>
                  <a:tcPr/>
                </a:tc>
                <a:tc>
                  <a:txBody>
                    <a:bodyPr/>
                    <a:lstStyle/>
                    <a:p>
                      <a:r>
                        <a:rPr lang="en-US" baseline="0" dirty="0" smtClean="0"/>
                        <a:t> -</a:t>
                      </a:r>
                      <a:endParaRPr lang="en-US" dirty="0"/>
                    </a:p>
                  </a:txBody>
                  <a:tcPr/>
                </a:tc>
                <a:tc>
                  <a:txBody>
                    <a:bodyPr/>
                    <a:lstStyle/>
                    <a:p>
                      <a:r>
                        <a:rPr lang="en-US" dirty="0" smtClean="0"/>
                        <a:t>Among many complaints of olfactory loss, the predominant ones were food related. This loss in Quality of Life seemed to be of greater importance in younger than in older people, and women seem to be affected more strongly than men.</a:t>
                      </a:r>
                      <a:endParaRPr lang="en-US"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Q-1 which is the only cranial nerve to have regenerative ability?</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C N I</a:t>
            </a:r>
          </a:p>
          <a:p>
            <a:pPr marL="514350" indent="-514350">
              <a:buAutoNum type="alphaLcPeriod"/>
            </a:pPr>
            <a:r>
              <a:rPr lang="en-US" dirty="0" smtClean="0"/>
              <a:t>C N II</a:t>
            </a:r>
          </a:p>
          <a:p>
            <a:pPr marL="514350" indent="-514350">
              <a:buAutoNum type="alphaLcPeriod"/>
            </a:pPr>
            <a:r>
              <a:rPr lang="en-US" dirty="0" smtClean="0"/>
              <a:t>C N VII</a:t>
            </a:r>
          </a:p>
          <a:p>
            <a:pPr marL="514350" indent="-514350">
              <a:buAutoNum type="alphaLcPeriod"/>
            </a:pPr>
            <a:r>
              <a:rPr lang="en-US" dirty="0" smtClean="0"/>
              <a:t>None of the above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which of the following cell type is not found is olfactory nerve?</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err="1" smtClean="0"/>
              <a:t>Globose</a:t>
            </a:r>
            <a:r>
              <a:rPr lang="en-US" dirty="0" smtClean="0"/>
              <a:t> basal cells</a:t>
            </a:r>
          </a:p>
          <a:p>
            <a:pPr marL="514350" indent="-514350">
              <a:buAutoNum type="alphaLcPeriod"/>
            </a:pPr>
            <a:r>
              <a:rPr lang="en-US" dirty="0" err="1" smtClean="0"/>
              <a:t>Microvillar</a:t>
            </a:r>
            <a:r>
              <a:rPr lang="en-US" dirty="0" smtClean="0"/>
              <a:t> cells</a:t>
            </a:r>
          </a:p>
          <a:p>
            <a:pPr marL="514350" indent="-514350">
              <a:buAutoNum type="alphaLcPeriod"/>
            </a:pPr>
            <a:r>
              <a:rPr lang="en-US" dirty="0" smtClean="0"/>
              <a:t>Purkinje cells</a:t>
            </a:r>
          </a:p>
          <a:p>
            <a:pPr marL="514350" indent="-514350">
              <a:buAutoNum type="alphaLcPeriod"/>
            </a:pPr>
            <a:r>
              <a:rPr lang="en-US" dirty="0" smtClean="0"/>
              <a:t>Supporting cells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Q-3 Mitral and Tufted cells constitutes</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First order neurons</a:t>
            </a:r>
          </a:p>
          <a:p>
            <a:pPr marL="514350" indent="-514350">
              <a:buAutoNum type="alphaLcPeriod"/>
            </a:pPr>
            <a:r>
              <a:rPr lang="en-US" dirty="0" smtClean="0"/>
              <a:t>Second order neurons</a:t>
            </a:r>
          </a:p>
          <a:p>
            <a:pPr marL="514350" indent="-514350">
              <a:buAutoNum type="alphaLcPeriod"/>
            </a:pPr>
            <a:r>
              <a:rPr lang="en-US" dirty="0" smtClean="0"/>
              <a:t>Third order neurons</a:t>
            </a:r>
          </a:p>
          <a:p>
            <a:pPr marL="514350" indent="-514350">
              <a:buAutoNum type="alphaLcPeriod"/>
            </a:pPr>
            <a:r>
              <a:rPr lang="en-US" dirty="0" smtClean="0"/>
              <a:t>Fourth order neurons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Q-4 full form of UPSIT is:</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Universal preliminary smell identification test</a:t>
            </a:r>
          </a:p>
          <a:p>
            <a:pPr marL="514350" indent="-514350">
              <a:buFont typeface="Wingdings 2"/>
              <a:buAutoNum type="alphaLcPeriod"/>
            </a:pPr>
            <a:r>
              <a:rPr lang="en-US" dirty="0" smtClean="0"/>
              <a:t>University of Pennsylvania Smell Identification Test</a:t>
            </a:r>
          </a:p>
          <a:p>
            <a:pPr marL="514350" indent="-514350">
              <a:buFont typeface="Wingdings 2"/>
              <a:buAutoNum type="alphaLcPeriod"/>
            </a:pPr>
            <a:r>
              <a:rPr lang="en-US" dirty="0" smtClean="0"/>
              <a:t> University of Paris Smell Identification Test</a:t>
            </a:r>
          </a:p>
          <a:p>
            <a:pPr marL="514350" indent="-514350">
              <a:buFont typeface="Wingdings 2"/>
              <a:buAutoNum type="alphaLcPeriod"/>
            </a:pPr>
            <a:r>
              <a:rPr lang="en-US" dirty="0" smtClean="0"/>
              <a:t> none of the above</a:t>
            </a:r>
          </a:p>
          <a:p>
            <a:pPr marL="514350" indent="-514350">
              <a:buFont typeface="Wingdings 2"/>
              <a:buAutoNum type="alphaLcPeriod"/>
            </a:pPr>
            <a:endParaRPr lang="en-US" dirty="0" smtClean="0"/>
          </a:p>
          <a:p>
            <a:pPr marL="514350" indent="-514350">
              <a:buAutoNum type="alphaLcPeriod"/>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a:t>
            </a:r>
            <a:r>
              <a:rPr lang="en-US" dirty="0" err="1" smtClean="0"/>
              <a:t>aetiology</a:t>
            </a:r>
            <a:r>
              <a:rPr lang="en-US" dirty="0" smtClean="0"/>
              <a:t> of </a:t>
            </a:r>
            <a:r>
              <a:rPr lang="en-US" dirty="0" err="1" smtClean="0"/>
              <a:t>Anosmia</a:t>
            </a:r>
            <a:endParaRPr lang="en-US" dirty="0"/>
          </a:p>
        </p:txBody>
      </p:sp>
      <p:sp>
        <p:nvSpPr>
          <p:cNvPr id="3" name="Content Placeholder 2"/>
          <p:cNvSpPr>
            <a:spLocks noGrp="1"/>
          </p:cNvSpPr>
          <p:nvPr>
            <p:ph sz="quarter" idx="1"/>
          </p:nvPr>
        </p:nvSpPr>
        <p:spPr/>
        <p:txBody>
          <a:bodyPr/>
          <a:lstStyle/>
          <a:p>
            <a:pPr marL="514350" indent="-514350">
              <a:buAutoNum type="alphaLcPeriod"/>
            </a:pPr>
            <a:r>
              <a:rPr lang="en-US" dirty="0" smtClean="0"/>
              <a:t>URTI</a:t>
            </a:r>
          </a:p>
          <a:p>
            <a:pPr marL="514350" indent="-514350">
              <a:buAutoNum type="alphaLcPeriod"/>
            </a:pPr>
            <a:r>
              <a:rPr lang="en-US" dirty="0" smtClean="0"/>
              <a:t>Head trauma</a:t>
            </a:r>
          </a:p>
          <a:p>
            <a:pPr marL="514350" indent="-514350">
              <a:buAutoNum type="alphaLcPeriod"/>
            </a:pPr>
            <a:r>
              <a:rPr lang="en-US" dirty="0" smtClean="0"/>
              <a:t>Nasal sinus diseases</a:t>
            </a:r>
          </a:p>
          <a:p>
            <a:pPr marL="514350" indent="-514350">
              <a:buAutoNum type="alphaLcPeriod"/>
            </a:pPr>
            <a:r>
              <a:rPr lang="en-US" dirty="0" smtClean="0"/>
              <a:t>All of the above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a:bodyPr>
          <a:lstStyle/>
          <a:p>
            <a:pPr algn="ctr"/>
            <a:r>
              <a:rPr lang="en-US" sz="5400" b="1" dirty="0" smtClean="0"/>
              <a:t>Thank you</a:t>
            </a:r>
            <a:endParaRPr lang="en-US" sz="5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a:xfrm>
            <a:off x="928662" y="1857364"/>
            <a:ext cx="8026426" cy="5000636"/>
          </a:xfrm>
        </p:spPr>
        <p:txBody>
          <a:bodyPr/>
          <a:lstStyle/>
          <a:p>
            <a:pPr>
              <a:buFont typeface="Arial" pitchFamily="34" charset="0"/>
              <a:buNone/>
            </a:pPr>
            <a:r>
              <a:rPr lang="en-US" dirty="0" smtClean="0"/>
              <a:t> **** ~ Systematic reviews, meta analysis of randomized control studies</a:t>
            </a:r>
          </a:p>
          <a:p>
            <a:pPr>
              <a:buFont typeface="Arial" pitchFamily="34" charset="0"/>
              <a:buNone/>
            </a:pPr>
            <a:endParaRPr lang="en-US" dirty="0" smtClean="0"/>
          </a:p>
          <a:p>
            <a:pPr>
              <a:buFont typeface="Arial" pitchFamily="34" charset="0"/>
              <a:buNone/>
            </a:pPr>
            <a:r>
              <a:rPr lang="en-US" dirty="0" smtClean="0"/>
              <a:t>*** ~ Non randomised studies</a:t>
            </a:r>
          </a:p>
          <a:p>
            <a:pPr>
              <a:buFont typeface="Arial" pitchFamily="34" charset="0"/>
              <a:buNone/>
            </a:pPr>
            <a:endParaRPr lang="en-US" dirty="0" smtClean="0"/>
          </a:p>
          <a:p>
            <a:pPr>
              <a:buFont typeface="Arial" pitchFamily="34" charset="0"/>
              <a:buNone/>
            </a:pPr>
            <a:r>
              <a:rPr lang="en-US" dirty="0" smtClean="0"/>
              <a:t>** ~ Observational or non experimental studies</a:t>
            </a:r>
          </a:p>
          <a:p>
            <a:pPr>
              <a:buFont typeface="Arial" pitchFamily="34" charset="0"/>
              <a:buNone/>
            </a:pPr>
            <a:endParaRPr lang="en-US" dirty="0" smtClean="0"/>
          </a:p>
          <a:p>
            <a:pPr>
              <a:buFont typeface="Arial" pitchFamily="34" charset="0"/>
              <a:buNone/>
            </a:pPr>
            <a:r>
              <a:rPr lang="en-US" dirty="0" smtClean="0"/>
              <a:t>* ~ Expert opinion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t>INTRODUCTION</a:t>
            </a:r>
            <a:endParaRPr lang="en-US" b="1" i="1" u="sng" dirty="0"/>
          </a:p>
        </p:txBody>
      </p:sp>
      <p:sp>
        <p:nvSpPr>
          <p:cNvPr id="3" name="Content Placeholder 2"/>
          <p:cNvSpPr>
            <a:spLocks noGrp="1"/>
          </p:cNvSpPr>
          <p:nvPr>
            <p:ph sz="quarter" idx="1"/>
          </p:nvPr>
        </p:nvSpPr>
        <p:spPr>
          <a:xfrm>
            <a:off x="457200" y="2468880"/>
            <a:ext cx="8229600" cy="4389120"/>
          </a:xfrm>
        </p:spPr>
        <p:txBody>
          <a:bodyPr>
            <a:normAutofit/>
          </a:bodyPr>
          <a:lstStyle/>
          <a:p>
            <a:r>
              <a:rPr lang="en-US" dirty="0" smtClean="0"/>
              <a:t>The olfactory nerve is actually a collection of sensory nerve rootlets that extend down from the olfactory bulb and pass through the many openings of the </a:t>
            </a:r>
            <a:r>
              <a:rPr lang="en-US" dirty="0" err="1" smtClean="0"/>
              <a:t>cribriform</a:t>
            </a:r>
            <a:r>
              <a:rPr lang="en-US" dirty="0" smtClean="0"/>
              <a:t> plate in the </a:t>
            </a:r>
            <a:r>
              <a:rPr lang="en-US" dirty="0" err="1" smtClean="0"/>
              <a:t>ethmoid</a:t>
            </a:r>
            <a:r>
              <a:rPr lang="en-US" dirty="0" smtClean="0"/>
              <a:t> bone.  </a:t>
            </a:r>
            <a:endParaRPr lang="en-US" dirty="0" smtClean="0">
              <a:latin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endParaRPr lang="en-US" dirty="0"/>
          </a:p>
        </p:txBody>
      </p:sp>
      <p:pic>
        <p:nvPicPr>
          <p:cNvPr id="4" name="Picture 4" descr="cn1_anatomy"/>
          <p:cNvPicPr>
            <a:picLocks noGrp="1" noChangeAspect="1" noChangeArrowheads="1"/>
          </p:cNvPicPr>
          <p:nvPr>
            <p:ph sz="quarter" idx="1"/>
          </p:nvPr>
        </p:nvPicPr>
        <p:blipFill>
          <a:blip r:embed="rId2"/>
          <a:srcRect/>
          <a:stretch>
            <a:fillRect/>
          </a:stretch>
        </p:blipFill>
        <p:spPr bwMode="auto">
          <a:xfrm>
            <a:off x="838200" y="1143000"/>
            <a:ext cx="74676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762000"/>
            <a:ext cx="8229600" cy="4525963"/>
          </a:xfrm>
        </p:spPr>
        <p:txBody>
          <a:bodyPr>
            <a:noAutofit/>
          </a:bodyPr>
          <a:lstStyle/>
          <a:p>
            <a:r>
              <a:rPr lang="en-US" sz="2800" b="1" u="sng" dirty="0" smtClean="0"/>
              <a:t>Olfactory bulb</a:t>
            </a:r>
            <a:r>
              <a:rPr lang="en-US" sz="2800" b="1" dirty="0" smtClean="0"/>
              <a:t>:</a:t>
            </a:r>
            <a:r>
              <a:rPr lang="en-US" sz="2800" dirty="0" smtClean="0"/>
              <a:t>  Situated over the olfactory </a:t>
            </a:r>
            <a:r>
              <a:rPr lang="en-US" sz="2800" dirty="0" err="1" smtClean="0"/>
              <a:t>sulcus</a:t>
            </a:r>
            <a:r>
              <a:rPr lang="en-US" sz="2800" dirty="0" smtClean="0"/>
              <a:t> on the orbital surface of the frontal lobe</a:t>
            </a:r>
          </a:p>
          <a:p>
            <a:pPr>
              <a:buNone/>
            </a:pPr>
            <a:endParaRPr lang="en-US" sz="2800" dirty="0" smtClean="0"/>
          </a:p>
          <a:p>
            <a:r>
              <a:rPr lang="en-US" sz="2800" b="1" u="sng" dirty="0" smtClean="0"/>
              <a:t>Olfactory tract</a:t>
            </a:r>
            <a:r>
              <a:rPr lang="en-US" sz="2800" dirty="0" smtClean="0"/>
              <a:t>: It leaves the posterior pole of the olfactory bulb to run on the inferior surface of the frontal lobe along the olfactory </a:t>
            </a:r>
            <a:r>
              <a:rPr lang="en-US" sz="2800" dirty="0" err="1" smtClean="0"/>
              <a:t>sulcus</a:t>
            </a:r>
            <a:r>
              <a:rPr lang="en-US" sz="28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bpic"/>
          <p:cNvPicPr>
            <a:picLocks noGrp="1" noChangeAspect="1" noChangeArrowheads="1"/>
          </p:cNvPicPr>
          <p:nvPr>
            <p:ph sz="quarter" idx="1"/>
          </p:nvPr>
        </p:nvPicPr>
        <p:blipFill>
          <a:blip r:embed="rId2">
            <a:lum contrast="36000"/>
          </a:blip>
          <a:srcRect/>
          <a:stretch>
            <a:fillRect/>
          </a:stretch>
        </p:blipFill>
        <p:spPr>
          <a:xfrm>
            <a:off x="990600" y="533400"/>
            <a:ext cx="7154828" cy="55165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noAutofit/>
          </a:bodyPr>
          <a:lstStyle/>
          <a:p>
            <a:pPr algn="l"/>
            <a:endParaRPr lang="en-US" dirty="0" smtClean="0">
              <a:solidFill>
                <a:schemeClr val="tx1"/>
              </a:solidFill>
            </a:endParaRPr>
          </a:p>
          <a:p>
            <a:pPr marL="514350" indent="-514350" algn="l">
              <a:buFont typeface="+mj-lt"/>
              <a:buAutoNum type="arabicPeriod"/>
            </a:pPr>
            <a:r>
              <a:rPr lang="en-US" dirty="0" smtClean="0">
                <a:solidFill>
                  <a:schemeClr val="tx1"/>
                </a:solidFill>
              </a:rPr>
              <a:t>Main olfactory system</a:t>
            </a:r>
          </a:p>
          <a:p>
            <a:pPr marL="514350" indent="-514350" algn="l">
              <a:buFont typeface="+mj-lt"/>
              <a:buAutoNum type="arabicPeriod"/>
            </a:pPr>
            <a:r>
              <a:rPr lang="en-US" dirty="0" err="1" smtClean="0">
                <a:solidFill>
                  <a:schemeClr val="tx1"/>
                </a:solidFill>
              </a:rPr>
              <a:t>Accesory</a:t>
            </a:r>
            <a:r>
              <a:rPr lang="en-US" dirty="0" smtClean="0">
                <a:solidFill>
                  <a:schemeClr val="tx1"/>
                </a:solidFill>
              </a:rPr>
              <a:t> olfactory system</a:t>
            </a:r>
          </a:p>
          <a:p>
            <a:pPr marL="514350" indent="-514350" algn="l">
              <a:buFont typeface="+mj-lt"/>
              <a:buAutoNum type="arabicPeriod"/>
            </a:pPr>
            <a:r>
              <a:rPr lang="en-US" dirty="0" smtClean="0">
                <a:solidFill>
                  <a:schemeClr val="tx1"/>
                </a:solidFill>
              </a:rPr>
              <a:t>Trigeminal </a:t>
            </a:r>
            <a:r>
              <a:rPr lang="en-US" dirty="0" err="1" smtClean="0">
                <a:solidFill>
                  <a:schemeClr val="tx1"/>
                </a:solidFill>
              </a:rPr>
              <a:t>somatosensory</a:t>
            </a:r>
            <a:r>
              <a:rPr lang="en-US" dirty="0" smtClean="0">
                <a:solidFill>
                  <a:schemeClr val="tx1"/>
                </a:solidFill>
              </a:rPr>
              <a:t> system</a:t>
            </a:r>
          </a:p>
          <a:p>
            <a:pPr marL="514350" indent="-514350" algn="l">
              <a:buFont typeface="+mj-lt"/>
              <a:buAutoNum type="arabicPeriod"/>
            </a:pPr>
            <a:r>
              <a:rPr lang="en-US" dirty="0" err="1" smtClean="0">
                <a:solidFill>
                  <a:schemeClr val="tx1"/>
                </a:solidFill>
              </a:rPr>
              <a:t>Nervus</a:t>
            </a:r>
            <a:r>
              <a:rPr lang="en-US" dirty="0" smtClean="0">
                <a:solidFill>
                  <a:schemeClr val="tx1"/>
                </a:solidFill>
              </a:rPr>
              <a:t> </a:t>
            </a:r>
            <a:r>
              <a:rPr lang="en-US" dirty="0" err="1" smtClean="0">
                <a:solidFill>
                  <a:schemeClr val="tx1"/>
                </a:solidFill>
              </a:rPr>
              <a:t>terminalis</a:t>
            </a:r>
            <a:r>
              <a:rPr lang="en-US" dirty="0" smtClean="0">
                <a:solidFill>
                  <a:schemeClr val="tx1"/>
                </a:solidFill>
              </a:rPr>
              <a:t> </a:t>
            </a:r>
            <a:r>
              <a:rPr lang="en-US" sz="1600" b="1" dirty="0" smtClean="0">
                <a:solidFill>
                  <a:schemeClr val="tx1"/>
                </a:solidFill>
              </a:rPr>
              <a:t>(1,2)</a:t>
            </a:r>
            <a:endParaRPr lang="en-US" b="1" dirty="0" smtClean="0">
              <a:solidFill>
                <a:schemeClr val="tx1"/>
              </a:solidFill>
            </a:endParaRPr>
          </a:p>
          <a:p>
            <a:pPr algn="l"/>
            <a:endParaRPr lang="en-US" dirty="0">
              <a:solidFill>
                <a:schemeClr val="tx1"/>
              </a:solidFill>
            </a:endParaRPr>
          </a:p>
        </p:txBody>
      </p:sp>
      <p:sp>
        <p:nvSpPr>
          <p:cNvPr id="2" name="Title 1"/>
          <p:cNvSpPr>
            <a:spLocks noGrp="1"/>
          </p:cNvSpPr>
          <p:nvPr>
            <p:ph type="ctrTitle"/>
          </p:nvPr>
        </p:nvSpPr>
        <p:spPr>
          <a:xfrm>
            <a:off x="685800" y="1524000"/>
            <a:ext cx="7772400" cy="1470025"/>
          </a:xfrm>
        </p:spPr>
        <p:txBody>
          <a:bodyPr/>
          <a:lstStyle/>
          <a:p>
            <a:pPr algn="l"/>
            <a:r>
              <a:rPr lang="en-US" b="1" i="1" u="sng" dirty="0" smtClean="0"/>
              <a:t>NEURAL SYSTEMS</a:t>
            </a:r>
            <a:endParaRPr lang="en-US" b="1" i="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t>OLFACTORY NEUROEPITHELIUM</a:t>
            </a:r>
            <a:endParaRPr lang="en-US" b="1" i="1" u="sng" dirty="0"/>
          </a:p>
        </p:txBody>
      </p:sp>
      <p:pic>
        <p:nvPicPr>
          <p:cNvPr id="4" name="Picture 2"/>
          <p:cNvPicPr>
            <a:picLocks noGrp="1" noChangeAspect="1" noChangeArrowheads="1"/>
          </p:cNvPicPr>
          <p:nvPr>
            <p:ph sz="quarter" idx="1"/>
          </p:nvPr>
        </p:nvPicPr>
        <p:blipFill>
          <a:blip r:embed="rId2"/>
          <a:stretch>
            <a:fillRect/>
          </a:stretch>
        </p:blipFill>
        <p:spPr bwMode="auto">
          <a:xfrm>
            <a:off x="2614385" y="1447800"/>
            <a:ext cx="437242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431</TotalTime>
  <Words>643</Words>
  <Application>Microsoft Office PowerPoint</Application>
  <PresentationFormat>On-screen Show (4:3)</PresentationFormat>
  <Paragraphs>135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Anatomy and Physiology of Olfactory nerve</vt:lpstr>
      <vt:lpstr>Levels of Evidence</vt:lpstr>
      <vt:lpstr>Levels of Evidence</vt:lpstr>
      <vt:lpstr>INTRODUCTION</vt:lpstr>
      <vt:lpstr>Slide 5</vt:lpstr>
      <vt:lpstr>Slide 6</vt:lpstr>
      <vt:lpstr>Slide 7</vt:lpstr>
      <vt:lpstr>NEURAL SYSTEMS</vt:lpstr>
      <vt:lpstr>OLFACTORY NEUROEPITHELIUM</vt:lpstr>
      <vt:lpstr>Cell types:</vt:lpstr>
      <vt:lpstr>Slide 11</vt:lpstr>
      <vt:lpstr>Electron microscope picture</vt:lpstr>
      <vt:lpstr>GENERATION OF IMPULSE</vt:lpstr>
      <vt:lpstr>MECHANISM OF OLFACTORY CELL STIMULATION </vt:lpstr>
      <vt:lpstr>OLFACTORY PATHWAY</vt:lpstr>
      <vt:lpstr>OLFACTORY PATHWAY</vt:lpstr>
      <vt:lpstr>Slide 17</vt:lpstr>
      <vt:lpstr>APPLIED</vt:lpstr>
      <vt:lpstr>OLFACTORY DISORDERS</vt:lpstr>
      <vt:lpstr>      References</vt:lpstr>
      <vt:lpstr>Slide 21</vt:lpstr>
      <vt:lpstr>Q-1 which is the only cranial nerve to have regenerative ability?</vt:lpstr>
      <vt:lpstr>Q-2 which of the following cell type is not found is olfactory nerve?</vt:lpstr>
      <vt:lpstr>Q-3 Mitral and Tufted cells constitutes</vt:lpstr>
      <vt:lpstr>Q-4 full form of UPSIT is:</vt:lpstr>
      <vt:lpstr>Q-5 aetiology of Anosmia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of Olfactory nerve</dc:title>
  <dc:creator>dgh-95</dc:creator>
  <cp:lastModifiedBy>sony</cp:lastModifiedBy>
  <cp:revision>44</cp:revision>
  <dcterms:created xsi:type="dcterms:W3CDTF">2013-09-15T12:09:51Z</dcterms:created>
  <dcterms:modified xsi:type="dcterms:W3CDTF">2020-08-11T15:46:35Z</dcterms:modified>
</cp:coreProperties>
</file>