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77" r:id="rId4"/>
    <p:sldId id="258" r:id="rId5"/>
    <p:sldId id="259" r:id="rId6"/>
    <p:sldId id="260" r:id="rId7"/>
    <p:sldId id="261" r:id="rId8"/>
    <p:sldId id="262" r:id="rId9"/>
    <p:sldId id="273" r:id="rId10"/>
    <p:sldId id="263" r:id="rId11"/>
    <p:sldId id="264" r:id="rId12"/>
    <p:sldId id="257" r:id="rId13"/>
    <p:sldId id="265" r:id="rId14"/>
    <p:sldId id="266" r:id="rId15"/>
    <p:sldId id="267" r:id="rId16"/>
    <p:sldId id="268" r:id="rId17"/>
    <p:sldId id="269" r:id="rId18"/>
    <p:sldId id="270" r:id="rId19"/>
    <p:sldId id="272" r:id="rId20"/>
    <p:sldId id="283" r:id="rId21"/>
    <p:sldId id="284" r:id="rId22"/>
    <p:sldId id="282" r:id="rId23"/>
    <p:sldId id="281" r:id="rId24"/>
    <p:sldId id="280" r:id="rId25"/>
    <p:sldId id="279" r:id="rId26"/>
    <p:sldId id="278" r:id="rId27"/>
    <p:sldId id="27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306E284-EDB9-4B4A-814D-0D1522267C5D}" type="datetimeFigureOut">
              <a:rPr lang="en-IN" smtClean="0"/>
              <a:pPr/>
              <a:t>11-08-2020</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7395817F-D5F1-4E9C-AC33-7FAD2DE59AE8}"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06E284-EDB9-4B4A-814D-0D1522267C5D}" type="datetimeFigureOut">
              <a:rPr lang="en-IN" smtClean="0"/>
              <a:pPr/>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395817F-D5F1-4E9C-AC33-7FAD2DE59AE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06E284-EDB9-4B4A-814D-0D1522267C5D}" type="datetimeFigureOut">
              <a:rPr lang="en-IN" smtClean="0"/>
              <a:pPr/>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395817F-D5F1-4E9C-AC33-7FAD2DE59AE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306E284-EDB9-4B4A-814D-0D1522267C5D}" type="datetimeFigureOut">
              <a:rPr lang="en-IN" smtClean="0"/>
              <a:pPr/>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395817F-D5F1-4E9C-AC33-7FAD2DE59AE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306E284-EDB9-4B4A-814D-0D1522267C5D}" type="datetimeFigureOut">
              <a:rPr lang="en-IN" smtClean="0"/>
              <a:pPr/>
              <a:t>11-08-2020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395817F-D5F1-4E9C-AC33-7FAD2DE59AE8}"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06E284-EDB9-4B4A-814D-0D1522267C5D}" type="datetimeFigureOut">
              <a:rPr lang="en-IN" smtClean="0"/>
              <a:pPr/>
              <a:t>11-08-2020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395817F-D5F1-4E9C-AC33-7FAD2DE59AE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306E284-EDB9-4B4A-814D-0D1522267C5D}" type="datetimeFigureOut">
              <a:rPr lang="en-IN" smtClean="0"/>
              <a:pPr/>
              <a:t>11-08-2020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395817F-D5F1-4E9C-AC33-7FAD2DE59AE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306E284-EDB9-4B4A-814D-0D1522267C5D}" type="datetimeFigureOut">
              <a:rPr lang="en-IN" smtClean="0"/>
              <a:pPr/>
              <a:t>11-08-2020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395817F-D5F1-4E9C-AC33-7FAD2DE59AE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6E284-EDB9-4B4A-814D-0D1522267C5D}" type="datetimeFigureOut">
              <a:rPr lang="en-IN" smtClean="0"/>
              <a:pPr/>
              <a:t>11-08-2020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395817F-D5F1-4E9C-AC33-7FAD2DE59AE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306E284-EDB9-4B4A-814D-0D1522267C5D}" type="datetimeFigureOut">
              <a:rPr lang="en-IN" smtClean="0"/>
              <a:pPr/>
              <a:t>11-08-2020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395817F-D5F1-4E9C-AC33-7FAD2DE59AE8}"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306E284-EDB9-4B4A-814D-0D1522267C5D}" type="datetimeFigureOut">
              <a:rPr lang="en-IN" smtClean="0"/>
              <a:pPr/>
              <a:t>11-08-2020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7395817F-D5F1-4E9C-AC33-7FAD2DE59AE8}"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06E284-EDB9-4B4A-814D-0D1522267C5D}" type="datetimeFigureOut">
              <a:rPr lang="en-IN" smtClean="0"/>
              <a:pPr/>
              <a:t>11-08-2020</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95817F-D5F1-4E9C-AC33-7FAD2DE59AE8}"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60648"/>
            <a:ext cx="7851648" cy="2939752"/>
          </a:xfrm>
        </p:spPr>
        <p:txBody>
          <a:bodyPr>
            <a:normAutofit/>
          </a:bodyPr>
          <a:lstStyle/>
          <a:p>
            <a:pPr algn="ctr"/>
            <a:r>
              <a:rPr lang="en-US" sz="6000" dirty="0" smtClean="0">
                <a:solidFill>
                  <a:schemeClr val="tx2">
                    <a:lumMod val="10000"/>
                  </a:schemeClr>
                </a:solidFill>
              </a:rPr>
              <a:t>ANATOMY AND PHYSIOLOGY OF </a:t>
            </a:r>
            <a:br>
              <a:rPr lang="en-US" sz="6000" dirty="0" smtClean="0">
                <a:solidFill>
                  <a:schemeClr val="tx2">
                    <a:lumMod val="10000"/>
                  </a:schemeClr>
                </a:solidFill>
              </a:rPr>
            </a:br>
            <a:r>
              <a:rPr lang="en-US" sz="6000" dirty="0" smtClean="0">
                <a:solidFill>
                  <a:schemeClr val="tx2">
                    <a:lumMod val="10000"/>
                  </a:schemeClr>
                </a:solidFill>
              </a:rPr>
              <a:t>OPTIC NERVE</a:t>
            </a:r>
            <a:endParaRPr lang="en-IN" sz="6000" dirty="0">
              <a:solidFill>
                <a:schemeClr val="tx2">
                  <a:lumMod val="10000"/>
                </a:schemeClr>
              </a:solidFill>
            </a:endParaRPr>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normAutofit/>
          </a:bodyPr>
          <a:lstStyle/>
          <a:p>
            <a:r>
              <a:rPr lang="en-US" sz="4800" b="1" dirty="0" smtClean="0"/>
              <a:t>INTRACANALICULAR PART</a:t>
            </a:r>
            <a:endParaRPr lang="en-IN" sz="4800" b="1" dirty="0"/>
          </a:p>
        </p:txBody>
      </p:sp>
      <p:pic>
        <p:nvPicPr>
          <p:cNvPr id="4" name="Content Placeholder 3" descr="abb01.jpg"/>
          <p:cNvPicPr>
            <a:picLocks noGrp="1" noChangeAspect="1"/>
          </p:cNvPicPr>
          <p:nvPr>
            <p:ph idx="1"/>
          </p:nvPr>
        </p:nvPicPr>
        <p:blipFill>
          <a:blip r:embed="rId2" cstate="print">
            <a:lum bright="-3000" contrast="45000"/>
          </a:blip>
          <a:stretch>
            <a:fillRect/>
          </a:stretch>
        </p:blipFill>
        <p:spPr>
          <a:xfrm>
            <a:off x="1547664" y="1916832"/>
            <a:ext cx="6336704" cy="471028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Autofit/>
          </a:bodyPr>
          <a:lstStyle/>
          <a:p>
            <a:r>
              <a:rPr lang="en-US" sz="4800" b="1" dirty="0" smtClean="0">
                <a:latin typeface="Calligraph421 BT" pitchFamily="66" charset="0"/>
              </a:rPr>
              <a:t>INTRACRANIAL PART</a:t>
            </a:r>
            <a:endParaRPr lang="en-IN" sz="4800" b="1" dirty="0"/>
          </a:p>
        </p:txBody>
      </p:sp>
      <p:pic>
        <p:nvPicPr>
          <p:cNvPr id="4" name="Picture 4" descr="ipfossaa"/>
          <p:cNvPicPr>
            <a:picLocks noGrp="1" noChangeAspect="1" noChangeArrowheads="1"/>
          </p:cNvPicPr>
          <p:nvPr>
            <p:ph idx="1"/>
          </p:nvPr>
        </p:nvPicPr>
        <p:blipFill>
          <a:blip r:embed="rId2" cstate="print"/>
          <a:srcRect/>
          <a:stretch>
            <a:fillRect/>
          </a:stretch>
        </p:blipFill>
        <p:spPr>
          <a:xfrm>
            <a:off x="899592" y="1375577"/>
            <a:ext cx="7128792" cy="5346594"/>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59432"/>
            <a:ext cx="6408712" cy="1368152"/>
          </a:xfrm>
        </p:spPr>
        <p:txBody>
          <a:bodyPr/>
          <a:lstStyle/>
          <a:p>
            <a:r>
              <a:rPr lang="en-US" b="1" dirty="0" smtClean="0"/>
              <a:t>VISUAL PATHWAY</a:t>
            </a:r>
            <a:endParaRPr lang="en-IN" b="1" dirty="0"/>
          </a:p>
        </p:txBody>
      </p:sp>
      <p:pic>
        <p:nvPicPr>
          <p:cNvPr id="10" name="Content Placeholder 9" descr="optic.png"/>
          <p:cNvPicPr>
            <a:picLocks noGrp="1" noChangeAspect="1"/>
          </p:cNvPicPr>
          <p:nvPr>
            <p:ph idx="1"/>
          </p:nvPr>
        </p:nvPicPr>
        <p:blipFill>
          <a:blip r:embed="rId2" cstate="print">
            <a:lum bright="7000" contrast="9000"/>
          </a:blip>
          <a:stretch>
            <a:fillRect/>
          </a:stretch>
        </p:blipFill>
        <p:spPr>
          <a:xfrm>
            <a:off x="1259632" y="836712"/>
            <a:ext cx="7056784" cy="60212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sz="3600" b="1" dirty="0" smtClean="0"/>
              <a:t>Optic </a:t>
            </a:r>
            <a:r>
              <a:rPr lang="en-US" sz="3600" b="1" dirty="0" err="1" smtClean="0"/>
              <a:t>chiasma</a:t>
            </a:r>
            <a:endParaRPr lang="en-US" sz="3600" b="1" dirty="0" smtClean="0"/>
          </a:p>
          <a:p>
            <a:r>
              <a:rPr lang="en-US" sz="3600" b="1" dirty="0" smtClean="0"/>
              <a:t>Optic tracts</a:t>
            </a:r>
          </a:p>
          <a:p>
            <a:r>
              <a:rPr lang="en-US" sz="3600" b="1" dirty="0" smtClean="0"/>
              <a:t>Lateral </a:t>
            </a:r>
            <a:r>
              <a:rPr lang="en-US" sz="3600" b="1" dirty="0" err="1" smtClean="0"/>
              <a:t>geniculate</a:t>
            </a:r>
            <a:r>
              <a:rPr lang="en-US" sz="3600" b="1" dirty="0" smtClean="0"/>
              <a:t> bodies</a:t>
            </a:r>
          </a:p>
          <a:p>
            <a:r>
              <a:rPr lang="en-US" sz="3600" b="1" dirty="0" smtClean="0"/>
              <a:t>Optic radiations</a:t>
            </a:r>
          </a:p>
          <a:p>
            <a:r>
              <a:rPr lang="en-US" sz="3600" b="1" dirty="0" smtClean="0"/>
              <a:t>Visual cortex</a:t>
            </a:r>
          </a:p>
          <a:p>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a:bodyPr>
          <a:lstStyle/>
          <a:p>
            <a:r>
              <a:rPr lang="en-US" sz="4400" b="1" dirty="0" smtClean="0"/>
              <a:t>VASCULAR SUPPLY</a:t>
            </a:r>
            <a:endParaRPr lang="en-IN" sz="4400" b="1" dirty="0"/>
          </a:p>
        </p:txBody>
      </p:sp>
      <p:pic>
        <p:nvPicPr>
          <p:cNvPr id="4" name="Content Placeholder 3" descr="vascular supply.jpg"/>
          <p:cNvPicPr>
            <a:picLocks noGrp="1" noChangeAspect="1"/>
          </p:cNvPicPr>
          <p:nvPr>
            <p:ph idx="1"/>
          </p:nvPr>
        </p:nvPicPr>
        <p:blipFill>
          <a:blip r:embed="rId2" cstate="print"/>
          <a:stretch>
            <a:fillRect/>
          </a:stretch>
        </p:blipFill>
        <p:spPr>
          <a:xfrm>
            <a:off x="257335" y="2492896"/>
            <a:ext cx="8501416" cy="345638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US" sz="4400" b="1" dirty="0" smtClean="0">
                <a:latin typeface="Calligraph421 BT" pitchFamily="66" charset="0"/>
              </a:rPr>
              <a:t>LESIONS OF VISUAL PATHWAY</a:t>
            </a:r>
            <a:endParaRPr lang="en-IN" sz="4400" b="1" dirty="0"/>
          </a:p>
        </p:txBody>
      </p:sp>
      <p:pic>
        <p:nvPicPr>
          <p:cNvPr id="4" name="Content Placeholder 3" descr="optic2.jpg"/>
          <p:cNvPicPr>
            <a:picLocks noGrp="1" noChangeAspect="1"/>
          </p:cNvPicPr>
          <p:nvPr>
            <p:ph idx="1"/>
          </p:nvPr>
        </p:nvPicPr>
        <p:blipFill>
          <a:blip r:embed="rId2" cstate="print"/>
          <a:stretch>
            <a:fillRect/>
          </a:stretch>
        </p:blipFill>
        <p:spPr>
          <a:xfrm>
            <a:off x="323528" y="1412776"/>
            <a:ext cx="7823200" cy="517981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p:spPr>
        <p:txBody>
          <a:bodyPr>
            <a:normAutofit/>
          </a:bodyPr>
          <a:lstStyle/>
          <a:p>
            <a:r>
              <a:rPr lang="en-US" sz="4800" b="1" dirty="0" smtClean="0"/>
              <a:t>APPLIED ANATOMY</a:t>
            </a:r>
            <a:endParaRPr lang="en-IN" sz="4800" b="1" dirty="0"/>
          </a:p>
        </p:txBody>
      </p:sp>
      <p:pic>
        <p:nvPicPr>
          <p:cNvPr id="4" name="Content Placeholder 3" descr="onodi_cell.jpg"/>
          <p:cNvPicPr>
            <a:picLocks noGrp="1" noChangeAspect="1"/>
          </p:cNvPicPr>
          <p:nvPr>
            <p:ph idx="1"/>
          </p:nvPr>
        </p:nvPicPr>
        <p:blipFill>
          <a:blip r:embed="rId2" cstate="print"/>
          <a:stretch>
            <a:fillRect/>
          </a:stretch>
        </p:blipFill>
        <p:spPr>
          <a:xfrm>
            <a:off x="467544" y="1556792"/>
            <a:ext cx="8280920" cy="503088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ondi[13].png"/>
          <p:cNvPicPr>
            <a:picLocks noGrp="1" noChangeAspect="1"/>
          </p:cNvPicPr>
          <p:nvPr>
            <p:ph idx="1"/>
          </p:nvPr>
        </p:nvPicPr>
        <p:blipFill>
          <a:blip r:embed="rId2" cstate="print"/>
          <a:stretch>
            <a:fillRect/>
          </a:stretch>
        </p:blipFill>
        <p:spPr>
          <a:xfrm>
            <a:off x="1475656" y="548680"/>
            <a:ext cx="6386735" cy="630932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download (1).jpg"/>
          <p:cNvPicPr>
            <a:picLocks noGrp="1" noChangeAspect="1"/>
          </p:cNvPicPr>
          <p:nvPr>
            <p:ph idx="1"/>
          </p:nvPr>
        </p:nvPicPr>
        <p:blipFill>
          <a:blip r:embed="rId2" cstate="print"/>
          <a:stretch>
            <a:fillRect/>
          </a:stretch>
        </p:blipFill>
        <p:spPr>
          <a:xfrm>
            <a:off x="2483768" y="692696"/>
            <a:ext cx="4680520" cy="6042578"/>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descr="Axial.BilatOnodicells1.jpg"/>
          <p:cNvPicPr>
            <a:picLocks noGrp="1" noChangeAspect="1"/>
          </p:cNvPicPr>
          <p:nvPr>
            <p:ph idx="1"/>
          </p:nvPr>
        </p:nvPicPr>
        <p:blipFill>
          <a:blip r:embed="rId2" cstate="print"/>
          <a:stretch>
            <a:fillRect/>
          </a:stretch>
        </p:blipFill>
        <p:spPr>
          <a:xfrm>
            <a:off x="2051720" y="620688"/>
            <a:ext cx="5385969" cy="604867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Evidence</a:t>
            </a:r>
            <a:endParaRPr lang="en-US" dirty="0"/>
          </a:p>
        </p:txBody>
      </p:sp>
      <p:sp>
        <p:nvSpPr>
          <p:cNvPr id="3" name="Content Placeholder 2"/>
          <p:cNvSpPr>
            <a:spLocks noGrp="1"/>
          </p:cNvSpPr>
          <p:nvPr>
            <p:ph idx="1"/>
          </p:nvPr>
        </p:nvSpPr>
        <p:spPr>
          <a:xfrm>
            <a:off x="0" y="1600200"/>
            <a:ext cx="9144000" cy="4525963"/>
          </a:xfrm>
        </p:spPr>
        <p:txBody>
          <a:bodyPr>
            <a:normAutofit fontScale="92500"/>
          </a:bodyPr>
          <a:lstStyle/>
          <a:p>
            <a:r>
              <a:rPr lang="en-US" sz="3600" dirty="0" smtClean="0"/>
              <a:t>Grade A – Systemic reviews, Meta analyses, RCT</a:t>
            </a:r>
          </a:p>
          <a:p>
            <a:endParaRPr lang="en-US" sz="3600" dirty="0" smtClean="0"/>
          </a:p>
          <a:p>
            <a:r>
              <a:rPr lang="en-US" sz="3600" dirty="0" smtClean="0"/>
              <a:t>Grade B – Non-</a:t>
            </a:r>
            <a:r>
              <a:rPr lang="en-US" sz="3600" dirty="0" err="1" smtClean="0"/>
              <a:t>randomised</a:t>
            </a:r>
            <a:r>
              <a:rPr lang="en-US" sz="3600" dirty="0" smtClean="0"/>
              <a:t> studies</a:t>
            </a:r>
          </a:p>
          <a:p>
            <a:endParaRPr lang="en-US" sz="3600" dirty="0" smtClean="0"/>
          </a:p>
          <a:p>
            <a:r>
              <a:rPr lang="en-US" sz="3600" dirty="0" smtClean="0"/>
              <a:t>Grade C – Observational studies</a:t>
            </a:r>
          </a:p>
          <a:p>
            <a:pPr>
              <a:buNone/>
            </a:pPr>
            <a:endParaRPr lang="en-US" sz="3600" dirty="0" smtClean="0"/>
          </a:p>
          <a:p>
            <a:r>
              <a:rPr lang="en-US" sz="3600" dirty="0" smtClean="0"/>
              <a:t>Grade D – Case Series, Expert opinion</a:t>
            </a:r>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8991601" cy="6705599"/>
        </p:xfrm>
        <a:graphic>
          <a:graphicData uri="http://schemas.openxmlformats.org/drawingml/2006/table">
            <a:tbl>
              <a:tblPr firstRow="1" bandRow="1">
                <a:tableStyleId>{21E4AEA4-8DFA-4A89-87EB-49C32662AFE0}</a:tableStyleId>
              </a:tblPr>
              <a:tblGrid>
                <a:gridCol w="1133251"/>
                <a:gridCol w="1224171"/>
                <a:gridCol w="1253105"/>
                <a:gridCol w="486032"/>
                <a:gridCol w="2027032"/>
                <a:gridCol w="775138"/>
                <a:gridCol w="2092872"/>
              </a:tblGrid>
              <a:tr h="2273236">
                <a:tc>
                  <a:txBody>
                    <a:bodyPr/>
                    <a:lstStyle/>
                    <a:p>
                      <a:r>
                        <a:rPr lang="en-US" sz="1800" dirty="0" smtClean="0"/>
                        <a:t>NAME</a:t>
                      </a:r>
                      <a:r>
                        <a:rPr lang="en-US" sz="1800" baseline="0" dirty="0" smtClean="0"/>
                        <a:t> OF STUDY</a:t>
                      </a:r>
                      <a:endParaRPr lang="en-IN" sz="1800" dirty="0"/>
                    </a:p>
                  </a:txBody>
                  <a:tcPr/>
                </a:tc>
                <a:tc>
                  <a:txBody>
                    <a:bodyPr/>
                    <a:lstStyle/>
                    <a:p>
                      <a:r>
                        <a:rPr lang="en-US" sz="1800" dirty="0" smtClean="0"/>
                        <a:t>AUTHOR</a:t>
                      </a:r>
                      <a:endParaRPr lang="en-IN" sz="1800" dirty="0"/>
                    </a:p>
                  </a:txBody>
                  <a:tcPr/>
                </a:tc>
                <a:tc>
                  <a:txBody>
                    <a:bodyPr/>
                    <a:lstStyle/>
                    <a:p>
                      <a:r>
                        <a:rPr lang="en-US" sz="1800" dirty="0" smtClean="0"/>
                        <a:t>REFERENCE</a:t>
                      </a:r>
                      <a:endParaRPr lang="en-IN" sz="1800" dirty="0"/>
                    </a:p>
                  </a:txBody>
                  <a:tcPr/>
                </a:tc>
                <a:tc>
                  <a:txBody>
                    <a:bodyPr/>
                    <a:lstStyle/>
                    <a:p>
                      <a:r>
                        <a:rPr lang="en-US" sz="1800" dirty="0" smtClean="0"/>
                        <a:t>SAMPLE</a:t>
                      </a:r>
                    </a:p>
                    <a:p>
                      <a:r>
                        <a:rPr lang="en-US" sz="1800" dirty="0" smtClean="0"/>
                        <a:t>SIZE</a:t>
                      </a:r>
                      <a:endParaRPr lang="en-IN" sz="1800" dirty="0"/>
                    </a:p>
                  </a:txBody>
                  <a:tcPr/>
                </a:tc>
                <a:tc>
                  <a:txBody>
                    <a:bodyPr/>
                    <a:lstStyle/>
                    <a:p>
                      <a:r>
                        <a:rPr lang="en-US" sz="1800" dirty="0" smtClean="0"/>
                        <a:t>RESULT</a:t>
                      </a:r>
                      <a:endParaRPr lang="en-IN" sz="1800" dirty="0"/>
                    </a:p>
                  </a:txBody>
                  <a:tcPr/>
                </a:tc>
                <a:tc>
                  <a:txBody>
                    <a:bodyPr/>
                    <a:lstStyle/>
                    <a:p>
                      <a:r>
                        <a:rPr lang="en-US" sz="1800" dirty="0" smtClean="0"/>
                        <a:t>P</a:t>
                      </a:r>
                    </a:p>
                    <a:p>
                      <a:r>
                        <a:rPr lang="en-US" sz="1800" dirty="0" smtClean="0"/>
                        <a:t>value</a:t>
                      </a:r>
                      <a:endParaRPr lang="en-IN" sz="1800" dirty="0"/>
                    </a:p>
                  </a:txBody>
                  <a:tcPr/>
                </a:tc>
                <a:tc>
                  <a:txBody>
                    <a:bodyPr/>
                    <a:lstStyle/>
                    <a:p>
                      <a:r>
                        <a:rPr lang="en-US" sz="1800" dirty="0" smtClean="0"/>
                        <a:t>CONCLUSION</a:t>
                      </a:r>
                      <a:endParaRPr lang="en-IN" sz="1800" dirty="0"/>
                    </a:p>
                  </a:txBody>
                  <a:tcPr/>
                </a:tc>
              </a:tr>
              <a:tr h="4432363">
                <a:tc>
                  <a:txBody>
                    <a:bodyPr/>
                    <a:lstStyle/>
                    <a:p>
                      <a:r>
                        <a:rPr lang="en-US" b="1" dirty="0" smtClean="0"/>
                        <a:t>The treatment of traumatic optic neuropathy: the International Optic Nerve Trauma Study</a:t>
                      </a:r>
                    </a:p>
                    <a:p>
                      <a:endParaRPr lang="en-IN" dirty="0"/>
                    </a:p>
                  </a:txBody>
                  <a:tcPr/>
                </a:tc>
                <a:tc>
                  <a:txBody>
                    <a:bodyPr/>
                    <a:lstStyle/>
                    <a:p>
                      <a:r>
                        <a:rPr kumimoji="0" lang="en-US" b="0" i="0" kern="1200" dirty="0" smtClean="0">
                          <a:solidFill>
                            <a:schemeClr val="tx1"/>
                          </a:solidFill>
                          <a:latin typeface="+mn-lt"/>
                          <a:ea typeface="+mn-ea"/>
                          <a:cs typeface="+mn-cs"/>
                        </a:rPr>
                        <a:t>Levin LA, BECK RW,</a:t>
                      </a:r>
                    </a:p>
                    <a:p>
                      <a:r>
                        <a:rPr kumimoji="0" lang="en-US" b="0" i="0" kern="1200" dirty="0" smtClean="0">
                          <a:solidFill>
                            <a:schemeClr val="tx1"/>
                          </a:solidFill>
                          <a:latin typeface="+mn-lt"/>
                          <a:ea typeface="+mn-ea"/>
                          <a:cs typeface="+mn-cs"/>
                        </a:rPr>
                        <a:t>JOSEPH MP,</a:t>
                      </a:r>
                    </a:p>
                    <a:p>
                      <a:r>
                        <a:rPr kumimoji="0" lang="en-US" b="0" i="0" kern="1200" dirty="0" smtClean="0">
                          <a:solidFill>
                            <a:schemeClr val="tx1"/>
                          </a:solidFill>
                          <a:latin typeface="+mn-lt"/>
                          <a:ea typeface="+mn-ea"/>
                          <a:cs typeface="+mn-cs"/>
                        </a:rPr>
                        <a:t>SEIFF’S KRALEER</a:t>
                      </a:r>
                      <a:endParaRPr kumimoji="0" lang="en-IN" b="0" i="0" kern="1200" dirty="0" smtClean="0">
                        <a:solidFill>
                          <a:schemeClr val="tx1"/>
                        </a:solidFill>
                        <a:latin typeface="+mn-lt"/>
                        <a:ea typeface="+mn-ea"/>
                        <a:cs typeface="+mn-cs"/>
                      </a:endParaRPr>
                    </a:p>
                  </a:txBody>
                  <a:tcPr/>
                </a:tc>
                <a:tc>
                  <a:txBody>
                    <a:bodyPr/>
                    <a:lstStyle/>
                    <a:p>
                      <a:r>
                        <a:rPr lang="en-US" dirty="0" smtClean="0"/>
                        <a:t>OPHTHALMOLOGY999 Jul;106(7):1268-77.</a:t>
                      </a:r>
                      <a:endParaRPr lang="en-IN" dirty="0"/>
                    </a:p>
                  </a:txBody>
                  <a:tcPr/>
                </a:tc>
                <a:tc>
                  <a:txBody>
                    <a:bodyPr/>
                    <a:lstStyle/>
                    <a:p>
                      <a:r>
                        <a:rPr lang="en-US" dirty="0" smtClean="0"/>
                        <a:t>133</a:t>
                      </a:r>
                      <a:endParaRPr lang="en-IN" dirty="0"/>
                    </a:p>
                  </a:txBody>
                  <a:tcPr/>
                </a:tc>
                <a:tc>
                  <a:txBody>
                    <a:bodyPr/>
                    <a:lstStyle/>
                    <a:p>
                      <a:r>
                        <a:rPr lang="en-US" sz="1400" dirty="0" smtClean="0"/>
                        <a:t>Visual acuity increased by &gt; or = 3 lines in 32% of the surgery group, 57% of the untreated group, and 52% of the steroid group (P = 0.22). The surgery group had more patients whose initial vision was no light perception</a:t>
                      </a:r>
                      <a:r>
                        <a:rPr kumimoji="0" lang="en-IN" sz="1400" b="0" i="0" kern="1200" dirty="0" smtClean="0">
                          <a:solidFill>
                            <a:schemeClr val="dk1"/>
                          </a:solidFill>
                          <a:latin typeface="+mn-lt"/>
                          <a:ea typeface="+mn-ea"/>
                          <a:cs typeface="+mn-cs"/>
                        </a:rPr>
                        <a:t>.</a:t>
                      </a:r>
                      <a:endParaRPr lang="en-IN" sz="1400" dirty="0"/>
                    </a:p>
                  </a:txBody>
                  <a:tcPr/>
                </a:tc>
                <a:tc>
                  <a:txBody>
                    <a:bodyPr/>
                    <a:lstStyle/>
                    <a:p>
                      <a:r>
                        <a:rPr lang="en-US" dirty="0" smtClean="0"/>
                        <a:t>0.22</a:t>
                      </a:r>
                      <a:endParaRPr lang="en-IN" dirty="0"/>
                    </a:p>
                  </a:txBody>
                  <a:tcPr/>
                </a:tc>
                <a:tc>
                  <a:txBody>
                    <a:bodyPr/>
                    <a:lstStyle/>
                    <a:p>
                      <a:r>
                        <a:rPr kumimoji="0" lang="en-IN" b="0" i="0" kern="1200" dirty="0" smtClean="0">
                          <a:solidFill>
                            <a:schemeClr val="dk1"/>
                          </a:solidFill>
                          <a:latin typeface="+mn-lt"/>
                          <a:ea typeface="+mn-ea"/>
                          <a:cs typeface="+mn-cs"/>
                        </a:rPr>
                        <a:t> </a:t>
                      </a:r>
                      <a:r>
                        <a:rPr lang="en-US" sz="1600" dirty="0" smtClean="0"/>
                        <a:t>No clear benefit was found for either corticosteroid therapy or optic canal decompression surgery. The number of patients studied was sufficient to rule out major effects in the treatment groups, although clinically relevant effects in specific subgroups could have been missed. </a:t>
                      </a:r>
                      <a:endParaRPr lang="en-IN" sz="1600"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2976" y="2357430"/>
            <a:ext cx="3262231" cy="923330"/>
          </a:xfrm>
          <a:prstGeom prst="rect">
            <a:avLst/>
          </a:prstGeom>
        </p:spPr>
        <p:txBody>
          <a:bodyPr wrap="square">
            <a:spAutoFit/>
          </a:bodyPr>
          <a:lstStyle/>
          <a:p>
            <a:r>
              <a:rPr lang="en-US" dirty="0" smtClean="0"/>
              <a:t>Levin LA, BECK RW,</a:t>
            </a:r>
          </a:p>
          <a:p>
            <a:r>
              <a:rPr lang="en-US" dirty="0" smtClean="0"/>
              <a:t>JOSEPH MP,</a:t>
            </a:r>
          </a:p>
          <a:p>
            <a:r>
              <a:rPr lang="en-US" dirty="0" smtClean="0"/>
              <a:t>SEIFF’S KRALEER</a:t>
            </a:r>
            <a:endParaRPr lang="en-IN" dirty="0" smtClean="0"/>
          </a:p>
        </p:txBody>
      </p:sp>
      <p:sp>
        <p:nvSpPr>
          <p:cNvPr id="3" name="Rectangle 2"/>
          <p:cNvSpPr/>
          <p:nvPr/>
        </p:nvSpPr>
        <p:spPr>
          <a:xfrm>
            <a:off x="928662" y="1714488"/>
            <a:ext cx="5874109" cy="369332"/>
          </a:xfrm>
          <a:prstGeom prst="rect">
            <a:avLst/>
          </a:prstGeom>
        </p:spPr>
        <p:txBody>
          <a:bodyPr wrap="square">
            <a:spAutoFit/>
          </a:bodyPr>
          <a:lstStyle/>
          <a:p>
            <a:r>
              <a:rPr lang="en-US" dirty="0" smtClean="0"/>
              <a:t>OPHTHALMOLOGY999 Jul;106(7):1268-77</a:t>
            </a:r>
            <a:endParaRPr lang="en-US" dirty="0"/>
          </a:p>
        </p:txBody>
      </p:sp>
      <p:sp>
        <p:nvSpPr>
          <p:cNvPr id="5" name="Rectangle 4"/>
          <p:cNvSpPr/>
          <p:nvPr/>
        </p:nvSpPr>
        <p:spPr>
          <a:xfrm>
            <a:off x="3840069" y="3244334"/>
            <a:ext cx="184731" cy="369332"/>
          </a:xfrm>
          <a:prstGeom prst="rect">
            <a:avLst/>
          </a:prstGeom>
        </p:spPr>
        <p:txBody>
          <a:bodyPr wrap="none">
            <a:spAutoFit/>
          </a:bodyPr>
          <a:lstStyle/>
          <a:p>
            <a:endParaRPr lang="en-IN" dirty="0"/>
          </a:p>
        </p:txBody>
      </p:sp>
      <p:sp>
        <p:nvSpPr>
          <p:cNvPr id="7" name="Rectangle 6"/>
          <p:cNvSpPr/>
          <p:nvPr/>
        </p:nvSpPr>
        <p:spPr>
          <a:xfrm>
            <a:off x="1285852" y="785794"/>
            <a:ext cx="1463862" cy="369332"/>
          </a:xfrm>
          <a:prstGeom prst="rect">
            <a:avLst/>
          </a:prstGeom>
        </p:spPr>
        <p:txBody>
          <a:bodyPr wrap="none">
            <a:spAutoFit/>
          </a:bodyPr>
          <a:lstStyle/>
          <a:p>
            <a:r>
              <a:rPr lang="en-US" dirty="0" smtClean="0"/>
              <a:t>REFERENCE</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514350" indent="-514350">
              <a:buNone/>
            </a:pPr>
            <a:r>
              <a:rPr lang="en-US" dirty="0" smtClean="0"/>
              <a:t>1. What is not true about optic nerve</a:t>
            </a:r>
          </a:p>
          <a:p>
            <a:pPr marL="514350" indent="-514350">
              <a:buNone/>
            </a:pPr>
            <a:r>
              <a:rPr lang="en-US" dirty="0" smtClean="0"/>
              <a:t>a)It is made up of about 1.2 million nerve </a:t>
            </a:r>
            <a:r>
              <a:rPr lang="en-US" dirty="0" err="1" smtClean="0"/>
              <a:t>fibres</a:t>
            </a:r>
            <a:endParaRPr lang="en-US" dirty="0" smtClean="0"/>
          </a:p>
          <a:p>
            <a:pPr marL="514350" indent="-514350">
              <a:buNone/>
            </a:pPr>
            <a:r>
              <a:rPr lang="en-US" dirty="0" smtClean="0"/>
              <a:t>b)It is a direct </a:t>
            </a:r>
            <a:r>
              <a:rPr lang="en-US" dirty="0" err="1" smtClean="0"/>
              <a:t>extention</a:t>
            </a:r>
            <a:r>
              <a:rPr lang="en-US" dirty="0" smtClean="0"/>
              <a:t> of brain</a:t>
            </a:r>
          </a:p>
          <a:p>
            <a:pPr marL="514350" indent="-514350">
              <a:buNone/>
            </a:pPr>
            <a:r>
              <a:rPr lang="en-US" dirty="0" smtClean="0"/>
              <a:t>c)It is a nerve in true sense</a:t>
            </a:r>
          </a:p>
          <a:p>
            <a:pPr marL="514350" indent="-514350">
              <a:buNone/>
            </a:pPr>
            <a:r>
              <a:rPr lang="en-US" dirty="0" smtClean="0"/>
              <a:t>d)It lacks </a:t>
            </a:r>
            <a:r>
              <a:rPr lang="en-US" dirty="0" err="1" smtClean="0"/>
              <a:t>neurilemma</a:t>
            </a: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smtClean="0"/>
              <a:t>2. </a:t>
            </a:r>
            <a:r>
              <a:rPr lang="en-US" dirty="0" err="1" smtClean="0"/>
              <a:t>Intraorbital</a:t>
            </a:r>
            <a:r>
              <a:rPr lang="en-US" dirty="0" smtClean="0"/>
              <a:t> part of the optic nerve is about</a:t>
            </a:r>
          </a:p>
          <a:p>
            <a:pPr>
              <a:buNone/>
            </a:pPr>
            <a:r>
              <a:rPr lang="en-US" dirty="0" smtClean="0"/>
              <a:t>a)60 mm long</a:t>
            </a:r>
          </a:p>
          <a:p>
            <a:pPr>
              <a:buNone/>
            </a:pPr>
            <a:r>
              <a:rPr lang="en-US" dirty="0" smtClean="0"/>
              <a:t>b)30 mm long</a:t>
            </a:r>
          </a:p>
          <a:p>
            <a:pPr>
              <a:buNone/>
            </a:pPr>
            <a:r>
              <a:rPr lang="en-US" dirty="0" smtClean="0"/>
              <a:t>c)10 mm long</a:t>
            </a:r>
          </a:p>
          <a:p>
            <a:pPr>
              <a:buNone/>
            </a:pPr>
            <a:r>
              <a:rPr lang="en-US" dirty="0" smtClean="0"/>
              <a:t>d)5 mm long </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smtClean="0"/>
              <a:t>3. </a:t>
            </a:r>
            <a:r>
              <a:rPr lang="en-US" dirty="0" err="1" smtClean="0"/>
              <a:t>Onodi</a:t>
            </a:r>
            <a:r>
              <a:rPr lang="en-US" dirty="0" smtClean="0"/>
              <a:t> cells are basically</a:t>
            </a:r>
          </a:p>
          <a:p>
            <a:pPr>
              <a:buNone/>
            </a:pPr>
            <a:r>
              <a:rPr lang="en-US" dirty="0" smtClean="0"/>
              <a:t>a)Anterior sphenoid cells</a:t>
            </a:r>
          </a:p>
          <a:p>
            <a:pPr>
              <a:buNone/>
            </a:pPr>
            <a:r>
              <a:rPr lang="en-US" dirty="0" smtClean="0"/>
              <a:t>b)Posterior sphenoid cells</a:t>
            </a:r>
          </a:p>
          <a:p>
            <a:pPr>
              <a:buNone/>
            </a:pPr>
            <a:r>
              <a:rPr lang="en-US" dirty="0" smtClean="0"/>
              <a:t>c)Anterior </a:t>
            </a:r>
            <a:r>
              <a:rPr lang="en-US" dirty="0" err="1" smtClean="0"/>
              <a:t>ethmoid</a:t>
            </a:r>
            <a:r>
              <a:rPr lang="en-US" dirty="0" smtClean="0"/>
              <a:t> cells</a:t>
            </a:r>
          </a:p>
          <a:p>
            <a:pPr>
              <a:buNone/>
            </a:pPr>
            <a:r>
              <a:rPr lang="en-US" dirty="0" smtClean="0"/>
              <a:t>d)Posterior </a:t>
            </a:r>
            <a:r>
              <a:rPr lang="en-US" dirty="0" err="1" smtClean="0"/>
              <a:t>ethmoid</a:t>
            </a:r>
            <a:r>
              <a:rPr lang="en-US" dirty="0" smtClean="0"/>
              <a:t> cells</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smtClean="0"/>
              <a:t>4. Optic </a:t>
            </a:r>
            <a:r>
              <a:rPr lang="en-US" dirty="0" err="1" smtClean="0"/>
              <a:t>chiasma</a:t>
            </a:r>
            <a:r>
              <a:rPr lang="en-US" dirty="0" smtClean="0"/>
              <a:t> is in close relation with</a:t>
            </a:r>
          </a:p>
          <a:p>
            <a:pPr>
              <a:buNone/>
            </a:pPr>
            <a:r>
              <a:rPr lang="en-US" dirty="0" smtClean="0"/>
              <a:t>a)Cavernous sinus</a:t>
            </a:r>
          </a:p>
          <a:p>
            <a:pPr>
              <a:buNone/>
            </a:pPr>
            <a:r>
              <a:rPr lang="en-US" dirty="0" smtClean="0"/>
              <a:t>b)</a:t>
            </a:r>
            <a:r>
              <a:rPr lang="en-US" dirty="0" err="1" smtClean="0"/>
              <a:t>Sella</a:t>
            </a:r>
            <a:r>
              <a:rPr lang="en-US" dirty="0" smtClean="0"/>
              <a:t> </a:t>
            </a:r>
            <a:r>
              <a:rPr lang="en-US" dirty="0" err="1" smtClean="0"/>
              <a:t>tursica</a:t>
            </a:r>
            <a:r>
              <a:rPr lang="en-US" dirty="0" smtClean="0"/>
              <a:t>/pituitary</a:t>
            </a:r>
          </a:p>
          <a:p>
            <a:pPr>
              <a:buNone/>
            </a:pPr>
            <a:r>
              <a:rPr lang="en-US" dirty="0" smtClean="0"/>
              <a:t>c)Lateral sinus</a:t>
            </a:r>
          </a:p>
          <a:p>
            <a:pPr>
              <a:buNone/>
            </a:pPr>
            <a:r>
              <a:rPr lang="en-US" dirty="0" smtClean="0"/>
              <a:t>d)Lateral </a:t>
            </a:r>
            <a:r>
              <a:rPr lang="en-US" dirty="0" err="1" smtClean="0"/>
              <a:t>geniculate</a:t>
            </a:r>
            <a:r>
              <a:rPr lang="en-US" dirty="0" smtClean="0"/>
              <a:t> body</a:t>
            </a:r>
          </a:p>
          <a:p>
            <a:pPr>
              <a:buNone/>
            </a:pPr>
            <a:endParaRPr lang="en-US" dirty="0" smtClean="0"/>
          </a:p>
          <a:p>
            <a:pPr>
              <a:buNone/>
            </a:pPr>
            <a:endParaRPr lang="en-US" dirty="0" smtClean="0"/>
          </a:p>
          <a:p>
            <a:pPr>
              <a:buNone/>
            </a:pPr>
            <a:r>
              <a:rPr lang="en-US" dirty="0" smtClean="0"/>
              <a:t> </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smtClean="0"/>
              <a:t>5. Lesions at the level of optic </a:t>
            </a:r>
            <a:r>
              <a:rPr lang="en-US" dirty="0" err="1" smtClean="0"/>
              <a:t>chiasma</a:t>
            </a:r>
            <a:r>
              <a:rPr lang="en-US" dirty="0" smtClean="0"/>
              <a:t> lead to</a:t>
            </a:r>
          </a:p>
          <a:p>
            <a:pPr>
              <a:buNone/>
            </a:pPr>
            <a:r>
              <a:rPr lang="en-US" dirty="0" smtClean="0"/>
              <a:t>a)Bilateral </a:t>
            </a:r>
            <a:r>
              <a:rPr lang="en-US" dirty="0" err="1" smtClean="0"/>
              <a:t>anopia</a:t>
            </a:r>
            <a:endParaRPr lang="en-US" dirty="0" smtClean="0"/>
          </a:p>
          <a:p>
            <a:pPr>
              <a:buNone/>
            </a:pPr>
            <a:r>
              <a:rPr lang="en-US" dirty="0" smtClean="0"/>
              <a:t>b)Unilateral </a:t>
            </a:r>
            <a:r>
              <a:rPr lang="en-US" dirty="0" err="1" smtClean="0"/>
              <a:t>anopia</a:t>
            </a:r>
            <a:endParaRPr lang="en-US" dirty="0" smtClean="0"/>
          </a:p>
          <a:p>
            <a:pPr>
              <a:buNone/>
            </a:pPr>
            <a:r>
              <a:rPr lang="en-US" dirty="0" smtClean="0"/>
              <a:t>c)Bilateral </a:t>
            </a:r>
            <a:r>
              <a:rPr lang="en-US" dirty="0" err="1" smtClean="0"/>
              <a:t>hemianopia</a:t>
            </a:r>
            <a:endParaRPr lang="en-US" dirty="0" smtClean="0"/>
          </a:p>
          <a:p>
            <a:pPr>
              <a:buNone/>
            </a:pPr>
            <a:r>
              <a:rPr lang="en-US" dirty="0" smtClean="0"/>
              <a:t>d)none</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539552" y="2996952"/>
            <a:ext cx="8229600" cy="4389120"/>
          </a:xfrm>
        </p:spPr>
        <p:txBody>
          <a:bodyPr/>
          <a:lstStyle/>
          <a:p>
            <a:pPr>
              <a:buNone/>
            </a:pPr>
            <a:r>
              <a:rPr lang="en-US" dirty="0" smtClean="0"/>
              <a:t>                 </a:t>
            </a:r>
            <a:r>
              <a:rPr lang="en-US" sz="5400" b="1" dirty="0" smtClean="0">
                <a:solidFill>
                  <a:schemeClr val="accent1">
                    <a:lumMod val="75000"/>
                  </a:schemeClr>
                </a:solidFill>
                <a:latin typeface="Broadway" pitchFamily="82" charset="0"/>
              </a:rPr>
              <a:t>THANK YOU</a:t>
            </a:r>
            <a:endParaRPr lang="en-IN" sz="5400" b="1" dirty="0">
              <a:solidFill>
                <a:schemeClr val="accent1">
                  <a:lumMod val="75000"/>
                </a:schemeClr>
              </a:solidFill>
              <a:latin typeface="Broadway"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solidFill>
                  <a:srgbClr val="FF0000"/>
                </a:solidFill>
              </a:rPr>
              <a:t>Levels of Evidence</a:t>
            </a:r>
            <a:endParaRPr lang="en-US" smtClean="0"/>
          </a:p>
        </p:txBody>
      </p:sp>
      <p:sp>
        <p:nvSpPr>
          <p:cNvPr id="4099" name="Content Placeholder 2"/>
          <p:cNvSpPr>
            <a:spLocks noGrp="1"/>
          </p:cNvSpPr>
          <p:nvPr>
            <p:ph idx="1"/>
          </p:nvPr>
        </p:nvSpPr>
        <p:spPr>
          <a:xfrm>
            <a:off x="928662" y="1857364"/>
            <a:ext cx="8026426" cy="5000636"/>
          </a:xfrm>
        </p:spPr>
        <p:txBody>
          <a:bodyPr/>
          <a:lstStyle/>
          <a:p>
            <a:pPr>
              <a:buFont typeface="Arial" pitchFamily="34" charset="0"/>
              <a:buNone/>
            </a:pPr>
            <a:r>
              <a:rPr lang="en-US" dirty="0" smtClean="0"/>
              <a:t> **** ~ Systematic reviews, meta analysis of randomized control studies</a:t>
            </a:r>
          </a:p>
          <a:p>
            <a:pPr>
              <a:buFont typeface="Arial" pitchFamily="34" charset="0"/>
              <a:buNone/>
            </a:pPr>
            <a:endParaRPr lang="en-US" dirty="0" smtClean="0"/>
          </a:p>
          <a:p>
            <a:pPr>
              <a:buFont typeface="Arial" pitchFamily="34" charset="0"/>
              <a:buNone/>
            </a:pPr>
            <a:r>
              <a:rPr lang="en-US" dirty="0" smtClean="0"/>
              <a:t>*** ~ Non randomised studies</a:t>
            </a:r>
          </a:p>
          <a:p>
            <a:pPr>
              <a:buFont typeface="Arial" pitchFamily="34" charset="0"/>
              <a:buNone/>
            </a:pPr>
            <a:endParaRPr lang="en-US" dirty="0" smtClean="0"/>
          </a:p>
          <a:p>
            <a:pPr>
              <a:buFont typeface="Arial" pitchFamily="34" charset="0"/>
              <a:buNone/>
            </a:pPr>
            <a:r>
              <a:rPr lang="en-US" dirty="0" smtClean="0"/>
              <a:t>** ~ Observational or non experimental studies</a:t>
            </a:r>
          </a:p>
          <a:p>
            <a:pPr>
              <a:buFont typeface="Arial" pitchFamily="34" charset="0"/>
              <a:buNone/>
            </a:pPr>
            <a:endParaRPr lang="en-US" dirty="0" smtClean="0"/>
          </a:p>
          <a:p>
            <a:pPr>
              <a:buFont typeface="Arial" pitchFamily="34" charset="0"/>
              <a:buNone/>
            </a:pPr>
            <a:r>
              <a:rPr lang="en-US" dirty="0" smtClean="0"/>
              <a:t>* ~ Expert opinion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a:bodyPr>
          <a:lstStyle/>
          <a:p>
            <a:r>
              <a:rPr lang="en-US" sz="4800" b="1" dirty="0" smtClean="0"/>
              <a:t>INTRODUCTION</a:t>
            </a:r>
            <a:endParaRPr lang="en-IN" sz="4800" b="1" dirty="0"/>
          </a:p>
        </p:txBody>
      </p:sp>
      <p:pic>
        <p:nvPicPr>
          <p:cNvPr id="4" name="Content Placeholder 3" descr="optic.jpg"/>
          <p:cNvPicPr>
            <a:picLocks noGrp="1" noChangeAspect="1"/>
          </p:cNvPicPr>
          <p:nvPr>
            <p:ph idx="1"/>
          </p:nvPr>
        </p:nvPicPr>
        <p:blipFill>
          <a:blip r:embed="rId2" cstate="print">
            <a:lum bright="-9000" contrast="28000"/>
          </a:blip>
          <a:stretch>
            <a:fillRect/>
          </a:stretch>
        </p:blipFill>
        <p:spPr>
          <a:xfrm>
            <a:off x="1259632" y="1124744"/>
            <a:ext cx="7006184" cy="5400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a:bodyPr>
          <a:lstStyle/>
          <a:p>
            <a:r>
              <a:rPr lang="en-US" sz="4400" dirty="0" smtClean="0"/>
              <a:t>STRUCTURE OF NERVE</a:t>
            </a:r>
            <a:endParaRPr lang="en-IN" sz="4400" dirty="0"/>
          </a:p>
        </p:txBody>
      </p:sp>
      <p:sp>
        <p:nvSpPr>
          <p:cNvPr id="3" name="Content Placeholder 2"/>
          <p:cNvSpPr>
            <a:spLocks noGrp="1"/>
          </p:cNvSpPr>
          <p:nvPr>
            <p:ph idx="1"/>
          </p:nvPr>
        </p:nvSpPr>
        <p:spPr>
          <a:xfrm>
            <a:off x="457200" y="1935480"/>
            <a:ext cx="8229600" cy="4922520"/>
          </a:xfrm>
        </p:spPr>
        <p:txBody>
          <a:bodyPr>
            <a:normAutofit lnSpcReduction="10000"/>
          </a:bodyPr>
          <a:lstStyle/>
          <a:p>
            <a:r>
              <a:rPr lang="en-US" sz="3200" b="1" dirty="0" smtClean="0"/>
              <a:t>1.2 million </a:t>
            </a:r>
            <a:r>
              <a:rPr lang="en-US" sz="3200" b="1" dirty="0" err="1" smtClean="0"/>
              <a:t>myelinated</a:t>
            </a:r>
            <a:r>
              <a:rPr lang="en-US" sz="3200" b="1" dirty="0" smtClean="0"/>
              <a:t> fibers</a:t>
            </a:r>
          </a:p>
          <a:p>
            <a:r>
              <a:rPr lang="en-US" sz="3200" b="1" dirty="0" smtClean="0"/>
              <a:t>Diameter of optic nerve : 2-10 micrometer </a:t>
            </a:r>
          </a:p>
          <a:p>
            <a:r>
              <a:rPr lang="en-US" sz="3200" b="1" dirty="0" smtClean="0"/>
              <a:t>Not a nerve in true sense- direct extension of brain</a:t>
            </a:r>
          </a:p>
          <a:p>
            <a:r>
              <a:rPr lang="en-US" sz="3200" b="1" dirty="0" smtClean="0"/>
              <a:t>Lacks </a:t>
            </a:r>
            <a:r>
              <a:rPr lang="en-US" sz="3200" b="1" dirty="0" err="1" smtClean="0"/>
              <a:t>neurilemma</a:t>
            </a:r>
            <a:r>
              <a:rPr lang="en-US" sz="3200" b="1" dirty="0" smtClean="0"/>
              <a:t> so unable to regenerate.</a:t>
            </a:r>
          </a:p>
          <a:p>
            <a:r>
              <a:rPr lang="en-US" sz="3200" b="1" dirty="0" smtClean="0"/>
              <a:t>Length : 47-50 mm</a:t>
            </a:r>
          </a:p>
          <a:p>
            <a:r>
              <a:rPr lang="en-US" sz="3200" b="1" dirty="0" smtClean="0"/>
              <a:t>Optic nerve head : 1.8 mm</a:t>
            </a:r>
          </a:p>
          <a:p>
            <a:pPr>
              <a:buNone/>
            </a:pPr>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PARTS OF OPTIC NERVE</a:t>
            </a:r>
            <a:endParaRPr lang="en-IN" sz="4800" b="1" dirty="0"/>
          </a:p>
        </p:txBody>
      </p:sp>
      <p:sp>
        <p:nvSpPr>
          <p:cNvPr id="3" name="Content Placeholder 2"/>
          <p:cNvSpPr>
            <a:spLocks noGrp="1"/>
          </p:cNvSpPr>
          <p:nvPr>
            <p:ph idx="1"/>
          </p:nvPr>
        </p:nvSpPr>
        <p:spPr/>
        <p:txBody>
          <a:bodyPr/>
          <a:lstStyle/>
          <a:p>
            <a:r>
              <a:rPr lang="en-US" sz="3200" b="1" dirty="0" smtClean="0"/>
              <a:t>Intraocular part : 1 mm</a:t>
            </a:r>
          </a:p>
          <a:p>
            <a:endParaRPr lang="en-US" sz="3200" b="1" dirty="0" smtClean="0"/>
          </a:p>
          <a:p>
            <a:r>
              <a:rPr lang="en-US" sz="3200" b="1" dirty="0" err="1" smtClean="0"/>
              <a:t>Intraorbital</a:t>
            </a:r>
            <a:r>
              <a:rPr lang="en-US" sz="3200" b="1" dirty="0" smtClean="0"/>
              <a:t> part : 30 mm</a:t>
            </a:r>
          </a:p>
          <a:p>
            <a:endParaRPr lang="en-US" sz="3200" b="1" dirty="0" smtClean="0"/>
          </a:p>
          <a:p>
            <a:r>
              <a:rPr lang="en-US" sz="3200" b="1" dirty="0" err="1" smtClean="0"/>
              <a:t>Intracanalicular</a:t>
            </a:r>
            <a:r>
              <a:rPr lang="en-US" sz="3200" b="1" dirty="0" smtClean="0"/>
              <a:t> part : 6-9 mm</a:t>
            </a:r>
          </a:p>
          <a:p>
            <a:endParaRPr lang="en-US" sz="3200" b="1" dirty="0" smtClean="0"/>
          </a:p>
          <a:p>
            <a:r>
              <a:rPr lang="en-US" sz="3200" b="1" dirty="0" smtClean="0"/>
              <a:t>Intracranial part : 10 mm</a:t>
            </a:r>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US" sz="4400" b="1" dirty="0" smtClean="0"/>
              <a:t>INTRAOCULAR PART</a:t>
            </a:r>
            <a:endParaRPr lang="en-IN" sz="4400" b="1" dirty="0"/>
          </a:p>
        </p:txBody>
      </p:sp>
      <p:pic>
        <p:nvPicPr>
          <p:cNvPr id="4" name="Content Placeholder 3" descr="nerve head.jpg"/>
          <p:cNvPicPr>
            <a:picLocks noGrp="1" noChangeAspect="1"/>
          </p:cNvPicPr>
          <p:nvPr>
            <p:ph idx="1"/>
          </p:nvPr>
        </p:nvPicPr>
        <p:blipFill>
          <a:blip r:embed="rId2" cstate="print"/>
          <a:stretch>
            <a:fillRect/>
          </a:stretch>
        </p:blipFill>
        <p:spPr>
          <a:xfrm>
            <a:off x="1721346" y="1773238"/>
            <a:ext cx="5701307" cy="455136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r>
              <a:rPr lang="en-US" sz="4800" b="1" dirty="0" smtClean="0"/>
              <a:t>INTRAORBITAL PART</a:t>
            </a:r>
            <a:endParaRPr lang="en-IN" sz="4800" b="1" dirty="0"/>
          </a:p>
        </p:txBody>
      </p:sp>
      <p:pic>
        <p:nvPicPr>
          <p:cNvPr id="4" name="Content Placeholder 3" descr="intraorbital.jpg"/>
          <p:cNvPicPr>
            <a:picLocks noGrp="1" noChangeAspect="1"/>
          </p:cNvPicPr>
          <p:nvPr>
            <p:ph idx="1"/>
          </p:nvPr>
        </p:nvPicPr>
        <p:blipFill>
          <a:blip r:embed="rId2" cstate="print"/>
          <a:stretch>
            <a:fillRect/>
          </a:stretch>
        </p:blipFill>
        <p:spPr>
          <a:xfrm>
            <a:off x="1331640" y="1412776"/>
            <a:ext cx="6408712" cy="5229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4" descr="Eye.jpg image by trimurtulu"/>
          <p:cNvPicPr>
            <a:picLocks noGrp="1" noChangeAspect="1" noChangeArrowheads="1"/>
          </p:cNvPicPr>
          <p:nvPr>
            <p:ph idx="1"/>
          </p:nvPr>
        </p:nvPicPr>
        <p:blipFill>
          <a:blip r:embed="rId2" cstate="print"/>
          <a:srcRect/>
          <a:stretch>
            <a:fillRect/>
          </a:stretch>
        </p:blipFill>
        <p:spPr>
          <a:xfrm>
            <a:off x="1043608" y="836711"/>
            <a:ext cx="7560840" cy="5820487"/>
          </a:xfrm>
          <a:prstGeom prst="rect">
            <a:avLst/>
          </a:prstGeom>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812</TotalTime>
  <Words>430</Words>
  <Application>Microsoft Office PowerPoint</Application>
  <PresentationFormat>On-screen Show (4:3)</PresentationFormat>
  <Paragraphs>99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ANATOMY AND PHYSIOLOGY OF  OPTIC NERVE</vt:lpstr>
      <vt:lpstr>Levels of Evidence</vt:lpstr>
      <vt:lpstr>Levels of Evidence</vt:lpstr>
      <vt:lpstr>INTRODUCTION</vt:lpstr>
      <vt:lpstr>STRUCTURE OF NERVE</vt:lpstr>
      <vt:lpstr>PARTS OF OPTIC NERVE</vt:lpstr>
      <vt:lpstr>INTRAOCULAR PART</vt:lpstr>
      <vt:lpstr>INTRAORBITAL PART</vt:lpstr>
      <vt:lpstr>Slide 9</vt:lpstr>
      <vt:lpstr>INTRACANALICULAR PART</vt:lpstr>
      <vt:lpstr>INTRACRANIAL PART</vt:lpstr>
      <vt:lpstr>VISUAL PATHWAY</vt:lpstr>
      <vt:lpstr>Slide 13</vt:lpstr>
      <vt:lpstr>VASCULAR SUPPLY</vt:lpstr>
      <vt:lpstr>LESIONS OF VISUAL PATHWAY</vt:lpstr>
      <vt:lpstr>APPLIED ANATOMY</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of optic nerve</dc:title>
  <dc:creator>user</dc:creator>
  <cp:lastModifiedBy>sony</cp:lastModifiedBy>
  <cp:revision>51</cp:revision>
  <dcterms:created xsi:type="dcterms:W3CDTF">2013-09-22T11:37:19Z</dcterms:created>
  <dcterms:modified xsi:type="dcterms:W3CDTF">2020-08-11T15:47:01Z</dcterms:modified>
</cp:coreProperties>
</file>