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68" r:id="rId4"/>
    <p:sldId id="258" r:id="rId5"/>
    <p:sldId id="257" r:id="rId6"/>
    <p:sldId id="259" r:id="rId7"/>
    <p:sldId id="260" r:id="rId8"/>
    <p:sldId id="261" r:id="rId9"/>
    <p:sldId id="262" r:id="rId10"/>
    <p:sldId id="263" r:id="rId11"/>
    <p:sldId id="264" r:id="rId12"/>
    <p:sldId id="266" r:id="rId13"/>
    <p:sldId id="269" r:id="rId14"/>
    <p:sldId id="270" r:id="rId15"/>
    <p:sldId id="271" r:id="rId16"/>
    <p:sldId id="272" r:id="rId17"/>
    <p:sldId id="273" r:id="rId18"/>
    <p:sldId id="274"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344" y="-28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BB2B3D-F45D-4931-9DBF-4E850521F075}" type="datetimeFigureOut">
              <a:rPr lang="en-US" smtClean="0"/>
              <a:pPr/>
              <a:t>8/11/2020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B3F44-5B06-48CE-9D69-5581C8BD58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307888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259334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64731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422681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30363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405258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212449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205327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380763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393627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03524-3821-4F93-B6CF-5FBAB0146F57}" type="datetimeFigureOut">
              <a:rPr lang="en-IN" smtClean="0"/>
              <a:pPr/>
              <a:t>11-08-2020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231155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03524-3821-4F93-B6CF-5FBAB0146F57}" type="datetimeFigureOut">
              <a:rPr lang="en-IN" smtClean="0"/>
              <a:pPr/>
              <a:t>11-08-2020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F08A2-DE4E-4363-ABE1-3BF04877C759}" type="slidenum">
              <a:rPr lang="en-IN" smtClean="0"/>
              <a:pPr/>
              <a:t>‹#›</a:t>
            </a:fld>
            <a:endParaRPr lang="en-IN"/>
          </a:p>
        </p:txBody>
      </p:sp>
    </p:spTree>
    <p:extLst>
      <p:ext uri="{BB962C8B-B14F-4D97-AF65-F5344CB8AC3E}">
        <p14:creationId xmlns="" xmlns:p14="http://schemas.microsoft.com/office/powerpoint/2010/main" val="301726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pubmed/?term=George%20C%5bauth%5d" TargetMode="External"/><Relationship Id="rId7" Type="http://schemas.openxmlformats.org/officeDocument/2006/relationships/hyperlink" Target="http://dx.doi.org/10.4103/0974-777X.77301" TargetMode="External"/><Relationship Id="rId2" Type="http://schemas.openxmlformats.org/officeDocument/2006/relationships/hyperlink" Target="http://www.ncbi.nlm.nih.gov/pubmed/?term=Tauro%20LF%5bauth%5d" TargetMode="External"/><Relationship Id="rId1" Type="http://schemas.openxmlformats.org/officeDocument/2006/relationships/slideLayout" Target="../slideLayouts/slideLayout2.xml"/><Relationship Id="rId6" Type="http://schemas.openxmlformats.org/officeDocument/2006/relationships/hyperlink" Target="http://www.ncbi.nlm.nih.gov/pubmed/?term=Gatty%20R%5bauth%5d" TargetMode="External"/><Relationship Id="rId5" Type="http://schemas.openxmlformats.org/officeDocument/2006/relationships/hyperlink" Target="http://www.ncbi.nlm.nih.gov/pubmed/?term=Swethadri%20G%5bauth%5d" TargetMode="External"/><Relationship Id="rId4" Type="http://schemas.openxmlformats.org/officeDocument/2006/relationships/hyperlink" Target="http://www.ncbi.nlm.nih.gov/pubmed/?term=Kamath%20A%5bauth%5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ANATOMY OF SUBMANDIBULAR GLAND</a:t>
            </a:r>
            <a:endParaRPr lang="en-IN" dirty="0"/>
          </a:p>
        </p:txBody>
      </p:sp>
      <p:sp>
        <p:nvSpPr>
          <p:cNvPr id="3" name="Subtitle 2"/>
          <p:cNvSpPr>
            <a:spLocks noGrp="1"/>
          </p:cNvSpPr>
          <p:nvPr>
            <p:ph type="subTitle" idx="1"/>
          </p:nvPr>
        </p:nvSpPr>
        <p:spPr/>
        <p:txBody>
          <a:bodyPr/>
          <a:lstStyle/>
          <a:p>
            <a:endParaRPr lang="en-IN" dirty="0"/>
          </a:p>
        </p:txBody>
      </p:sp>
    </p:spTree>
    <p:extLst>
      <p:ext uri="{BB962C8B-B14F-4D97-AF65-F5344CB8AC3E}">
        <p14:creationId xmlns="" xmlns:p14="http://schemas.microsoft.com/office/powerpoint/2010/main" val="196909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sz="half" idx="1"/>
          </p:nvPr>
        </p:nvSpPr>
        <p:spPr>
          <a:xfrm>
            <a:off x="457200" y="1600200"/>
            <a:ext cx="4038600" cy="4997152"/>
          </a:xfrm>
        </p:spPr>
        <p:txBody>
          <a:bodyPr>
            <a:normAutofit fontScale="85000" lnSpcReduction="20000"/>
          </a:bodyPr>
          <a:lstStyle/>
          <a:p>
            <a:pPr lvl="0" fontAlgn="base">
              <a:lnSpc>
                <a:spcPct val="80000"/>
              </a:lnSpc>
              <a:spcAft>
                <a:spcPct val="0"/>
              </a:spcAft>
              <a:buClr>
                <a:srgbClr val="FFCC00"/>
              </a:buClr>
              <a:buSzPct val="70000"/>
              <a:buFont typeface="Wingdings" pitchFamily="2" charset="2"/>
              <a:buChar char="n"/>
              <a:defRPr/>
            </a:pPr>
            <a:r>
              <a:rPr lang="en-US" sz="2800" b="1" kern="0" dirty="0">
                <a:latin typeface="Times New Roman" pitchFamily="18" charset="0"/>
                <a:cs typeface="Times New Roman" pitchFamily="18" charset="0"/>
              </a:rPr>
              <a:t>Bl. Supply : branches of Facial  &amp; lingual arteries. </a:t>
            </a:r>
          </a:p>
          <a:p>
            <a:pPr lvl="0" fontAlgn="base">
              <a:lnSpc>
                <a:spcPct val="80000"/>
              </a:lnSpc>
              <a:spcAft>
                <a:spcPct val="0"/>
              </a:spcAft>
              <a:buClr>
                <a:srgbClr val="FFCC00"/>
              </a:buClr>
              <a:buSzPct val="70000"/>
              <a:buFont typeface="Wingdings" pitchFamily="2" charset="2"/>
              <a:buChar char="n"/>
              <a:defRPr/>
            </a:pPr>
            <a:r>
              <a:rPr lang="en-US" sz="2800" b="1" kern="0" dirty="0">
                <a:latin typeface="Times New Roman" pitchFamily="18" charset="0"/>
                <a:cs typeface="Times New Roman" pitchFamily="18" charset="0"/>
              </a:rPr>
              <a:t>Lymph drainage : submandibular + deep cervical L.N.</a:t>
            </a:r>
          </a:p>
          <a:p>
            <a:pPr lvl="0" fontAlgn="base">
              <a:lnSpc>
                <a:spcPct val="80000"/>
              </a:lnSpc>
              <a:spcAft>
                <a:spcPct val="0"/>
              </a:spcAft>
              <a:buClr>
                <a:srgbClr val="FFCC00"/>
              </a:buClr>
              <a:buSzPct val="70000"/>
              <a:buFont typeface="Wingdings" pitchFamily="2" charset="2"/>
              <a:buChar char="n"/>
              <a:defRPr/>
            </a:pPr>
            <a:r>
              <a:rPr lang="en-US" sz="2800" b="1" kern="0" dirty="0">
                <a:latin typeface="Times New Roman" pitchFamily="18" charset="0"/>
                <a:cs typeface="Times New Roman" pitchFamily="18" charset="0"/>
              </a:rPr>
              <a:t>Nerve supply : </a:t>
            </a:r>
            <a:r>
              <a:rPr lang="en-US" sz="2800" b="1" i="1" kern="0" dirty="0">
                <a:latin typeface="Times New Roman" pitchFamily="18" charset="0"/>
                <a:cs typeface="Times New Roman" pitchFamily="18" charset="0"/>
              </a:rPr>
              <a:t>1-Parasym.secretomotor </a:t>
            </a:r>
            <a:r>
              <a:rPr lang="en-US" sz="2800" b="1" i="1" kern="0" dirty="0" err="1">
                <a:latin typeface="Times New Roman" pitchFamily="18" charset="0"/>
                <a:cs typeface="Times New Roman" pitchFamily="18" charset="0"/>
              </a:rPr>
              <a:t>Fs</a:t>
            </a:r>
            <a:r>
              <a:rPr lang="en-US" sz="2800" b="1" i="1" kern="0" dirty="0">
                <a:latin typeface="Times New Roman" pitchFamily="18" charset="0"/>
                <a:cs typeface="Times New Roman" pitchFamily="18" charset="0"/>
              </a:rPr>
              <a:t>. :. from</a:t>
            </a:r>
            <a:r>
              <a:rPr lang="en-US" sz="2800" b="1" kern="0" dirty="0">
                <a:latin typeface="Times New Roman" pitchFamily="18" charset="0"/>
                <a:cs typeface="Times New Roman" pitchFamily="18" charset="0"/>
              </a:rPr>
              <a:t> </a:t>
            </a:r>
            <a:r>
              <a:rPr lang="en-US" sz="2800" b="1" kern="0" dirty="0" err="1">
                <a:latin typeface="Times New Roman" pitchFamily="18" charset="0"/>
                <a:cs typeface="Times New Roman" pitchFamily="18" charset="0"/>
              </a:rPr>
              <a:t>sup.salivary.N.of</a:t>
            </a:r>
            <a:r>
              <a:rPr lang="en-US" sz="2800" b="1" kern="0" dirty="0">
                <a:latin typeface="Times New Roman" pitchFamily="18" charset="0"/>
                <a:cs typeface="Times New Roman" pitchFamily="18" charset="0"/>
              </a:rPr>
              <a:t> 7</a:t>
            </a:r>
            <a:r>
              <a:rPr lang="en-US" sz="2800" b="1" kern="0" baseline="30000" dirty="0">
                <a:latin typeface="Times New Roman" pitchFamily="18" charset="0"/>
                <a:cs typeface="Times New Roman" pitchFamily="18" charset="0"/>
              </a:rPr>
              <a:t>th</a:t>
            </a:r>
            <a:r>
              <a:rPr lang="en-US" sz="2800" b="1" kern="0" dirty="0">
                <a:latin typeface="Times New Roman" pitchFamily="18" charset="0"/>
                <a:cs typeface="Times New Roman" pitchFamily="18" charset="0"/>
              </a:rPr>
              <a:t> C.N. (Facial N.) via chorda tympani N. to join  lingual N. and pass into submandibular  ganglion, then postganglionic </a:t>
            </a:r>
            <a:r>
              <a:rPr lang="en-US" sz="2800" b="1" kern="0" dirty="0" err="1">
                <a:latin typeface="Times New Roman" pitchFamily="18" charset="0"/>
                <a:cs typeface="Times New Roman" pitchFamily="18" charset="0"/>
              </a:rPr>
              <a:t>parasymp</a:t>
            </a:r>
            <a:r>
              <a:rPr lang="en-US" sz="2800" b="1" kern="0" dirty="0">
                <a:latin typeface="Times New Roman" pitchFamily="18" charset="0"/>
                <a:cs typeface="Times New Roman" pitchFamily="18" charset="0"/>
              </a:rPr>
              <a:t>. secretory </a:t>
            </a:r>
            <a:r>
              <a:rPr lang="en-US" sz="2800" b="1" kern="0" dirty="0" err="1">
                <a:latin typeface="Times New Roman" pitchFamily="18" charset="0"/>
                <a:cs typeface="Times New Roman" pitchFamily="18" charset="0"/>
              </a:rPr>
              <a:t>Fs</a:t>
            </a:r>
            <a:r>
              <a:rPr lang="en-US" sz="2800" b="1" kern="0" dirty="0">
                <a:latin typeface="Times New Roman" pitchFamily="18" charset="0"/>
                <a:cs typeface="Times New Roman" pitchFamily="18" charset="0"/>
              </a:rPr>
              <a:t>. From ganglion via lingual N. into gland.                                                                                                                      </a:t>
            </a:r>
            <a:r>
              <a:rPr lang="en-US" sz="2800" b="1" i="1" kern="0" dirty="0">
                <a:latin typeface="Times New Roman" pitchFamily="18" charset="0"/>
                <a:cs typeface="Times New Roman" pitchFamily="18" charset="0"/>
              </a:rPr>
              <a:t>2-Symp.Fs. : from</a:t>
            </a:r>
            <a:r>
              <a:rPr lang="en-US" sz="2800" b="1" kern="0" dirty="0">
                <a:latin typeface="Times New Roman" pitchFamily="18" charset="0"/>
                <a:cs typeface="Times New Roman" pitchFamily="18" charset="0"/>
              </a:rPr>
              <a:t> plexus of nerves around Facial +Lingual arteries.</a:t>
            </a:r>
          </a:p>
          <a:p>
            <a:pPr lvl="0" fontAlgn="base">
              <a:lnSpc>
                <a:spcPct val="80000"/>
              </a:lnSpc>
              <a:spcAft>
                <a:spcPct val="0"/>
              </a:spcAft>
              <a:buClr>
                <a:srgbClr val="FFCC00"/>
              </a:buClr>
              <a:buSzPct val="70000"/>
              <a:buNone/>
              <a:defRPr/>
            </a:pPr>
            <a:r>
              <a:rPr lang="en-US" sz="2800" b="1" kern="0" dirty="0">
                <a:latin typeface="Times New Roman" pitchFamily="18" charset="0"/>
                <a:cs typeface="Times New Roman" pitchFamily="18" charset="0"/>
              </a:rPr>
              <a:t>     3-Sensory : lingual N</a:t>
            </a:r>
            <a:endParaRPr lang="en-IN" sz="2800" b="1" dirty="0"/>
          </a:p>
        </p:txBody>
      </p:sp>
      <p:pic>
        <p:nvPicPr>
          <p:cNvPr id="6" name="Picture 4" descr="99"/>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l="961" t="5872" r="2884" b="4869"/>
          <a:stretch>
            <a:fillRect/>
          </a:stretch>
        </p:blipFill>
        <p:spPr>
          <a:xfrm>
            <a:off x="4716016" y="1628800"/>
            <a:ext cx="4320480" cy="475252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79584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SIALOLITHIASIS</a:t>
            </a:r>
            <a:endParaRPr lang="en-IN" dirty="0"/>
          </a:p>
        </p:txBody>
      </p:sp>
      <p:sp>
        <p:nvSpPr>
          <p:cNvPr id="3" name="Content Placeholder 2"/>
          <p:cNvSpPr>
            <a:spLocks noGrp="1"/>
          </p:cNvSpPr>
          <p:nvPr>
            <p:ph sz="half" idx="1"/>
          </p:nvPr>
        </p:nvSpPr>
        <p:spPr>
          <a:xfrm>
            <a:off x="457200" y="1600200"/>
            <a:ext cx="4038600" cy="5069160"/>
          </a:xfrm>
        </p:spPr>
        <p:txBody>
          <a:bodyPr>
            <a:normAutofit fontScale="85000" lnSpcReduction="10000"/>
          </a:bodyPr>
          <a:lstStyle/>
          <a:p>
            <a:pPr>
              <a:lnSpc>
                <a:spcPct val="90000"/>
              </a:lnSpc>
              <a:defRPr/>
            </a:pPr>
            <a:r>
              <a:rPr lang="en-US" b="1" dirty="0">
                <a:latin typeface="Segoe UI Semilight" pitchFamily="34" charset="0"/>
                <a:cs typeface="Segoe UI Semilight" pitchFamily="34" charset="0"/>
              </a:rPr>
              <a:t>Calculus formation :</a:t>
            </a:r>
            <a:r>
              <a:rPr lang="en-US" dirty="0">
                <a:latin typeface="Segoe UI Semilight" pitchFamily="34" charset="0"/>
                <a:cs typeface="Segoe UI Semilight" pitchFamily="34" charset="0"/>
              </a:rPr>
              <a:t> its </a:t>
            </a:r>
            <a:r>
              <a:rPr lang="en-US" dirty="0" err="1">
                <a:latin typeface="Segoe UI Semilight" pitchFamily="34" charset="0"/>
                <a:cs typeface="Segoe UI Semilight" pitchFamily="34" charset="0"/>
              </a:rPr>
              <a:t>commmon</a:t>
            </a:r>
            <a:r>
              <a:rPr lang="en-US" dirty="0">
                <a:latin typeface="Segoe UI Semilight" pitchFamily="34" charset="0"/>
                <a:cs typeface="Segoe UI Semilight" pitchFamily="34" charset="0"/>
              </a:rPr>
              <a:t> site  is the submandibular gland : tense swelling below the body of the </a:t>
            </a:r>
            <a:r>
              <a:rPr lang="en-US" dirty="0" err="1">
                <a:latin typeface="Segoe UI Semilight" pitchFamily="34" charset="0"/>
                <a:cs typeface="Segoe UI Semilight" pitchFamily="34" charset="0"/>
              </a:rPr>
              <a:t>mandible,which</a:t>
            </a:r>
            <a:r>
              <a:rPr lang="en-US" dirty="0">
                <a:latin typeface="Segoe UI Semilight" pitchFamily="34" charset="0"/>
                <a:cs typeface="Segoe UI Semilight" pitchFamily="34" charset="0"/>
              </a:rPr>
              <a:t> is greatest during a meal and is  reduced in size or absent  between meals (diagnostic of the case).</a:t>
            </a:r>
          </a:p>
          <a:p>
            <a:pPr>
              <a:lnSpc>
                <a:spcPct val="90000"/>
              </a:lnSpc>
              <a:buNone/>
              <a:defRPr/>
            </a:pPr>
            <a:r>
              <a:rPr lang="en-US" b="1" dirty="0">
                <a:latin typeface="Segoe UI Semilight" pitchFamily="34" charset="0"/>
                <a:cs typeface="Segoe UI Semilight" pitchFamily="34" charset="0"/>
              </a:rPr>
              <a:t>Clinically:</a:t>
            </a:r>
            <a:r>
              <a:rPr lang="en-US" dirty="0">
                <a:latin typeface="Segoe UI Semilight" pitchFamily="34" charset="0"/>
                <a:cs typeface="Segoe UI Semilight" pitchFamily="34" charset="0"/>
              </a:rPr>
              <a:t> by examination of floor of mouth, reveals </a:t>
            </a:r>
            <a:r>
              <a:rPr lang="en-US" b="1" dirty="0">
                <a:latin typeface="Segoe UI Semilight" pitchFamily="34" charset="0"/>
                <a:cs typeface="Segoe UI Semilight" pitchFamily="34" charset="0"/>
              </a:rPr>
              <a:t>absence of ejection of saliva</a:t>
            </a:r>
            <a:r>
              <a:rPr lang="en-US" dirty="0">
                <a:latin typeface="Segoe UI Semilight" pitchFamily="34" charset="0"/>
                <a:cs typeface="Segoe UI Semilight" pitchFamily="34" charset="0"/>
              </a:rPr>
              <a:t> from the orifice of duct</a:t>
            </a:r>
            <a:r>
              <a:rPr lang="en-US" dirty="0" smtClean="0">
                <a:latin typeface="Segoe UI Semilight" pitchFamily="34" charset="0"/>
                <a:cs typeface="Segoe UI Semilight" pitchFamily="34" charset="0"/>
              </a:rPr>
              <a:t>. </a:t>
            </a:r>
            <a:r>
              <a:rPr lang="en-US" b="1" dirty="0">
                <a:latin typeface="Segoe UI Semilight" pitchFamily="34" charset="0"/>
                <a:cs typeface="Segoe UI Semilight" pitchFamily="34" charset="0"/>
              </a:rPr>
              <a:t>stone can be palpated in the</a:t>
            </a:r>
            <a:r>
              <a:rPr lang="en-US" dirty="0">
                <a:latin typeface="Segoe UI Semilight" pitchFamily="34" charset="0"/>
                <a:cs typeface="Segoe UI Semilight" pitchFamily="34" charset="0"/>
              </a:rPr>
              <a:t> </a:t>
            </a:r>
            <a:r>
              <a:rPr lang="en-US" b="1" dirty="0" smtClean="0">
                <a:latin typeface="Segoe UI Semilight" pitchFamily="34" charset="0"/>
                <a:cs typeface="Segoe UI Semilight" pitchFamily="34" charset="0"/>
              </a:rPr>
              <a:t>duct</a:t>
            </a:r>
            <a:r>
              <a:rPr lang="en-US" dirty="0">
                <a:latin typeface="Segoe UI Semilight" pitchFamily="34" charset="0"/>
                <a:cs typeface="Segoe UI Semilight" pitchFamily="34" charset="0"/>
              </a:rPr>
              <a:t>.</a:t>
            </a:r>
            <a:endParaRPr lang="en-US" dirty="0">
              <a:latin typeface="Times New Roman" pitchFamily="18" charset="0"/>
              <a:cs typeface="Times New Roman" pitchFamily="18" charset="0"/>
            </a:endParaRPr>
          </a:p>
          <a:p>
            <a:endParaRPr lang="en-IN" dirty="0"/>
          </a:p>
        </p:txBody>
      </p:sp>
      <p:sp>
        <p:nvSpPr>
          <p:cNvPr id="4" name="Content Placeholder 3"/>
          <p:cNvSpPr>
            <a:spLocks noGrp="1"/>
          </p:cNvSpPr>
          <p:nvPr>
            <p:ph sz="half" idx="2"/>
          </p:nvPr>
        </p:nvSpPr>
        <p:spPr/>
        <p:txBody>
          <a:bodyPr>
            <a:normAutofit fontScale="85000" lnSpcReduction="10000"/>
          </a:bodyPr>
          <a:lstStyle/>
          <a:p>
            <a:endParaRPr lang="en-IN"/>
          </a:p>
        </p:txBody>
      </p:sp>
    </p:spTree>
    <p:extLst>
      <p:ext uri="{BB962C8B-B14F-4D97-AF65-F5344CB8AC3E}">
        <p14:creationId xmlns="" xmlns:p14="http://schemas.microsoft.com/office/powerpoint/2010/main" val="236299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573108818"/>
              </p:ext>
            </p:extLst>
          </p:nvPr>
        </p:nvGraphicFramePr>
        <p:xfrm>
          <a:off x="-14510" y="116632"/>
          <a:ext cx="8929910" cy="6899725"/>
        </p:xfrm>
        <a:graphic>
          <a:graphicData uri="http://schemas.openxmlformats.org/drawingml/2006/table">
            <a:tbl>
              <a:tblPr firstRow="1" bandRow="1">
                <a:tableStyleId>{5C22544A-7EE6-4342-B048-85BDC9FD1C3A}</a:tableStyleId>
              </a:tblPr>
              <a:tblGrid>
                <a:gridCol w="928910"/>
                <a:gridCol w="1066800"/>
                <a:gridCol w="762000"/>
                <a:gridCol w="609600"/>
                <a:gridCol w="2819400"/>
                <a:gridCol w="2743200"/>
              </a:tblGrid>
              <a:tr h="1331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NAME</a:t>
                      </a:r>
                      <a:r>
                        <a:rPr lang="en-US" baseline="0" dirty="0" smtClean="0"/>
                        <a:t> OF STUDY</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NAME OF</a:t>
                      </a:r>
                      <a:r>
                        <a:rPr lang="en-US" baseline="0" dirty="0" smtClean="0"/>
                        <a:t> AUTHOR</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 DETAILS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SAMPLE SIZE</a:t>
                      </a:r>
                    </a:p>
                    <a:p>
                      <a:endParaRPr lang="en-US" dirty="0"/>
                    </a:p>
                  </a:txBody>
                  <a:tcPr/>
                </a:tc>
                <a:tc>
                  <a:txBody>
                    <a:bodyPr/>
                    <a:lstStyle/>
                    <a:p>
                      <a:r>
                        <a:rPr lang="en-US" dirty="0" smtClean="0"/>
                        <a:t>RESULT</a:t>
                      </a:r>
                      <a:endParaRPr lang="en-US" dirty="0"/>
                    </a:p>
                  </a:txBody>
                  <a:tcPr/>
                </a:tc>
                <a:tc>
                  <a:txBody>
                    <a:bodyPr/>
                    <a:lstStyle/>
                    <a:p>
                      <a:r>
                        <a:rPr lang="en-US" dirty="0" smtClean="0"/>
                        <a:t>CONCLUSION</a:t>
                      </a:r>
                      <a:endParaRPr lang="en-US" dirty="0"/>
                    </a:p>
                  </a:txBody>
                  <a:tcPr/>
                </a:tc>
              </a:tr>
              <a:tr h="5162365">
                <a:tc>
                  <a:txBody>
                    <a:bodyPr/>
                    <a:lstStyle/>
                    <a:p>
                      <a:r>
                        <a:rPr lang="en-IN" sz="1800" b="1" i="0" kern="1200" dirty="0" smtClean="0">
                          <a:solidFill>
                            <a:schemeClr val="dk1"/>
                          </a:solidFill>
                          <a:effectLst/>
                          <a:latin typeface="+mn-lt"/>
                          <a:ea typeface="+mn-ea"/>
                          <a:cs typeface="+mn-cs"/>
                        </a:rPr>
                        <a:t>Primary Tuberculosis of Submandibular Salivary Gland</a:t>
                      </a:r>
                      <a:endParaRPr lang="en-IN" sz="1800" b="1" i="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kern="1200" dirty="0" smtClean="0">
                          <a:solidFill>
                            <a:schemeClr val="dk1"/>
                          </a:solidFill>
                          <a:effectLst/>
                          <a:latin typeface="+mn-lt"/>
                          <a:ea typeface="+mn-ea"/>
                          <a:cs typeface="+mn-cs"/>
                          <a:hlinkClick r:id="rId2"/>
                        </a:rPr>
                        <a:t>Leo Francis </a:t>
                      </a:r>
                      <a:r>
                        <a:rPr lang="en-IN" sz="1800" b="0" i="0" kern="1200" dirty="0" err="1" smtClean="0">
                          <a:solidFill>
                            <a:schemeClr val="dk1"/>
                          </a:solidFill>
                          <a:effectLst/>
                          <a:latin typeface="+mn-lt"/>
                          <a:ea typeface="+mn-ea"/>
                          <a:cs typeface="+mn-cs"/>
                          <a:hlinkClick r:id="rId2"/>
                        </a:rPr>
                        <a:t>Tauro</a:t>
                      </a:r>
                      <a:r>
                        <a:rPr lang="en-IN" sz="1800" b="0" i="0" kern="1200" dirty="0" smtClean="0">
                          <a:solidFill>
                            <a:schemeClr val="dk1"/>
                          </a:solidFill>
                          <a:effectLst/>
                          <a:latin typeface="+mn-lt"/>
                          <a:ea typeface="+mn-ea"/>
                          <a:cs typeface="+mn-cs"/>
                        </a:rPr>
                        <a:t>, </a:t>
                      </a:r>
                      <a:r>
                        <a:rPr lang="en-IN" sz="1800" b="0" i="0" kern="1200" dirty="0" smtClean="0">
                          <a:solidFill>
                            <a:schemeClr val="dk1"/>
                          </a:solidFill>
                          <a:effectLst/>
                          <a:latin typeface="+mn-lt"/>
                          <a:ea typeface="+mn-ea"/>
                          <a:cs typeface="+mn-cs"/>
                          <a:hlinkClick r:id="rId3"/>
                        </a:rPr>
                        <a:t>Celine George</a:t>
                      </a:r>
                      <a:r>
                        <a:rPr lang="en-IN" sz="1800" b="0" i="0" kern="1200" dirty="0" smtClean="0">
                          <a:solidFill>
                            <a:schemeClr val="dk1"/>
                          </a:solidFill>
                          <a:effectLst/>
                          <a:latin typeface="+mn-lt"/>
                          <a:ea typeface="+mn-ea"/>
                          <a:cs typeface="+mn-cs"/>
                        </a:rPr>
                        <a:t>, </a:t>
                      </a:r>
                      <a:r>
                        <a:rPr lang="en-IN" sz="1800" b="0" i="0" kern="1200" dirty="0" err="1" smtClean="0">
                          <a:solidFill>
                            <a:schemeClr val="dk1"/>
                          </a:solidFill>
                          <a:effectLst/>
                          <a:latin typeface="+mn-lt"/>
                          <a:ea typeface="+mn-ea"/>
                          <a:cs typeface="+mn-cs"/>
                          <a:hlinkClick r:id="rId4"/>
                        </a:rPr>
                        <a:t>Aroon</a:t>
                      </a:r>
                      <a:r>
                        <a:rPr lang="en-IN" sz="1800" b="0" i="0" kern="1200" dirty="0" smtClean="0">
                          <a:solidFill>
                            <a:schemeClr val="dk1"/>
                          </a:solidFill>
                          <a:effectLst/>
                          <a:latin typeface="+mn-lt"/>
                          <a:ea typeface="+mn-ea"/>
                          <a:cs typeface="+mn-cs"/>
                          <a:hlinkClick r:id="rId4"/>
                        </a:rPr>
                        <a:t> </a:t>
                      </a:r>
                      <a:r>
                        <a:rPr lang="en-IN" sz="1800" b="0" i="0" kern="1200" dirty="0" err="1" smtClean="0">
                          <a:solidFill>
                            <a:schemeClr val="dk1"/>
                          </a:solidFill>
                          <a:effectLst/>
                          <a:latin typeface="+mn-lt"/>
                          <a:ea typeface="+mn-ea"/>
                          <a:cs typeface="+mn-cs"/>
                          <a:hlinkClick r:id="rId4"/>
                        </a:rPr>
                        <a:t>Kamath</a:t>
                      </a:r>
                      <a:r>
                        <a:rPr lang="en-IN" sz="1800" b="0" i="0" kern="1200" dirty="0" smtClean="0">
                          <a:solidFill>
                            <a:schemeClr val="dk1"/>
                          </a:solidFill>
                          <a:effectLst/>
                          <a:latin typeface="+mn-lt"/>
                          <a:ea typeface="+mn-ea"/>
                          <a:cs typeface="+mn-cs"/>
                        </a:rPr>
                        <a:t>, </a:t>
                      </a:r>
                      <a:r>
                        <a:rPr lang="en-IN" sz="1800" b="0" i="0" kern="1200" dirty="0" smtClean="0">
                          <a:solidFill>
                            <a:schemeClr val="dk1"/>
                          </a:solidFill>
                          <a:effectLst/>
                          <a:latin typeface="+mn-lt"/>
                          <a:ea typeface="+mn-ea"/>
                          <a:cs typeface="+mn-cs"/>
                          <a:hlinkClick r:id="rId5"/>
                        </a:rPr>
                        <a:t>GK Swethadri</a:t>
                      </a:r>
                      <a:r>
                        <a:rPr lang="en-IN" sz="1800" b="0" i="0" kern="1200" dirty="0" smtClean="0">
                          <a:solidFill>
                            <a:schemeClr val="dk1"/>
                          </a:solidFill>
                          <a:effectLst/>
                          <a:latin typeface="+mn-lt"/>
                          <a:ea typeface="+mn-ea"/>
                          <a:cs typeface="+mn-cs"/>
                        </a:rPr>
                        <a:t>,</a:t>
                      </a:r>
                      <a:r>
                        <a:rPr lang="en-IN" sz="1800" b="0" i="0" kern="1200" baseline="30000" dirty="0" smtClean="0">
                          <a:solidFill>
                            <a:schemeClr val="dk1"/>
                          </a:solidFill>
                          <a:effectLst/>
                          <a:latin typeface="+mn-lt"/>
                          <a:ea typeface="+mn-ea"/>
                          <a:cs typeface="+mn-cs"/>
                        </a:rPr>
                        <a:t>2</a:t>
                      </a:r>
                      <a:r>
                        <a:rPr lang="en-IN" sz="1800" b="0" i="0" kern="1200" dirty="0" smtClean="0">
                          <a:solidFill>
                            <a:schemeClr val="dk1"/>
                          </a:solidFill>
                          <a:effectLst/>
                          <a:latin typeface="+mn-lt"/>
                          <a:ea typeface="+mn-ea"/>
                          <a:cs typeface="+mn-cs"/>
                        </a:rPr>
                        <a:t> and </a:t>
                      </a:r>
                      <a:r>
                        <a:rPr lang="en-IN" sz="1800" b="0" i="0" kern="1200" dirty="0" err="1" smtClean="0">
                          <a:solidFill>
                            <a:schemeClr val="dk1"/>
                          </a:solidFill>
                          <a:effectLst/>
                          <a:latin typeface="+mn-lt"/>
                          <a:ea typeface="+mn-ea"/>
                          <a:cs typeface="+mn-cs"/>
                          <a:hlinkClick r:id="rId6"/>
                        </a:rPr>
                        <a:t>Rohan</a:t>
                      </a:r>
                      <a:r>
                        <a:rPr lang="en-IN" sz="1800" b="0" i="0" kern="1200" dirty="0" smtClean="0">
                          <a:solidFill>
                            <a:schemeClr val="dk1"/>
                          </a:solidFill>
                          <a:effectLst/>
                          <a:latin typeface="+mn-lt"/>
                          <a:ea typeface="+mn-ea"/>
                          <a:cs typeface="+mn-cs"/>
                          <a:hlinkClick r:id="rId6"/>
                        </a:rPr>
                        <a:t> </a:t>
                      </a:r>
                      <a:r>
                        <a:rPr lang="en-IN" sz="1800" b="0" i="0" kern="1200" dirty="0" err="1" smtClean="0">
                          <a:solidFill>
                            <a:schemeClr val="dk1"/>
                          </a:solidFill>
                          <a:effectLst/>
                          <a:latin typeface="+mn-lt"/>
                          <a:ea typeface="+mn-ea"/>
                          <a:cs typeface="+mn-cs"/>
                          <a:hlinkClick r:id="rId6"/>
                        </a:rPr>
                        <a:t>Gatty</a:t>
                      </a:r>
                      <a:endParaRPr lang="en-US" dirty="0">
                        <a:solidFill>
                          <a:schemeClr val="tx1"/>
                        </a:solidFill>
                      </a:endParaRPr>
                    </a:p>
                  </a:txBody>
                  <a:tcPr/>
                </a:tc>
                <a:tc>
                  <a:txBody>
                    <a:bodyPr/>
                    <a:lstStyle/>
                    <a:p>
                      <a:r>
                        <a:rPr lang="en-IN" sz="1800" b="0" i="0" kern="1200" dirty="0" smtClean="0">
                          <a:solidFill>
                            <a:schemeClr val="dk1"/>
                          </a:solidFill>
                          <a:effectLst/>
                          <a:latin typeface="+mn-lt"/>
                          <a:ea typeface="+mn-ea"/>
                          <a:cs typeface="+mn-cs"/>
                        </a:rPr>
                        <a:t>J Glob Infect Dis. 2011 Jan-Mar; 3(1): 82–85.</a:t>
                      </a:r>
                    </a:p>
                    <a:p>
                      <a:r>
                        <a:rPr lang="en-IN" sz="1800" b="0" i="0" kern="1200" dirty="0" err="1" smtClean="0">
                          <a:solidFill>
                            <a:schemeClr val="dk1"/>
                          </a:solidFill>
                          <a:effectLst/>
                          <a:latin typeface="+mn-lt"/>
                          <a:ea typeface="+mn-ea"/>
                          <a:cs typeface="+mn-cs"/>
                        </a:rPr>
                        <a:t>doi</a:t>
                      </a:r>
                      <a:r>
                        <a:rPr lang="en-IN" sz="1800" b="0" i="0" kern="1200" dirty="0" smtClean="0">
                          <a:solidFill>
                            <a:schemeClr val="dk1"/>
                          </a:solidFill>
                          <a:effectLst/>
                          <a:latin typeface="+mn-lt"/>
                          <a:ea typeface="+mn-ea"/>
                          <a:cs typeface="+mn-cs"/>
                        </a:rPr>
                        <a:t>:  </a:t>
                      </a:r>
                      <a:r>
                        <a:rPr lang="en-IN" sz="1800" b="0" i="0" kern="1200" dirty="0" smtClean="0">
                          <a:solidFill>
                            <a:schemeClr val="dk1"/>
                          </a:solidFill>
                          <a:effectLst/>
                          <a:latin typeface="+mn-lt"/>
                          <a:ea typeface="+mn-ea"/>
                          <a:cs typeface="+mn-cs"/>
                          <a:hlinkClick r:id="rId7"/>
                        </a:rPr>
                        <a:t>10.4103/0974-777X.77301</a:t>
                      </a:r>
                      <a:endParaRPr lang="en-IN" sz="1800" b="0" i="0" kern="1200" dirty="0">
                        <a:solidFill>
                          <a:schemeClr val="dk1"/>
                        </a:solidFill>
                        <a:effectLst/>
                        <a:latin typeface="+mn-lt"/>
                        <a:ea typeface="+mn-ea"/>
                        <a:cs typeface="+mn-cs"/>
                      </a:endParaRPr>
                    </a:p>
                  </a:txBody>
                  <a:tcPr/>
                </a:tc>
                <a:tc>
                  <a:txBody>
                    <a:bodyPr/>
                    <a:lstStyle/>
                    <a:p>
                      <a:r>
                        <a:rPr lang="en-US" dirty="0" smtClean="0"/>
                        <a:t>2</a:t>
                      </a:r>
                      <a:endParaRPr lang="en-US" dirty="0"/>
                    </a:p>
                  </a:txBody>
                  <a:tcPr/>
                </a:tc>
                <a:tc>
                  <a:txBody>
                    <a:bodyPr/>
                    <a:lstStyle/>
                    <a:p>
                      <a:r>
                        <a:rPr lang="en-IN" sz="1800" b="0" i="0" kern="1200" dirty="0" smtClean="0">
                          <a:solidFill>
                            <a:schemeClr val="dk1"/>
                          </a:solidFill>
                          <a:effectLst/>
                          <a:latin typeface="+mn-lt"/>
                          <a:ea typeface="+mn-ea"/>
                          <a:cs typeface="+mn-cs"/>
                        </a:rPr>
                        <a:t>. Direct extension to the salivary gland parenchyma by the </a:t>
                      </a:r>
                      <a:r>
                        <a:rPr lang="en-IN" sz="1800" b="0" i="1" kern="1200" dirty="0" smtClean="0">
                          <a:solidFill>
                            <a:schemeClr val="dk1"/>
                          </a:solidFill>
                          <a:effectLst/>
                          <a:latin typeface="+mn-lt"/>
                          <a:ea typeface="+mn-ea"/>
                          <a:cs typeface="+mn-cs"/>
                        </a:rPr>
                        <a:t>bacillus</a:t>
                      </a:r>
                      <a:r>
                        <a:rPr lang="en-IN" sz="1800" b="0" i="0" kern="1200" dirty="0" smtClean="0">
                          <a:solidFill>
                            <a:schemeClr val="dk1"/>
                          </a:solidFill>
                          <a:effectLst/>
                          <a:latin typeface="+mn-lt"/>
                          <a:ea typeface="+mn-ea"/>
                          <a:cs typeface="+mn-cs"/>
                        </a:rPr>
                        <a:t> may occur through the duct system. Primary tuberculosis of salivary gland may occur in two forms as an acute inflammatory lesion (mimicking acute </a:t>
                      </a:r>
                      <a:r>
                        <a:rPr lang="en-IN" sz="1800" b="0" i="0" kern="1200" dirty="0" err="1" smtClean="0">
                          <a:solidFill>
                            <a:schemeClr val="dk1"/>
                          </a:solidFill>
                          <a:effectLst/>
                          <a:latin typeface="+mn-lt"/>
                          <a:ea typeface="+mn-ea"/>
                          <a:cs typeface="+mn-cs"/>
                        </a:rPr>
                        <a:t>suppurative</a:t>
                      </a:r>
                      <a:r>
                        <a:rPr lang="en-IN" sz="1800" b="0" i="0" kern="1200" dirty="0" smtClean="0">
                          <a:solidFill>
                            <a:schemeClr val="dk1"/>
                          </a:solidFill>
                          <a:effectLst/>
                          <a:latin typeface="+mn-lt"/>
                          <a:ea typeface="+mn-ea"/>
                          <a:cs typeface="+mn-cs"/>
                        </a:rPr>
                        <a:t> </a:t>
                      </a:r>
                      <a:r>
                        <a:rPr lang="en-IN" sz="1800" b="0" i="0" kern="1200" dirty="0" err="1" smtClean="0">
                          <a:solidFill>
                            <a:schemeClr val="dk1"/>
                          </a:solidFill>
                          <a:effectLst/>
                          <a:latin typeface="+mn-lt"/>
                          <a:ea typeface="+mn-ea"/>
                          <a:cs typeface="+mn-cs"/>
                        </a:rPr>
                        <a:t>sialadinitis</a:t>
                      </a:r>
                      <a:r>
                        <a:rPr lang="en-IN" sz="1800" b="0" i="0" kern="1200" dirty="0" smtClean="0">
                          <a:solidFill>
                            <a:schemeClr val="dk1"/>
                          </a:solidFill>
                          <a:effectLst/>
                          <a:latin typeface="+mn-lt"/>
                          <a:ea typeface="+mn-ea"/>
                          <a:cs typeface="+mn-cs"/>
                        </a:rPr>
                        <a:t>) or as a chronic mass (</a:t>
                      </a:r>
                      <a:r>
                        <a:rPr lang="en-IN" sz="1800" b="0" i="0" kern="1200" dirty="0" err="1" smtClean="0">
                          <a:solidFill>
                            <a:schemeClr val="dk1"/>
                          </a:solidFill>
                          <a:effectLst/>
                          <a:latin typeface="+mn-lt"/>
                          <a:ea typeface="+mn-ea"/>
                          <a:cs typeface="+mn-cs"/>
                        </a:rPr>
                        <a:t>tumor</a:t>
                      </a:r>
                      <a:r>
                        <a:rPr lang="en-IN" sz="1800" b="0" i="0" kern="1200" dirty="0" smtClean="0">
                          <a:solidFill>
                            <a:schemeClr val="dk1"/>
                          </a:solidFill>
                          <a:effectLst/>
                          <a:latin typeface="+mn-lt"/>
                          <a:ea typeface="+mn-ea"/>
                          <a:cs typeface="+mn-cs"/>
                        </a:rPr>
                        <a:t>) lesion that may be asymptomatic for many years.</a:t>
                      </a:r>
                      <a:endParaRPr lang="en-US" dirty="0"/>
                    </a:p>
                  </a:txBody>
                  <a:tcPr/>
                </a:tc>
                <a:tc>
                  <a:txBody>
                    <a:bodyPr/>
                    <a:lstStyle/>
                    <a:p>
                      <a:r>
                        <a:rPr lang="en-IN" sz="1800" b="0" i="0" kern="1200" dirty="0" smtClean="0">
                          <a:solidFill>
                            <a:schemeClr val="dk1"/>
                          </a:solidFill>
                          <a:effectLst/>
                          <a:latin typeface="+mn-lt"/>
                          <a:ea typeface="+mn-ea"/>
                          <a:cs typeface="+mn-cs"/>
                        </a:rPr>
                        <a:t> The source of infection in these cases was uncertain. However, it was probably from tooth or tonsils or elsewhere in the oral cavity. Since our patients had no evidence of concomitant tuberculosis elsewhere in the body and tuberculosis of submandibular gland is a rare disease, we did not consider it in our provisional diagnosis. </a:t>
                      </a:r>
                      <a:endParaRPr lang="en-US" sz="1600" dirty="0"/>
                    </a:p>
                  </a:txBody>
                  <a:tcPr/>
                </a:tc>
              </a:tr>
            </a:tbl>
          </a:graphicData>
        </a:graphic>
      </p:graphicFrame>
      <p:sp>
        <p:nvSpPr>
          <p:cNvPr id="3" name="Footer Placeholder 2"/>
          <p:cNvSpPr>
            <a:spLocks noGrp="1"/>
          </p:cNvSpPr>
          <p:nvPr>
            <p:ph type="ftr" sz="quarter" idx="11"/>
          </p:nvPr>
        </p:nvSpPr>
        <p:spPr/>
        <p:txBody>
          <a:bodyPr/>
          <a:lstStyle/>
          <a:p>
            <a:r>
              <a:rPr lang="en-IN" sz="2800" b="1" i="1" u="sng" dirty="0" smtClean="0">
                <a:solidFill>
                  <a:schemeClr val="tx1"/>
                </a:solidFill>
              </a:rPr>
              <a:t>Case series</a:t>
            </a:r>
            <a:endParaRPr lang="en-IN" sz="2800" b="1" i="1" u="sng" dirty="0">
              <a:solidFill>
                <a:schemeClr val="tx1"/>
              </a:solidFill>
            </a:endParaRPr>
          </a:p>
        </p:txBody>
      </p:sp>
    </p:spTree>
    <p:extLst>
      <p:ext uri="{BB962C8B-B14F-4D97-AF65-F5344CB8AC3E}">
        <p14:creationId xmlns="" xmlns:p14="http://schemas.microsoft.com/office/powerpoint/2010/main" val="176648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MCQ</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28600" y="1600200"/>
            <a:ext cx="8458200" cy="2031325"/>
          </a:xfrm>
          <a:prstGeom prst="rect">
            <a:avLst/>
          </a:prstGeom>
        </p:spPr>
        <p:txBody>
          <a:bodyPr wrap="square">
            <a:spAutoFit/>
          </a:bodyPr>
          <a:lstStyle/>
          <a:p>
            <a:r>
              <a:rPr lang="en-IN" dirty="0" smtClean="0"/>
              <a:t>1. </a:t>
            </a:r>
            <a:r>
              <a:rPr lang="en-IN" dirty="0" err="1" smtClean="0"/>
              <a:t>Submandibular</a:t>
            </a:r>
            <a:r>
              <a:rPr lang="en-IN" dirty="0" smtClean="0"/>
              <a:t> gland lies in which triangle of neck?:</a:t>
            </a:r>
          </a:p>
          <a:p>
            <a:endParaRPr lang="en-IN" dirty="0" smtClean="0"/>
          </a:p>
          <a:p>
            <a:pPr marL="342900" indent="-342900">
              <a:buAutoNum type="alphaUcPeriod"/>
            </a:pPr>
            <a:r>
              <a:rPr lang="en-IN" dirty="0" err="1" smtClean="0"/>
              <a:t>diagastric</a:t>
            </a:r>
            <a:r>
              <a:rPr lang="en-IN" dirty="0" smtClean="0"/>
              <a:t> triangle</a:t>
            </a:r>
          </a:p>
          <a:p>
            <a:pPr marL="342900" indent="-342900">
              <a:buAutoNum type="alphaUcPeriod"/>
            </a:pPr>
            <a:r>
              <a:rPr lang="en-IN" dirty="0" smtClean="0"/>
              <a:t>Posterior triangle</a:t>
            </a:r>
          </a:p>
          <a:p>
            <a:pPr marL="342900" indent="-342900">
              <a:buAutoNum type="alphaUcPeriod"/>
            </a:pPr>
            <a:r>
              <a:rPr lang="en-IN" dirty="0" smtClean="0"/>
              <a:t>All of the above</a:t>
            </a:r>
          </a:p>
          <a:p>
            <a:pPr marL="342900" indent="-342900">
              <a:buAutoNum type="alphaUcPeriod"/>
            </a:pPr>
            <a:r>
              <a:rPr lang="en-IN" dirty="0" smtClean="0"/>
              <a:t>None of the above</a:t>
            </a:r>
          </a:p>
          <a:p>
            <a:pPr marL="342900" indent="-342900">
              <a:buAutoNum type="alphaUcPeriod"/>
            </a:pPr>
            <a:endParaRPr lang="en-IN"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33400" y="1905000"/>
            <a:ext cx="8610600" cy="2031325"/>
          </a:xfrm>
          <a:prstGeom prst="rect">
            <a:avLst/>
          </a:prstGeom>
        </p:spPr>
        <p:txBody>
          <a:bodyPr wrap="square">
            <a:spAutoFit/>
          </a:bodyPr>
          <a:lstStyle/>
          <a:p>
            <a:r>
              <a:rPr lang="en-IN" dirty="0" smtClean="0"/>
              <a:t>2.How many parts does </a:t>
            </a:r>
            <a:r>
              <a:rPr lang="en-IN" dirty="0" err="1" smtClean="0"/>
              <a:t>Submandibular</a:t>
            </a:r>
            <a:r>
              <a:rPr lang="en-IN" dirty="0" smtClean="0"/>
              <a:t> gland has:</a:t>
            </a:r>
          </a:p>
          <a:p>
            <a:endParaRPr lang="en-IN" dirty="0" smtClean="0"/>
          </a:p>
          <a:p>
            <a:pPr marL="342900" indent="-342900">
              <a:buAutoNum type="alphaUcPeriod"/>
            </a:pPr>
            <a:r>
              <a:rPr lang="en-IN" dirty="0" smtClean="0"/>
              <a:t>2</a:t>
            </a:r>
          </a:p>
          <a:p>
            <a:pPr marL="342900" indent="-342900">
              <a:buAutoNum type="alphaUcPeriod"/>
            </a:pPr>
            <a:r>
              <a:rPr lang="en-IN" dirty="0" smtClean="0"/>
              <a:t>3</a:t>
            </a:r>
          </a:p>
          <a:p>
            <a:pPr marL="342900" indent="-342900">
              <a:buAutoNum type="alphaUcPeriod"/>
            </a:pPr>
            <a:r>
              <a:rPr lang="en-IN" dirty="0" smtClean="0"/>
              <a:t>4</a:t>
            </a:r>
          </a:p>
          <a:p>
            <a:pPr marL="342900" indent="-342900">
              <a:buAutoNum type="alphaUcPeriod"/>
            </a:pPr>
            <a:r>
              <a:rPr lang="en-IN" dirty="0" smtClean="0"/>
              <a:t>1</a:t>
            </a:r>
          </a:p>
          <a:p>
            <a:pPr marL="342900" indent="-342900">
              <a:buAutoNum type="alphaUcPeriod"/>
            </a:pPr>
            <a:endParaRPr lang="en-IN"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1981200"/>
            <a:ext cx="9144000" cy="1754326"/>
          </a:xfrm>
          <a:prstGeom prst="rect">
            <a:avLst/>
          </a:prstGeom>
        </p:spPr>
        <p:txBody>
          <a:bodyPr wrap="square">
            <a:spAutoFit/>
          </a:bodyPr>
          <a:lstStyle/>
          <a:p>
            <a:r>
              <a:rPr lang="en-IN" dirty="0" smtClean="0"/>
              <a:t>3.Where does </a:t>
            </a:r>
            <a:r>
              <a:rPr lang="en-IN" dirty="0" err="1" smtClean="0"/>
              <a:t>submandibular</a:t>
            </a:r>
            <a:r>
              <a:rPr lang="en-IN" dirty="0" smtClean="0"/>
              <a:t> gland duct opens :</a:t>
            </a:r>
          </a:p>
          <a:p>
            <a:endParaRPr lang="en-IN" dirty="0" smtClean="0"/>
          </a:p>
          <a:p>
            <a:pPr marL="342900" indent="-342900">
              <a:buAutoNum type="alphaUcPeriod"/>
            </a:pPr>
            <a:r>
              <a:rPr lang="en-IN" dirty="0" smtClean="0"/>
              <a:t>In ear</a:t>
            </a:r>
          </a:p>
          <a:p>
            <a:pPr marL="342900" indent="-342900">
              <a:buAutoNum type="alphaUcPeriod"/>
            </a:pPr>
            <a:r>
              <a:rPr lang="en-IN" dirty="0" smtClean="0"/>
              <a:t>In Nose</a:t>
            </a:r>
          </a:p>
          <a:p>
            <a:pPr marL="342900" indent="-342900">
              <a:buAutoNum type="alphaUcPeriod"/>
            </a:pPr>
            <a:r>
              <a:rPr lang="en-IN" dirty="0" smtClean="0"/>
              <a:t>In Mouth</a:t>
            </a:r>
          </a:p>
          <a:p>
            <a:pPr marL="342900" indent="-342900">
              <a:buAutoNum type="alphaUcPeriod"/>
            </a:pPr>
            <a:r>
              <a:rPr lang="en-IN" dirty="0" smtClean="0"/>
              <a:t>A and 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1752600"/>
            <a:ext cx="9144000" cy="1754326"/>
          </a:xfrm>
          <a:prstGeom prst="rect">
            <a:avLst/>
          </a:prstGeom>
        </p:spPr>
        <p:txBody>
          <a:bodyPr wrap="square">
            <a:spAutoFit/>
          </a:bodyPr>
          <a:lstStyle/>
          <a:p>
            <a:r>
              <a:rPr lang="en-IN" dirty="0" smtClean="0"/>
              <a:t>4.What is the blood supply of the </a:t>
            </a:r>
            <a:r>
              <a:rPr lang="en-IN" dirty="0" err="1" smtClean="0"/>
              <a:t>submandibular</a:t>
            </a:r>
            <a:r>
              <a:rPr lang="en-IN" dirty="0" smtClean="0"/>
              <a:t> gland?</a:t>
            </a:r>
          </a:p>
          <a:p>
            <a:endParaRPr lang="en-IN" dirty="0" smtClean="0"/>
          </a:p>
          <a:p>
            <a:pPr marL="342900" indent="-342900">
              <a:buAutoNum type="alphaUcPeriod"/>
            </a:pPr>
            <a:r>
              <a:rPr lang="en-IN" dirty="0" smtClean="0"/>
              <a:t>Facial artery</a:t>
            </a:r>
          </a:p>
          <a:p>
            <a:pPr marL="342900" indent="-342900">
              <a:buAutoNum type="alphaUcPeriod"/>
            </a:pPr>
            <a:r>
              <a:rPr lang="en-IN" dirty="0" smtClean="0"/>
              <a:t>Lingual artery</a:t>
            </a:r>
          </a:p>
          <a:p>
            <a:pPr marL="342900" indent="-342900">
              <a:buAutoNum type="alphaUcPeriod"/>
            </a:pPr>
            <a:r>
              <a:rPr lang="en-IN" dirty="0" smtClean="0"/>
              <a:t>Maxillary artery</a:t>
            </a:r>
          </a:p>
          <a:p>
            <a:pPr marL="342900" indent="-342900">
              <a:buAutoNum type="alphaUcPeriod"/>
            </a:pPr>
            <a:r>
              <a:rPr lang="en-IN" dirty="0" smtClean="0"/>
              <a:t>A and 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2057400"/>
            <a:ext cx="9144000" cy="1754326"/>
          </a:xfrm>
          <a:prstGeom prst="rect">
            <a:avLst/>
          </a:prstGeom>
        </p:spPr>
        <p:txBody>
          <a:bodyPr wrap="square">
            <a:spAutoFit/>
          </a:bodyPr>
          <a:lstStyle/>
          <a:p>
            <a:r>
              <a:rPr lang="en-IN" dirty="0" smtClean="0"/>
              <a:t>5.What is the lymphatic drainage of the gland?</a:t>
            </a:r>
          </a:p>
          <a:p>
            <a:endParaRPr lang="en-IN" dirty="0" smtClean="0"/>
          </a:p>
          <a:p>
            <a:pPr marL="342900" indent="-342900">
              <a:buAutoNum type="alphaUcPeriod"/>
            </a:pPr>
            <a:r>
              <a:rPr lang="en-IN" dirty="0" err="1" smtClean="0"/>
              <a:t>Submandibular</a:t>
            </a:r>
            <a:endParaRPr lang="en-IN" dirty="0" smtClean="0"/>
          </a:p>
          <a:p>
            <a:pPr marL="342900" indent="-342900">
              <a:buAutoNum type="alphaUcPeriod"/>
            </a:pPr>
            <a:r>
              <a:rPr lang="en-IN" dirty="0" smtClean="0"/>
              <a:t>Deep cervical </a:t>
            </a:r>
          </a:p>
          <a:p>
            <a:pPr marL="342900" indent="-342900">
              <a:buAutoNum type="alphaUcPeriod"/>
            </a:pPr>
            <a:r>
              <a:rPr lang="en-IN" dirty="0" smtClean="0"/>
              <a:t>All of the above</a:t>
            </a:r>
          </a:p>
          <a:p>
            <a:pPr marL="342900" indent="-342900">
              <a:buAutoNum type="alphaUcPeriod"/>
            </a:pPr>
            <a:r>
              <a:rPr lang="en-IN" dirty="0" smtClean="0"/>
              <a:t>None of </a:t>
            </a:r>
            <a:r>
              <a:rPr lang="en-IN" smtClean="0"/>
              <a:t>the above</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THANK YOU</a:t>
            </a:r>
            <a:endParaRPr lang="en-IN" dirty="0"/>
          </a:p>
        </p:txBody>
      </p:sp>
    </p:spTree>
    <p:extLst>
      <p:ext uri="{BB962C8B-B14F-4D97-AF65-F5344CB8AC3E}">
        <p14:creationId xmlns="" xmlns:p14="http://schemas.microsoft.com/office/powerpoint/2010/main" val="2923189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Levels of Evidence</a:t>
            </a:r>
          </a:p>
        </p:txBody>
      </p:sp>
      <p:sp>
        <p:nvSpPr>
          <p:cNvPr id="3" name="Content Placeholder 2"/>
          <p:cNvSpPr>
            <a:spLocks noGrp="1"/>
          </p:cNvSpPr>
          <p:nvPr>
            <p:ph idx="1"/>
          </p:nvPr>
        </p:nvSpPr>
        <p:spPr>
          <a:xfrm>
            <a:off x="0" y="1600200"/>
            <a:ext cx="9144000" cy="4525963"/>
          </a:xfrm>
        </p:spPr>
        <p:txBody>
          <a:bodyPr>
            <a:normAutofit fontScale="92500"/>
          </a:bodyPr>
          <a:lstStyle/>
          <a:p>
            <a:pPr>
              <a:defRPr/>
            </a:pPr>
            <a:r>
              <a:rPr lang="en-US" sz="3600" dirty="0" smtClean="0"/>
              <a:t>Grade A – Systemic reviews, Meta analyses, RCT</a:t>
            </a:r>
          </a:p>
          <a:p>
            <a:pPr>
              <a:defRPr/>
            </a:pPr>
            <a:endParaRPr lang="en-US" sz="3600" dirty="0" smtClean="0"/>
          </a:p>
          <a:p>
            <a:pPr>
              <a:defRPr/>
            </a:pPr>
            <a:r>
              <a:rPr lang="en-US" sz="3600" dirty="0" smtClean="0"/>
              <a:t>Grade B – Non-randomized studies</a:t>
            </a:r>
          </a:p>
          <a:p>
            <a:pPr>
              <a:defRPr/>
            </a:pPr>
            <a:endParaRPr lang="en-US" sz="3600" dirty="0" smtClean="0"/>
          </a:p>
          <a:p>
            <a:pPr>
              <a:defRPr/>
            </a:pPr>
            <a:r>
              <a:rPr lang="en-US" sz="3600" dirty="0" smtClean="0"/>
              <a:t>Grade C – Observational studies</a:t>
            </a:r>
          </a:p>
          <a:p>
            <a:pPr>
              <a:buFontTx/>
              <a:buNone/>
              <a:defRPr/>
            </a:pPr>
            <a:endParaRPr lang="en-US" sz="3600" dirty="0" smtClean="0"/>
          </a:p>
          <a:p>
            <a:pPr>
              <a:defRPr/>
            </a:pPr>
            <a:r>
              <a:rPr lang="en-US" sz="3600" dirty="0" smtClean="0"/>
              <a:t>Grade D – Case Series, Expert opinion</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solidFill>
                  <a:srgbClr val="FF0000"/>
                </a:solidFill>
              </a:rPr>
              <a:t>Levels of Evidence</a:t>
            </a:r>
            <a:endParaRPr lang="en-US" smtClean="0"/>
          </a:p>
        </p:txBody>
      </p:sp>
      <p:sp>
        <p:nvSpPr>
          <p:cNvPr id="4099" name="Content Placeholder 2"/>
          <p:cNvSpPr>
            <a:spLocks noGrp="1"/>
          </p:cNvSpPr>
          <p:nvPr>
            <p:ph idx="1"/>
          </p:nvPr>
        </p:nvSpPr>
        <p:spPr/>
        <p:txBody>
          <a:bodyPr>
            <a:normAutofit lnSpcReduction="10000"/>
          </a:bodyPr>
          <a:lstStyle/>
          <a:p>
            <a:pPr>
              <a:buFont typeface="Arial" pitchFamily="34" charset="0"/>
              <a:buNone/>
            </a:pPr>
            <a:r>
              <a:rPr lang="en-US" dirty="0" smtClean="0"/>
              <a:t> **** ~ Systematic reviews, meta analysis of randomized control studies</a:t>
            </a:r>
          </a:p>
          <a:p>
            <a:pPr>
              <a:buFont typeface="Arial" pitchFamily="34" charset="0"/>
              <a:buNone/>
            </a:pPr>
            <a:endParaRPr lang="en-US" dirty="0" smtClean="0"/>
          </a:p>
          <a:p>
            <a:pPr>
              <a:buFont typeface="Arial" pitchFamily="34" charset="0"/>
              <a:buNone/>
            </a:pPr>
            <a:r>
              <a:rPr lang="en-US" dirty="0" smtClean="0"/>
              <a:t>*** ~ Non randomised studies</a:t>
            </a:r>
          </a:p>
          <a:p>
            <a:pPr>
              <a:buFont typeface="Arial" pitchFamily="34" charset="0"/>
              <a:buNone/>
            </a:pPr>
            <a:endParaRPr lang="en-US" dirty="0" smtClean="0"/>
          </a:p>
          <a:p>
            <a:pPr>
              <a:buFont typeface="Arial" pitchFamily="34" charset="0"/>
              <a:buNone/>
            </a:pPr>
            <a:r>
              <a:rPr lang="en-US" dirty="0" smtClean="0"/>
              <a:t>** ~ Observational or non experimental studies</a:t>
            </a:r>
          </a:p>
          <a:p>
            <a:pPr>
              <a:buFont typeface="Arial" pitchFamily="34" charset="0"/>
              <a:buNone/>
            </a:pPr>
            <a:endParaRPr lang="en-US" dirty="0" smtClean="0"/>
          </a:p>
          <a:p>
            <a:pPr>
              <a:buFont typeface="Arial" pitchFamily="34" charset="0"/>
              <a:buNone/>
            </a:pPr>
            <a:r>
              <a:rPr lang="en-US" dirty="0" smtClean="0"/>
              <a:t>* ~ Expert opinion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Content Placeholder 4"/>
          <p:cNvSpPr>
            <a:spLocks noGrp="1"/>
          </p:cNvSpPr>
          <p:nvPr>
            <p:ph sz="half" idx="1"/>
          </p:nvPr>
        </p:nvSpPr>
        <p:spPr/>
        <p:txBody>
          <a:bodyPr/>
          <a:lstStyle/>
          <a:p>
            <a:r>
              <a:rPr lang="en-IN" dirty="0" smtClean="0"/>
              <a:t>Large salivary gland.</a:t>
            </a:r>
          </a:p>
          <a:p>
            <a:r>
              <a:rPr lang="en-IN" dirty="0" smtClean="0"/>
              <a:t>Situated in the anterior part of the digastric triangle.</a:t>
            </a:r>
          </a:p>
          <a:p>
            <a:r>
              <a:rPr lang="en-IN" dirty="0" smtClean="0"/>
              <a:t>Roughly J shaped.</a:t>
            </a:r>
            <a:endParaRPr lang="en-IN" dirty="0"/>
          </a:p>
        </p:txBody>
      </p:sp>
      <p:sp>
        <p:nvSpPr>
          <p:cNvPr id="6" name="Content Placeholder 5"/>
          <p:cNvSpPr>
            <a:spLocks noGrp="1"/>
          </p:cNvSpPr>
          <p:nvPr>
            <p:ph sz="half" idx="2"/>
          </p:nvPr>
        </p:nvSpPr>
        <p:spPr/>
        <p:txBody>
          <a:bodyPr/>
          <a:lstStyle/>
          <a:p>
            <a:endParaRPr lang="en-IN" dirty="0"/>
          </a:p>
        </p:txBody>
      </p:sp>
      <p:pic>
        <p:nvPicPr>
          <p:cNvPr id="1027" name="Picture 3" descr="C:\Users\drkamal\Downloads\submandibular-gland-14221_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16016" y="1700808"/>
            <a:ext cx="3888432" cy="44644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602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62500" lnSpcReduction="20000"/>
          </a:bodyPr>
          <a:lstStyle/>
          <a:p>
            <a:pPr>
              <a:spcBef>
                <a:spcPct val="50000"/>
              </a:spcBef>
              <a:buFont typeface="Wingdings" pitchFamily="2" charset="2"/>
              <a:buChar char="Ø"/>
            </a:pPr>
            <a:r>
              <a:rPr lang="en-US" b="1" dirty="0" smtClean="0"/>
              <a:t>It is a lobulated mass, composed of serous &amp; mucous </a:t>
            </a:r>
            <a:r>
              <a:rPr lang="en-US" b="1" dirty="0" err="1" smtClean="0"/>
              <a:t>acini</a:t>
            </a:r>
            <a:r>
              <a:rPr lang="en-US" b="1" dirty="0" smtClean="0"/>
              <a:t>.</a:t>
            </a:r>
          </a:p>
          <a:p>
            <a:pPr>
              <a:spcBef>
                <a:spcPct val="50000"/>
              </a:spcBef>
              <a:buFont typeface="Wingdings" pitchFamily="2" charset="2"/>
              <a:buChar char="Ø"/>
            </a:pPr>
            <a:r>
              <a:rPr lang="en-US" b="1" dirty="0" smtClean="0"/>
              <a:t>It has a </a:t>
            </a:r>
            <a:r>
              <a:rPr lang="en-US" b="1" u="sng" dirty="0" smtClean="0"/>
              <a:t>large superficial part</a:t>
            </a:r>
            <a:r>
              <a:rPr lang="en-US" b="1" dirty="0" smtClean="0"/>
              <a:t> &amp; </a:t>
            </a:r>
            <a:r>
              <a:rPr lang="en-US" b="1" u="sng" dirty="0" smtClean="0"/>
              <a:t>a small</a:t>
            </a:r>
            <a:r>
              <a:rPr lang="en-US" b="1" dirty="0" smtClean="0"/>
              <a:t> </a:t>
            </a:r>
            <a:r>
              <a:rPr lang="en-US" b="1" u="sng" dirty="0" smtClean="0"/>
              <a:t>deep part.</a:t>
            </a:r>
          </a:p>
          <a:p>
            <a:pPr>
              <a:spcBef>
                <a:spcPct val="50000"/>
              </a:spcBef>
              <a:buFont typeface="Wingdings" pitchFamily="2" charset="2"/>
              <a:buChar char="Ø"/>
            </a:pPr>
            <a:r>
              <a:rPr lang="en-US" sz="3200" dirty="0" smtClean="0"/>
              <a:t>Its deep part is continuous with superficial part  </a:t>
            </a:r>
            <a:r>
              <a:rPr lang="en-US" sz="3200" u="sng" dirty="0" smtClean="0"/>
              <a:t>around posterior border of </a:t>
            </a:r>
            <a:r>
              <a:rPr lang="en-US" sz="3200" u="sng" dirty="0" err="1" smtClean="0"/>
              <a:t>mylohyoid</a:t>
            </a:r>
            <a:r>
              <a:rPr lang="en-US" sz="3200" u="sng" dirty="0" smtClean="0"/>
              <a:t> muscle.</a:t>
            </a:r>
          </a:p>
          <a:p>
            <a:pPr>
              <a:spcBef>
                <a:spcPct val="50000"/>
              </a:spcBef>
              <a:buFont typeface="Wingdings" pitchFamily="2" charset="2"/>
              <a:buChar char="Ø"/>
            </a:pPr>
            <a:r>
              <a:rPr lang="en-US" sz="3200" b="1" dirty="0" smtClean="0">
                <a:solidFill>
                  <a:srgbClr val="FF1D28"/>
                </a:solidFill>
              </a:rPr>
              <a:t>Its superficial part</a:t>
            </a:r>
            <a:r>
              <a:rPr lang="en-US" sz="3200" dirty="0" smtClean="0"/>
              <a:t> lies in </a:t>
            </a:r>
            <a:r>
              <a:rPr lang="en-US" sz="3200" u="sng" dirty="0" smtClean="0"/>
              <a:t>digastric triangle</a:t>
            </a:r>
            <a:r>
              <a:rPr lang="en-US" sz="3200" dirty="0" smtClean="0"/>
              <a:t> between </a:t>
            </a:r>
            <a:r>
              <a:rPr lang="en-US" sz="3200" dirty="0" err="1" smtClean="0"/>
              <a:t>mylohyoid</a:t>
            </a:r>
            <a:r>
              <a:rPr lang="en-US" sz="3200" dirty="0" smtClean="0"/>
              <a:t> &amp;  body of mandible </a:t>
            </a:r>
            <a:r>
              <a:rPr lang="en-US" sz="3200" u="sng" dirty="0" smtClean="0"/>
              <a:t>(superficial to </a:t>
            </a:r>
            <a:r>
              <a:rPr lang="en-US" sz="3200" u="sng" dirty="0" err="1" smtClean="0"/>
              <a:t>mylohyoid</a:t>
            </a:r>
            <a:r>
              <a:rPr lang="en-US" sz="3200" u="sng" dirty="0" smtClean="0"/>
              <a:t>).</a:t>
            </a:r>
          </a:p>
          <a:p>
            <a:pPr>
              <a:spcBef>
                <a:spcPct val="50000"/>
              </a:spcBef>
              <a:buFont typeface="Wingdings" pitchFamily="2" charset="2"/>
              <a:buChar char="Ø"/>
            </a:pPr>
            <a:r>
              <a:rPr lang="en-US" sz="3200" b="1" dirty="0" smtClean="0">
                <a:solidFill>
                  <a:srgbClr val="FF1D28"/>
                </a:solidFill>
              </a:rPr>
              <a:t>Its small deep part</a:t>
            </a:r>
            <a:r>
              <a:rPr lang="en-US" sz="3200" dirty="0" smtClean="0"/>
              <a:t> lies </a:t>
            </a:r>
            <a:r>
              <a:rPr lang="en-US" sz="3200" u="sng" dirty="0" smtClean="0"/>
              <a:t>deep to</a:t>
            </a:r>
            <a:r>
              <a:rPr lang="en-US" sz="3200" dirty="0" smtClean="0"/>
              <a:t> </a:t>
            </a:r>
            <a:r>
              <a:rPr lang="en-US" sz="3200" u="sng" dirty="0" err="1" smtClean="0"/>
              <a:t>mylohyoid</a:t>
            </a:r>
            <a:r>
              <a:rPr lang="en-US" sz="3200" u="sng" dirty="0" smtClean="0"/>
              <a:t> </a:t>
            </a:r>
            <a:r>
              <a:rPr lang="en-US" sz="3200" dirty="0" smtClean="0"/>
              <a:t>and  </a:t>
            </a:r>
            <a:r>
              <a:rPr lang="en-US" sz="3200" u="sng" dirty="0" smtClean="0"/>
              <a:t>superficial to </a:t>
            </a:r>
            <a:r>
              <a:rPr lang="en-US" sz="3200" u="sng" dirty="0" err="1" smtClean="0"/>
              <a:t>hyoglossus</a:t>
            </a:r>
            <a:endParaRPr lang="en-IN" dirty="0"/>
          </a:p>
        </p:txBody>
      </p:sp>
      <p:pic>
        <p:nvPicPr>
          <p:cNvPr id="5" name="Content Placeholder 4" descr="55"/>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l="12512" t="1588" r="6680" b="53938"/>
          <a:stretch>
            <a:fillRect/>
          </a:stretch>
        </p:blipFill>
        <p:spPr>
          <a:xfrm>
            <a:off x="4648200" y="1628800"/>
            <a:ext cx="4038600" cy="453650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39119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a:bodyPr>
          <a:lstStyle/>
          <a:p>
            <a:pPr>
              <a:spcBef>
                <a:spcPct val="50000"/>
              </a:spcBef>
              <a:buFont typeface="Wingdings" pitchFamily="2" charset="2"/>
              <a:buChar char="Ø"/>
            </a:pPr>
            <a:r>
              <a:rPr lang="en-US" sz="2400" b="1" dirty="0" smtClean="0">
                <a:solidFill>
                  <a:srgbClr val="FF1D28"/>
                </a:solidFill>
              </a:rPr>
              <a:t>Anteriorly :</a:t>
            </a:r>
            <a:r>
              <a:rPr lang="en-US" sz="2400" dirty="0" smtClean="0"/>
              <a:t> anterior belly of digastric </a:t>
            </a:r>
          </a:p>
          <a:p>
            <a:pPr>
              <a:spcBef>
                <a:spcPct val="50000"/>
              </a:spcBef>
              <a:buFont typeface="Wingdings" pitchFamily="2" charset="2"/>
              <a:buChar char="Ø"/>
            </a:pPr>
            <a:r>
              <a:rPr lang="en-US" sz="2400" b="1" dirty="0" smtClean="0">
                <a:solidFill>
                  <a:srgbClr val="FF1D28"/>
                </a:solidFill>
              </a:rPr>
              <a:t>Posteriorly :</a:t>
            </a:r>
            <a:r>
              <a:rPr lang="en-US" sz="2400" dirty="0" smtClean="0"/>
              <a:t> posterior belly of digastric + </a:t>
            </a:r>
            <a:r>
              <a:rPr lang="en-US" sz="2400" dirty="0" err="1" smtClean="0"/>
              <a:t>stylohyoid</a:t>
            </a:r>
            <a:r>
              <a:rPr lang="en-US" sz="2400" dirty="0" smtClean="0"/>
              <a:t> muscle.</a:t>
            </a:r>
          </a:p>
          <a:p>
            <a:r>
              <a:rPr lang="en-US" sz="2400" b="1" dirty="0" smtClean="0">
                <a:solidFill>
                  <a:srgbClr val="FF1D28"/>
                </a:solidFill>
              </a:rPr>
              <a:t>Medially (deep) :</a:t>
            </a:r>
            <a:r>
              <a:rPr lang="en-US" sz="2400" dirty="0" smtClean="0"/>
              <a:t>                                       </a:t>
            </a:r>
            <a:r>
              <a:rPr lang="en-US" sz="2400" dirty="0" smtClean="0">
                <a:solidFill>
                  <a:srgbClr val="FFFF00"/>
                </a:solidFill>
              </a:rPr>
              <a:t>-</a:t>
            </a:r>
            <a:r>
              <a:rPr lang="en-US" sz="2400" dirty="0" err="1" smtClean="0"/>
              <a:t>mylohyoid</a:t>
            </a:r>
            <a:endParaRPr lang="en-IN" sz="2400" dirty="0"/>
          </a:p>
        </p:txBody>
      </p:sp>
      <p:sp>
        <p:nvSpPr>
          <p:cNvPr id="4" name="Content Placeholder 3"/>
          <p:cNvSpPr>
            <a:spLocks noGrp="1"/>
          </p:cNvSpPr>
          <p:nvPr>
            <p:ph sz="half" idx="2"/>
          </p:nvPr>
        </p:nvSpPr>
        <p:spPr/>
        <p:txBody>
          <a:bodyPr/>
          <a:lstStyle/>
          <a:p>
            <a:endParaRPr lang="en-IN" dirty="0"/>
          </a:p>
        </p:txBody>
      </p:sp>
      <p:pic>
        <p:nvPicPr>
          <p:cNvPr id="2050" name="Picture 2" descr="C:\Users\drkamal\Downloads\submandibular gland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4008" y="1628800"/>
            <a:ext cx="4104456" cy="44644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253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SUPERFICIAL PART</a:t>
            </a:r>
            <a:endParaRPr lang="en-IN" dirty="0"/>
          </a:p>
        </p:txBody>
      </p:sp>
      <p:sp>
        <p:nvSpPr>
          <p:cNvPr id="3" name="Content Placeholder 2"/>
          <p:cNvSpPr>
            <a:spLocks noGrp="1"/>
          </p:cNvSpPr>
          <p:nvPr>
            <p:ph sz="half" idx="1"/>
          </p:nvPr>
        </p:nvSpPr>
        <p:spPr/>
        <p:txBody>
          <a:bodyPr>
            <a:noAutofit/>
          </a:bodyPr>
          <a:lstStyle/>
          <a:p>
            <a:r>
              <a:rPr lang="en-US" sz="1800" b="1" dirty="0" smtClean="0"/>
              <a:t>Laterally :</a:t>
            </a:r>
            <a:r>
              <a:rPr lang="en-US" sz="1800" dirty="0" smtClean="0"/>
              <a:t>                                                                  -it lies in contact with submandibular fossa on medial surface of mandible.</a:t>
            </a:r>
          </a:p>
          <a:p>
            <a:r>
              <a:rPr lang="en-US" sz="1800" b="1" dirty="0" err="1" smtClean="0"/>
              <a:t>Inferolaterally</a:t>
            </a:r>
            <a:r>
              <a:rPr lang="en-US" sz="1800" b="1" dirty="0" smtClean="0"/>
              <a:t> (superficial) :</a:t>
            </a:r>
            <a:r>
              <a:rPr lang="en-US" sz="1800" dirty="0" smtClean="0"/>
              <a:t>                        -skin, superficial fascia, </a:t>
            </a:r>
            <a:r>
              <a:rPr lang="en-US" sz="1800" dirty="0" err="1" smtClean="0"/>
              <a:t>platysma</a:t>
            </a:r>
            <a:r>
              <a:rPr lang="en-US" sz="1800" dirty="0" smtClean="0"/>
              <a:t> &amp; investing layer of deep cervical fascia + submandibular L.Ns.                                         -it is crossed by facial vein &amp;  cervical branch of facial nerve.                                   -facial artery ascends into digastric triangle, it deeply grooves posterior end of the gland, then passes between lateral surface of gland &amp; the bone to reach base of mandible where it pierces deep fascia to ascend to face.</a:t>
            </a:r>
          </a:p>
          <a:p>
            <a:endParaRPr lang="en-IN" sz="1800" dirty="0"/>
          </a:p>
        </p:txBody>
      </p:sp>
      <p:pic>
        <p:nvPicPr>
          <p:cNvPr id="5" name="Content Placeholder 4" descr="230A977F"/>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l="16583" t="38766" r="8481" b="36317"/>
          <a:stretch>
            <a:fillRect/>
          </a:stretch>
        </p:blipFill>
        <p:spPr bwMode="auto">
          <a:xfrm>
            <a:off x="4648200" y="1484784"/>
            <a:ext cx="4038600" cy="468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5661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DEEP PART</a:t>
            </a:r>
            <a:endParaRPr lang="en-IN" dirty="0"/>
          </a:p>
        </p:txBody>
      </p:sp>
      <p:sp>
        <p:nvSpPr>
          <p:cNvPr id="3" name="Content Placeholder 2"/>
          <p:cNvSpPr>
            <a:spLocks noGrp="1"/>
          </p:cNvSpPr>
          <p:nvPr>
            <p:ph sz="half" idx="1"/>
          </p:nvPr>
        </p:nvSpPr>
        <p:spPr/>
        <p:txBody>
          <a:bodyPr>
            <a:normAutofit fontScale="92500"/>
          </a:bodyPr>
          <a:lstStyle/>
          <a:p>
            <a:pPr>
              <a:spcBef>
                <a:spcPct val="50000"/>
              </a:spcBef>
              <a:buFont typeface="Wingdings" pitchFamily="2" charset="2"/>
              <a:buChar char="Ø"/>
            </a:pPr>
            <a:r>
              <a:rPr lang="en-US" b="1" dirty="0" smtClean="0">
                <a:solidFill>
                  <a:srgbClr val="FF1D28"/>
                </a:solidFill>
              </a:rPr>
              <a:t>Medially (deep) :</a:t>
            </a:r>
            <a:r>
              <a:rPr lang="en-US" dirty="0" smtClean="0"/>
              <a:t> </a:t>
            </a:r>
            <a:r>
              <a:rPr lang="en-US" dirty="0" err="1" smtClean="0"/>
              <a:t>hyoglossus</a:t>
            </a:r>
            <a:r>
              <a:rPr lang="en-US" dirty="0" smtClean="0"/>
              <a:t> &amp; </a:t>
            </a:r>
            <a:r>
              <a:rPr lang="en-US" dirty="0" err="1" smtClean="0"/>
              <a:t>styloglossus</a:t>
            </a:r>
            <a:r>
              <a:rPr lang="en-US" dirty="0" smtClean="0"/>
              <a:t>. </a:t>
            </a:r>
          </a:p>
          <a:p>
            <a:pPr>
              <a:spcBef>
                <a:spcPct val="50000"/>
              </a:spcBef>
              <a:buFont typeface="Wingdings" pitchFamily="2" charset="2"/>
              <a:buChar char="Ø"/>
            </a:pPr>
            <a:r>
              <a:rPr lang="en-US" b="1" dirty="0" smtClean="0">
                <a:solidFill>
                  <a:srgbClr val="FF1D28"/>
                </a:solidFill>
              </a:rPr>
              <a:t>Laterally (superficial) :</a:t>
            </a:r>
            <a:r>
              <a:rPr lang="en-US" dirty="0" smtClean="0"/>
              <a:t> </a:t>
            </a:r>
            <a:r>
              <a:rPr lang="en-US" dirty="0" err="1" smtClean="0"/>
              <a:t>mylohyoid</a:t>
            </a:r>
            <a:r>
              <a:rPr lang="en-US" dirty="0" smtClean="0"/>
              <a:t> &amp;  superficial part of gland.</a:t>
            </a:r>
          </a:p>
          <a:p>
            <a:pPr>
              <a:spcBef>
                <a:spcPct val="50000"/>
              </a:spcBef>
              <a:buFont typeface="Wingdings" pitchFamily="2" charset="2"/>
              <a:buChar char="Ø"/>
            </a:pPr>
            <a:r>
              <a:rPr lang="en-US" b="1" dirty="0" smtClean="0">
                <a:solidFill>
                  <a:srgbClr val="FF1D28"/>
                </a:solidFill>
              </a:rPr>
              <a:t>Superiorly :</a:t>
            </a:r>
            <a:r>
              <a:rPr lang="en-US" dirty="0" smtClean="0"/>
              <a:t> lingual N. &amp; submandibular ganglion.</a:t>
            </a:r>
          </a:p>
          <a:p>
            <a:pPr>
              <a:spcBef>
                <a:spcPct val="50000"/>
              </a:spcBef>
              <a:buFont typeface="Wingdings" pitchFamily="2" charset="2"/>
              <a:buChar char="Ø"/>
            </a:pPr>
            <a:r>
              <a:rPr lang="en-US" b="1" dirty="0" smtClean="0">
                <a:solidFill>
                  <a:srgbClr val="FF1D28"/>
                </a:solidFill>
              </a:rPr>
              <a:t>Inferiorly :</a:t>
            </a:r>
            <a:r>
              <a:rPr lang="en-US" dirty="0" smtClean="0"/>
              <a:t> hypoglossal N.</a:t>
            </a:r>
            <a:endParaRPr lang="en-IN" dirty="0"/>
          </a:p>
        </p:txBody>
      </p:sp>
      <p:pic>
        <p:nvPicPr>
          <p:cNvPr id="5" name="Content Placeholder 4" descr="87452DD"/>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l="13612" t="60648" r="3665" b="1648"/>
          <a:stretch>
            <a:fillRect/>
          </a:stretch>
        </p:blipFill>
        <p:spPr bwMode="auto">
          <a:xfrm>
            <a:off x="4648200" y="1484784"/>
            <a:ext cx="4038600" cy="4752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5192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DUCT</a:t>
            </a:r>
            <a:endParaRPr lang="en-IN" dirty="0"/>
          </a:p>
        </p:txBody>
      </p:sp>
      <p:sp>
        <p:nvSpPr>
          <p:cNvPr id="3" name="Content Placeholder 2"/>
          <p:cNvSpPr>
            <a:spLocks noGrp="1"/>
          </p:cNvSpPr>
          <p:nvPr>
            <p:ph sz="half" idx="1"/>
          </p:nvPr>
        </p:nvSpPr>
        <p:spPr/>
        <p:txBody>
          <a:bodyPr>
            <a:normAutofit lnSpcReduction="10000"/>
          </a:bodyPr>
          <a:lstStyle/>
          <a:p>
            <a:pPr>
              <a:spcBef>
                <a:spcPct val="50000"/>
              </a:spcBef>
              <a:buFont typeface="Wingdings" pitchFamily="2" charset="2"/>
              <a:buChar char="Ø"/>
            </a:pPr>
            <a:r>
              <a:rPr lang="en-US" b="1" dirty="0" smtClean="0"/>
              <a:t>It emerges from anterior end of its deep part.</a:t>
            </a:r>
          </a:p>
          <a:p>
            <a:pPr>
              <a:spcBef>
                <a:spcPct val="50000"/>
              </a:spcBef>
              <a:buFont typeface="Wingdings" pitchFamily="2" charset="2"/>
              <a:buChar char="Ø"/>
            </a:pPr>
            <a:r>
              <a:rPr lang="en-US" b="1" dirty="0" smtClean="0"/>
              <a:t>It is crossed by lingual N. ,then lies between sublingual gland &amp; </a:t>
            </a:r>
            <a:r>
              <a:rPr lang="en-US" b="1" dirty="0" err="1" smtClean="0"/>
              <a:t>genioglossus</a:t>
            </a:r>
            <a:r>
              <a:rPr lang="en-US" b="1" dirty="0" smtClean="0"/>
              <a:t> muscle.</a:t>
            </a:r>
          </a:p>
          <a:p>
            <a:pPr>
              <a:spcBef>
                <a:spcPct val="50000"/>
              </a:spcBef>
              <a:buFont typeface="Wingdings" pitchFamily="2" charset="2"/>
              <a:buChar char="Ø"/>
            </a:pPr>
            <a:r>
              <a:rPr lang="en-US" b="1" dirty="0" smtClean="0"/>
              <a:t>It opens into floor of  mouth at the side of frenulum of tongue.</a:t>
            </a:r>
          </a:p>
          <a:p>
            <a:pPr>
              <a:spcBef>
                <a:spcPct val="50000"/>
              </a:spcBef>
              <a:buNone/>
            </a:pPr>
            <a:endParaRPr lang="en-US" b="1" dirty="0" smtClean="0"/>
          </a:p>
          <a:p>
            <a:endParaRPr lang="en-IN" dirty="0"/>
          </a:p>
        </p:txBody>
      </p:sp>
      <p:sp>
        <p:nvSpPr>
          <p:cNvPr id="4" name="Content Placeholder 3"/>
          <p:cNvSpPr>
            <a:spLocks noGrp="1"/>
          </p:cNvSpPr>
          <p:nvPr>
            <p:ph sz="half" idx="2"/>
          </p:nvPr>
        </p:nvSpPr>
        <p:spPr/>
        <p:txBody>
          <a:bodyPr>
            <a:normAutofit lnSpcReduction="10000"/>
          </a:bodyPr>
          <a:lstStyle/>
          <a:p>
            <a:endParaRPr lang="en-IN" dirty="0"/>
          </a:p>
        </p:txBody>
      </p:sp>
      <p:pic>
        <p:nvPicPr>
          <p:cNvPr id="3074" name="Picture 2" descr="C:\Users\drkamal\Downloads\1-s2.0-S0263931912002001-gr5 (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1999" y="1584016"/>
            <a:ext cx="4032449" cy="45812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366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701</Words>
  <Application>Microsoft Office PowerPoint</Application>
  <PresentationFormat>On-screen Show (4:3)</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ANATOMY OF SUBMANDIBULAR GLAND</vt:lpstr>
      <vt:lpstr>Levels of Evidence</vt:lpstr>
      <vt:lpstr>Levels of Evidence</vt:lpstr>
      <vt:lpstr>Slide 4</vt:lpstr>
      <vt:lpstr>Slide 5</vt:lpstr>
      <vt:lpstr>Slide 6</vt:lpstr>
      <vt:lpstr>SUPERFICIAL PART</vt:lpstr>
      <vt:lpstr>DEEP PART</vt:lpstr>
      <vt:lpstr>DUCT</vt:lpstr>
      <vt:lpstr>Slide 10</vt:lpstr>
      <vt:lpstr>SIALOLITHIASIS</vt:lpstr>
      <vt:lpstr>Slide 12</vt:lpstr>
      <vt:lpstr>MCQ </vt:lpstr>
      <vt:lpstr>Slide 14</vt:lpstr>
      <vt:lpstr>Slide 15</vt:lpstr>
      <vt:lpstr>Slide 16</vt:lpstr>
      <vt:lpstr>Slide 17</vt:lpstr>
      <vt:lpstr>Slide 18</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SUBMANDIBULAR GLAND</dc:title>
  <dc:creator>drkamal</dc:creator>
  <cp:lastModifiedBy>sony</cp:lastModifiedBy>
  <cp:revision>15</cp:revision>
  <dcterms:created xsi:type="dcterms:W3CDTF">2013-05-19T12:28:05Z</dcterms:created>
  <dcterms:modified xsi:type="dcterms:W3CDTF">2020-08-11T15:47:24Z</dcterms:modified>
</cp:coreProperties>
</file>