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86" r:id="rId3"/>
    <p:sldId id="287" r:id="rId4"/>
    <p:sldId id="278" r:id="rId5"/>
    <p:sldId id="262" r:id="rId6"/>
    <p:sldId id="257" r:id="rId7"/>
    <p:sldId id="280" r:id="rId8"/>
    <p:sldId id="258" r:id="rId9"/>
    <p:sldId id="269" r:id="rId10"/>
    <p:sldId id="273" r:id="rId11"/>
    <p:sldId id="279" r:id="rId12"/>
    <p:sldId id="283" r:id="rId13"/>
    <p:sldId id="261" r:id="rId14"/>
    <p:sldId id="263" r:id="rId15"/>
    <p:sldId id="281" r:id="rId16"/>
    <p:sldId id="264" r:id="rId17"/>
    <p:sldId id="274" r:id="rId18"/>
    <p:sldId id="275" r:id="rId19"/>
    <p:sldId id="265" r:id="rId20"/>
    <p:sldId id="266" r:id="rId21"/>
    <p:sldId id="271" r:id="rId22"/>
    <p:sldId id="267" r:id="rId23"/>
    <p:sldId id="276" r:id="rId24"/>
    <p:sldId id="277" r:id="rId25"/>
    <p:sldId id="284" r:id="rId26"/>
    <p:sldId id="285" r:id="rId27"/>
    <p:sldId id="272" r:id="rId28"/>
    <p:sldId id="288" r:id="rId29"/>
    <p:sldId id="289" r:id="rId30"/>
    <p:sldId id="290" r:id="rId31"/>
    <p:sldId id="291" r:id="rId32"/>
    <p:sldId id="292" r:id="rId33"/>
    <p:sldId id="293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088" autoAdjust="0"/>
    <p:restoredTop sz="80287" autoAdjust="0"/>
  </p:normalViewPr>
  <p:slideViewPr>
    <p:cSldViewPr>
      <p:cViewPr varScale="1">
        <p:scale>
          <a:sx n="61" d="100"/>
          <a:sy n="61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F50B-27D5-4543-9A52-78348998988A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C886-50AD-4F37-A3ED-99D2AD093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F50B-27D5-4543-9A52-78348998988A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C886-50AD-4F37-A3ED-99D2AD093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F50B-27D5-4543-9A52-78348998988A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C886-50AD-4F37-A3ED-99D2AD093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F50B-27D5-4543-9A52-78348998988A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C886-50AD-4F37-A3ED-99D2AD093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F50B-27D5-4543-9A52-78348998988A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C886-50AD-4F37-A3ED-99D2AD093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F50B-27D5-4543-9A52-78348998988A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C886-50AD-4F37-A3ED-99D2AD093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F50B-27D5-4543-9A52-78348998988A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C886-50AD-4F37-A3ED-99D2AD093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F50B-27D5-4543-9A52-78348998988A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C886-50AD-4F37-A3ED-99D2AD093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F50B-27D5-4543-9A52-78348998988A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C886-50AD-4F37-A3ED-99D2AD093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F50B-27D5-4543-9A52-78348998988A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9C886-50AD-4F37-A3ED-99D2AD093F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9F50B-27D5-4543-9A52-78348998988A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59C886-50AD-4F37-A3ED-99D2AD093F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359C886-50AD-4F37-A3ED-99D2AD093F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239F50B-27D5-4543-9A52-78348998988A}" type="datetimeFigureOut">
              <a:rPr lang="en-US" smtClean="0"/>
              <a:pPr/>
              <a:t>8/11/2020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sciencephoto.com/image/260936/large/M2400527-Oculomotor_nerve_palsy-SPL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earchgate.net/researcher/2040873345_Hao_Liu/" TargetMode="External"/><Relationship Id="rId2" Type="http://schemas.openxmlformats.org/officeDocument/2006/relationships/hyperlink" Target="http://www.researchgate.net/researcher/75595167_Yi_Zhan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esearchgate.net/researcher/11473879_En-Zhong_Liu/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7543800" cy="4038600"/>
          </a:xfrm>
        </p:spPr>
        <p:txBody>
          <a:bodyPr/>
          <a:lstStyle/>
          <a:p>
            <a:r>
              <a:rPr lang="en-US" dirty="0" smtClean="0"/>
              <a:t>Cranial nerve III , </a:t>
            </a:r>
            <a:r>
              <a:rPr lang="en-US" dirty="0"/>
              <a:t>I</a:t>
            </a:r>
            <a:r>
              <a:rPr lang="en-US" dirty="0" smtClean="0"/>
              <a:t>V and VI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114800" y="6019800"/>
            <a:ext cx="45283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590172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Lifting the upper eyelid.</a:t>
            </a:r>
          </a:p>
          <a:p>
            <a:endParaRPr lang="en-US" dirty="0"/>
          </a:p>
          <a:p>
            <a:r>
              <a:rPr lang="en-US" dirty="0" smtClean="0"/>
              <a:t>Turning the eye upward downwards and medially.</a:t>
            </a:r>
          </a:p>
          <a:p>
            <a:endParaRPr lang="en-US" dirty="0"/>
          </a:p>
          <a:p>
            <a:r>
              <a:rPr lang="en-US" dirty="0" smtClean="0"/>
              <a:t>Constricting the pupil.</a:t>
            </a:r>
          </a:p>
          <a:p>
            <a:endParaRPr lang="en-US" dirty="0"/>
          </a:p>
          <a:p>
            <a:r>
              <a:rPr lang="en-US" dirty="0" smtClean="0"/>
              <a:t>Accommodating the eye.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3569907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1143000"/>
          </a:xfrm>
        </p:spPr>
        <p:txBody>
          <a:bodyPr/>
          <a:lstStyle/>
          <a:p>
            <a:r>
              <a:rPr lang="en-US" dirty="0" smtClean="0"/>
              <a:t>         </a:t>
            </a:r>
            <a:r>
              <a:rPr lang="en-US" dirty="0" err="1" smtClean="0"/>
              <a:t>Oculomotor</a:t>
            </a:r>
            <a:r>
              <a:rPr lang="en-US" dirty="0" smtClean="0"/>
              <a:t> nerve palsy.</a:t>
            </a:r>
            <a:endParaRPr lang="en-US" dirty="0"/>
          </a:p>
        </p:txBody>
      </p:sp>
      <p:pic>
        <p:nvPicPr>
          <p:cNvPr id="5" name="Picture 4" descr="Oculomotor nerve palsy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43000"/>
            <a:ext cx="8001000" cy="495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06915810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7" descr="Partial Right Oculomotor Nerve Palsy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8458199" cy="6858000"/>
          </a:xfr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0"/>
            <a:ext cx="7543800" cy="3203575"/>
          </a:xfrm>
        </p:spPr>
        <p:txBody>
          <a:bodyPr/>
          <a:lstStyle/>
          <a:p>
            <a:r>
              <a:rPr lang="en-US" dirty="0" smtClean="0"/>
              <a:t>    Cranial nerve IV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131562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7620000" cy="4800600"/>
          </a:xfrm>
        </p:spPr>
        <p:txBody>
          <a:bodyPr/>
          <a:lstStyle/>
          <a:p>
            <a:r>
              <a:rPr lang="en-US" sz="2800" dirty="0" smtClean="0"/>
              <a:t>The nerve has one motor nucleus .</a:t>
            </a:r>
            <a:endParaRPr lang="en-US" sz="2800" b="1" dirty="0" smtClean="0"/>
          </a:p>
          <a:p>
            <a:endParaRPr lang="en-US" sz="2800" dirty="0" smtClean="0"/>
          </a:p>
          <a:p>
            <a:r>
              <a:rPr lang="en-US" sz="2800" dirty="0" smtClean="0"/>
              <a:t>Nucleus lies at the level of </a:t>
            </a:r>
            <a:r>
              <a:rPr lang="en-US" sz="2800" b="1" dirty="0" smtClean="0"/>
              <a:t>inferior </a:t>
            </a:r>
            <a:r>
              <a:rPr lang="en-US" sz="2800" b="1" dirty="0" err="1" smtClean="0"/>
              <a:t>colliculi</a:t>
            </a:r>
            <a:r>
              <a:rPr lang="en-US" sz="2800" b="1" dirty="0" smtClean="0"/>
              <a:t> nucleus.</a:t>
            </a:r>
          </a:p>
          <a:p>
            <a:endParaRPr lang="en-US" sz="2800" dirty="0" smtClean="0"/>
          </a:p>
          <a:p>
            <a:r>
              <a:rPr lang="en-US" sz="2800" b="1" dirty="0" smtClean="0"/>
              <a:t>The nerve is unique in three aspects: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820962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14_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990600"/>
            <a:ext cx="6824663" cy="4876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6385272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Pathway: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848600" cy="5181600"/>
          </a:xfrm>
        </p:spPr>
        <p:txBody>
          <a:bodyPr>
            <a:noAutofit/>
          </a:bodyPr>
          <a:lstStyle/>
          <a:p>
            <a:r>
              <a:rPr lang="en-US" dirty="0" smtClean="0"/>
              <a:t>Emerges from the posterior surface of midbrain beneath the inferior </a:t>
            </a:r>
            <a:r>
              <a:rPr lang="en-US" dirty="0" err="1" smtClean="0"/>
              <a:t>colliculi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Curves around the lateral surface of cerebral peduncles.</a:t>
            </a:r>
          </a:p>
          <a:p>
            <a:endParaRPr lang="en-US" dirty="0" smtClean="0"/>
          </a:p>
          <a:p>
            <a:r>
              <a:rPr lang="en-US" dirty="0" smtClean="0"/>
              <a:t>Enters the cavernous sinus.</a:t>
            </a:r>
          </a:p>
          <a:p>
            <a:endParaRPr lang="en-US" dirty="0" smtClean="0"/>
          </a:p>
          <a:p>
            <a:r>
              <a:rPr lang="en-US" dirty="0" smtClean="0"/>
              <a:t>Passes through the lateral part of the superior orbital fissure.</a:t>
            </a:r>
          </a:p>
          <a:p>
            <a:endParaRPr lang="en-US" dirty="0" smtClean="0"/>
          </a:p>
          <a:p>
            <a:r>
              <a:rPr lang="en-US" dirty="0" smtClean="0"/>
              <a:t>Reaches the orbital cavity.</a:t>
            </a:r>
          </a:p>
          <a:p>
            <a:endParaRPr lang="en-US" dirty="0" smtClean="0"/>
          </a:p>
          <a:p>
            <a:r>
              <a:rPr lang="en-US" dirty="0" smtClean="0"/>
              <a:t>Supplies superior oblique muscle.          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3810000" y="1600200"/>
            <a:ext cx="128593" cy="6957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3810000" y="2743200"/>
            <a:ext cx="152400" cy="457200"/>
          </a:xfrm>
          <a:prstGeom prst="downArrow">
            <a:avLst>
              <a:gd name="adj1" fmla="val 50000"/>
              <a:gd name="adj2" fmla="val 552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3886200" y="4343400"/>
            <a:ext cx="152400" cy="381000"/>
          </a:xfrm>
          <a:prstGeom prst="downArrow">
            <a:avLst>
              <a:gd name="adj1" fmla="val 50000"/>
              <a:gd name="adj2" fmla="val 552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3886200" y="5029200"/>
            <a:ext cx="1524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3810000" y="3581400"/>
            <a:ext cx="152400" cy="381000"/>
          </a:xfrm>
          <a:prstGeom prst="downArrow">
            <a:avLst>
              <a:gd name="adj1" fmla="val 50000"/>
              <a:gd name="adj2" fmla="val 552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2859122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Supplies the superior oblique muscles.</a:t>
            </a:r>
          </a:p>
          <a:p>
            <a:endParaRPr lang="en-US" sz="2800" dirty="0"/>
          </a:p>
          <a:p>
            <a:r>
              <a:rPr lang="en-US" sz="2800" dirty="0" smtClean="0"/>
              <a:t>Turns the eyeball downwards and laterally.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88865297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Trochlear nerve palsy</a:t>
            </a:r>
            <a:endParaRPr lang="en-US" dirty="0"/>
          </a:p>
        </p:txBody>
      </p:sp>
      <p:pic>
        <p:nvPicPr>
          <p:cNvPr id="4" name="Content Placeholder 3" descr="http://www.pedseye.com/img/hyp_ex_02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057400"/>
            <a:ext cx="5638800" cy="4114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03071803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057400"/>
            <a:ext cx="7543800" cy="2133600"/>
          </a:xfrm>
        </p:spPr>
        <p:txBody>
          <a:bodyPr/>
          <a:lstStyle/>
          <a:p>
            <a:r>
              <a:rPr lang="en-US" dirty="0" smtClean="0"/>
              <a:t>   Cranial nerve VI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304310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92500"/>
          </a:bodyPr>
          <a:lstStyle/>
          <a:p>
            <a:r>
              <a:rPr lang="en-US" sz="3600" dirty="0" smtClean="0"/>
              <a:t>Grade A – Systemic reviews, Meta analyses, RCT</a:t>
            </a:r>
          </a:p>
          <a:p>
            <a:endParaRPr lang="en-US" sz="3600" dirty="0" smtClean="0"/>
          </a:p>
          <a:p>
            <a:r>
              <a:rPr lang="en-US" sz="3600" dirty="0" smtClean="0"/>
              <a:t>Grade B – Non-</a:t>
            </a:r>
            <a:r>
              <a:rPr lang="en-US" sz="3600" dirty="0" err="1" smtClean="0"/>
              <a:t>randomised</a:t>
            </a:r>
            <a:r>
              <a:rPr lang="en-US" sz="3600" dirty="0" smtClean="0"/>
              <a:t> studies</a:t>
            </a:r>
          </a:p>
          <a:p>
            <a:endParaRPr lang="en-US" sz="3600" dirty="0" smtClean="0"/>
          </a:p>
          <a:p>
            <a:r>
              <a:rPr lang="en-US" sz="3600" dirty="0" smtClean="0"/>
              <a:t>Grade C – Observational studies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Grade D – Case Series, Expert opinion</a:t>
            </a:r>
            <a:endParaRPr lang="en-US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Abducent nerve has one motor nucleus .</a:t>
            </a:r>
          </a:p>
          <a:p>
            <a:pPr marL="114300" indent="0">
              <a:buNone/>
            </a:pPr>
            <a:endParaRPr lang="en-US" sz="2800" dirty="0" smtClean="0"/>
          </a:p>
          <a:p>
            <a:pPr marL="114300" indent="0">
              <a:buNone/>
            </a:pPr>
            <a:r>
              <a:rPr lang="en-US" sz="2800" dirty="0" smtClean="0"/>
              <a:t>                             </a:t>
            </a:r>
          </a:p>
          <a:p>
            <a:r>
              <a:rPr lang="en-US" sz="2800" dirty="0" smtClean="0"/>
              <a:t>The abducent nucleus is located in the </a:t>
            </a:r>
            <a:r>
              <a:rPr lang="en-US" sz="2800" b="1" dirty="0" smtClean="0"/>
              <a:t>lower </a:t>
            </a:r>
            <a:r>
              <a:rPr lang="en-US" sz="2800" b="1" dirty="0" err="1" smtClean="0"/>
              <a:t>pons</a:t>
            </a:r>
            <a:r>
              <a:rPr lang="en-US" sz="2800" b="1" dirty="0" smtClean="0"/>
              <a:t>.</a:t>
            </a:r>
          </a:p>
          <a:p>
            <a:endParaRPr lang="en-US" sz="2800" dirty="0"/>
          </a:p>
          <a:p>
            <a:pPr marL="114300" indent="0">
              <a:buNone/>
            </a:pPr>
            <a:r>
              <a:rPr lang="en-US" sz="2800" dirty="0" smtClean="0"/>
              <a:t>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xmlns="" val="75908728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New Folder\Abducen_nerve.1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066800"/>
            <a:ext cx="6281738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7239510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Pathway: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 smtClean="0"/>
              <a:t>The nerve emerges b/w pons and the pyramid of the medulla .</a:t>
            </a:r>
          </a:p>
          <a:p>
            <a:pPr marL="11430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Enters the inferior petrosal sinus  at the apex of the petrous temporal bone.</a:t>
            </a:r>
          </a:p>
          <a:p>
            <a:pPr marL="114300" indent="0">
              <a:buNone/>
            </a:pPr>
            <a:endParaRPr lang="en-US" dirty="0" smtClean="0"/>
          </a:p>
          <a:p>
            <a:endParaRPr lang="en-US" dirty="0"/>
          </a:p>
          <a:p>
            <a:pPr marL="114300" indent="0">
              <a:buNone/>
            </a:pPr>
            <a:r>
              <a:rPr lang="en-US" dirty="0" smtClean="0"/>
              <a:t>Passes through the middle part of the superior orbital fissure .</a:t>
            </a:r>
          </a:p>
          <a:p>
            <a:endParaRPr lang="en-US" dirty="0"/>
          </a:p>
          <a:p>
            <a:pPr marL="114300" indent="0">
              <a:buNone/>
            </a:pPr>
            <a:r>
              <a:rPr lang="en-US" dirty="0" smtClean="0"/>
              <a:t>                               Reaches the orbital cavity.</a:t>
            </a:r>
          </a:p>
          <a:p>
            <a:pPr marL="114300" indent="0">
              <a:buNone/>
            </a:pPr>
            <a:r>
              <a:rPr lang="en-US" dirty="0" smtClean="0"/>
              <a:t>                          </a:t>
            </a:r>
          </a:p>
          <a:p>
            <a:pPr marL="114300" indent="0">
              <a:buNone/>
            </a:pPr>
            <a:r>
              <a:rPr lang="en-US" dirty="0" smtClean="0"/>
              <a:t>                              Supplies lateral rectus muscle.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303064" y="1981200"/>
            <a:ext cx="128593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258893" y="3429000"/>
            <a:ext cx="15886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252670" y="4648200"/>
            <a:ext cx="128593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4258893" y="5442856"/>
            <a:ext cx="128593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922514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Innervates the lateral rectus muscle of the ipsilateral  orbit.</a:t>
            </a:r>
          </a:p>
          <a:p>
            <a:endParaRPr lang="en-US" dirty="0"/>
          </a:p>
          <a:p>
            <a:r>
              <a:rPr lang="en-US" dirty="0" smtClean="0"/>
              <a:t>Lateral rectus is responsible for lateral gaze.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6111187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304800"/>
            <a:ext cx="7620000" cy="1143000"/>
          </a:xfrm>
        </p:spPr>
        <p:txBody>
          <a:bodyPr/>
          <a:lstStyle/>
          <a:p>
            <a:r>
              <a:rPr lang="en-US" dirty="0" smtClean="0"/>
              <a:t>        Abducent nerve palsy</a:t>
            </a:r>
            <a:endParaRPr lang="en-US" dirty="0"/>
          </a:p>
        </p:txBody>
      </p:sp>
      <p:pic>
        <p:nvPicPr>
          <p:cNvPr id="8" name="ZoomImage" descr="http://www.ispub.com/ispub/ijhns/volume_1_number_1_30/a_rare_isolated_bilateral_abducens_nerve_palsy_in_nasopharyngeal_carcinoma_npc/nerve-fig1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9315"/>
          <a:stretch>
            <a:fillRect/>
          </a:stretch>
        </p:blipFill>
        <p:spPr bwMode="auto">
          <a:xfrm>
            <a:off x="990600" y="1676400"/>
            <a:ext cx="7086600" cy="42672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05920478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6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28600" y="0"/>
            <a:ext cx="8763000" cy="6858000"/>
          </a:xfr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54327786"/>
              </p:ext>
            </p:extLst>
          </p:nvPr>
        </p:nvGraphicFramePr>
        <p:xfrm>
          <a:off x="457200" y="22860000"/>
          <a:ext cx="7619997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8571"/>
                <a:gridCol w="1088571"/>
                <a:gridCol w="642258"/>
                <a:gridCol w="533400"/>
                <a:gridCol w="2590800"/>
                <a:gridCol w="228600"/>
                <a:gridCol w="144779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 of study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Author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Reference</a:t>
                      </a:r>
                      <a:r>
                        <a:rPr lang="en-US" baseline="0" dirty="0" smtClean="0"/>
                        <a:t> Page 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Sample Size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Conclusion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Microsurgical anatomy of the ocular motor nerves.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2" tooltip="Yi Zhang"/>
                        </a:rPr>
                        <a:t>Yi Zhang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hlinkClick r:id="rId3" tooltip="Hao Liu"/>
                        </a:rPr>
                        <a:t> </a:t>
                      </a:r>
                      <a:r>
                        <a:rPr lang="en-US" dirty="0" err="1" smtClean="0">
                          <a:hlinkClick r:id="rId3" tooltip="Hao Liu"/>
                        </a:rPr>
                        <a:t>Hao</a:t>
                      </a:r>
                      <a:r>
                        <a:rPr lang="en-US" dirty="0" smtClean="0">
                          <a:hlinkClick r:id="rId3" tooltip="Hao Liu"/>
                        </a:rPr>
                        <a:t> Liu</a:t>
                      </a:r>
                      <a:r>
                        <a:rPr lang="en-US" dirty="0" smtClean="0"/>
                        <a:t>,</a:t>
                      </a:r>
                    </a:p>
                    <a:p>
                      <a:r>
                        <a:rPr lang="en-US" dirty="0" smtClean="0">
                          <a:hlinkClick r:id="rId4" tooltip="En-Zhong Liu"/>
                        </a:rPr>
                        <a:t>En-</a:t>
                      </a:r>
                      <a:r>
                        <a:rPr lang="en-US" dirty="0" err="1" smtClean="0">
                          <a:hlinkClick r:id="rId4" tooltip="En-Zhong Liu"/>
                        </a:rPr>
                        <a:t>Zhong</a:t>
                      </a:r>
                      <a:r>
                        <a:rPr lang="en-US" dirty="0" smtClean="0">
                          <a:hlinkClick r:id="rId4" tooltip="En-Zhong Liu"/>
                        </a:rPr>
                        <a:t> Liu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623-8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The superior division of the </a:t>
                      </a:r>
                      <a:r>
                        <a:rPr lang="en-US" dirty="0" err="1" smtClean="0"/>
                        <a:t>oculomotor</a:t>
                      </a:r>
                      <a:r>
                        <a:rPr lang="en-US" dirty="0" smtClean="0"/>
                        <a:t> nerve coursed between the optic nerve and the superior rectus muscle , a its branches entered into the superior rectus muscle and </a:t>
                      </a:r>
                      <a:r>
                        <a:rPr lang="en-US" dirty="0" err="1" smtClean="0"/>
                        <a:t>levator</a:t>
                      </a:r>
                      <a:r>
                        <a:rPr lang="en-US" dirty="0" smtClean="0"/>
                        <a:t> muscle. A mean of five fibers innervated the superior rectus muscle. The inferior division of the </a:t>
                      </a:r>
                      <a:r>
                        <a:rPr lang="en-US" dirty="0" err="1" smtClean="0"/>
                        <a:t>oculomotor</a:t>
                      </a:r>
                      <a:r>
                        <a:rPr lang="en-US" dirty="0" smtClean="0"/>
                        <a:t> nerve branched into the medial rectus, inferior rectus and inferior oblique muscles.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Based on the observed data, </a:t>
                      </a:r>
                      <a:r>
                        <a:rPr lang="en-US" dirty="0" err="1" smtClean="0"/>
                        <a:t>microanatomical</a:t>
                      </a:r>
                      <a:r>
                        <a:rPr lang="en-US" smtClean="0"/>
                        <a:t> relationships of the orbital contents were revised.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30320183"/>
              </p:ext>
            </p:extLst>
          </p:nvPr>
        </p:nvGraphicFramePr>
        <p:xfrm>
          <a:off x="-15240" y="30480"/>
          <a:ext cx="8397242" cy="6601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9606"/>
                <a:gridCol w="1199606"/>
                <a:gridCol w="892628"/>
                <a:gridCol w="914400"/>
                <a:gridCol w="1791790"/>
                <a:gridCol w="570410"/>
                <a:gridCol w="1828802"/>
              </a:tblGrid>
              <a:tr h="1572322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Authors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 Page nos.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Sample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Conclusions</a:t>
                      </a:r>
                      <a:endParaRPr lang="en-US" dirty="0"/>
                    </a:p>
                  </a:txBody>
                  <a:tcPr/>
                </a:tc>
              </a:tr>
              <a:tr h="48741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Microsurgical anatomy of the ocular motor nerves.</a:t>
                      </a:r>
                    </a:p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Yi Zhang,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Hao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Liu, En-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Zhong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Liu, You-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Zhi</a:t>
                      </a:r>
                      <a:r>
                        <a:rPr lang="en-US" b="1" baseline="0" smtClean="0">
                          <a:solidFill>
                            <a:schemeClr val="tx1"/>
                          </a:solidFill>
                        </a:rPr>
                        <a:t> Lin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623-8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The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abducens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 nerve ended on the posterior one-third of the lateral rectus muscle in 86 specimens. If the belly of the lateral rectus muscle was divided into three superior-inferior parts, the nerve commonly entered into the middle one-third in 74 specimens.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Based on the observed data,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microanatomical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 relationships of the orbital contents were revised.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775273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-114300" y="0"/>
            <a:ext cx="9258300" cy="6858000"/>
            <a:chOff x="1536" y="768"/>
            <a:chExt cx="2265" cy="2784"/>
          </a:xfrm>
        </p:grpSpPr>
        <p:pic>
          <p:nvPicPr>
            <p:cNvPr id="5" name="Picture 4" descr="feldman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536" y="768"/>
              <a:ext cx="2265" cy="2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536" y="768"/>
              <a:ext cx="2256" cy="27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>
                <a:latin typeface="Showcard Gothic" pitchFamily="82" charset="0"/>
              </a:endParaRPr>
            </a:p>
          </p:txBody>
        </p:sp>
      </p:grpSp>
      <p:sp>
        <p:nvSpPr>
          <p:cNvPr id="8" name="Title 1"/>
          <p:cNvSpPr txBox="1">
            <a:spLocks/>
          </p:cNvSpPr>
          <p:nvPr/>
        </p:nvSpPr>
        <p:spPr>
          <a:xfrm>
            <a:off x="0" y="3581400"/>
            <a:ext cx="7543800" cy="25939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THANK YOU</a:t>
            </a:r>
            <a:endParaRPr kumimoji="0" lang="en-US" sz="6600" b="0" i="0" u="none" strike="noStrike" kern="1200" cap="none" spc="-1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545638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19400"/>
            <a:ext cx="7620000" cy="1143000"/>
          </a:xfrm>
        </p:spPr>
        <p:txBody>
          <a:bodyPr/>
          <a:lstStyle/>
          <a:p>
            <a:pPr algn="ctr"/>
            <a:r>
              <a:rPr lang="en-US" dirty="0" smtClean="0"/>
              <a:t>MCQ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What are the functions of </a:t>
            </a:r>
            <a:r>
              <a:rPr lang="en-US" dirty="0" err="1" smtClean="0"/>
              <a:t>oculomotor</a:t>
            </a:r>
            <a:r>
              <a:rPr lang="en-US" dirty="0" smtClean="0"/>
              <a:t> nerve:</a:t>
            </a:r>
          </a:p>
          <a:p>
            <a:pPr>
              <a:buNone/>
            </a:pPr>
            <a:endParaRPr lang="en-US" dirty="0" smtClean="0"/>
          </a:p>
          <a:p>
            <a:pPr marL="571500" indent="-457200">
              <a:buNone/>
            </a:pPr>
            <a:r>
              <a:rPr lang="en-US" dirty="0" smtClean="0"/>
              <a:t>A. Lifting the upper eyelid.</a:t>
            </a:r>
          </a:p>
          <a:p>
            <a:pPr>
              <a:buNone/>
            </a:pPr>
            <a:r>
              <a:rPr lang="en-US" dirty="0" smtClean="0"/>
              <a:t>B. Turning the eye upward downwards and medially.</a:t>
            </a:r>
          </a:p>
          <a:p>
            <a:pPr>
              <a:buNone/>
            </a:pPr>
            <a:r>
              <a:rPr lang="en-US" dirty="0" smtClean="0"/>
              <a:t>C .Constricting the pupil.</a:t>
            </a:r>
          </a:p>
          <a:p>
            <a:pPr>
              <a:buNone/>
            </a:pPr>
            <a:r>
              <a:rPr lang="en-US" dirty="0" smtClean="0"/>
              <a:t>D. Accommodating the eye.</a:t>
            </a:r>
          </a:p>
          <a:p>
            <a:pPr>
              <a:buNone/>
            </a:pPr>
            <a:r>
              <a:rPr lang="en-US" dirty="0" err="1" smtClean="0"/>
              <a:t>E.All</a:t>
            </a:r>
            <a:r>
              <a:rPr lang="en-US" dirty="0" smtClean="0"/>
              <a:t> of the above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Levels of Evidence</a:t>
            </a:r>
            <a:endParaRPr lang="en-US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928662" y="1857364"/>
            <a:ext cx="8026426" cy="5000636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dirty="0" smtClean="0"/>
              <a:t> **** ~ Systematic reviews, meta analysis of randomized control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*** ~ Non randomised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** ~ Observational or non experimental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 ~ Expert opinion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2. What are the functions of </a:t>
            </a:r>
            <a:r>
              <a:rPr lang="en-US" dirty="0" err="1" smtClean="0"/>
              <a:t>trochlear</a:t>
            </a:r>
            <a:r>
              <a:rPr lang="en-US" dirty="0" smtClean="0"/>
              <a:t> nerve: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A. </a:t>
            </a:r>
            <a:r>
              <a:rPr lang="en-US" sz="2400" dirty="0" smtClean="0"/>
              <a:t>Supplies the superior oblique muscles.</a:t>
            </a:r>
          </a:p>
          <a:p>
            <a:pPr>
              <a:buNone/>
            </a:pPr>
            <a:r>
              <a:rPr lang="en-US" sz="2400" dirty="0" smtClean="0"/>
              <a:t>B. Turns the eyeball downwards and laterally.</a:t>
            </a:r>
          </a:p>
          <a:p>
            <a:pPr>
              <a:buNone/>
            </a:pPr>
            <a:r>
              <a:rPr lang="en-US" dirty="0" smtClean="0"/>
              <a:t>C. All of the above</a:t>
            </a:r>
          </a:p>
          <a:p>
            <a:pPr>
              <a:buNone/>
            </a:pPr>
            <a:r>
              <a:rPr lang="en-US" dirty="0" smtClean="0"/>
              <a:t>D. None of the above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3. </a:t>
            </a:r>
            <a:r>
              <a:rPr lang="en-US" dirty="0" err="1" smtClean="0"/>
              <a:t>Abducent</a:t>
            </a:r>
            <a:r>
              <a:rPr lang="en-US" dirty="0" smtClean="0"/>
              <a:t> nerve has how many motor nuclei:</a:t>
            </a:r>
          </a:p>
          <a:p>
            <a:pPr>
              <a:buNone/>
            </a:pPr>
            <a:endParaRPr lang="en-US" dirty="0" smtClean="0"/>
          </a:p>
          <a:p>
            <a:pPr marL="571500" indent="-457200">
              <a:buAutoNum type="alphaUcPeriod"/>
            </a:pPr>
            <a:r>
              <a:rPr lang="en-US" dirty="0" smtClean="0"/>
              <a:t>1</a:t>
            </a:r>
          </a:p>
          <a:p>
            <a:pPr marL="571500" indent="-457200">
              <a:buAutoNum type="alphaUcPeriod"/>
            </a:pPr>
            <a:r>
              <a:rPr lang="en-US" dirty="0" smtClean="0"/>
              <a:t>2</a:t>
            </a:r>
          </a:p>
          <a:p>
            <a:pPr marL="571500" indent="-457200">
              <a:buAutoNum type="alphaUcPeriod"/>
            </a:pPr>
            <a:r>
              <a:rPr lang="en-US" dirty="0" smtClean="0"/>
              <a:t>3</a:t>
            </a:r>
          </a:p>
          <a:p>
            <a:pPr marL="571500" indent="-457200">
              <a:buAutoNum type="alphaUcPeriod"/>
            </a:pPr>
            <a:r>
              <a:rPr lang="en-US" dirty="0" smtClean="0"/>
              <a:t>4</a:t>
            </a:r>
          </a:p>
          <a:p>
            <a:pPr marL="571500" indent="-457200">
              <a:buAutoNum type="alphaUcPeriod"/>
            </a:pP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4. What are the functions of </a:t>
            </a:r>
            <a:r>
              <a:rPr lang="en-US" dirty="0" err="1" smtClean="0"/>
              <a:t>abducent</a:t>
            </a:r>
            <a:r>
              <a:rPr lang="en-US" dirty="0" smtClean="0"/>
              <a:t> nerve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A. Innervates the lateral rectus muscle of the </a:t>
            </a:r>
            <a:r>
              <a:rPr lang="en-US" dirty="0" err="1" smtClean="0"/>
              <a:t>ipsilateral</a:t>
            </a:r>
            <a:r>
              <a:rPr lang="en-US" dirty="0" smtClean="0"/>
              <a:t>  orbit.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B. Lateral rectus is responsible for lateral gaze.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C. All of the above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D. None of the above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AutoNum type="arabicPeriod" startAt="5"/>
            </a:pPr>
            <a:r>
              <a:rPr lang="en-US" dirty="0" smtClean="0"/>
              <a:t>Nuclei of </a:t>
            </a:r>
            <a:r>
              <a:rPr lang="en-US" dirty="0" err="1" smtClean="0"/>
              <a:t>Abducent</a:t>
            </a:r>
            <a:r>
              <a:rPr lang="en-US" dirty="0" smtClean="0"/>
              <a:t> nerve is located in :</a:t>
            </a:r>
          </a:p>
          <a:p>
            <a:pPr marL="571500" indent="-457200">
              <a:buNone/>
            </a:pPr>
            <a:endParaRPr lang="en-US" dirty="0" smtClean="0"/>
          </a:p>
          <a:p>
            <a:pPr marL="571500" indent="-457200">
              <a:buAutoNum type="alphaUcPeriod"/>
            </a:pPr>
            <a:r>
              <a:rPr lang="en-US" dirty="0" smtClean="0"/>
              <a:t>Mid brain</a:t>
            </a:r>
          </a:p>
          <a:p>
            <a:pPr marL="571500" indent="-457200">
              <a:buAutoNum type="alphaUcPeriod"/>
            </a:pPr>
            <a:r>
              <a:rPr lang="en-US" dirty="0" smtClean="0"/>
              <a:t>Inferior </a:t>
            </a:r>
            <a:r>
              <a:rPr lang="en-US" dirty="0" err="1" smtClean="0"/>
              <a:t>calliculi</a:t>
            </a:r>
            <a:endParaRPr lang="en-US" dirty="0" smtClean="0"/>
          </a:p>
          <a:p>
            <a:pPr marL="571500" indent="-457200">
              <a:buAutoNum type="alphaUcPeriod"/>
            </a:pPr>
            <a:r>
              <a:rPr lang="en-US" dirty="0" smtClean="0"/>
              <a:t>Lower </a:t>
            </a:r>
            <a:r>
              <a:rPr lang="en-US" dirty="0" err="1" smtClean="0"/>
              <a:t>pons</a:t>
            </a:r>
            <a:r>
              <a:rPr lang="en-US" dirty="0" smtClean="0"/>
              <a:t> </a:t>
            </a:r>
          </a:p>
          <a:p>
            <a:pPr marL="571500" indent="-457200">
              <a:buAutoNum type="alphaUcPeriod"/>
            </a:pPr>
            <a:r>
              <a:rPr lang="en-US" dirty="0" smtClean="0"/>
              <a:t>None of the above</a:t>
            </a:r>
          </a:p>
          <a:p>
            <a:pPr marL="571500" indent="-45720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l_fi" descr="http://28.media.tumblr.com/tumblr_llyqgosOAK1qblmnjo1_40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66288261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43000"/>
            <a:ext cx="7543800" cy="3355975"/>
          </a:xfrm>
        </p:spPr>
        <p:txBody>
          <a:bodyPr/>
          <a:lstStyle/>
          <a:p>
            <a:r>
              <a:rPr lang="en-US" dirty="0" smtClean="0"/>
              <a:t>     Cranial </a:t>
            </a:r>
            <a:r>
              <a:rPr lang="en-US" dirty="0"/>
              <a:t>nerve </a:t>
            </a:r>
            <a:r>
              <a:rPr lang="en-US" dirty="0" smtClean="0"/>
              <a:t>III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0717095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Two motor nuclei:</a:t>
            </a:r>
          </a:p>
          <a:p>
            <a:r>
              <a:rPr lang="en-US" sz="2800" dirty="0" err="1" smtClean="0"/>
              <a:t>Oculomotor</a:t>
            </a:r>
            <a:r>
              <a:rPr lang="en-US" sz="2800" dirty="0" smtClean="0"/>
              <a:t> nucleus 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Edinger</a:t>
            </a:r>
            <a:r>
              <a:rPr lang="en-US" sz="2800" dirty="0" smtClean="0"/>
              <a:t> – </a:t>
            </a:r>
            <a:r>
              <a:rPr lang="en-US" sz="2800" dirty="0" err="1" smtClean="0"/>
              <a:t>westphal</a:t>
            </a:r>
            <a:r>
              <a:rPr lang="en-US" sz="2800" dirty="0" smtClean="0"/>
              <a:t> </a:t>
            </a:r>
          </a:p>
          <a:p>
            <a:endParaRPr lang="en-US" sz="2800" dirty="0" smtClean="0"/>
          </a:p>
          <a:p>
            <a:r>
              <a:rPr lang="en-US" sz="2400" dirty="0" smtClean="0"/>
              <a:t>Both the nuclei lie in the midbrain at the level of </a:t>
            </a:r>
            <a:r>
              <a:rPr lang="en-US" sz="2400" b="1" dirty="0" smtClean="0"/>
              <a:t>superior</a:t>
            </a:r>
            <a:r>
              <a:rPr lang="en-US" sz="2400" dirty="0" smtClean="0"/>
              <a:t> </a:t>
            </a:r>
            <a:r>
              <a:rPr lang="en-US" sz="2400" b="1" dirty="0" err="1" smtClean="0"/>
              <a:t>colliculi</a:t>
            </a:r>
            <a:r>
              <a:rPr lang="en-US" sz="2400" dirty="0" smtClean="0"/>
              <a:t>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21437688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4_3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457200"/>
            <a:ext cx="6824663" cy="6019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9746765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172" y="1600200"/>
            <a:ext cx="7620000" cy="4800600"/>
          </a:xfrm>
        </p:spPr>
        <p:txBody>
          <a:bodyPr/>
          <a:lstStyle/>
          <a:p>
            <a:pPr marL="114300" indent="0">
              <a:buNone/>
            </a:pPr>
            <a:r>
              <a:rPr lang="en-US" dirty="0" smtClean="0"/>
              <a:t> The nerve  is attached to the medial surface of the </a:t>
            </a:r>
            <a:r>
              <a:rPr lang="en-US" dirty="0" err="1" smtClean="0"/>
              <a:t>crura</a:t>
            </a:r>
            <a:r>
              <a:rPr lang="en-US" dirty="0" smtClean="0"/>
              <a:t> of midbrain.</a:t>
            </a:r>
          </a:p>
          <a:p>
            <a:pPr marL="114300" indent="0">
              <a:buNone/>
            </a:pPr>
            <a:r>
              <a:rPr lang="en-US" dirty="0" smtClean="0"/>
              <a:t>                         Enters the cavernous sinus.</a:t>
            </a:r>
          </a:p>
          <a:p>
            <a:endParaRPr lang="en-US" dirty="0"/>
          </a:p>
          <a:p>
            <a:pPr marL="114300" indent="0">
              <a:buNone/>
            </a:pPr>
            <a:r>
              <a:rPr lang="en-US" dirty="0" smtClean="0"/>
              <a:t>At the anterior pole of cavernous sinus the nerve divides into superior and inferior divisions.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Both the division pass through the middle part of the superior orbital fissure.</a:t>
            </a:r>
          </a:p>
          <a:p>
            <a:pPr marL="114300" indent="0">
              <a:buNone/>
            </a:pPr>
            <a:r>
              <a:rPr lang="en-US" dirty="0" smtClean="0"/>
              <a:t>                                   </a:t>
            </a:r>
          </a:p>
          <a:p>
            <a:pPr marL="11430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Reaches the orbital cavity.</a:t>
            </a:r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3815070" y="1981200"/>
            <a:ext cx="121158" cy="489204"/>
          </a:xfrm>
          <a:prstGeom prst="downArrow">
            <a:avLst>
              <a:gd name="adj1" fmla="val 50000"/>
              <a:gd name="adj2" fmla="val 552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3772814" y="2711196"/>
            <a:ext cx="121158" cy="489204"/>
          </a:xfrm>
          <a:prstGeom prst="downArrow">
            <a:avLst>
              <a:gd name="adj1" fmla="val 50000"/>
              <a:gd name="adj2" fmla="val 552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 flipH="1">
            <a:off x="3760553" y="3835400"/>
            <a:ext cx="128593" cy="609600"/>
          </a:xfrm>
          <a:prstGeom prst="downArrow">
            <a:avLst>
              <a:gd name="adj1" fmla="val 50000"/>
              <a:gd name="adj2" fmla="val 552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flipH="1">
            <a:off x="3748109" y="4794250"/>
            <a:ext cx="141037" cy="539750"/>
          </a:xfrm>
          <a:prstGeom prst="downArrow">
            <a:avLst>
              <a:gd name="adj1" fmla="val 50000"/>
              <a:gd name="adj2" fmla="val 552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172" y="274638"/>
            <a:ext cx="7620000" cy="1143000"/>
          </a:xfrm>
        </p:spPr>
        <p:txBody>
          <a:bodyPr/>
          <a:lstStyle/>
          <a:p>
            <a:r>
              <a:rPr lang="en-US" dirty="0" smtClean="0"/>
              <a:t>Pathway 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3672863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New Folder\cn3_7b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80772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9345484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386</TotalTime>
  <Words>741</Words>
  <Application>Microsoft Office PowerPoint</Application>
  <PresentationFormat>On-screen Show (4:3)</PresentationFormat>
  <Paragraphs>152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Adjacency</vt:lpstr>
      <vt:lpstr>Cranial nerve III , IV and VI</vt:lpstr>
      <vt:lpstr>Levels of Evidence</vt:lpstr>
      <vt:lpstr>Levels of Evidence</vt:lpstr>
      <vt:lpstr>Slide 4</vt:lpstr>
      <vt:lpstr>     Cranial nerve III </vt:lpstr>
      <vt:lpstr>Slide 6</vt:lpstr>
      <vt:lpstr>Slide 7</vt:lpstr>
      <vt:lpstr>Pathway :</vt:lpstr>
      <vt:lpstr>Slide 9</vt:lpstr>
      <vt:lpstr>Functions.</vt:lpstr>
      <vt:lpstr>         Oculomotor nerve palsy.</vt:lpstr>
      <vt:lpstr>Slide 12</vt:lpstr>
      <vt:lpstr>    Cranial nerve IV  </vt:lpstr>
      <vt:lpstr>Slide 14</vt:lpstr>
      <vt:lpstr>Slide 15</vt:lpstr>
      <vt:lpstr>Pathway:</vt:lpstr>
      <vt:lpstr>Functions.</vt:lpstr>
      <vt:lpstr>         Trochlear nerve palsy</vt:lpstr>
      <vt:lpstr>   Cranial nerve VI </vt:lpstr>
      <vt:lpstr>Slide 20</vt:lpstr>
      <vt:lpstr>Slide 21</vt:lpstr>
      <vt:lpstr>Pathway:</vt:lpstr>
      <vt:lpstr>Functions.</vt:lpstr>
      <vt:lpstr>        Abducent nerve palsy</vt:lpstr>
      <vt:lpstr>Slide 25</vt:lpstr>
      <vt:lpstr>Slide 26</vt:lpstr>
      <vt:lpstr>Slide 27</vt:lpstr>
      <vt:lpstr>MCQ</vt:lpstr>
      <vt:lpstr>Slide 29</vt:lpstr>
      <vt:lpstr>Slide 30</vt:lpstr>
      <vt:lpstr>Slide 31</vt:lpstr>
      <vt:lpstr>Slide 32</vt:lpstr>
      <vt:lpstr>Slide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Cranial nerve III , IV and VI.</dc:title>
  <dc:creator>Syed Waqas</dc:creator>
  <cp:lastModifiedBy>sony</cp:lastModifiedBy>
  <cp:revision>57</cp:revision>
  <dcterms:created xsi:type="dcterms:W3CDTF">2011-06-01T12:16:34Z</dcterms:created>
  <dcterms:modified xsi:type="dcterms:W3CDTF">2020-08-11T15:47:39Z</dcterms:modified>
</cp:coreProperties>
</file>