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352" r:id="rId5"/>
    <p:sldId id="428" r:id="rId6"/>
    <p:sldId id="430" r:id="rId7"/>
    <p:sldId id="472" r:id="rId8"/>
    <p:sldId id="473" r:id="rId9"/>
    <p:sldId id="434" r:id="rId10"/>
    <p:sldId id="474" r:id="rId11"/>
    <p:sldId id="475" r:id="rId12"/>
    <p:sldId id="435" r:id="rId13"/>
    <p:sldId id="438" r:id="rId14"/>
    <p:sldId id="439" r:id="rId15"/>
    <p:sldId id="447" r:id="rId16"/>
    <p:sldId id="452" r:id="rId17"/>
    <p:sldId id="476" r:id="rId18"/>
    <p:sldId id="477" r:id="rId19"/>
    <p:sldId id="478" r:id="rId20"/>
    <p:sldId id="481" r:id="rId21"/>
    <p:sldId id="479" r:id="rId22"/>
    <p:sldId id="456" r:id="rId23"/>
    <p:sldId id="457" r:id="rId24"/>
    <p:sldId id="460" r:id="rId25"/>
    <p:sldId id="471" r:id="rId26"/>
    <p:sldId id="482" r:id="rId27"/>
    <p:sldId id="483" r:id="rId28"/>
    <p:sldId id="484" r:id="rId29"/>
    <p:sldId id="485" r:id="rId30"/>
    <p:sldId id="480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800000"/>
    <a:srgbClr val="FFFF99"/>
    <a:srgbClr val="CC3300"/>
    <a:srgbClr val="FF0000"/>
    <a:srgbClr val="66FFFF"/>
    <a:srgbClr val="00009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01" autoAdjust="0"/>
    <p:restoredTop sz="86224" autoAdjust="0"/>
  </p:normalViewPr>
  <p:slideViewPr>
    <p:cSldViewPr>
      <p:cViewPr varScale="1">
        <p:scale>
          <a:sx n="76" d="100"/>
          <a:sy n="76" d="100"/>
        </p:scale>
        <p:origin x="-154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605341-0EDB-41F2-968E-F6C5EEF31B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303F-35C2-49E1-A9ED-6202ED9BFC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D892-6FD7-45F9-8D3C-3E1DC449841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2836-C68C-4F43-A2FF-4A035058905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336C8-9C52-471E-87E6-F5188017CA5B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0E40-A2AB-4376-ABDC-DFA3452D26B8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00C6-7AF4-40E0-BFC8-E878488B89C2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C608F-64C5-41AC-AF8D-5F41687544AA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3A965-3E30-42DE-B182-08711E4ADF56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88612-0343-4471-ACD7-61FEF93E92DC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8520-47BB-4E66-ACA5-31433FA94F7B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95450-BD3A-4A17-89E9-9A0DFA751F46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79DD33-4E40-49DF-997E-1AD96C73907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281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ALOPECIA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431925" y="2895600"/>
            <a:ext cx="6569075" cy="584200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800000"/>
                </a:solidFill>
              </a:rPr>
              <a:t>HAIR LOSS</a:t>
            </a:r>
            <a:endParaRPr lang="en-US" sz="2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32"/>
          <p:cNvSpPr txBox="1">
            <a:spLocks noChangeArrowheads="1"/>
          </p:cNvSpPr>
          <p:nvPr/>
        </p:nvSpPr>
        <p:spPr bwMode="auto">
          <a:xfrm>
            <a:off x="2667000" y="457200"/>
            <a:ext cx="35814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Female Pattern Hair Loss</a:t>
            </a:r>
          </a:p>
        </p:txBody>
      </p:sp>
      <p:pic>
        <p:nvPicPr>
          <p:cNvPr id="194570" name="Picture 1034" descr="Women H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5565775" cy="29972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3528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smtClean="0">
                <a:solidFill>
                  <a:srgbClr val="000099"/>
                </a:solidFill>
              </a:rPr>
              <a:t>Androgenetic Alopecia affects up to 50% of males and 40% of females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smtClean="0">
                <a:solidFill>
                  <a:srgbClr val="000099"/>
                </a:solidFill>
              </a:rPr>
              <a:t>Autosomal dominant with variable penetrance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smtClean="0">
                <a:solidFill>
                  <a:srgbClr val="000099"/>
                </a:solidFill>
              </a:rPr>
              <a:t>85% : +ve family history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smtClean="0">
                <a:solidFill>
                  <a:srgbClr val="000099"/>
                </a:solidFill>
              </a:rPr>
              <a:t>Role of androgens in the pathogenesis:</a:t>
            </a:r>
          </a:p>
        </p:txBody>
      </p:sp>
      <p:sp>
        <p:nvSpPr>
          <p:cNvPr id="8195" name="Rectangle 1028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Androgenetic Alopecia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55"/>
          <p:cNvSpPr txBox="1">
            <a:spLocks noChangeArrowheads="1"/>
          </p:cNvSpPr>
          <p:nvPr/>
        </p:nvSpPr>
        <p:spPr bwMode="auto">
          <a:xfrm>
            <a:off x="928688" y="571500"/>
            <a:ext cx="7429500" cy="4186238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99"/>
                </a:solidFill>
              </a:rPr>
              <a:t>Topical Treatment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Minoxidil 2% and 5% Solution 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m/a K+ channel opener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Systemic treatment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Finestride (</a:t>
            </a:r>
            <a:r>
              <a:rPr lang="en-US" sz="2800" b="1">
                <a:solidFill>
                  <a:srgbClr val="800000"/>
                </a:solidFill>
              </a:rPr>
              <a:t>5 ALPHA Reductase enzyme inhibtion)</a:t>
            </a:r>
          </a:p>
          <a:p>
            <a:pPr>
              <a:spcBef>
                <a:spcPct val="50000"/>
              </a:spcBef>
            </a:pP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077200" cy="4027488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0099"/>
                </a:solidFill>
              </a:rPr>
              <a:t>Alopecia Areata affects up to 2%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0099"/>
                </a:solidFill>
              </a:rPr>
              <a:t>30%: +ve Family history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0099"/>
                </a:solidFill>
              </a:rPr>
              <a:t>75% : Self recovery 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0099"/>
                </a:solidFill>
              </a:rPr>
              <a:t>Role of immune system in the pathogenesis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0099"/>
                </a:solidFill>
              </a:rPr>
              <a:t> Types of alopecia areata: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     - localized partial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     - localized extensive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     - alopecia </a:t>
            </a:r>
            <a:r>
              <a:rPr lang="en-US" sz="2800" b="1" dirty="0" err="1" smtClean="0">
                <a:solidFill>
                  <a:srgbClr val="000099"/>
                </a:solidFill>
              </a:rPr>
              <a:t>totalis</a:t>
            </a:r>
            <a:endParaRPr lang="en-US" sz="28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     - alopecia </a:t>
            </a:r>
            <a:r>
              <a:rPr lang="en-US" sz="2800" b="1" dirty="0" err="1" smtClean="0">
                <a:solidFill>
                  <a:srgbClr val="000099"/>
                </a:solidFill>
              </a:rPr>
              <a:t>universalis</a:t>
            </a:r>
            <a:endParaRPr lang="en-US" sz="2800" b="1" dirty="0" smtClean="0">
              <a:solidFill>
                <a:srgbClr val="000099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990000"/>
                </a:solidFill>
              </a:rPr>
              <a:t>Alopecia Areata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lopecia_areata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66779"/>
            <a:ext cx="6072230" cy="498632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6519840" cy="433865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opecia_Areata_Several_Areas_Back_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00108"/>
            <a:ext cx="6146821" cy="46101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VC369F.JPG"/>
          <p:cNvPicPr>
            <a:picLocks noGrp="1" noChangeAspect="1"/>
          </p:cNvPicPr>
          <p:nvPr>
            <p:ph idx="1"/>
          </p:nvPr>
        </p:nvPicPr>
        <p:blipFill>
          <a:blip r:embed="rId2"/>
          <a:srcRect r="7031"/>
          <a:stretch>
            <a:fillRect/>
          </a:stretch>
        </p:blipFill>
        <p:spPr>
          <a:xfrm>
            <a:off x="1828800" y="1071546"/>
            <a:ext cx="6228250" cy="502445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 of alopecia areata: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3116"/>
            <a:ext cx="4100535" cy="4232810"/>
          </a:xfrm>
        </p:spPr>
      </p:pic>
      <p:cxnSp>
        <p:nvCxnSpPr>
          <p:cNvPr id="6" name="Straight Arrow Connector 5"/>
          <p:cNvCxnSpPr/>
          <p:nvPr/>
        </p:nvCxnSpPr>
        <p:spPr bwMode="auto">
          <a:xfrm rot="10800000" flipV="1">
            <a:off x="4143372" y="3643314"/>
            <a:ext cx="2214578" cy="785818"/>
          </a:xfrm>
          <a:prstGeom prst="straightConnector1">
            <a:avLst/>
          </a:prstGeom>
          <a:solidFill>
            <a:srgbClr val="99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066800" y="2663825"/>
            <a:ext cx="6858000" cy="1412875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400" b="1"/>
              <a:t>Treatment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solidFill>
                  <a:srgbClr val="CC0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FF"/>
          </a:solidFill>
          <a:ln>
            <a:solidFill>
              <a:srgbClr val="66FFCC"/>
            </a:solidFill>
          </a:ln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Alopecia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000" b="1" i="1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800600" y="3276600"/>
            <a:ext cx="3733800" cy="11430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Scaring</a:t>
            </a:r>
          </a:p>
          <a:p>
            <a:r>
              <a:rPr lang="en-US" sz="40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(Irreversible)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38200" y="3276600"/>
            <a:ext cx="3733800" cy="11430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None Scaring</a:t>
            </a:r>
          </a:p>
          <a:p>
            <a:r>
              <a:rPr lang="en-US" sz="40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(Reversible)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362200" y="1905000"/>
            <a:ext cx="533400" cy="12192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019800" y="1905000"/>
            <a:ext cx="533400" cy="12192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71600" y="3733800"/>
            <a:ext cx="6400800" cy="2255838"/>
            <a:chOff x="864" y="2352"/>
            <a:chExt cx="4032" cy="1421"/>
          </a:xfrm>
        </p:grpSpPr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864" y="2352"/>
              <a:ext cx="153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sz="1420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3360" y="2352"/>
              <a:ext cx="153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1420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30"/>
          <p:cNvSpPr txBox="1">
            <a:spLocks noChangeArrowheads="1"/>
          </p:cNvSpPr>
          <p:nvPr/>
        </p:nvSpPr>
        <p:spPr bwMode="auto">
          <a:xfrm>
            <a:off x="1042988" y="981075"/>
            <a:ext cx="6858000" cy="40005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400" b="1"/>
              <a:t>Treatment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 1. Intralesional Corticosteroids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2. Topical corticosteroids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Topical salicylic acid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Cryotherapy (liquid nitrogen)</a:t>
            </a:r>
          </a:p>
          <a:p>
            <a:pPr marL="457200" indent="-457200" algn="l">
              <a:spcBef>
                <a:spcPct val="50000"/>
              </a:spcBef>
            </a:pPr>
            <a:endParaRPr lang="en-US" sz="28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1908175" y="1989138"/>
            <a:ext cx="6119813" cy="3516312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Skin Sensitizers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(Immune modulating Rx)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200" b="1"/>
              <a:t> Diphencyclopropenone (DPCP)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200" b="1"/>
              <a:t> Anthraline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200" b="1"/>
              <a:t>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676400" y="457200"/>
            <a:ext cx="6096000" cy="5657850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800000"/>
                </a:solidFill>
              </a:rPr>
              <a:t>Other Rx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Topical steroids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 Systemic Steroids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 Cytotoxic Rx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 Phototherapy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Minoxidil</a:t>
            </a:r>
          </a:p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800000"/>
                </a:solidFill>
              </a:rPr>
              <a:t>Hair Transplant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1">
              <a:solidFill>
                <a:srgbClr val="800000"/>
              </a:solidFill>
            </a:endParaRP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3505200" y="4311650"/>
            <a:ext cx="2438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06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6" grpId="0" animBg="1" autoUpdateAnimBg="0"/>
      <p:bldP spid="23040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52400"/>
          <a:ext cx="7499350" cy="566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Level </a:t>
                      </a:r>
                      <a:r>
                        <a:rPr lang="en-US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evidence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latin typeface="Cambria"/>
                          <a:ea typeface="Calibri"/>
                          <a:cs typeface="Times New Roman"/>
                        </a:rPr>
                        <a:t>Arch Dermatol.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2009;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145(11):1262-1266.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Alefacept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for Severe Alopecia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AreataA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Randomized, Double-blind, Placebo-Controlled Study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Level III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Forty-five individuals with chronic and severe AA affecting 50% to 95% of the scalp hair and resistant to previous therapies. Eligible individuals were randomized to receive either weekly IM administration of placebo or alefacept,15 mg, for 12 weeks, followed by a 12-week,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Times New Roman"/>
                        </a:rPr>
                        <a:t>posttreatment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 observation period. Safety and efficacy were assessed throughout the 24-week study period. Randomization lists detailing the person's identification (ID) number and medication allocation were provided by a coordinating monitor.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latin typeface="Cambria"/>
                          <a:ea typeface="Times New Roman"/>
                        </a:rPr>
                        <a:t>Participants receiving </a:t>
                      </a:r>
                      <a:r>
                        <a:rPr lang="en-US" sz="1000" dirty="0" err="1">
                          <a:latin typeface="Cambria"/>
                          <a:ea typeface="Times New Roman"/>
                        </a:rPr>
                        <a:t>alefacept</a:t>
                      </a:r>
                      <a:r>
                        <a:rPr lang="en-US" sz="1000" dirty="0">
                          <a:latin typeface="Cambria"/>
                          <a:ea typeface="Times New Roman"/>
                        </a:rPr>
                        <a:t> for 12 consecutive weeks demonstrated no statistically significant improvement in AA when compared with a well-matched placebo-receiving group (</a:t>
                      </a:r>
                      <a:r>
                        <a:rPr lang="en-US" sz="1000" i="1" dirty="0">
                          <a:latin typeface="Cambria"/>
                          <a:ea typeface="Times New Roman"/>
                        </a:rPr>
                        <a:t>P </a:t>
                      </a:r>
                      <a:r>
                        <a:rPr lang="en-US" sz="1000" dirty="0">
                          <a:latin typeface="Cambria"/>
                          <a:ea typeface="Times New Roman"/>
                        </a:rPr>
                        <a:t> = .70).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 err="1">
                          <a:latin typeface="Cambria"/>
                          <a:ea typeface="Times New Roman"/>
                        </a:rPr>
                        <a:t>Alefacept</a:t>
                      </a:r>
                      <a:r>
                        <a:rPr lang="en-US" sz="1000" dirty="0">
                          <a:latin typeface="Cambria"/>
                          <a:ea typeface="Times New Roman"/>
                        </a:rPr>
                        <a:t> is ineffective for the treatment of severe AA.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42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Evidence </a:t>
            </a:r>
          </a:p>
          <a:p>
            <a:pPr algn="l"/>
            <a:r>
              <a:rPr lang="en-US" b="1" dirty="0" smtClean="0"/>
              <a:t>based </a:t>
            </a:r>
          </a:p>
          <a:p>
            <a:pPr algn="l"/>
            <a:r>
              <a:rPr lang="en-US" b="1" dirty="0" smtClean="0"/>
              <a:t>Studies</a:t>
            </a:r>
            <a:endParaRPr lang="en-US" b="1" dirty="0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24" y="357166"/>
          <a:ext cx="777240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latin typeface="Cambria"/>
                          <a:ea typeface="Calibri"/>
                          <a:cs typeface="Times New Roman"/>
                        </a:rPr>
                        <a:t>JAMA Dermatol.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2014;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150(1):47-50.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dirty="0" err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Clobetasol</a:t>
                      </a:r>
                      <a:r>
                        <a:rPr lang="en-US" sz="1000" b="0" kern="0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Propionate, 0.05%, </a:t>
                      </a:r>
                      <a:r>
                        <a:rPr lang="en-US" sz="1000" b="0" kern="0" dirty="0" err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vs</a:t>
                      </a:r>
                      <a:r>
                        <a:rPr lang="en-US" sz="1000" b="0" kern="0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Hydrocortisone, 1%, for Alopecia Areata in </a:t>
                      </a:r>
                      <a:r>
                        <a:rPr lang="en-US" sz="1000" b="0" kern="0" dirty="0" err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ChildrenA</a:t>
                      </a:r>
                      <a:r>
                        <a:rPr lang="en-US" sz="1000" b="0" kern="0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Randomized Clinical Trial</a:t>
                      </a:r>
                      <a:endParaRPr lang="en-US" sz="1100" b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Times New Roman"/>
                        </a:rPr>
                        <a:t>Level 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latin typeface="Cambria"/>
                          <a:ea typeface="Times New Roman"/>
                        </a:rPr>
                        <a:t>This single-center, randomized, blind, 2-arm, parallel-group, superiority trial was carried out over a 24-week period at a tertiary referral academic dermatology clinic at The Hospital for Sick Children in Toronto, Ontario, Canada. Forty-two children attending the outpatients clinic, 2 to 16 years of age with alopecia areata affecting at least 10% of scalp surface area, were eligible; 1 declined to participate. There were no withdrawals from the study. Patients were randomly assigned to receive </a:t>
                      </a:r>
                      <a:r>
                        <a:rPr lang="en-US" sz="1000" dirty="0" err="1">
                          <a:latin typeface="Cambria"/>
                          <a:ea typeface="Times New Roman"/>
                        </a:rPr>
                        <a:t>clobetasol</a:t>
                      </a:r>
                      <a:r>
                        <a:rPr lang="en-US" sz="1000" dirty="0">
                          <a:latin typeface="Cambria"/>
                          <a:ea typeface="Times New Roman"/>
                        </a:rPr>
                        <a:t> propionate, 0.05% cream, or hydrocortisone, 1%, cream. Patients applied a thin layer of the assigned cream twice daily to the areas of hair loss for 2 cycles of 6 weeks on, 6 weeks off, for a total of 24 weeks.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latin typeface="Cambria"/>
                          <a:ea typeface="Times New Roman"/>
                        </a:rPr>
                        <a:t>All participants were assessed at 6, 12, 18, and 24 weeks (except 1 participant who missed the 6-week visit). After adjusting for baseline hair loss, the </a:t>
                      </a:r>
                      <a:r>
                        <a:rPr lang="en-US" sz="1000" dirty="0" err="1">
                          <a:latin typeface="Cambria"/>
                          <a:ea typeface="Times New Roman"/>
                        </a:rPr>
                        <a:t>clobetasol</a:t>
                      </a:r>
                      <a:r>
                        <a:rPr lang="en-US" sz="1000" dirty="0">
                          <a:latin typeface="Cambria"/>
                          <a:ea typeface="Times New Roman"/>
                        </a:rPr>
                        <a:t> group had a statistically significant (</a:t>
                      </a:r>
                      <a:r>
                        <a:rPr lang="en-US" sz="1000" i="1" dirty="0">
                          <a:latin typeface="Cambria"/>
                          <a:ea typeface="Times New Roman"/>
                        </a:rPr>
                        <a:t>P</a:t>
                      </a:r>
                      <a:r>
                        <a:rPr lang="en-US" sz="1000" dirty="0">
                          <a:latin typeface="Cambria Math"/>
                          <a:ea typeface="Times New Roman"/>
                          <a:cs typeface="Cambria Math"/>
                        </a:rPr>
                        <a:t> </a:t>
                      </a:r>
                      <a:r>
                        <a:rPr lang="en-US" sz="1000" dirty="0">
                          <a:latin typeface="Cambria"/>
                          <a:ea typeface="Times New Roman"/>
                        </a:rPr>
                        <a:t>&lt;</a:t>
                      </a:r>
                      <a:r>
                        <a:rPr lang="en-US" sz="1000" dirty="0">
                          <a:latin typeface="Cambria Math"/>
                          <a:ea typeface="Times New Roman"/>
                          <a:cs typeface="Cambria Math"/>
                        </a:rPr>
                        <a:t> </a:t>
                      </a:r>
                      <a:r>
                        <a:rPr lang="en-US" sz="1000" dirty="0">
                          <a:latin typeface="Cambria"/>
                          <a:ea typeface="Times New Roman"/>
                        </a:rPr>
                        <a:t>.001) greater decrease in the surface area with hair loss, compared with the hydrocortisone group at all time points except at 6 weeks. One patient with extensive alopecia areata experienced skin atrophy that resolved spontaneously in 6 weeks. There was no difference observed in the number of patients with abnormal urinary </a:t>
                      </a:r>
                      <a:r>
                        <a:rPr lang="en-US" sz="1000" dirty="0" err="1">
                          <a:latin typeface="Cambria"/>
                          <a:ea typeface="Times New Roman"/>
                        </a:rPr>
                        <a:t>cortisol</a:t>
                      </a:r>
                      <a:r>
                        <a:rPr lang="en-US" sz="1000" dirty="0">
                          <a:latin typeface="Cambria"/>
                          <a:ea typeface="Times New Roman"/>
                        </a:rPr>
                        <a:t> at the beginning and the end of the study.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latin typeface="Cambria"/>
                          <a:ea typeface="Times New Roman"/>
                        </a:rPr>
                        <a:t>Topical </a:t>
                      </a:r>
                      <a:r>
                        <a:rPr lang="en-US" sz="1000" dirty="0" err="1">
                          <a:latin typeface="Cambria"/>
                          <a:ea typeface="Times New Roman"/>
                        </a:rPr>
                        <a:t>clobetasol</a:t>
                      </a:r>
                      <a:r>
                        <a:rPr lang="en-US" sz="1000" dirty="0">
                          <a:latin typeface="Cambria"/>
                          <a:ea typeface="Times New Roman"/>
                        </a:rPr>
                        <a:t> propionate, 0.05%, cream is efficacious and safe as a first-line agent for limited patchy childhood alopecia areata.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 smtClean="0"/>
              <a:t>1.Hairfall following chronic illness is called</a:t>
            </a:r>
          </a:p>
          <a:p>
            <a:pPr>
              <a:buNone/>
            </a:pPr>
            <a:r>
              <a:rPr lang="en-US" sz="1200" dirty="0" err="1" smtClean="0"/>
              <a:t>a)Anagen</a:t>
            </a:r>
            <a:r>
              <a:rPr lang="en-US" sz="1200" dirty="0" smtClean="0"/>
              <a:t> effluvium</a:t>
            </a:r>
          </a:p>
          <a:p>
            <a:pPr>
              <a:buNone/>
            </a:pPr>
            <a:r>
              <a:rPr lang="en-US" sz="1200" dirty="0" err="1" smtClean="0"/>
              <a:t>b)Telogen</a:t>
            </a:r>
            <a:r>
              <a:rPr lang="en-US" sz="1200" dirty="0" smtClean="0"/>
              <a:t> effluvium</a:t>
            </a:r>
          </a:p>
          <a:p>
            <a:pPr>
              <a:buNone/>
            </a:pPr>
            <a:r>
              <a:rPr lang="en-US" sz="1200" dirty="0" err="1" smtClean="0"/>
              <a:t>c)Hair</a:t>
            </a:r>
            <a:r>
              <a:rPr lang="en-US" sz="1200" dirty="0" smtClean="0"/>
              <a:t> shaft deformities</a:t>
            </a:r>
          </a:p>
          <a:p>
            <a:pPr>
              <a:buNone/>
            </a:pPr>
            <a:r>
              <a:rPr lang="en-US" sz="1200" dirty="0" err="1" smtClean="0"/>
              <a:t>d)Catagen</a:t>
            </a:r>
            <a:r>
              <a:rPr lang="en-US" sz="1200" dirty="0" smtClean="0"/>
              <a:t> phase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2.Treatment for alopecia </a:t>
            </a:r>
            <a:r>
              <a:rPr lang="en-US" sz="1200" dirty="0" err="1" smtClean="0"/>
              <a:t>areata</a:t>
            </a:r>
            <a:r>
              <a:rPr lang="en-US" sz="1200" dirty="0" smtClean="0"/>
              <a:t> is</a:t>
            </a:r>
          </a:p>
          <a:p>
            <a:pPr>
              <a:buNone/>
            </a:pPr>
            <a:r>
              <a:rPr lang="en-US" sz="1200" dirty="0" err="1" smtClean="0"/>
              <a:t>a)Topical</a:t>
            </a:r>
            <a:r>
              <a:rPr lang="en-US" sz="1200" dirty="0" smtClean="0"/>
              <a:t> steroid</a:t>
            </a:r>
          </a:p>
          <a:p>
            <a:pPr>
              <a:buNone/>
            </a:pPr>
            <a:r>
              <a:rPr lang="en-US" sz="1200" dirty="0" err="1" smtClean="0"/>
              <a:t>b)Topicaltacrolimus</a:t>
            </a:r>
            <a:r>
              <a:rPr lang="en-US" sz="1200" dirty="0" smtClean="0"/>
              <a:t> 0.1 %</a:t>
            </a:r>
          </a:p>
          <a:p>
            <a:pPr>
              <a:buNone/>
            </a:pPr>
            <a:r>
              <a:rPr lang="en-US" sz="1200" dirty="0" err="1" smtClean="0"/>
              <a:t>c)Intralesional</a:t>
            </a:r>
            <a:r>
              <a:rPr lang="en-US" sz="1200" dirty="0" smtClean="0"/>
              <a:t> steroids</a:t>
            </a:r>
          </a:p>
          <a:p>
            <a:pPr>
              <a:buNone/>
            </a:pPr>
            <a:r>
              <a:rPr lang="en-US" sz="1200" dirty="0" err="1" smtClean="0"/>
              <a:t>d)All</a:t>
            </a:r>
            <a:r>
              <a:rPr lang="en-US" sz="1200" dirty="0" smtClean="0"/>
              <a:t> of the above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3.Treatment modality for </a:t>
            </a:r>
            <a:r>
              <a:rPr lang="en-US" sz="1200" dirty="0" err="1" smtClean="0"/>
              <a:t>androgenetic</a:t>
            </a:r>
            <a:r>
              <a:rPr lang="en-US" sz="1200" dirty="0" smtClean="0"/>
              <a:t> alopecia</a:t>
            </a:r>
          </a:p>
          <a:p>
            <a:pPr>
              <a:buNone/>
            </a:pPr>
            <a:r>
              <a:rPr lang="en-US" sz="1200" dirty="0" err="1" smtClean="0"/>
              <a:t>a)Topicalminoxidil</a:t>
            </a: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b)Oralfinasteride</a:t>
            </a: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c)Follicular</a:t>
            </a:r>
            <a:r>
              <a:rPr lang="en-US" sz="1200" dirty="0" smtClean="0"/>
              <a:t> hair transplant</a:t>
            </a:r>
          </a:p>
          <a:p>
            <a:pPr>
              <a:buNone/>
            </a:pPr>
            <a:r>
              <a:rPr lang="en-US" sz="1200" dirty="0" err="1" smtClean="0"/>
              <a:t>d)All</a:t>
            </a:r>
            <a:r>
              <a:rPr lang="en-US" sz="1200" dirty="0" smtClean="0"/>
              <a:t> of the above</a:t>
            </a:r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4.Normal hair growth is </a:t>
            </a:r>
          </a:p>
          <a:p>
            <a:pPr>
              <a:buNone/>
            </a:pPr>
            <a:r>
              <a:rPr lang="en-US" sz="1600" dirty="0" smtClean="0"/>
              <a:t>a)3 mm/week</a:t>
            </a:r>
          </a:p>
          <a:p>
            <a:pPr>
              <a:buNone/>
            </a:pPr>
            <a:r>
              <a:rPr lang="en-US" sz="1600" dirty="0" smtClean="0"/>
              <a:t>b)3 mm/month</a:t>
            </a:r>
          </a:p>
          <a:p>
            <a:pPr>
              <a:buNone/>
            </a:pPr>
            <a:r>
              <a:rPr lang="en-US" sz="1600" dirty="0" smtClean="0"/>
              <a:t>c)3 mm/day</a:t>
            </a:r>
          </a:p>
          <a:p>
            <a:pPr>
              <a:buNone/>
            </a:pPr>
            <a:r>
              <a:rPr lang="en-US" sz="1600" dirty="0" smtClean="0"/>
              <a:t>d)1 mm/day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5.Common hair shaft deformities are</a:t>
            </a:r>
          </a:p>
          <a:p>
            <a:pPr>
              <a:buNone/>
            </a:pPr>
            <a:r>
              <a:rPr lang="en-US" sz="1600" dirty="0" err="1" smtClean="0"/>
              <a:t>a)monilethrix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b)Trichorrhexisinvaginata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c)Trichorrhexisnodosa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d)All</a:t>
            </a:r>
            <a:r>
              <a:rPr lang="en-US" sz="1600" dirty="0" smtClean="0"/>
              <a:t> of the above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          Thank you</a:t>
            </a:r>
            <a:endParaRPr lang="en-US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572000"/>
          </a:xfrm>
          <a:solidFill>
            <a:srgbClr val="C0C0C0"/>
          </a:solidFill>
        </p:spPr>
        <p:txBody>
          <a:bodyPr/>
          <a:lstStyle/>
          <a:p>
            <a:pPr eaLnBrk="1" hangingPunct="1">
              <a:buClr>
                <a:srgbClr val="CC3300"/>
              </a:buClr>
              <a:buFont typeface="Wingdings" pitchFamily="2" charset="2"/>
              <a:buChar char="ü"/>
            </a:pPr>
            <a:endParaRPr lang="en-US" b="1" smtClean="0">
              <a:solidFill>
                <a:schemeClr val="bg2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Introduction &amp; definition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838200" y="1928813"/>
            <a:ext cx="7772400" cy="44719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How many hairs in the body? </a:t>
            </a:r>
          </a:p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000099"/>
                </a:solidFill>
              </a:rPr>
              <a:t>   5 millions hairs; 100,000 in the scalp</a:t>
            </a:r>
          </a:p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Growth rate? </a:t>
            </a:r>
          </a:p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000099"/>
                </a:solidFill>
              </a:rPr>
              <a:t>0.3mm/day for scalp hair</a:t>
            </a:r>
            <a:endParaRPr lang="en-US" sz="32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ir cycy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571480"/>
            <a:ext cx="5737002" cy="55245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ir growth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14422"/>
            <a:ext cx="7285400" cy="40148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609600" y="2214563"/>
            <a:ext cx="7696200" cy="1747837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800000"/>
                </a:solidFill>
              </a:rPr>
              <a:t>Androgenetic Alopecia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</a:rPr>
              <a:t>(Male and Female Pattern Hair Loss)</a:t>
            </a:r>
            <a:endParaRPr lang="en-US" sz="2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780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957929" cy="496494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ogeneticAlopeci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65" y="432972"/>
            <a:ext cx="7566125" cy="57106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4" name="Picture 16" descr="Stages of Hair L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1182688"/>
            <a:ext cx="4181475" cy="548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47" name="Text Box 17"/>
          <p:cNvSpPr txBox="1">
            <a:spLocks noChangeArrowheads="1"/>
          </p:cNvSpPr>
          <p:nvPr/>
        </p:nvSpPr>
        <p:spPr bwMode="auto">
          <a:xfrm>
            <a:off x="2667000" y="457200"/>
            <a:ext cx="35814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Male Pattern Hair Loss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A3AEF871194C4B8EE4AB7A735BF7AA" ma:contentTypeVersion="1" ma:contentTypeDescription="Create a new document." ma:contentTypeScope="" ma:versionID="4b53ddb6720302bf6d8b1df0c3fe6d1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C97BEA3-3350-4C05-A818-D00DEA057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4DDA8F3-CC9D-4C44-A475-413B5B8E42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414109-C226-4CAF-9F3D-6F77E56EB94A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677</Words>
  <Application>Microsoft PowerPoint</Application>
  <PresentationFormat>On-screen Show (4:3)</PresentationFormat>
  <Paragraphs>115</Paragraphs>
  <Slides>27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ALOPECIA</vt:lpstr>
      <vt:lpstr>Alopecia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Histopathology of alopecia areata:</vt:lpstr>
      <vt:lpstr>Slide 19</vt:lpstr>
      <vt:lpstr>Slide 20</vt:lpstr>
      <vt:lpstr>Slide 21</vt:lpstr>
      <vt:lpstr>Slide 22</vt:lpstr>
      <vt:lpstr>Slide 23</vt:lpstr>
      <vt:lpstr>Slide 24</vt:lpstr>
      <vt:lpstr>Multiple choice questions</vt:lpstr>
      <vt:lpstr>Slide 26</vt:lpstr>
      <vt:lpstr>Slide 27</vt:lpstr>
    </vt:vector>
  </TitlesOfParts>
  <Company>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Ajlan</dc:creator>
  <cp:lastModifiedBy>Parth shekhat</cp:lastModifiedBy>
  <cp:revision>477</cp:revision>
  <dcterms:created xsi:type="dcterms:W3CDTF">2014-05-03T04:15:21Z</dcterms:created>
  <dcterms:modified xsi:type="dcterms:W3CDTF">2015-09-27T12:35:57Z</dcterms:modified>
</cp:coreProperties>
</file>