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90" r:id="rId10"/>
    <p:sldId id="264" r:id="rId11"/>
    <p:sldId id="338" r:id="rId12"/>
    <p:sldId id="339" r:id="rId13"/>
    <p:sldId id="336" r:id="rId14"/>
    <p:sldId id="337" r:id="rId15"/>
    <p:sldId id="265" r:id="rId16"/>
    <p:sldId id="291" r:id="rId17"/>
    <p:sldId id="292" r:id="rId18"/>
    <p:sldId id="266" r:id="rId19"/>
    <p:sldId id="267" r:id="rId20"/>
    <p:sldId id="320" r:id="rId21"/>
    <p:sldId id="325" r:id="rId22"/>
    <p:sldId id="321" r:id="rId23"/>
    <p:sldId id="327" r:id="rId24"/>
    <p:sldId id="326" r:id="rId25"/>
    <p:sldId id="322" r:id="rId26"/>
    <p:sldId id="323" r:id="rId27"/>
    <p:sldId id="329" r:id="rId28"/>
    <p:sldId id="269" r:id="rId29"/>
    <p:sldId id="293" r:id="rId30"/>
    <p:sldId id="270" r:id="rId31"/>
    <p:sldId id="272" r:id="rId32"/>
    <p:sldId id="273" r:id="rId33"/>
    <p:sldId id="340" r:id="rId34"/>
    <p:sldId id="304" r:id="rId35"/>
    <p:sldId id="331" r:id="rId36"/>
    <p:sldId id="332" r:id="rId37"/>
    <p:sldId id="335" r:id="rId38"/>
    <p:sldId id="308" r:id="rId39"/>
    <p:sldId id="312" r:id="rId40"/>
    <p:sldId id="313" r:id="rId41"/>
    <p:sldId id="314" r:id="rId42"/>
    <p:sldId id="315" r:id="rId43"/>
    <p:sldId id="316" r:id="rId44"/>
    <p:sldId id="317" r:id="rId45"/>
    <p:sldId id="318" r:id="rId46"/>
    <p:sldId id="319" r:id="rId47"/>
    <p:sldId id="34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E7D62E2-E536-4834-A834-5099DFD0E05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7D62E2-E536-4834-A834-5099DFD0E0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7D62E2-E536-4834-A834-5099DFD0E0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7D62E2-E536-4834-A834-5099DFD0E0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7D62E2-E536-4834-A834-5099DFD0E05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E7D62E2-E536-4834-A834-5099DFD0E0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E7D62E2-E536-4834-A834-5099DFD0E05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E7D62E2-E536-4834-A834-5099DFD0E0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7D62E2-E536-4834-A834-5099DFD0E0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77E4F8-DFB8-4DCC-8FA0-5248C7F7EE37}" type="datetimeFigureOut">
              <a:rPr lang="en-US" smtClean="0"/>
              <a:pPr/>
              <a:t>8/17/2020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E7D62E2-E536-4834-A834-5099DFD0E0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E377E4F8-DFB8-4DCC-8FA0-5248C7F7EE37}" type="datetimeFigureOut">
              <a:rPr lang="en-US" smtClean="0"/>
              <a:pPr/>
              <a:t>8/17/2020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E7D62E2-E536-4834-A834-5099DFD0E0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377E4F8-DFB8-4DCC-8FA0-5248C7F7EE37}" type="datetimeFigureOut">
              <a:rPr lang="en-US" smtClean="0"/>
              <a:pPr/>
              <a:t>8/17/2020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E7D62E2-E536-4834-A834-5099DFD0E0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4343400"/>
          </a:xfrm>
        </p:spPr>
        <p:txBody>
          <a:bodyPr>
            <a:normAutofit/>
          </a:bodyPr>
          <a:lstStyle/>
          <a:p>
            <a:r>
              <a:rPr lang="en-US" dirty="0" err="1" smtClean="0"/>
              <a:t>Acrodermatitis</a:t>
            </a:r>
            <a:r>
              <a:rPr lang="en-US" dirty="0" smtClean="0"/>
              <a:t> </a:t>
            </a:r>
            <a:r>
              <a:rPr lang="en-US" dirty="0" err="1" smtClean="0"/>
              <a:t>enteropathica</a:t>
            </a:r>
            <a:r>
              <a:rPr lang="en-US" dirty="0" smtClean="0"/>
              <a:t> and an overview of zinc </a:t>
            </a:r>
            <a:r>
              <a:rPr lang="en-US" dirty="0" smtClean="0"/>
              <a:t>metabolism</a:t>
            </a:r>
            <a:endParaRPr lang="en-US" sz="3100" dirty="0"/>
          </a:p>
        </p:txBody>
      </p:sp>
      <p:sp>
        <p:nvSpPr>
          <p:cNvPr id="3" name="Subtitle 2"/>
          <p:cNvSpPr>
            <a:spLocks noGrp="1"/>
          </p:cNvSpPr>
          <p:nvPr>
            <p:ph type="subTitle" idx="1"/>
          </p:nvPr>
        </p:nvSpPr>
        <p:spPr>
          <a:xfrm>
            <a:off x="4724400" y="4724400"/>
            <a:ext cx="6400800" cy="1752600"/>
          </a:xfrm>
        </p:spPr>
        <p:txBody>
          <a:bodyPr/>
          <a:lstStyle/>
          <a:p>
            <a:r>
              <a:rPr lang="en-US" i="1" dirty="0" smtClean="0">
                <a:solidFill>
                  <a:schemeClr val="tx2">
                    <a:lumMod val="60000"/>
                    <a:lumOff val="40000"/>
                  </a:schemeClr>
                </a:solidFill>
              </a:rPr>
              <a:t>Julie </a:t>
            </a:r>
            <a:r>
              <a:rPr lang="en-US" i="1" dirty="0" err="1" smtClean="0">
                <a:solidFill>
                  <a:schemeClr val="tx2">
                    <a:lumMod val="60000"/>
                    <a:lumOff val="40000"/>
                  </a:schemeClr>
                </a:solidFill>
              </a:rPr>
              <a:t>leishangthem</a:t>
            </a:r>
            <a:endParaRPr lang="en-US" i="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Metabolism</a:t>
            </a:r>
            <a:br>
              <a:rPr lang="en-US" dirty="0" smtClean="0"/>
            </a:br>
            <a:endParaRPr lang="en-US" dirty="0"/>
          </a:p>
        </p:txBody>
      </p:sp>
      <p:sp>
        <p:nvSpPr>
          <p:cNvPr id="3" name="Content Placeholder 2"/>
          <p:cNvSpPr>
            <a:spLocks noGrp="1"/>
          </p:cNvSpPr>
          <p:nvPr>
            <p:ph idx="1"/>
          </p:nvPr>
        </p:nvSpPr>
        <p:spPr>
          <a:xfrm>
            <a:off x="762000" y="1783560"/>
            <a:ext cx="8153400" cy="4572000"/>
          </a:xfrm>
        </p:spPr>
        <p:txBody>
          <a:bodyPr>
            <a:normAutofit fontScale="85000" lnSpcReduction="20000"/>
          </a:bodyPr>
          <a:lstStyle/>
          <a:p>
            <a:r>
              <a:rPr lang="en-US" dirty="0" smtClean="0"/>
              <a:t>Percentage of dietary zinc absorbed - 20%-80%  </a:t>
            </a:r>
          </a:p>
          <a:p>
            <a:r>
              <a:rPr lang="en-US" dirty="0" smtClean="0"/>
              <a:t>Absorption depends on existing nutritional status  &amp; on  level of intake.</a:t>
            </a:r>
          </a:p>
          <a:p>
            <a:r>
              <a:rPr lang="en-US" dirty="0" smtClean="0"/>
              <a:t> Preexisting deficiency enhances absorption,</a:t>
            </a:r>
          </a:p>
          <a:p>
            <a:r>
              <a:rPr lang="en-US" dirty="0" smtClean="0"/>
              <a:t> physical &amp; chemical properties of the diet. </a:t>
            </a:r>
          </a:p>
          <a:p>
            <a:pPr>
              <a:buNone/>
            </a:pPr>
            <a:r>
              <a:rPr lang="en-US" dirty="0" smtClean="0"/>
              <a:t> Sources </a:t>
            </a:r>
          </a:p>
          <a:p>
            <a:r>
              <a:rPr lang="en-US" dirty="0" smtClean="0"/>
              <a:t>Animal &gt; plant</a:t>
            </a:r>
          </a:p>
          <a:p>
            <a:r>
              <a:rPr lang="en-US" dirty="0" err="1" smtClean="0"/>
              <a:t>Phytate</a:t>
            </a:r>
            <a:endParaRPr lang="en-US" dirty="0" smtClean="0"/>
          </a:p>
          <a:p>
            <a:r>
              <a:rPr lang="en-US" dirty="0" smtClean="0"/>
              <a:t>Calcium</a:t>
            </a:r>
          </a:p>
          <a:p>
            <a:r>
              <a:rPr lang="en-US" dirty="0" smtClean="0"/>
              <a:t>Fiber</a:t>
            </a:r>
          </a:p>
          <a:p>
            <a:r>
              <a:rPr lang="en-US" dirty="0" smtClean="0"/>
              <a:t>Metals – </a:t>
            </a:r>
            <a:r>
              <a:rPr lang="en-US" dirty="0" err="1" smtClean="0"/>
              <a:t>Cu,Pb,Fe</a:t>
            </a:r>
            <a:endParaRPr lang="en-US" dirty="0" smtClean="0"/>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zinc in humans</a:t>
            </a:r>
            <a:endParaRPr lang="en-US" dirty="0"/>
          </a:p>
        </p:txBody>
      </p:sp>
      <p:sp>
        <p:nvSpPr>
          <p:cNvPr id="3" name="Content Placeholder 2"/>
          <p:cNvSpPr>
            <a:spLocks noGrp="1"/>
          </p:cNvSpPr>
          <p:nvPr>
            <p:ph idx="1"/>
          </p:nvPr>
        </p:nvSpPr>
        <p:spPr>
          <a:xfrm>
            <a:off x="838200" y="1600200"/>
            <a:ext cx="7772400" cy="4572000"/>
          </a:xfrm>
        </p:spPr>
        <p:txBody>
          <a:bodyPr/>
          <a:lstStyle/>
          <a:p>
            <a:r>
              <a:rPr lang="en-US" dirty="0" smtClean="0"/>
              <a:t>Growth</a:t>
            </a:r>
          </a:p>
          <a:p>
            <a:r>
              <a:rPr lang="en-US" dirty="0" smtClean="0"/>
              <a:t>Sexual maturation and function</a:t>
            </a:r>
          </a:p>
          <a:p>
            <a:r>
              <a:rPr lang="en-US" dirty="0" smtClean="0"/>
              <a:t>Appetite</a:t>
            </a:r>
          </a:p>
          <a:p>
            <a:r>
              <a:rPr lang="en-US" dirty="0" smtClean="0"/>
              <a:t>Senses of taste and smell</a:t>
            </a:r>
          </a:p>
          <a:p>
            <a:r>
              <a:rPr lang="en-US" dirty="0" err="1" smtClean="0"/>
              <a:t>Maintainence</a:t>
            </a:r>
            <a:r>
              <a:rPr lang="en-US" dirty="0" smtClean="0"/>
              <a:t> of epithelial structures </a:t>
            </a:r>
          </a:p>
          <a:p>
            <a:r>
              <a:rPr lang="en-US" dirty="0" smtClean="0"/>
              <a:t>Wound healing</a:t>
            </a:r>
          </a:p>
          <a:p>
            <a:r>
              <a:rPr lang="en-US" dirty="0" smtClean="0"/>
              <a:t>Cognitive and psychological function</a:t>
            </a:r>
          </a:p>
          <a:p>
            <a:r>
              <a:rPr lang="en-US" dirty="0" smtClean="0"/>
              <a:t>Maintenance of normal </a:t>
            </a:r>
            <a:r>
              <a:rPr lang="en-US" dirty="0" err="1" smtClean="0"/>
              <a:t>immunocompetence</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Etiological Factors in Zinc Deficiency</a:t>
            </a:r>
            <a:endParaRPr lang="en-US" dirty="0"/>
          </a:p>
        </p:txBody>
      </p:sp>
      <p:sp>
        <p:nvSpPr>
          <p:cNvPr id="3" name="Content Placeholder 2"/>
          <p:cNvSpPr>
            <a:spLocks noGrp="1"/>
          </p:cNvSpPr>
          <p:nvPr>
            <p:ph idx="1"/>
          </p:nvPr>
        </p:nvSpPr>
        <p:spPr/>
        <p:txBody>
          <a:bodyPr/>
          <a:lstStyle/>
          <a:p>
            <a:r>
              <a:rPr lang="en-US" dirty="0" smtClean="0"/>
              <a:t>Inadequate dietary intake : low-income                                    </a:t>
            </a:r>
            <a:r>
              <a:rPr lang="en-US" dirty="0" err="1" smtClean="0"/>
              <a:t>diets,old</a:t>
            </a:r>
            <a:r>
              <a:rPr lang="en-US" dirty="0" smtClean="0"/>
              <a:t> </a:t>
            </a:r>
            <a:r>
              <a:rPr lang="en-US" dirty="0" err="1" smtClean="0"/>
              <a:t>age,protein</a:t>
            </a:r>
            <a:r>
              <a:rPr lang="en-US" dirty="0" smtClean="0"/>
              <a:t> – calorie malnutrition</a:t>
            </a:r>
          </a:p>
          <a:p>
            <a:r>
              <a:rPr lang="en-US" dirty="0" smtClean="0"/>
              <a:t>Increased zinc requirement : rapid </a:t>
            </a:r>
            <a:r>
              <a:rPr lang="en-US" dirty="0" err="1" smtClean="0"/>
              <a:t>growth,pregnancy,lactation,tissue</a:t>
            </a:r>
            <a:r>
              <a:rPr lang="en-US" dirty="0" smtClean="0"/>
              <a:t> anabolism</a:t>
            </a:r>
          </a:p>
          <a:p>
            <a:r>
              <a:rPr lang="en-US" dirty="0" smtClean="0"/>
              <a:t>Decreased availability : </a:t>
            </a:r>
            <a:r>
              <a:rPr lang="en-US" dirty="0" err="1" smtClean="0"/>
              <a:t>phytate,fibre</a:t>
            </a:r>
            <a:endParaRPr lang="en-US" dirty="0" smtClean="0"/>
          </a:p>
          <a:p>
            <a:r>
              <a:rPr lang="en-US" dirty="0" smtClean="0"/>
              <a:t>Decreased absorption : </a:t>
            </a:r>
            <a:r>
              <a:rPr lang="en-US" dirty="0" err="1" smtClean="0"/>
              <a:t>malabsorption</a:t>
            </a:r>
            <a:r>
              <a:rPr lang="en-US" dirty="0" smtClean="0"/>
              <a:t> </a:t>
            </a:r>
            <a:r>
              <a:rPr lang="en-US" dirty="0" err="1" smtClean="0"/>
              <a:t>syndrome,steatorrhoea</a:t>
            </a:r>
            <a:endParaRPr lang="en-US" dirty="0" smtClean="0"/>
          </a:p>
          <a:p>
            <a:r>
              <a:rPr lang="en-US" dirty="0" smtClean="0"/>
              <a:t>Excessive losses : </a:t>
            </a:r>
            <a:r>
              <a:rPr lang="en-US" dirty="0" err="1" smtClean="0"/>
              <a:t>hyperzincuria,surgery,burns</a:t>
            </a:r>
            <a:r>
              <a:rPr lang="en-US" dirty="0" smtClean="0"/>
              <a: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Iatrogenic  : chelating drugs (</a:t>
            </a:r>
            <a:r>
              <a:rPr lang="en-US" dirty="0" err="1" smtClean="0"/>
              <a:t>penicillamine</a:t>
            </a:r>
            <a:r>
              <a:rPr lang="en-US" dirty="0" smtClean="0"/>
              <a:t> ), </a:t>
            </a:r>
            <a:r>
              <a:rPr lang="en-US" dirty="0" err="1" smtClean="0"/>
              <a:t>parenteral</a:t>
            </a:r>
            <a:r>
              <a:rPr lang="en-US" dirty="0" smtClean="0"/>
              <a:t> nutrition</a:t>
            </a:r>
          </a:p>
          <a:p>
            <a:r>
              <a:rPr lang="en-US" dirty="0" smtClean="0"/>
              <a:t>Genetic defects : </a:t>
            </a:r>
            <a:r>
              <a:rPr lang="en-US" dirty="0" err="1" smtClean="0"/>
              <a:t>acrodermatitis</a:t>
            </a:r>
            <a:r>
              <a:rPr lang="en-US" dirty="0" smtClean="0"/>
              <a:t> </a:t>
            </a:r>
            <a:r>
              <a:rPr lang="en-US" dirty="0" err="1" smtClean="0"/>
              <a:t>enteropathica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Acrodermatitis</a:t>
            </a:r>
            <a:r>
              <a:rPr lang="en-US" dirty="0" smtClean="0"/>
              <a:t> </a:t>
            </a:r>
            <a:r>
              <a:rPr lang="en-US" dirty="0" err="1" smtClean="0"/>
              <a:t>enteropathica</a:t>
            </a:r>
            <a:endParaRPr lang="en-US" dirty="0"/>
          </a:p>
        </p:txBody>
      </p:sp>
      <p:sp>
        <p:nvSpPr>
          <p:cNvPr id="3" name="Content Placeholder 2"/>
          <p:cNvSpPr>
            <a:spLocks noGrp="1"/>
          </p:cNvSpPr>
          <p:nvPr>
            <p:ph idx="1"/>
          </p:nvPr>
        </p:nvSpPr>
        <p:spPr/>
        <p:txBody>
          <a:bodyPr>
            <a:normAutofit/>
          </a:bodyPr>
          <a:lstStyle/>
          <a:p>
            <a:r>
              <a:rPr lang="en-US" dirty="0" err="1" smtClean="0"/>
              <a:t>Autosomal</a:t>
            </a:r>
            <a:r>
              <a:rPr lang="en-US" dirty="0" smtClean="0"/>
              <a:t> recessive disorder of zinc deficiency</a:t>
            </a:r>
          </a:p>
          <a:p>
            <a:r>
              <a:rPr lang="en-US" dirty="0" smtClean="0"/>
              <a:t>Genetic defect has been mapped to 8q24 </a:t>
            </a:r>
          </a:p>
          <a:p>
            <a:r>
              <a:rPr lang="en-US" dirty="0" smtClean="0"/>
              <a:t>Defective gene : SLC39A4 (encodes zinc transporter Zip4)</a:t>
            </a:r>
          </a:p>
          <a:p>
            <a:r>
              <a:rPr lang="en-US" dirty="0" smtClean="0"/>
              <a:t>Incidence : 1 in 5 </a:t>
            </a:r>
            <a:r>
              <a:rPr lang="en-US" dirty="0" err="1" smtClean="0"/>
              <a:t>lakh</a:t>
            </a:r>
            <a:r>
              <a:rPr lang="en-US" dirty="0" smtClean="0"/>
              <a:t> children</a:t>
            </a:r>
          </a:p>
          <a:p>
            <a:r>
              <a:rPr lang="en-US" dirty="0" smtClean="0"/>
              <a:t>Described first by </a:t>
            </a:r>
            <a:r>
              <a:rPr lang="en-US" dirty="0" err="1" smtClean="0"/>
              <a:t>Danbolt</a:t>
            </a:r>
            <a:r>
              <a:rPr lang="en-US" dirty="0" smtClean="0"/>
              <a:t> &amp; </a:t>
            </a:r>
            <a:r>
              <a:rPr lang="en-US" dirty="0" err="1" smtClean="0"/>
              <a:t>Closs</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a:xfrm>
            <a:off x="914400" y="1447800"/>
            <a:ext cx="7772400" cy="4572000"/>
          </a:xfrm>
        </p:spPr>
        <p:txBody>
          <a:bodyPr>
            <a:normAutofit fontScale="92500" lnSpcReduction="20000"/>
          </a:bodyPr>
          <a:lstStyle/>
          <a:p>
            <a:r>
              <a:rPr lang="en-US" dirty="0" smtClean="0"/>
              <a:t>Zn deficiency </a:t>
            </a:r>
          </a:p>
          <a:p>
            <a:r>
              <a:rPr lang="en-US" dirty="0" smtClean="0"/>
              <a:t>Defect in Zip4</a:t>
            </a:r>
          </a:p>
          <a:p>
            <a:r>
              <a:rPr lang="en-US" dirty="0" smtClean="0"/>
              <a:t>A tissue specific Zn regulated Zn transporter  abundantly expressed in </a:t>
            </a:r>
            <a:r>
              <a:rPr lang="en-US" dirty="0" err="1" smtClean="0"/>
              <a:t>enterocytes</a:t>
            </a:r>
            <a:r>
              <a:rPr lang="en-US" dirty="0" smtClean="0"/>
              <a:t> which  functions to absorb dietary Zn from SI</a:t>
            </a:r>
          </a:p>
          <a:p>
            <a:r>
              <a:rPr lang="en-US" dirty="0" smtClean="0"/>
              <a:t>Defect in early stages of zinc absorption  from duodenum &amp; jejunum</a:t>
            </a:r>
          </a:p>
          <a:p>
            <a:r>
              <a:rPr lang="en-US" dirty="0" smtClean="0"/>
              <a:t>Bioavailability of chemical form &amp; structure in which dietary zinc is presented to intestinal mucosal brush border is reduced thereby causing </a:t>
            </a:r>
            <a:r>
              <a:rPr lang="en-US" dirty="0" err="1" smtClean="0"/>
              <a:t>malabsorption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dirty="0" smtClean="0"/>
              <a:t>Onset occurs during infancy</a:t>
            </a:r>
          </a:p>
          <a:p>
            <a:pPr>
              <a:buFont typeface="Wingdings" pitchFamily="2" charset="2"/>
              <a:buChar char="§"/>
            </a:pPr>
            <a:r>
              <a:rPr lang="en-US" dirty="0" smtClean="0"/>
              <a:t>Time of onset depends on the presence and duration of breast – feeding</a:t>
            </a:r>
          </a:p>
          <a:p>
            <a:pPr>
              <a:buFont typeface="Wingdings" pitchFamily="2" charset="2"/>
              <a:buChar char="§"/>
            </a:pPr>
            <a:r>
              <a:rPr lang="en-US" dirty="0" smtClean="0"/>
              <a:t> Not breast fed -  1</a:t>
            </a:r>
            <a:r>
              <a:rPr lang="en-US" baseline="30000" dirty="0" smtClean="0"/>
              <a:t>st</a:t>
            </a:r>
            <a:r>
              <a:rPr lang="en-US" dirty="0" smtClean="0"/>
              <a:t> 4 : 10 weeks of life</a:t>
            </a:r>
          </a:p>
          <a:p>
            <a:pPr>
              <a:buFont typeface="Wingdings" pitchFamily="2" charset="2"/>
              <a:buChar char="§"/>
            </a:pPr>
            <a:r>
              <a:rPr lang="en-US" dirty="0" smtClean="0"/>
              <a:t>Breast fed infants : 1 – 2 weeks after weaning</a:t>
            </a:r>
          </a:p>
          <a:p>
            <a:pPr>
              <a:buFont typeface="Wingdings" pitchFamily="2" charset="2"/>
              <a:buChar char="§"/>
            </a:pPr>
            <a:r>
              <a:rPr lang="en-US" dirty="0" smtClean="0"/>
              <a:t> </a:t>
            </a:r>
          </a:p>
          <a:p>
            <a:pPr>
              <a:buFont typeface="Wingdings" pitchFamily="2" charset="2"/>
              <a:buChar char="§"/>
            </a:pPr>
            <a:endParaRPr lang="en-US" dirty="0" smtClean="0"/>
          </a:p>
          <a:p>
            <a:pPr>
              <a:buFont typeface="Wingdings" pitchFamily="2" charset="2"/>
              <a:buChar char="§"/>
            </a:pPr>
            <a:r>
              <a:rPr lang="en-US" dirty="0" smtClean="0"/>
              <a:t>Begins within few weeks after birth in bottle fed infants  with bovine milk and soon after weaning</a:t>
            </a:r>
          </a:p>
          <a:p>
            <a:r>
              <a:rPr lang="en-US" dirty="0" smtClean="0"/>
              <a:t>Similar to deficiency dermatitis caused by low dietary zinc</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lstStyle/>
          <a:p>
            <a:r>
              <a:rPr lang="en-US" dirty="0" err="1" smtClean="0"/>
              <a:t>Acral</a:t>
            </a:r>
            <a:r>
              <a:rPr lang="en-US" dirty="0" smtClean="0"/>
              <a:t> and </a:t>
            </a:r>
            <a:r>
              <a:rPr lang="en-US" dirty="0" err="1" smtClean="0"/>
              <a:t>periorificial</a:t>
            </a:r>
            <a:r>
              <a:rPr lang="en-US" dirty="0" smtClean="0"/>
              <a:t> dermatitis</a:t>
            </a:r>
          </a:p>
          <a:p>
            <a:r>
              <a:rPr lang="en-US" dirty="0" smtClean="0"/>
              <a:t>Alopecia</a:t>
            </a:r>
          </a:p>
          <a:p>
            <a:r>
              <a:rPr lang="en-US" dirty="0" smtClean="0"/>
              <a:t>Diarrhea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Acral</a:t>
            </a:r>
            <a:r>
              <a:rPr lang="en-US" dirty="0" smtClean="0"/>
              <a:t> dermatitis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Eczematous pink scaly plaques – </a:t>
            </a:r>
            <a:r>
              <a:rPr lang="en-US" dirty="0" err="1" smtClean="0"/>
              <a:t>hands,feet,face,anogenital</a:t>
            </a:r>
            <a:r>
              <a:rPr lang="en-US" dirty="0" smtClean="0"/>
              <a:t> region</a:t>
            </a:r>
          </a:p>
          <a:p>
            <a:r>
              <a:rPr lang="en-US" dirty="0" err="1" smtClean="0"/>
              <a:t>Vesicular,bullous,pustular</a:t>
            </a:r>
            <a:r>
              <a:rPr lang="en-US" dirty="0" smtClean="0"/>
              <a:t> or </a:t>
            </a:r>
            <a:r>
              <a:rPr lang="en-US" dirty="0" err="1" smtClean="0"/>
              <a:t>desquamative</a:t>
            </a:r>
            <a:endParaRPr lang="en-US" dirty="0" smtClean="0"/>
          </a:p>
          <a:p>
            <a:r>
              <a:rPr lang="en-US" dirty="0" smtClean="0"/>
              <a:t>Erosions</a:t>
            </a:r>
          </a:p>
          <a:p>
            <a:r>
              <a:rPr lang="en-US" dirty="0" smtClean="0"/>
              <a:t>Angular </a:t>
            </a:r>
            <a:r>
              <a:rPr lang="en-US" dirty="0" err="1" smtClean="0"/>
              <a:t>cheilitis</a:t>
            </a:r>
            <a:r>
              <a:rPr lang="en-US" dirty="0" smtClean="0"/>
              <a:t>(</a:t>
            </a:r>
            <a:r>
              <a:rPr lang="en-US" dirty="0" err="1" smtClean="0"/>
              <a:t>perleche</a:t>
            </a:r>
            <a:r>
              <a:rPr lang="en-US" dirty="0" smtClean="0"/>
              <a:t>)</a:t>
            </a:r>
          </a:p>
          <a:p>
            <a:r>
              <a:rPr lang="en-US" dirty="0" err="1" smtClean="0"/>
              <a:t>Paronychia</a:t>
            </a:r>
            <a:endParaRPr lang="en-US" dirty="0" smtClean="0"/>
          </a:p>
          <a:p>
            <a:r>
              <a:rPr lang="en-US" dirty="0" smtClean="0"/>
              <a:t>Secondary infection with bacteria/</a:t>
            </a:r>
            <a:r>
              <a:rPr lang="en-US" dirty="0" err="1" smtClean="0"/>
              <a:t>candida</a:t>
            </a:r>
            <a:r>
              <a:rPr lang="en-US" dirty="0" smtClean="0"/>
              <a:t> </a:t>
            </a:r>
            <a:r>
              <a:rPr lang="en-US" dirty="0" err="1" smtClean="0"/>
              <a:t>albicans</a:t>
            </a:r>
            <a:endParaRPr lang="en-US" dirty="0" smtClean="0"/>
          </a:p>
          <a:p>
            <a:r>
              <a:rPr lang="en-US" dirty="0" smtClean="0"/>
              <a:t>Zebra – striped light and dark banding of hair (</a:t>
            </a:r>
            <a:r>
              <a:rPr lang="en-US" dirty="0" err="1" smtClean="0"/>
              <a:t>polarised</a:t>
            </a:r>
            <a:r>
              <a:rPr lang="en-US" dirty="0" smtClean="0"/>
              <a:t> light microscopy)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metabolism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Trace element</a:t>
            </a:r>
          </a:p>
          <a:p>
            <a:r>
              <a:rPr lang="en-US" dirty="0" smtClean="0"/>
              <a:t>&lt;0.01% of the body weight</a:t>
            </a:r>
          </a:p>
          <a:p>
            <a:r>
              <a:rPr lang="en-US" dirty="0" smtClean="0"/>
              <a:t>Total body content in a 70 kg adult : 2.5 g</a:t>
            </a:r>
          </a:p>
          <a:p>
            <a:r>
              <a:rPr lang="en-US" dirty="0" smtClean="0"/>
              <a:t>30% - bones</a:t>
            </a:r>
          </a:p>
          <a:p>
            <a:r>
              <a:rPr lang="en-US" dirty="0" smtClean="0"/>
              <a:t>60% - muscle</a:t>
            </a:r>
          </a:p>
          <a:p>
            <a:r>
              <a:rPr lang="en-US" dirty="0" smtClean="0"/>
              <a:t>Highest conc. : </a:t>
            </a:r>
            <a:r>
              <a:rPr lang="en-US" dirty="0" err="1" smtClean="0"/>
              <a:t>eyes,hair,male</a:t>
            </a:r>
            <a:r>
              <a:rPr lang="en-US" dirty="0" smtClean="0"/>
              <a:t> reproductive </a:t>
            </a:r>
            <a:r>
              <a:rPr lang="en-US" dirty="0" err="1" smtClean="0"/>
              <a:t>organs,bone</a:t>
            </a:r>
            <a:endParaRPr lang="en-US" dirty="0" smtClean="0"/>
          </a:p>
          <a:p>
            <a:r>
              <a:rPr lang="en-US" dirty="0" smtClean="0"/>
              <a:t>Intermediate levels : </a:t>
            </a:r>
            <a:r>
              <a:rPr lang="en-US" dirty="0" err="1" smtClean="0"/>
              <a:t>liver,kidney,muscle</a:t>
            </a:r>
            <a:endParaRPr lang="en-US" dirty="0" smtClean="0"/>
          </a:p>
          <a:p>
            <a:r>
              <a:rPr lang="en-US" dirty="0" smtClean="0"/>
              <a:t>blood : 80% in RBC carbonic </a:t>
            </a:r>
            <a:r>
              <a:rPr lang="en-US" dirty="0" err="1" smtClean="0"/>
              <a:t>anhydrase</a:t>
            </a:r>
            <a:endParaRPr lang="en-US" dirty="0" smtClean="0"/>
          </a:p>
          <a:p>
            <a:r>
              <a:rPr lang="en-US" dirty="0" smtClean="0"/>
              <a:t>Plasma level :70 – 110 </a:t>
            </a:r>
            <a:r>
              <a:rPr lang="en-US" dirty="0" err="1" smtClean="0"/>
              <a:t>ug</a:t>
            </a:r>
            <a:r>
              <a:rPr lang="en-US" dirty="0" smtClean="0"/>
              <a:t>/DL(10% more in serum)</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noAutofit/>
          </a:bodyPr>
          <a:lstStyle/>
          <a:p>
            <a:r>
              <a:rPr lang="en-US" sz="1800" dirty="0" smtClean="0"/>
              <a:t/>
            </a:r>
            <a:br>
              <a:rPr lang="en-US" sz="1800" dirty="0" smtClean="0"/>
            </a:br>
            <a:r>
              <a:rPr lang="en-US" sz="1800" dirty="0" smtClean="0"/>
              <a:t>Typical </a:t>
            </a:r>
            <a:r>
              <a:rPr lang="en-US" sz="1800" dirty="0" err="1" smtClean="0"/>
              <a:t>periorificial</a:t>
            </a:r>
            <a:r>
              <a:rPr lang="en-US" sz="1800" dirty="0" smtClean="0"/>
              <a:t> chronic skin lesions with necrotic areas around the nose. The vermilion area is always spared. The hair growth is poor.</a:t>
            </a:r>
            <a:endParaRPr lang="en-US" sz="1800" dirty="0"/>
          </a:p>
        </p:txBody>
      </p:sp>
      <p:pic>
        <p:nvPicPr>
          <p:cNvPr id="2050" name="Picture 2"/>
          <p:cNvPicPr>
            <a:picLocks noGrp="1" noChangeAspect="1" noChangeArrowheads="1"/>
          </p:cNvPicPr>
          <p:nvPr>
            <p:ph idx="1"/>
          </p:nvPr>
        </p:nvPicPr>
        <p:blipFill>
          <a:blip r:embed="rId2"/>
          <a:srcRect r="13708" b="38562"/>
          <a:stretch>
            <a:fillRect/>
          </a:stretch>
        </p:blipFill>
        <p:spPr bwMode="auto">
          <a:xfrm>
            <a:off x="1143000" y="1524000"/>
            <a:ext cx="7086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E 3.jpg"/>
          <p:cNvPicPr>
            <a:picLocks noGrp="1" noChangeAspect="1"/>
          </p:cNvPicPr>
          <p:nvPr>
            <p:ph idx="1"/>
          </p:nvPr>
        </p:nvPicPr>
        <p:blipFill>
          <a:blip r:embed="rId2"/>
          <a:stretch>
            <a:fillRect/>
          </a:stretch>
        </p:blipFill>
        <p:spPr>
          <a:xfrm>
            <a:off x="1676400" y="990600"/>
            <a:ext cx="5867400" cy="527986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E 1.jpg"/>
          <p:cNvPicPr>
            <a:picLocks noGrp="1" noChangeAspect="1"/>
          </p:cNvPicPr>
          <p:nvPr>
            <p:ph idx="1"/>
          </p:nvPr>
        </p:nvPicPr>
        <p:blipFill>
          <a:blip r:embed="rId2"/>
          <a:stretch>
            <a:fillRect/>
          </a:stretch>
        </p:blipFill>
        <p:spPr>
          <a:xfrm>
            <a:off x="990600" y="1657350"/>
            <a:ext cx="6934200" cy="52006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914400"/>
          </a:xfrm>
        </p:spPr>
        <p:txBody>
          <a:bodyPr>
            <a:normAutofit fontScale="90000"/>
          </a:bodyPr>
          <a:lstStyle/>
          <a:p>
            <a:r>
              <a:rPr lang="en-US" dirty="0" smtClean="0"/>
              <a:t>Bilateral </a:t>
            </a:r>
            <a:r>
              <a:rPr lang="en-US" dirty="0" err="1" smtClean="0"/>
              <a:t>erythematous</a:t>
            </a:r>
            <a:r>
              <a:rPr lang="en-US" dirty="0" smtClean="0"/>
              <a:t> areas with vesicles pustules  &amp;ulcers</a:t>
            </a:r>
            <a:endParaRPr lang="en-US" dirty="0"/>
          </a:p>
        </p:txBody>
      </p:sp>
      <p:pic>
        <p:nvPicPr>
          <p:cNvPr id="4" name="Content Placeholder 3" descr="Bl red areas vesicles pustules ulcers.jpg"/>
          <p:cNvPicPr>
            <a:picLocks noGrp="1" noChangeAspect="1"/>
          </p:cNvPicPr>
          <p:nvPr>
            <p:ph idx="1"/>
          </p:nvPr>
        </p:nvPicPr>
        <p:blipFill>
          <a:blip r:embed="rId2"/>
          <a:stretch>
            <a:fillRect/>
          </a:stretch>
        </p:blipFill>
        <p:spPr>
          <a:xfrm>
            <a:off x="762000" y="1600200"/>
            <a:ext cx="3505200" cy="4876799"/>
          </a:xfrm>
        </p:spPr>
      </p:pic>
      <p:pic>
        <p:nvPicPr>
          <p:cNvPr id="5" name="Content Placeholder 3" descr="pustukes blisters erosions.jpg"/>
          <p:cNvPicPr>
            <a:picLocks noChangeAspect="1"/>
          </p:cNvPicPr>
          <p:nvPr/>
        </p:nvPicPr>
        <p:blipFill>
          <a:blip r:embed="rId3"/>
          <a:stretch>
            <a:fillRect/>
          </a:stretch>
        </p:blipFill>
        <p:spPr>
          <a:xfrm>
            <a:off x="4953000" y="1600200"/>
            <a:ext cx="3505200" cy="4876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Angular </a:t>
            </a:r>
            <a:r>
              <a:rPr lang="en-US" dirty="0" err="1" smtClean="0"/>
              <a:t>cheilitis</a:t>
            </a:r>
            <a:endParaRPr lang="en-US" dirty="0"/>
          </a:p>
        </p:txBody>
      </p:sp>
      <p:pic>
        <p:nvPicPr>
          <p:cNvPr id="4" name="Content Placeholder 3" descr="angular cheilitis.gif"/>
          <p:cNvPicPr>
            <a:picLocks noGrp="1" noChangeAspect="1"/>
          </p:cNvPicPr>
          <p:nvPr>
            <p:ph idx="1"/>
          </p:nvPr>
        </p:nvPicPr>
        <p:blipFill>
          <a:blip r:embed="rId2"/>
          <a:stretch>
            <a:fillRect/>
          </a:stretch>
        </p:blipFill>
        <p:spPr>
          <a:xfrm>
            <a:off x="457200" y="1524000"/>
            <a:ext cx="7898159" cy="5334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Flat </a:t>
            </a:r>
            <a:r>
              <a:rPr lang="en-US" dirty="0" err="1" smtClean="0"/>
              <a:t>bullae</a:t>
            </a:r>
            <a:r>
              <a:rPr lang="en-US" dirty="0" smtClean="0"/>
              <a:t> on flexural skin creases</a:t>
            </a:r>
            <a:br>
              <a:rPr lang="en-US" dirty="0" smtClean="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066800" y="1752600"/>
            <a:ext cx="73914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err="1" smtClean="0"/>
              <a:t>Paronychia</a:t>
            </a:r>
            <a:endParaRPr lang="en-US" dirty="0"/>
          </a:p>
        </p:txBody>
      </p:sp>
      <p:pic>
        <p:nvPicPr>
          <p:cNvPr id="4" name="Content Placeholder 3" descr="paronychia.jpg"/>
          <p:cNvPicPr>
            <a:picLocks noGrp="1" noChangeAspect="1"/>
          </p:cNvPicPr>
          <p:nvPr>
            <p:ph idx="1"/>
          </p:nvPr>
        </p:nvPicPr>
        <p:blipFill>
          <a:blip r:embed="rId2"/>
          <a:stretch>
            <a:fillRect/>
          </a:stretch>
        </p:blipFill>
        <p:spPr>
          <a:xfrm>
            <a:off x="1676400" y="1524000"/>
            <a:ext cx="5334000" cy="5334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noAutofit/>
          </a:bodyPr>
          <a:lstStyle/>
          <a:p>
            <a:r>
              <a:rPr lang="en-US" sz="2800" dirty="0" smtClean="0"/>
              <a:t/>
            </a:r>
            <a:br>
              <a:rPr lang="en-US" sz="2800" dirty="0" smtClean="0"/>
            </a:br>
            <a:r>
              <a:rPr lang="en-US" sz="2800" dirty="0" smtClean="0"/>
              <a:t>       Beau's lines on thumb nails</a:t>
            </a:r>
            <a:endParaRPr lang="en-US" sz="2800" dirty="0"/>
          </a:p>
        </p:txBody>
      </p:sp>
      <p:pic>
        <p:nvPicPr>
          <p:cNvPr id="3074" name="Picture 2"/>
          <p:cNvPicPr>
            <a:picLocks noGrp="1" noChangeAspect="1" noChangeArrowheads="1"/>
          </p:cNvPicPr>
          <p:nvPr>
            <p:ph idx="1"/>
          </p:nvPr>
        </p:nvPicPr>
        <p:blipFill>
          <a:blip r:embed="rId2"/>
          <a:srcRect r="12960" b="36022"/>
          <a:stretch>
            <a:fillRect/>
          </a:stretch>
        </p:blipFill>
        <p:spPr bwMode="auto">
          <a:xfrm>
            <a:off x="1371600" y="1066800"/>
            <a:ext cx="6553200" cy="55087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Alopecia</a:t>
            </a:r>
            <a:endParaRPr lang="en-US" dirty="0"/>
          </a:p>
        </p:txBody>
      </p:sp>
      <p:sp>
        <p:nvSpPr>
          <p:cNvPr id="3" name="Content Placeholder 2"/>
          <p:cNvSpPr>
            <a:spLocks noGrp="1"/>
          </p:cNvSpPr>
          <p:nvPr>
            <p:ph idx="1"/>
          </p:nvPr>
        </p:nvSpPr>
        <p:spPr/>
        <p:txBody>
          <a:bodyPr/>
          <a:lstStyle/>
          <a:p>
            <a:r>
              <a:rPr lang="en-US" dirty="0" smtClean="0"/>
              <a:t>Worsens with time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Diarrhoea</a:t>
            </a:r>
            <a:endParaRPr lang="en-US" dirty="0"/>
          </a:p>
        </p:txBody>
      </p:sp>
      <p:sp>
        <p:nvSpPr>
          <p:cNvPr id="3" name="Content Placeholder 2"/>
          <p:cNvSpPr>
            <a:spLocks noGrp="1"/>
          </p:cNvSpPr>
          <p:nvPr>
            <p:ph idx="1"/>
          </p:nvPr>
        </p:nvSpPr>
        <p:spPr/>
        <p:txBody>
          <a:bodyPr/>
          <a:lstStyle/>
          <a:p>
            <a:r>
              <a:rPr lang="en-US" dirty="0" smtClean="0"/>
              <a:t>Most variable manifestation</a:t>
            </a:r>
          </a:p>
          <a:p>
            <a:r>
              <a:rPr lang="en-US" dirty="0" smtClean="0"/>
              <a:t>Other vague GI complaints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914400"/>
          </a:xfrm>
        </p:spPr>
        <p:txBody>
          <a:bodyPr>
            <a:noAutofit/>
          </a:bodyPr>
          <a:lstStyle/>
          <a:p>
            <a:endParaRPr lang="en-US" sz="28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838200" y="1447800"/>
            <a:ext cx="7772400" cy="4572000"/>
          </a:xfrm>
        </p:spPr>
        <p:txBody>
          <a:bodyPr/>
          <a:lstStyle/>
          <a:p>
            <a:pPr>
              <a:buFont typeface="Wingdings" pitchFamily="2" charset="2"/>
              <a:buChar char="§"/>
            </a:pPr>
            <a:r>
              <a:rPr lang="en-US" sz="2800" dirty="0" smtClean="0">
                <a:latin typeface="Arial" pitchFamily="34" charset="0"/>
                <a:cs typeface="Arial" pitchFamily="34" charset="0"/>
              </a:rPr>
              <a:t>Normal range of plasma zinc conc. : variable</a:t>
            </a:r>
          </a:p>
          <a:p>
            <a:pPr>
              <a:buFont typeface="Wingdings" pitchFamily="2" charset="2"/>
              <a:buChar char="§"/>
            </a:pPr>
            <a:r>
              <a:rPr lang="en-US" dirty="0" smtClean="0"/>
              <a:t>Plasma zinc : 50%  freely exchangeable(loosely bound to albumin)</a:t>
            </a:r>
          </a:p>
          <a:p>
            <a:pPr>
              <a:buFont typeface="Wingdings" pitchFamily="2" charset="2"/>
              <a:buChar char="§"/>
            </a:pPr>
            <a:r>
              <a:rPr lang="en-US" dirty="0" smtClean="0"/>
              <a:t>7% amino acid bound</a:t>
            </a:r>
          </a:p>
          <a:p>
            <a:pPr>
              <a:buFont typeface="Wingdings" pitchFamily="2" charset="2"/>
              <a:buChar char="§"/>
            </a:pPr>
            <a:r>
              <a:rPr lang="en-US" dirty="0" smtClean="0"/>
              <a:t>Remaining bound to alpha 2-macroglobulin,other serum proteins</a:t>
            </a:r>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C/Fs</a:t>
            </a:r>
            <a:endParaRPr lang="en-US" dirty="0"/>
          </a:p>
        </p:txBody>
      </p:sp>
      <p:sp>
        <p:nvSpPr>
          <p:cNvPr id="3" name="Content Placeholder 2"/>
          <p:cNvSpPr>
            <a:spLocks noGrp="1"/>
          </p:cNvSpPr>
          <p:nvPr>
            <p:ph idx="1"/>
          </p:nvPr>
        </p:nvSpPr>
        <p:spPr>
          <a:xfrm>
            <a:off x="914400" y="1447800"/>
            <a:ext cx="7772400" cy="4572000"/>
          </a:xfrm>
        </p:spPr>
        <p:txBody>
          <a:bodyPr>
            <a:normAutofit fontScale="77500" lnSpcReduction="20000"/>
          </a:bodyPr>
          <a:lstStyle/>
          <a:p>
            <a:r>
              <a:rPr lang="en-US" dirty="0" smtClean="0"/>
              <a:t>Growth retardation</a:t>
            </a:r>
          </a:p>
          <a:p>
            <a:r>
              <a:rPr lang="en-US" dirty="0" smtClean="0"/>
              <a:t>Mental slowing</a:t>
            </a:r>
          </a:p>
          <a:p>
            <a:r>
              <a:rPr lang="en-US" dirty="0" smtClean="0"/>
              <a:t>Poor wound healing</a:t>
            </a:r>
          </a:p>
          <a:p>
            <a:r>
              <a:rPr lang="en-US" dirty="0" smtClean="0"/>
              <a:t>Anemia</a:t>
            </a:r>
          </a:p>
          <a:p>
            <a:r>
              <a:rPr lang="en-US" dirty="0" smtClean="0"/>
              <a:t>Photophobia</a:t>
            </a:r>
          </a:p>
          <a:p>
            <a:r>
              <a:rPr lang="en-US" dirty="0" smtClean="0"/>
              <a:t>Delayed puberty</a:t>
            </a:r>
          </a:p>
          <a:p>
            <a:r>
              <a:rPr lang="en-US" dirty="0" err="1" smtClean="0"/>
              <a:t>Hypogonadism</a:t>
            </a:r>
            <a:endParaRPr lang="en-US" dirty="0" smtClean="0"/>
          </a:p>
          <a:p>
            <a:r>
              <a:rPr lang="en-US" dirty="0" err="1" smtClean="0"/>
              <a:t>Hypogeusia</a:t>
            </a:r>
            <a:r>
              <a:rPr lang="en-US" dirty="0" smtClean="0"/>
              <a:t>/</a:t>
            </a:r>
            <a:r>
              <a:rPr lang="en-US" dirty="0" err="1" smtClean="0"/>
              <a:t>hyposmia</a:t>
            </a:r>
            <a:r>
              <a:rPr lang="en-US" dirty="0" smtClean="0"/>
              <a:t>/anorexia</a:t>
            </a:r>
          </a:p>
          <a:p>
            <a:r>
              <a:rPr lang="en-US" dirty="0" smtClean="0"/>
              <a:t>Congenital malformations – neural tube defects</a:t>
            </a:r>
          </a:p>
          <a:p>
            <a:r>
              <a:rPr lang="en-US" dirty="0" smtClean="0"/>
              <a:t>Ocular symptoms – </a:t>
            </a:r>
            <a:r>
              <a:rPr lang="en-US" dirty="0" err="1" smtClean="0"/>
              <a:t>blepharitis,conjunctivitis,corneal</a:t>
            </a:r>
            <a:r>
              <a:rPr lang="en-US" dirty="0" smtClean="0"/>
              <a:t> opacities</a:t>
            </a:r>
          </a:p>
          <a:p>
            <a:r>
              <a:rPr lang="en-US" dirty="0" smtClean="0"/>
              <a:t>Emotional </a:t>
            </a:r>
            <a:r>
              <a:rPr lang="en-US" dirty="0" err="1" smtClean="0"/>
              <a:t>lability</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t>Non – hereditary zinc deficiency</a:t>
            </a:r>
            <a:endParaRPr lang="en-US" dirty="0"/>
          </a:p>
        </p:txBody>
      </p:sp>
      <p:sp>
        <p:nvSpPr>
          <p:cNvPr id="3" name="Content Placeholder 2"/>
          <p:cNvSpPr>
            <a:spLocks noGrp="1"/>
          </p:cNvSpPr>
          <p:nvPr>
            <p:ph idx="1"/>
          </p:nvPr>
        </p:nvSpPr>
        <p:spPr/>
        <p:txBody>
          <a:bodyPr/>
          <a:lstStyle/>
          <a:p>
            <a:r>
              <a:rPr lang="en-US" dirty="0" err="1" smtClean="0"/>
              <a:t>Acral</a:t>
            </a:r>
            <a:r>
              <a:rPr lang="en-US" dirty="0" smtClean="0"/>
              <a:t> dermatitis – hallmark</a:t>
            </a:r>
          </a:p>
          <a:p>
            <a:r>
              <a:rPr lang="en-US" dirty="0" smtClean="0"/>
              <a:t>Chronic wasting</a:t>
            </a:r>
          </a:p>
          <a:p>
            <a:r>
              <a:rPr lang="en-US" dirty="0" smtClean="0"/>
              <a:t>GI involvement</a:t>
            </a:r>
          </a:p>
          <a:p>
            <a:r>
              <a:rPr lang="en-US" dirty="0" smtClean="0"/>
              <a:t>Groups at risk</a:t>
            </a:r>
          </a:p>
          <a:p>
            <a:pPr>
              <a:buFont typeface="Wingdings" pitchFamily="2" charset="2"/>
              <a:buChar char="ü"/>
            </a:pPr>
            <a:r>
              <a:rPr lang="en-US" dirty="0" smtClean="0"/>
              <a:t>Alcoholics</a:t>
            </a:r>
          </a:p>
          <a:p>
            <a:pPr>
              <a:buFont typeface="Wingdings" pitchFamily="2" charset="2"/>
              <a:buChar char="ü"/>
            </a:pPr>
            <a:r>
              <a:rPr lang="en-US" dirty="0" smtClean="0"/>
              <a:t>Vegetarians</a:t>
            </a:r>
          </a:p>
          <a:p>
            <a:pPr>
              <a:buFont typeface="Wingdings" pitchFamily="2" charset="2"/>
              <a:buChar char="ü"/>
            </a:pPr>
            <a:r>
              <a:rPr lang="en-US" dirty="0" smtClean="0"/>
              <a:t>Malnourished</a:t>
            </a:r>
          </a:p>
          <a:p>
            <a:pPr>
              <a:buFont typeface="Wingdings" pitchFamily="2" charset="2"/>
              <a:buChar char="ü"/>
            </a:pPr>
            <a:r>
              <a:rPr lang="en-US" dirty="0" smtClean="0"/>
              <a:t>Premature infants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Delayed wound healing</a:t>
            </a:r>
          </a:p>
          <a:p>
            <a:r>
              <a:rPr lang="en-US" dirty="0" smtClean="0"/>
              <a:t>Impaired free radical scavenging</a:t>
            </a:r>
          </a:p>
          <a:p>
            <a:r>
              <a:rPr lang="en-US" dirty="0" smtClean="0"/>
              <a:t>Abnormal lymphocyte function</a:t>
            </a:r>
          </a:p>
          <a:p>
            <a:r>
              <a:rPr lang="en-US" dirty="0" smtClean="0"/>
              <a:t>Increased susceptibility to infections</a:t>
            </a:r>
          </a:p>
          <a:p>
            <a:r>
              <a:rPr lang="en-US" dirty="0" smtClean="0"/>
              <a:t>Aggravation of dermatological conditions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Acute zinc deficiency with total </a:t>
            </a:r>
            <a:r>
              <a:rPr lang="en-US" sz="3600" dirty="0" err="1" smtClean="0"/>
              <a:t>parenteral</a:t>
            </a:r>
            <a:r>
              <a:rPr lang="en-US" sz="3600" dirty="0" smtClean="0"/>
              <a:t> nutrition</a:t>
            </a:r>
            <a:endParaRPr lang="en-US" sz="3600" dirty="0"/>
          </a:p>
        </p:txBody>
      </p:sp>
      <p:sp>
        <p:nvSpPr>
          <p:cNvPr id="3" name="Content Placeholder 2"/>
          <p:cNvSpPr>
            <a:spLocks noGrp="1"/>
          </p:cNvSpPr>
          <p:nvPr>
            <p:ph idx="1"/>
          </p:nvPr>
        </p:nvSpPr>
        <p:spPr/>
        <p:txBody>
          <a:bodyPr/>
          <a:lstStyle/>
          <a:p>
            <a:r>
              <a:rPr lang="en-US" dirty="0" smtClean="0"/>
              <a:t>Increased urinary zinc excretion during </a:t>
            </a:r>
            <a:r>
              <a:rPr lang="en-US" dirty="0" err="1" smtClean="0"/>
              <a:t>parenteral</a:t>
            </a:r>
            <a:r>
              <a:rPr lang="en-US" dirty="0" smtClean="0"/>
              <a:t> nutrition , caused by an excess amount of amino acid bound zinc being presented for tubular </a:t>
            </a:r>
            <a:r>
              <a:rPr lang="en-US" dirty="0" err="1" smtClean="0"/>
              <a:t>reabsorption</a:t>
            </a:r>
            <a:endParaRPr lang="en-US" dirty="0" smtClean="0"/>
          </a:p>
          <a:p>
            <a:r>
              <a:rPr lang="en-US" dirty="0" err="1" smtClean="0"/>
              <a:t>Periorificial</a:t>
            </a:r>
            <a:r>
              <a:rPr lang="en-US" dirty="0" smtClean="0"/>
              <a:t> rashes, depression, alopecia, </a:t>
            </a:r>
            <a:r>
              <a:rPr lang="en-US" dirty="0" err="1" smtClean="0"/>
              <a:t>diarrhoea</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a:t>
            </a:r>
            <a:endParaRPr lang="en-US" dirty="0"/>
          </a:p>
        </p:txBody>
      </p:sp>
      <p:sp>
        <p:nvSpPr>
          <p:cNvPr id="3" name="Content Placeholder 2"/>
          <p:cNvSpPr>
            <a:spLocks noGrp="1"/>
          </p:cNvSpPr>
          <p:nvPr>
            <p:ph idx="1"/>
          </p:nvPr>
        </p:nvSpPr>
        <p:spPr/>
        <p:txBody>
          <a:bodyPr>
            <a:normAutofit fontScale="92500"/>
          </a:bodyPr>
          <a:lstStyle/>
          <a:p>
            <a:pPr>
              <a:buNone/>
            </a:pPr>
            <a:r>
              <a:rPr lang="en-US" dirty="0" err="1" smtClean="0"/>
              <a:t>Pathognomonic</a:t>
            </a:r>
            <a:r>
              <a:rPr lang="en-US" dirty="0" smtClean="0"/>
              <a:t> of dermatitis</a:t>
            </a:r>
          </a:p>
          <a:p>
            <a:r>
              <a:rPr lang="en-US" dirty="0" smtClean="0"/>
              <a:t> Fully developed “</a:t>
            </a:r>
            <a:r>
              <a:rPr lang="en-US" dirty="0" err="1" smtClean="0"/>
              <a:t>necrolysis</a:t>
            </a:r>
            <a:r>
              <a:rPr lang="en-US" dirty="0" smtClean="0"/>
              <a:t>” (</a:t>
            </a:r>
            <a:r>
              <a:rPr lang="en-US" dirty="0" err="1" smtClean="0"/>
              <a:t>cytoplasmic</a:t>
            </a:r>
            <a:r>
              <a:rPr lang="en-US" dirty="0" smtClean="0"/>
              <a:t> pallor, vacuolization, ballooning degeneration, confluent  necrosis of keratinocytes in </a:t>
            </a:r>
            <a:r>
              <a:rPr lang="en-US" dirty="0" err="1" smtClean="0"/>
              <a:t>granulosum</a:t>
            </a:r>
            <a:r>
              <a:rPr lang="en-US" dirty="0" smtClean="0"/>
              <a:t> &amp; </a:t>
            </a:r>
            <a:r>
              <a:rPr lang="en-US" dirty="0" err="1" smtClean="0"/>
              <a:t>spinosum</a:t>
            </a:r>
            <a:r>
              <a:rPr lang="en-US" dirty="0" smtClean="0"/>
              <a:t> of epidermis)</a:t>
            </a:r>
          </a:p>
          <a:p>
            <a:r>
              <a:rPr lang="en-US" dirty="0" smtClean="0"/>
              <a:t>Keratinocytes have </a:t>
            </a:r>
            <a:r>
              <a:rPr lang="en-US" dirty="0" err="1" smtClean="0"/>
              <a:t>pyknotic</a:t>
            </a:r>
            <a:r>
              <a:rPr lang="en-US" dirty="0" smtClean="0"/>
              <a:t> nuclei</a:t>
            </a:r>
          </a:p>
          <a:p>
            <a:r>
              <a:rPr lang="en-US" dirty="0" smtClean="0"/>
              <a:t>Confluent </a:t>
            </a:r>
            <a:r>
              <a:rPr lang="en-US" dirty="0" err="1" smtClean="0"/>
              <a:t>parakeratosis</a:t>
            </a:r>
            <a:r>
              <a:rPr lang="en-US" dirty="0" smtClean="0"/>
              <a:t> </a:t>
            </a:r>
            <a:r>
              <a:rPr lang="en-US" dirty="0" err="1" smtClean="0"/>
              <a:t>assoc.with</a:t>
            </a:r>
            <a:r>
              <a:rPr lang="en-US" dirty="0" smtClean="0"/>
              <a:t> </a:t>
            </a:r>
            <a:r>
              <a:rPr lang="en-US" dirty="0" err="1" smtClean="0"/>
              <a:t>hypogranulosis</a:t>
            </a:r>
            <a:endParaRPr lang="en-US" dirty="0" smtClean="0"/>
          </a:p>
          <a:p>
            <a:r>
              <a:rPr lang="en-US" dirty="0" err="1" smtClean="0"/>
              <a:t>Psoriasiform</a:t>
            </a:r>
            <a:r>
              <a:rPr lang="en-US" dirty="0" smtClean="0"/>
              <a:t> hyperplasia in resolving AE lesions</a:t>
            </a:r>
          </a:p>
          <a:p>
            <a:pPr>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p>
        </p:txBody>
      </p:sp>
      <p:pic>
        <p:nvPicPr>
          <p:cNvPr id="4" name="Content Placeholder 3" descr="intraepidermal vecislces in lower epidermis frm severe ballooning of keratinocytes.jpg"/>
          <p:cNvPicPr>
            <a:picLocks noGrp="1" noChangeAspect="1"/>
          </p:cNvPicPr>
          <p:nvPr>
            <p:ph idx="1"/>
          </p:nvPr>
        </p:nvPicPr>
        <p:blipFill>
          <a:blip r:embed="rId2"/>
          <a:stretch>
            <a:fillRect/>
          </a:stretch>
        </p:blipFill>
        <p:spPr>
          <a:xfrm>
            <a:off x="0" y="0"/>
            <a:ext cx="9144000" cy="6858000"/>
          </a:xfrm>
        </p:spPr>
      </p:pic>
      <p:sp>
        <p:nvSpPr>
          <p:cNvPr id="6" name="Right Arrow 5"/>
          <p:cNvSpPr/>
          <p:nvPr/>
        </p:nvSpPr>
        <p:spPr>
          <a:xfrm>
            <a:off x="2514600" y="2286000"/>
            <a:ext cx="762000" cy="121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a:t>
            </a:r>
            <a:r>
              <a:rPr lang="en-US" sz="3600" dirty="0" smtClean="0"/>
              <a:t>uge basal keratinocytes as if to explode and small defects in DEJ (high power)</a:t>
            </a:r>
            <a:endParaRPr lang="en-US" sz="3600" dirty="0"/>
          </a:p>
        </p:txBody>
      </p:sp>
      <p:pic>
        <p:nvPicPr>
          <p:cNvPr id="4" name="Content Placeholder 3" descr="huge basal keratinocytes as if to explode and small defects in dej.jpg"/>
          <p:cNvPicPr>
            <a:picLocks noGrp="1" noChangeAspect="1"/>
          </p:cNvPicPr>
          <p:nvPr>
            <p:ph idx="1"/>
          </p:nvPr>
        </p:nvPicPr>
        <p:blipFill>
          <a:blip r:embed="rId2"/>
          <a:stretch>
            <a:fillRect/>
          </a:stretch>
        </p:blipFill>
        <p:spPr>
          <a:xfrm>
            <a:off x="0" y="0"/>
            <a:ext cx="9153894" cy="6858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Chronic zinc deficiency with </a:t>
            </a:r>
            <a:r>
              <a:rPr lang="en-US" sz="2000" dirty="0" err="1" smtClean="0"/>
              <a:t>parakeratosis</a:t>
            </a:r>
            <a:r>
              <a:rPr lang="en-US" sz="2000" dirty="0" smtClean="0"/>
              <a:t>, </a:t>
            </a:r>
            <a:r>
              <a:rPr lang="en-US" sz="2000" dirty="0" err="1" smtClean="0"/>
              <a:t>acanthosis</a:t>
            </a:r>
            <a:r>
              <a:rPr lang="en-US" sz="2000" dirty="0" smtClean="0"/>
              <a:t> and slight </a:t>
            </a:r>
            <a:r>
              <a:rPr lang="en-US" sz="2000" dirty="0" err="1" smtClean="0"/>
              <a:t>spongiosis</a:t>
            </a:r>
            <a:r>
              <a:rPr lang="en-US" sz="2000" dirty="0" smtClean="0"/>
              <a:t>.</a:t>
            </a:r>
            <a:endParaRPr lang="en-US" sz="2000" dirty="0"/>
          </a:p>
        </p:txBody>
      </p:sp>
      <p:pic>
        <p:nvPicPr>
          <p:cNvPr id="5122" name="Picture 2"/>
          <p:cNvPicPr>
            <a:picLocks noGrp="1" noChangeAspect="1" noChangeArrowheads="1"/>
          </p:cNvPicPr>
          <p:nvPr>
            <p:ph idx="1"/>
          </p:nvPr>
        </p:nvPicPr>
        <p:blipFill>
          <a:blip r:embed="rId2"/>
          <a:srcRect r="12848" b="54542"/>
          <a:stretch>
            <a:fillRect/>
          </a:stretch>
        </p:blipFill>
        <p:spPr bwMode="auto">
          <a:xfrm>
            <a:off x="609600" y="1295400"/>
            <a:ext cx="8240889"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t>
            </a:r>
            <a:r>
              <a:rPr lang="en-US" sz="3200" dirty="0" err="1" smtClean="0"/>
              <a:t>Spongiosis</a:t>
            </a:r>
            <a:endParaRPr lang="en-US" sz="3200" dirty="0"/>
          </a:p>
        </p:txBody>
      </p:sp>
      <p:pic>
        <p:nvPicPr>
          <p:cNvPr id="4" name="Content Placeholder 3" descr="high power condensation of tonofilament and spongiosis and edema of papillary dermis.jpg"/>
          <p:cNvPicPr>
            <a:picLocks noGrp="1" noChangeAspect="1"/>
          </p:cNvPicPr>
          <p:nvPr>
            <p:ph idx="1"/>
          </p:nvPr>
        </p:nvPicPr>
        <p:blipFill>
          <a:blip r:embed="rId2"/>
          <a:stretch>
            <a:fillRect/>
          </a:stretch>
        </p:blipFill>
        <p:spPr>
          <a:xfrm>
            <a:off x="762000" y="1295400"/>
            <a:ext cx="7618421" cy="51054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PMN in upper epidermis</a:t>
            </a:r>
            <a:endParaRPr lang="en-US" dirty="0"/>
          </a:p>
        </p:txBody>
      </p:sp>
      <p:pic>
        <p:nvPicPr>
          <p:cNvPr id="4" name="Content Placeholder 3" descr="pmn present in upper epidermis.jpg"/>
          <p:cNvPicPr>
            <a:picLocks noGrp="1" noChangeAspect="1"/>
          </p:cNvPicPr>
          <p:nvPr>
            <p:ph idx="1"/>
          </p:nvPr>
        </p:nvPicPr>
        <p:blipFill>
          <a:blip r:embed="rId2"/>
          <a:stretch>
            <a:fillRect/>
          </a:stretch>
        </p:blipFill>
        <p:spPr>
          <a:xfrm>
            <a:off x="685800" y="1600200"/>
            <a:ext cx="7845836" cy="5257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functions of zinc</a:t>
            </a:r>
            <a:endParaRPr lang="en-US" dirty="0"/>
          </a:p>
        </p:txBody>
      </p:sp>
      <p:sp>
        <p:nvSpPr>
          <p:cNvPr id="3" name="Content Placeholder 2"/>
          <p:cNvSpPr>
            <a:spLocks noGrp="1"/>
          </p:cNvSpPr>
          <p:nvPr>
            <p:ph idx="1"/>
          </p:nvPr>
        </p:nvSpPr>
        <p:spPr/>
        <p:txBody>
          <a:bodyPr/>
          <a:lstStyle/>
          <a:p>
            <a:r>
              <a:rPr lang="en-US" dirty="0" smtClean="0"/>
              <a:t>Catalytic</a:t>
            </a:r>
          </a:p>
          <a:p>
            <a:r>
              <a:rPr lang="en-US" dirty="0" smtClean="0"/>
              <a:t>Structural</a:t>
            </a:r>
          </a:p>
          <a:p>
            <a:r>
              <a:rPr lang="en-US" dirty="0" smtClean="0"/>
              <a:t>Regulatory</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zinc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Average Zn requirement for 0-6 months – 2mg/d</a:t>
            </a:r>
          </a:p>
          <a:p>
            <a:r>
              <a:rPr lang="en-US" dirty="0" smtClean="0"/>
              <a:t>Human milk ideal source of zinc in the first few months of infancy</a:t>
            </a:r>
          </a:p>
          <a:p>
            <a:r>
              <a:rPr lang="en-US" dirty="0" smtClean="0"/>
              <a:t>After 6 months, Zn requirement</a:t>
            </a:r>
          </a:p>
          <a:p>
            <a:r>
              <a:rPr lang="en-US" dirty="0" smtClean="0"/>
              <a:t>7months-3years  - 3mg/d</a:t>
            </a:r>
          </a:p>
          <a:p>
            <a:r>
              <a:rPr lang="en-US" dirty="0" smtClean="0"/>
              <a:t>4-8 years – 5mg/d</a:t>
            </a:r>
          </a:p>
          <a:p>
            <a:r>
              <a:rPr lang="en-US" dirty="0" smtClean="0"/>
              <a:t>9-13 years – 8 mg/d</a:t>
            </a:r>
          </a:p>
          <a:p>
            <a:r>
              <a:rPr lang="en-US" dirty="0" smtClean="0"/>
              <a:t>&gt;13 years (boys) &amp; men – 11mg/d</a:t>
            </a:r>
          </a:p>
          <a:p>
            <a:r>
              <a:rPr lang="en-US" dirty="0" smtClean="0"/>
              <a:t>14-18 years (girls) – 9 mg/d , if </a:t>
            </a:r>
            <a:r>
              <a:rPr lang="en-US" dirty="0" err="1" smtClean="0"/>
              <a:t>preg</a:t>
            </a:r>
            <a:r>
              <a:rPr lang="en-US" dirty="0" smtClean="0"/>
              <a:t> – 12mg/d</a:t>
            </a:r>
          </a:p>
          <a:p>
            <a:r>
              <a:rPr lang="en-US" dirty="0" smtClean="0"/>
              <a:t>&gt;18 years (women) – 8 mg/d, if </a:t>
            </a:r>
            <a:r>
              <a:rPr lang="en-US" dirty="0" err="1" smtClean="0"/>
              <a:t>preg</a:t>
            </a:r>
            <a:r>
              <a:rPr lang="en-US" dirty="0" smtClean="0"/>
              <a:t> 11mg/d</a:t>
            </a: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Same for both hereditary &amp; nonhereditary AE</a:t>
            </a:r>
          </a:p>
          <a:p>
            <a:pPr>
              <a:buNone/>
            </a:pPr>
            <a:r>
              <a:rPr lang="en-US" dirty="0" smtClean="0"/>
              <a:t>Normal plasma levels (Zn) – 70-110 </a:t>
            </a:r>
            <a:r>
              <a:rPr lang="en-US" dirty="0" err="1" smtClean="0"/>
              <a:t>ug</a:t>
            </a:r>
            <a:r>
              <a:rPr lang="en-US" dirty="0" smtClean="0"/>
              <a:t>/dl</a:t>
            </a:r>
          </a:p>
          <a:p>
            <a:pPr>
              <a:buNone/>
            </a:pPr>
            <a:r>
              <a:rPr lang="en-US" dirty="0" smtClean="0"/>
              <a:t>Normal serum levels (Zn) – 80-120 </a:t>
            </a:r>
            <a:r>
              <a:rPr lang="en-US" dirty="0" err="1" smtClean="0"/>
              <a:t>ug</a:t>
            </a:r>
            <a:r>
              <a:rPr lang="en-US" dirty="0" smtClean="0"/>
              <a:t>/dl</a:t>
            </a:r>
          </a:p>
          <a:p>
            <a:pPr>
              <a:buNone/>
            </a:pPr>
            <a:endParaRPr lang="en-US" dirty="0" smtClean="0"/>
          </a:p>
          <a:p>
            <a:pPr>
              <a:buNone/>
            </a:pPr>
            <a:r>
              <a:rPr lang="en-US" dirty="0" smtClean="0"/>
              <a:t>1. Serum/plasma Zinc levels</a:t>
            </a:r>
          </a:p>
          <a:p>
            <a:r>
              <a:rPr lang="en-US" dirty="0" smtClean="0"/>
              <a:t>Easiest</a:t>
            </a:r>
          </a:p>
          <a:p>
            <a:r>
              <a:rPr lang="en-US" dirty="0" smtClean="0"/>
              <a:t>Most accurate</a:t>
            </a:r>
          </a:p>
          <a:p>
            <a:r>
              <a:rPr lang="en-US" dirty="0" smtClean="0"/>
              <a:t>Most commonly used</a:t>
            </a:r>
          </a:p>
          <a:p>
            <a:endParaRPr lang="en-US" dirty="0" smtClean="0"/>
          </a:p>
          <a:p>
            <a:pPr>
              <a:buNone/>
            </a:pPr>
            <a:r>
              <a:rPr lang="en-US" dirty="0" smtClean="0"/>
              <a:t>2. RBC &amp; leukocyte zinc levels</a:t>
            </a:r>
          </a:p>
          <a:p>
            <a:r>
              <a:rPr lang="en-US" dirty="0" smtClean="0"/>
              <a:t>Difficult </a:t>
            </a:r>
          </a:p>
          <a:p>
            <a:r>
              <a:rPr lang="en-US" dirty="0" smtClean="0"/>
              <a:t>Expensive</a:t>
            </a:r>
          </a:p>
          <a:p>
            <a:r>
              <a:rPr lang="en-US" dirty="0" smtClean="0"/>
              <a:t>More error</a:t>
            </a:r>
          </a:p>
          <a:p>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pPr>
              <a:buNone/>
            </a:pPr>
            <a:r>
              <a:rPr lang="en-US" dirty="0" smtClean="0"/>
              <a:t>3. Hair zinc</a:t>
            </a:r>
          </a:p>
          <a:p>
            <a:pPr>
              <a:buNone/>
            </a:pPr>
            <a:r>
              <a:rPr lang="en-US" dirty="0" smtClean="0"/>
              <a:t>Commonly measured</a:t>
            </a:r>
          </a:p>
          <a:p>
            <a:pPr>
              <a:buNone/>
            </a:pPr>
            <a:r>
              <a:rPr lang="en-US" dirty="0" smtClean="0"/>
              <a:t>Long term zinc levels indicated</a:t>
            </a:r>
          </a:p>
          <a:p>
            <a:pPr>
              <a:buNone/>
            </a:pPr>
            <a:endParaRPr lang="en-US" dirty="0" smtClean="0"/>
          </a:p>
          <a:p>
            <a:pPr>
              <a:buNone/>
            </a:pPr>
            <a:r>
              <a:rPr lang="en-US" dirty="0" smtClean="0"/>
              <a:t>4. Serum alkaline </a:t>
            </a:r>
            <a:r>
              <a:rPr lang="en-US" dirty="0" err="1" smtClean="0"/>
              <a:t>phosphatase</a:t>
            </a:r>
            <a:endParaRPr lang="en-US" dirty="0" smtClean="0"/>
          </a:p>
          <a:p>
            <a:pPr>
              <a:buNone/>
            </a:pPr>
            <a:r>
              <a:rPr lang="en-US" dirty="0" smtClean="0"/>
              <a:t>Indicator of zinc levels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pPr>
              <a:buNone/>
            </a:pPr>
            <a:r>
              <a:rPr lang="en-US" dirty="0" smtClean="0"/>
              <a:t>Zinc replacement therapy</a:t>
            </a:r>
          </a:p>
          <a:p>
            <a:pPr>
              <a:buNone/>
            </a:pPr>
            <a:r>
              <a:rPr lang="en-US" dirty="0" smtClean="0"/>
              <a:t>Dietary or intravenous supplementation</a:t>
            </a:r>
          </a:p>
          <a:p>
            <a:r>
              <a:rPr lang="en-US" dirty="0" smtClean="0"/>
              <a:t>Started at 3mg/kg/d of elemental zinc (50mg elemental zinc in 220 mg zinc sulphate) in AE</a:t>
            </a:r>
          </a:p>
          <a:p>
            <a:r>
              <a:rPr lang="en-US" dirty="0" smtClean="0"/>
              <a:t>Zn plasma levels &amp; Zn dependent enzymes monitored every 3-6 months</a:t>
            </a:r>
          </a:p>
          <a:p>
            <a:r>
              <a:rPr lang="en-US" dirty="0" smtClean="0"/>
              <a:t>In deficiency dermatitis due to low zinc levels – 0.5-1mg/kg/d of elemental zinc initiated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response</a:t>
            </a:r>
            <a:endParaRPr lang="en-US" dirty="0"/>
          </a:p>
        </p:txBody>
      </p:sp>
      <p:sp>
        <p:nvSpPr>
          <p:cNvPr id="3" name="Content Placeholder 2"/>
          <p:cNvSpPr>
            <a:spLocks noGrp="1"/>
          </p:cNvSpPr>
          <p:nvPr>
            <p:ph idx="1"/>
          </p:nvPr>
        </p:nvSpPr>
        <p:spPr/>
        <p:txBody>
          <a:bodyPr>
            <a:normAutofit/>
          </a:bodyPr>
          <a:lstStyle/>
          <a:p>
            <a:r>
              <a:rPr lang="en-US" dirty="0" smtClean="0"/>
              <a:t>Clinical improvement seen rapidly(days-weeks) before even a significant change in zinc levels</a:t>
            </a:r>
          </a:p>
          <a:p>
            <a:r>
              <a:rPr lang="en-US" dirty="0" smtClean="0"/>
              <a:t>Severely infected erosive skin lesion improve in 1-2 weeks</a:t>
            </a:r>
          </a:p>
          <a:p>
            <a:r>
              <a:rPr lang="en-US" dirty="0" smtClean="0"/>
              <a:t>Diarrhea improves within 24 hours</a:t>
            </a:r>
          </a:p>
          <a:p>
            <a:r>
              <a:rPr lang="en-US" dirty="0" smtClean="0"/>
              <a:t>Mental improvement in 24-48 hours</a:t>
            </a:r>
          </a:p>
          <a:p>
            <a:r>
              <a:rPr lang="en-US" dirty="0" smtClean="0"/>
              <a:t>In children, surge of total body &amp; hair growth within 3-4 weeks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zinc given</a:t>
            </a:r>
            <a:endParaRPr lang="en-US" dirty="0"/>
          </a:p>
        </p:txBody>
      </p:sp>
      <p:sp>
        <p:nvSpPr>
          <p:cNvPr id="3" name="Content Placeholder 2"/>
          <p:cNvSpPr>
            <a:spLocks noGrp="1"/>
          </p:cNvSpPr>
          <p:nvPr>
            <p:ph idx="1"/>
          </p:nvPr>
        </p:nvSpPr>
        <p:spPr/>
        <p:txBody>
          <a:bodyPr/>
          <a:lstStyle/>
          <a:p>
            <a:r>
              <a:rPr lang="en-US" dirty="0" smtClean="0"/>
              <a:t>Zinc sulphate (recommended for oral)</a:t>
            </a:r>
          </a:p>
          <a:p>
            <a:r>
              <a:rPr lang="en-US" dirty="0" smtClean="0"/>
              <a:t>Zinc </a:t>
            </a:r>
            <a:r>
              <a:rPr lang="en-US" dirty="0" err="1" smtClean="0"/>
              <a:t>gluconate</a:t>
            </a:r>
            <a:endParaRPr lang="en-US" dirty="0" smtClean="0"/>
          </a:p>
          <a:p>
            <a:r>
              <a:rPr lang="en-US" dirty="0" smtClean="0"/>
              <a:t>Zinc chloride (recommended for iv)</a:t>
            </a:r>
          </a:p>
          <a:p>
            <a:pPr>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Zinc therapy</a:t>
            </a:r>
            <a:endParaRPr lang="en-US" dirty="0"/>
          </a:p>
        </p:txBody>
      </p:sp>
      <p:sp>
        <p:nvSpPr>
          <p:cNvPr id="3" name="Content Placeholder 2"/>
          <p:cNvSpPr>
            <a:spLocks noGrp="1"/>
          </p:cNvSpPr>
          <p:nvPr>
            <p:ph idx="1"/>
          </p:nvPr>
        </p:nvSpPr>
        <p:spPr/>
        <p:txBody>
          <a:bodyPr/>
          <a:lstStyle/>
          <a:p>
            <a:r>
              <a:rPr lang="en-US" dirty="0" smtClean="0"/>
              <a:t>Gastric irritation with nausea, vomiting, gastric hemorrhage</a:t>
            </a:r>
          </a:p>
          <a:p>
            <a:r>
              <a:rPr lang="en-US" dirty="0" smtClean="0"/>
              <a:t>Large accidental zinc intake can cause fatal multiorgan failure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nvGraphicFramePr>
        <p:xfrm>
          <a:off x="609600" y="381000"/>
          <a:ext cx="7499350" cy="4758817"/>
        </p:xfrm>
        <a:graphic>
          <a:graphicData uri="http://schemas.openxmlformats.org/drawingml/2006/table">
            <a:tbl>
              <a:tblPr firstRow="1" bandRow="1">
                <a:tableStyleId>{5C22544A-7EE6-4342-B048-85BDC9FD1C3A}</a:tableStyleId>
              </a:tblPr>
              <a:tblGrid>
                <a:gridCol w="1499870"/>
                <a:gridCol w="1700530"/>
                <a:gridCol w="1299210"/>
                <a:gridCol w="1499870"/>
                <a:gridCol w="1499870"/>
              </a:tblGrid>
              <a:tr h="370840">
                <a:tc>
                  <a:txBody>
                    <a:bodyPr/>
                    <a:lstStyle/>
                    <a:p>
                      <a:pPr algn="ctr"/>
                      <a:r>
                        <a:rPr kumimoji="0" lang="en-US" sz="1800" b="1" kern="1200" dirty="0" smtClean="0">
                          <a:solidFill>
                            <a:schemeClr val="lt1"/>
                          </a:solidFill>
                          <a:latin typeface="+mn-lt"/>
                          <a:ea typeface="+mn-ea"/>
                          <a:cs typeface="+mn-cs"/>
                        </a:rPr>
                        <a:t>Journal</a:t>
                      </a:r>
                      <a:endParaRPr lang="en-US" dirty="0"/>
                    </a:p>
                  </a:txBody>
                  <a:tcPr/>
                </a:tc>
                <a:tc>
                  <a:txBody>
                    <a:bodyPr/>
                    <a:lstStyle/>
                    <a:p>
                      <a:pPr algn="ctr"/>
                      <a:r>
                        <a:rPr kumimoji="0" lang="en-US" sz="1800" b="1" kern="1200" dirty="0" smtClean="0">
                          <a:solidFill>
                            <a:schemeClr val="lt1"/>
                          </a:solidFill>
                          <a:latin typeface="+mn-lt"/>
                          <a:ea typeface="+mn-ea"/>
                          <a:cs typeface="+mn-cs"/>
                        </a:rPr>
                        <a:t>Title</a:t>
                      </a:r>
                    </a:p>
                    <a:p>
                      <a:pPr algn="ctr"/>
                      <a:r>
                        <a:rPr kumimoji="0" lang="en-US" sz="1800" b="1" kern="1200" dirty="0" smtClean="0">
                          <a:solidFill>
                            <a:schemeClr val="lt1"/>
                          </a:solidFill>
                          <a:latin typeface="+mn-lt"/>
                          <a:ea typeface="+mn-ea"/>
                          <a:cs typeface="+mn-cs"/>
                        </a:rPr>
                        <a:t>Level</a:t>
                      </a:r>
                      <a:r>
                        <a:rPr kumimoji="0" lang="en-US" sz="1800" b="1" kern="1200" baseline="0" dirty="0" smtClean="0">
                          <a:solidFill>
                            <a:schemeClr val="lt1"/>
                          </a:solidFill>
                          <a:latin typeface="+mn-lt"/>
                          <a:ea typeface="+mn-ea"/>
                          <a:cs typeface="+mn-cs"/>
                        </a:rPr>
                        <a:t> of Evidence</a:t>
                      </a:r>
                      <a:endParaRPr lang="en-US" dirty="0"/>
                    </a:p>
                  </a:txBody>
                  <a:tcPr/>
                </a:tc>
                <a:tc>
                  <a:txBody>
                    <a:bodyPr/>
                    <a:lstStyle/>
                    <a:p>
                      <a:pPr algn="ctr"/>
                      <a:r>
                        <a:rPr kumimoji="0" lang="en-US" sz="1800" b="1" kern="1200" dirty="0" smtClean="0">
                          <a:solidFill>
                            <a:schemeClr val="lt1"/>
                          </a:solidFill>
                          <a:latin typeface="+mn-lt"/>
                          <a:ea typeface="+mn-ea"/>
                          <a:cs typeface="+mn-cs"/>
                        </a:rPr>
                        <a:t>Methods</a:t>
                      </a:r>
                      <a:endParaRPr lang="en-US" dirty="0"/>
                    </a:p>
                  </a:txBody>
                  <a:tcPr/>
                </a:tc>
                <a:tc>
                  <a:txBody>
                    <a:bodyPr/>
                    <a:lstStyle/>
                    <a:p>
                      <a:pPr algn="ctr"/>
                      <a:r>
                        <a:rPr kumimoji="0" lang="en-US" sz="1800" b="1" kern="1200" dirty="0" smtClean="0">
                          <a:solidFill>
                            <a:schemeClr val="lt1"/>
                          </a:solidFill>
                          <a:latin typeface="+mn-lt"/>
                          <a:ea typeface="+mn-ea"/>
                          <a:cs typeface="+mn-cs"/>
                        </a:rPr>
                        <a:t>Results</a:t>
                      </a:r>
                      <a:endParaRPr lang="en-US" dirty="0"/>
                    </a:p>
                  </a:txBody>
                  <a:tcPr/>
                </a:tc>
                <a:tc>
                  <a:txBody>
                    <a:bodyPr/>
                    <a:lstStyle/>
                    <a:p>
                      <a:pPr algn="ctr"/>
                      <a:r>
                        <a:rPr kumimoji="0" lang="en-US" sz="1800" b="1" kern="1200" dirty="0" smtClean="0">
                          <a:solidFill>
                            <a:schemeClr val="lt1"/>
                          </a:solidFill>
                          <a:latin typeface="+mn-lt"/>
                          <a:ea typeface="+mn-ea"/>
                          <a:cs typeface="+mn-cs"/>
                        </a:rPr>
                        <a:t>Conclusion</a:t>
                      </a:r>
                      <a:endParaRPr lang="en-US" dirty="0"/>
                    </a:p>
                  </a:txBody>
                  <a:tcPr/>
                </a:tc>
              </a:tr>
              <a:tr h="370840">
                <a:tc>
                  <a:txBody>
                    <a:bodyPr/>
                    <a:lstStyle/>
                    <a:p>
                      <a:pPr marL="0" marR="0" algn="l">
                        <a:lnSpc>
                          <a:spcPct val="115000"/>
                        </a:lnSpc>
                        <a:spcBef>
                          <a:spcPts val="0"/>
                        </a:spcBef>
                        <a:spcAft>
                          <a:spcPts val="0"/>
                        </a:spcAft>
                      </a:pPr>
                      <a:r>
                        <a:rPr lang="en-US" sz="1800" b="0" i="0" kern="1200" dirty="0" smtClean="0">
                          <a:solidFill>
                            <a:schemeClr val="dk1"/>
                          </a:solidFill>
                          <a:latin typeface="+mn-lt"/>
                          <a:ea typeface="+mn-ea"/>
                          <a:cs typeface="+mn-cs"/>
                        </a:rPr>
                        <a:t>The New England Journal of Medicine </a:t>
                      </a:r>
                    </a:p>
                    <a:p>
                      <a:pPr marL="0" marR="0" algn="l">
                        <a:lnSpc>
                          <a:spcPct val="115000"/>
                        </a:lnSpc>
                        <a:spcBef>
                          <a:spcPts val="0"/>
                        </a:spcBef>
                        <a:spcAft>
                          <a:spcPts val="0"/>
                        </a:spcAft>
                      </a:pPr>
                      <a:r>
                        <a:rPr lang="en-US" sz="1100" b="1" u="none" dirty="0" smtClean="0">
                          <a:latin typeface="Cambria"/>
                          <a:ea typeface="Calibri"/>
                          <a:cs typeface="Times New Roman"/>
                        </a:rPr>
                        <a:t>Year : 1975</a:t>
                      </a:r>
                      <a:endParaRPr lang="en-US" sz="1400" b="1" u="none" dirty="0" smtClean="0">
                        <a:latin typeface="Calibri"/>
                        <a:ea typeface="Calibri"/>
                        <a:cs typeface="Times New Roman"/>
                      </a:endParaRPr>
                    </a:p>
                    <a:p>
                      <a:pPr marL="0" marR="0" algn="l">
                        <a:lnSpc>
                          <a:spcPct val="115000"/>
                        </a:lnSpc>
                        <a:spcBef>
                          <a:spcPts val="0"/>
                        </a:spcBef>
                        <a:spcAft>
                          <a:spcPts val="0"/>
                        </a:spcAft>
                      </a:pPr>
                      <a:r>
                        <a:rPr lang="en-US" sz="1100" b="1" u="none" dirty="0" smtClean="0">
                          <a:latin typeface="Cambria"/>
                          <a:ea typeface="Calibri"/>
                          <a:cs typeface="Times New Roman"/>
                        </a:rPr>
                        <a:t>Volume : 292</a:t>
                      </a:r>
                      <a:endParaRPr lang="en-US" sz="1400" b="1" u="none" dirty="0" smtClean="0">
                        <a:latin typeface="Calibri"/>
                        <a:ea typeface="Calibri"/>
                        <a:cs typeface="Times New Roman"/>
                      </a:endParaRPr>
                    </a:p>
                    <a:p>
                      <a:pPr marL="0" marR="0" algn="l">
                        <a:lnSpc>
                          <a:spcPct val="115000"/>
                        </a:lnSpc>
                        <a:spcBef>
                          <a:spcPts val="0"/>
                        </a:spcBef>
                        <a:spcAft>
                          <a:spcPts val="0"/>
                        </a:spcAft>
                      </a:pPr>
                      <a:r>
                        <a:rPr lang="en-US" sz="1100" b="1" u="none" dirty="0" smtClean="0">
                          <a:latin typeface="Cambria"/>
                          <a:ea typeface="Calibri"/>
                          <a:cs typeface="Times New Roman"/>
                        </a:rPr>
                        <a:t> Issue : 17</a:t>
                      </a:r>
                      <a:endParaRPr lang="en-US" sz="1400" b="1" u="none" dirty="0" smtClean="0">
                        <a:latin typeface="Calibri"/>
                        <a:ea typeface="Calibri"/>
                        <a:cs typeface="Times New Roman"/>
                      </a:endParaRPr>
                    </a:p>
                    <a:p>
                      <a:pPr marL="0" marR="0" algn="l">
                        <a:lnSpc>
                          <a:spcPct val="115000"/>
                        </a:lnSpc>
                        <a:spcBef>
                          <a:spcPts val="0"/>
                        </a:spcBef>
                        <a:spcAft>
                          <a:spcPts val="0"/>
                        </a:spcAft>
                      </a:pPr>
                      <a:r>
                        <a:rPr lang="en-US" sz="1100" b="1" u="none" dirty="0" smtClean="0">
                          <a:latin typeface="Cambria"/>
                          <a:ea typeface="Calibri"/>
                          <a:cs typeface="Times New Roman"/>
                        </a:rPr>
                        <a:t>Page : 879-882</a:t>
                      </a:r>
                    </a:p>
                    <a:p>
                      <a:pPr marL="0" marR="0" algn="l">
                        <a:lnSpc>
                          <a:spcPct val="115000"/>
                        </a:lnSpc>
                        <a:spcBef>
                          <a:spcPts val="0"/>
                        </a:spcBef>
                        <a:spcAft>
                          <a:spcPts val="0"/>
                        </a:spcAft>
                      </a:pPr>
                      <a:endParaRPr lang="en-US" sz="1100" b="1" u="none" dirty="0">
                        <a:latin typeface="Calibri"/>
                        <a:ea typeface="Calibri"/>
                        <a:cs typeface="Times New Roman"/>
                      </a:endParaRPr>
                    </a:p>
                  </a:txBody>
                  <a:tcPr marL="68580" marR="68580" marT="0" marB="0"/>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Zinc Therapy of </a:t>
                      </a:r>
                      <a:r>
                        <a:rPr kumimoji="0" lang="en-US" b="0" i="0" kern="1200" dirty="0" err="1" smtClean="0">
                          <a:solidFill>
                            <a:schemeClr val="dk1"/>
                          </a:solidFill>
                          <a:latin typeface="+mn-lt"/>
                          <a:ea typeface="+mn-ea"/>
                          <a:cs typeface="+mn-cs"/>
                        </a:rPr>
                        <a:t>Acrodermatitis</a:t>
                      </a:r>
                      <a:r>
                        <a:rPr kumimoji="0" lang="en-US" b="0" i="0" kern="1200" dirty="0" smtClean="0">
                          <a:solidFill>
                            <a:schemeClr val="dk1"/>
                          </a:solidFill>
                          <a:latin typeface="+mn-lt"/>
                          <a:ea typeface="+mn-ea"/>
                          <a:cs typeface="+mn-cs"/>
                        </a:rPr>
                        <a:t> </a:t>
                      </a:r>
                      <a:r>
                        <a:rPr kumimoji="0" lang="en-US" b="0" i="0" kern="1200" dirty="0" err="1" smtClean="0">
                          <a:solidFill>
                            <a:schemeClr val="dk1"/>
                          </a:solidFill>
                          <a:latin typeface="+mn-lt"/>
                          <a:ea typeface="+mn-ea"/>
                          <a:cs typeface="+mn-cs"/>
                        </a:rPr>
                        <a:t>Enteropathica</a:t>
                      </a:r>
                      <a:endParaRPr kumimoji="0" lang="en-US" b="0" i="0" kern="1200" dirty="0" smtClean="0">
                        <a:solidFill>
                          <a:schemeClr val="dk1"/>
                        </a:solidFill>
                        <a:latin typeface="+mn-lt"/>
                        <a:ea typeface="+mn-ea"/>
                        <a:cs typeface="+mn-cs"/>
                      </a:endParaRPr>
                    </a:p>
                    <a:p>
                      <a:pPr fontAlgn="base"/>
                      <a:r>
                        <a:rPr lang="en-IN" sz="1800" b="0" i="0" kern="1200" dirty="0" smtClean="0">
                          <a:solidFill>
                            <a:schemeClr val="dk1"/>
                          </a:solidFill>
                          <a:latin typeface="+mn-lt"/>
                          <a:ea typeface="+mn-ea"/>
                          <a:cs typeface="+mn-cs"/>
                        </a:rPr>
                        <a:t>Level 4</a:t>
                      </a:r>
                      <a:endParaRPr lang="en-IN" sz="1800" b="0" i="0" kern="1200" dirty="0">
                        <a:solidFill>
                          <a:schemeClr val="dk1"/>
                        </a:solidFill>
                        <a:latin typeface="+mn-lt"/>
                        <a:ea typeface="+mn-ea"/>
                        <a:cs typeface="+mn-cs"/>
                      </a:endParaRPr>
                    </a:p>
                  </a:txBody>
                  <a:tcPr marL="68580" marR="68580" marT="0" marB="0"/>
                </a:tc>
                <a:tc>
                  <a:txBody>
                    <a:bodyPr/>
                    <a:lstStyle/>
                    <a:p>
                      <a:pPr marL="0" marR="0" algn="l">
                        <a:lnSpc>
                          <a:spcPct val="115000"/>
                        </a:lnSpc>
                        <a:spcBef>
                          <a:spcPts val="0"/>
                        </a:spcBef>
                        <a:spcAft>
                          <a:spcPts val="0"/>
                        </a:spcAft>
                      </a:pPr>
                      <a:r>
                        <a:rPr kumimoji="0" lang="en-US" sz="1100" b="0" i="0" kern="1200" dirty="0" smtClean="0">
                          <a:solidFill>
                            <a:schemeClr val="dk1"/>
                          </a:solidFill>
                          <a:latin typeface="+mn-lt"/>
                          <a:ea typeface="+mn-ea"/>
                          <a:cs typeface="+mn-cs"/>
                        </a:rPr>
                        <a:t>The therapeutic effect of orally administered zinc was evaluated in an adult woman with </a:t>
                      </a:r>
                      <a:r>
                        <a:rPr kumimoji="0" lang="en-US" sz="1100" b="0" i="0" kern="1200" dirty="0" err="1" smtClean="0">
                          <a:solidFill>
                            <a:schemeClr val="dk1"/>
                          </a:solidFill>
                          <a:latin typeface="+mn-lt"/>
                          <a:ea typeface="+mn-ea"/>
                          <a:cs typeface="+mn-cs"/>
                        </a:rPr>
                        <a:t>acrodermatitis</a:t>
                      </a:r>
                      <a:r>
                        <a:rPr kumimoji="0" lang="en-US" sz="1100" b="0" i="0" kern="1200" dirty="0" smtClean="0">
                          <a:solidFill>
                            <a:schemeClr val="dk1"/>
                          </a:solidFill>
                          <a:latin typeface="+mn-lt"/>
                          <a:ea typeface="+mn-ea"/>
                          <a:cs typeface="+mn-cs"/>
                        </a:rPr>
                        <a:t> </a:t>
                      </a:r>
                      <a:r>
                        <a:rPr kumimoji="0" lang="en-US" sz="1100" b="0" i="0" kern="1200" dirty="0" err="1" smtClean="0">
                          <a:solidFill>
                            <a:schemeClr val="dk1"/>
                          </a:solidFill>
                          <a:latin typeface="+mn-lt"/>
                          <a:ea typeface="+mn-ea"/>
                          <a:cs typeface="+mn-cs"/>
                        </a:rPr>
                        <a:t>enteropathica</a:t>
                      </a:r>
                      <a:r>
                        <a:rPr kumimoji="0" lang="en-US" sz="1100" b="0" i="0" kern="1200" dirty="0" smtClean="0">
                          <a:solidFill>
                            <a:schemeClr val="dk1"/>
                          </a:solidFill>
                          <a:latin typeface="+mn-lt"/>
                          <a:ea typeface="+mn-ea"/>
                          <a:cs typeface="+mn-cs"/>
                        </a:rPr>
                        <a:t>. When she was off therapy and in clinical relapse the plasma zinc concentration (10</a:t>
                      </a:r>
                      <a:r>
                        <a:rPr kumimoji="0" lang="el-GR" sz="1100" b="0" i="0" kern="1200" dirty="0" smtClean="0">
                          <a:solidFill>
                            <a:schemeClr val="dk1"/>
                          </a:solidFill>
                          <a:latin typeface="+mn-lt"/>
                          <a:ea typeface="+mn-ea"/>
                          <a:cs typeface="+mn-cs"/>
                        </a:rPr>
                        <a:t>μ</a:t>
                      </a:r>
                      <a:r>
                        <a:rPr kumimoji="0" lang="en-US" sz="1100" b="0" i="0" kern="1200" dirty="0" smtClean="0">
                          <a:solidFill>
                            <a:schemeClr val="dk1"/>
                          </a:solidFill>
                          <a:latin typeface="+mn-lt"/>
                          <a:ea typeface="+mn-ea"/>
                          <a:cs typeface="+mn-cs"/>
                        </a:rPr>
                        <a:t>g per 100 ml), serum alkaline </a:t>
                      </a:r>
                      <a:r>
                        <a:rPr kumimoji="0" lang="en-US" sz="1100" b="0" i="0" kern="1200" dirty="0" err="1" smtClean="0">
                          <a:solidFill>
                            <a:schemeClr val="dk1"/>
                          </a:solidFill>
                          <a:latin typeface="+mn-lt"/>
                          <a:ea typeface="+mn-ea"/>
                          <a:cs typeface="+mn-cs"/>
                        </a:rPr>
                        <a:t>phosphatase</a:t>
                      </a:r>
                      <a:r>
                        <a:rPr kumimoji="0" lang="en-US" sz="1100" b="0" i="0" kern="1200" dirty="0" smtClean="0">
                          <a:solidFill>
                            <a:schemeClr val="dk1"/>
                          </a:solidFill>
                          <a:latin typeface="+mn-lt"/>
                          <a:ea typeface="+mn-ea"/>
                          <a:cs typeface="+mn-cs"/>
                        </a:rPr>
                        <a:t>(3 IU per liter) and urine zinc excretion rate (39 </a:t>
                      </a:r>
                      <a:r>
                        <a:rPr kumimoji="0" lang="el-GR" sz="1100" b="0" i="0" kern="1200" dirty="0" smtClean="0">
                          <a:solidFill>
                            <a:schemeClr val="dk1"/>
                          </a:solidFill>
                          <a:latin typeface="+mn-lt"/>
                          <a:ea typeface="+mn-ea"/>
                          <a:cs typeface="+mn-cs"/>
                        </a:rPr>
                        <a:t>μ</a:t>
                      </a:r>
                      <a:r>
                        <a:rPr kumimoji="0" lang="en-US" sz="1100" b="0" i="0" kern="1200" dirty="0" smtClean="0">
                          <a:solidFill>
                            <a:schemeClr val="dk1"/>
                          </a:solidFill>
                          <a:latin typeface="+mn-lt"/>
                          <a:ea typeface="+mn-ea"/>
                          <a:cs typeface="+mn-cs"/>
                        </a:rPr>
                        <a:t>g per 24 hours) were extremely low. </a:t>
                      </a:r>
                      <a:endParaRPr lang="en-US" sz="1100"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kumimoji="0" lang="en-IN" sz="1100" b="0" i="0" kern="1200" dirty="0" smtClean="0">
                          <a:solidFill>
                            <a:schemeClr val="dk1"/>
                          </a:solidFill>
                          <a:latin typeface="+mn-lt"/>
                          <a:ea typeface="+mn-ea"/>
                          <a:cs typeface="+mn-cs"/>
                        </a:rPr>
                        <a:t>Di-</a:t>
                      </a:r>
                      <a:r>
                        <a:rPr kumimoji="0" lang="en-IN" sz="1100" b="0" i="0" kern="1200" dirty="0" err="1" smtClean="0">
                          <a:solidFill>
                            <a:schemeClr val="dk1"/>
                          </a:solidFill>
                          <a:latin typeface="+mn-lt"/>
                          <a:ea typeface="+mn-ea"/>
                          <a:cs typeface="+mn-cs"/>
                        </a:rPr>
                        <a:t>iodohydroxyquin</a:t>
                      </a:r>
                      <a:r>
                        <a:rPr kumimoji="0" lang="en-IN" sz="1100" b="0" i="0" kern="1200" dirty="0" smtClean="0">
                          <a:solidFill>
                            <a:schemeClr val="dk1"/>
                          </a:solidFill>
                          <a:latin typeface="+mn-lt"/>
                          <a:ea typeface="+mn-ea"/>
                          <a:cs typeface="+mn-cs"/>
                        </a:rPr>
                        <a:t> therapy was accompanied by a modest increase in </a:t>
                      </a:r>
                      <a:r>
                        <a:rPr kumimoji="0" lang="en-IN" sz="1100" b="0" i="0" kern="1200" dirty="0" err="1" smtClean="0">
                          <a:solidFill>
                            <a:schemeClr val="dk1"/>
                          </a:solidFill>
                          <a:latin typeface="+mn-lt"/>
                          <a:ea typeface="+mn-ea"/>
                          <a:cs typeface="+mn-cs"/>
                        </a:rPr>
                        <a:t>plasmazinc</a:t>
                      </a:r>
                      <a:r>
                        <a:rPr kumimoji="0" lang="en-IN" sz="1100" b="0" i="0" kern="1200" dirty="0" smtClean="0">
                          <a:solidFill>
                            <a:schemeClr val="dk1"/>
                          </a:solidFill>
                          <a:latin typeface="+mn-lt"/>
                          <a:ea typeface="+mn-ea"/>
                          <a:cs typeface="+mn-cs"/>
                        </a:rPr>
                        <a:t> concentrations. Oral zinc </a:t>
                      </a:r>
                      <a:r>
                        <a:rPr kumimoji="0" lang="en-IN" sz="1100" b="0" i="0" kern="1200" dirty="0" err="1" smtClean="0">
                          <a:solidFill>
                            <a:schemeClr val="dk1"/>
                          </a:solidFill>
                          <a:latin typeface="+mn-lt"/>
                          <a:ea typeface="+mn-ea"/>
                          <a:cs typeface="+mn-cs"/>
                        </a:rPr>
                        <a:t>sulfate</a:t>
                      </a:r>
                      <a:r>
                        <a:rPr kumimoji="0" lang="en-IN" sz="1100" b="0" i="0" kern="1200" dirty="0" smtClean="0">
                          <a:solidFill>
                            <a:schemeClr val="dk1"/>
                          </a:solidFill>
                          <a:latin typeface="+mn-lt"/>
                          <a:ea typeface="+mn-ea"/>
                          <a:cs typeface="+mn-cs"/>
                        </a:rPr>
                        <a:t> (220 mg three times a day or 50 mg twice a day) resulted in rapid and complete clinical remission, and in a return of </a:t>
                      </a:r>
                      <a:r>
                        <a:rPr kumimoji="0" lang="en-IN" sz="1100" b="0" i="0" kern="1200" dirty="0" err="1" smtClean="0">
                          <a:solidFill>
                            <a:schemeClr val="dk1"/>
                          </a:solidFill>
                          <a:latin typeface="+mn-lt"/>
                          <a:ea typeface="+mn-ea"/>
                          <a:cs typeface="+mn-cs"/>
                        </a:rPr>
                        <a:t>plasmazinc</a:t>
                      </a:r>
                      <a:r>
                        <a:rPr kumimoji="0" lang="en-IN" sz="1100" b="0" i="0" kern="1200" dirty="0" smtClean="0">
                          <a:solidFill>
                            <a:schemeClr val="dk1"/>
                          </a:solidFill>
                          <a:latin typeface="+mn-lt"/>
                          <a:ea typeface="+mn-ea"/>
                          <a:cs typeface="+mn-cs"/>
                        </a:rPr>
                        <a:t>, serum alkaline </a:t>
                      </a:r>
                      <a:r>
                        <a:rPr kumimoji="0" lang="en-IN" sz="1100" b="0" i="0" kern="1200" dirty="0" err="1" smtClean="0">
                          <a:solidFill>
                            <a:schemeClr val="dk1"/>
                          </a:solidFill>
                          <a:latin typeface="+mn-lt"/>
                          <a:ea typeface="+mn-ea"/>
                          <a:cs typeface="+mn-cs"/>
                        </a:rPr>
                        <a:t>phosphatase</a:t>
                      </a:r>
                      <a:r>
                        <a:rPr kumimoji="0" lang="en-IN" sz="1100" b="0" i="0" kern="1200" dirty="0" smtClean="0">
                          <a:solidFill>
                            <a:schemeClr val="dk1"/>
                          </a:solidFill>
                          <a:latin typeface="+mn-lt"/>
                          <a:ea typeface="+mn-ea"/>
                          <a:cs typeface="+mn-cs"/>
                        </a:rPr>
                        <a:t> and urinary zinc excretion to normal</a:t>
                      </a:r>
                      <a:endParaRPr lang="en-US" sz="1100"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kumimoji="0" lang="en-IN" sz="1100" b="0" i="0" kern="1200" dirty="0" smtClean="0">
                          <a:solidFill>
                            <a:schemeClr val="dk1"/>
                          </a:solidFill>
                          <a:latin typeface="+mn-lt"/>
                          <a:ea typeface="+mn-ea"/>
                          <a:cs typeface="+mn-cs"/>
                        </a:rPr>
                        <a:t>These data are compatible with a severe zinc deficiency state and indicate that the inherited defect in this disease is either in or closely related to zinc metabolism. The beneficial effects of zinc therapy in this patient provide further confirmation of the efficacy of oral zinc in the treatment of </a:t>
                      </a:r>
                      <a:r>
                        <a:rPr kumimoji="0" lang="en-IN" sz="1100" b="0" i="0" kern="1200" dirty="0" err="1" smtClean="0">
                          <a:solidFill>
                            <a:schemeClr val="dk1"/>
                          </a:solidFill>
                          <a:latin typeface="+mn-lt"/>
                          <a:ea typeface="+mn-ea"/>
                          <a:cs typeface="+mn-cs"/>
                        </a:rPr>
                        <a:t>acrodermatitis</a:t>
                      </a:r>
                      <a:r>
                        <a:rPr kumimoji="0" lang="en-IN" sz="1100" b="0" i="0" kern="1200" dirty="0" smtClean="0">
                          <a:solidFill>
                            <a:schemeClr val="dk1"/>
                          </a:solidFill>
                          <a:latin typeface="+mn-lt"/>
                          <a:ea typeface="+mn-ea"/>
                          <a:cs typeface="+mn-cs"/>
                        </a:rPr>
                        <a:t> </a:t>
                      </a:r>
                      <a:r>
                        <a:rPr kumimoji="0" lang="en-IN" sz="1100" b="0" i="0" kern="1200" dirty="0" err="1" smtClean="0">
                          <a:solidFill>
                            <a:schemeClr val="dk1"/>
                          </a:solidFill>
                          <a:latin typeface="+mn-lt"/>
                          <a:ea typeface="+mn-ea"/>
                          <a:cs typeface="+mn-cs"/>
                        </a:rPr>
                        <a:t>enteropathica</a:t>
                      </a:r>
                      <a:r>
                        <a:rPr kumimoji="0" lang="en-IN" sz="1100" b="0" i="0" kern="1200" smtClean="0">
                          <a:solidFill>
                            <a:schemeClr val="dk1"/>
                          </a:solidFill>
                          <a:latin typeface="+mn-lt"/>
                          <a:ea typeface="+mn-ea"/>
                          <a:cs typeface="+mn-cs"/>
                        </a:rPr>
                        <a:t>.</a:t>
                      </a:r>
                      <a:endParaRPr lang="en-US" sz="1100" dirty="0">
                        <a:latin typeface="Calibri"/>
                        <a:ea typeface="Calibri"/>
                        <a:cs typeface="Times New Roman"/>
                      </a:endParaRPr>
                    </a:p>
                  </a:txBody>
                  <a:tcPr marL="68580" marR="6858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Catalytic</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t>Component of catalytic site of </a:t>
            </a:r>
            <a:r>
              <a:rPr lang="en-US" dirty="0" err="1" smtClean="0"/>
              <a:t>metalloenzymes</a:t>
            </a:r>
            <a:endParaRPr lang="en-US" dirty="0" smtClean="0"/>
          </a:p>
          <a:p>
            <a:r>
              <a:rPr lang="en-US" dirty="0" smtClean="0"/>
              <a:t>Carbonic </a:t>
            </a:r>
            <a:r>
              <a:rPr lang="en-US" dirty="0" err="1" smtClean="0"/>
              <a:t>anhydrase</a:t>
            </a:r>
            <a:endParaRPr lang="en-US" dirty="0" smtClean="0"/>
          </a:p>
          <a:p>
            <a:r>
              <a:rPr lang="en-US" dirty="0" smtClean="0"/>
              <a:t>Alkaline </a:t>
            </a:r>
            <a:r>
              <a:rPr lang="en-US" dirty="0" err="1" smtClean="0"/>
              <a:t>phosphatase</a:t>
            </a:r>
            <a:endParaRPr lang="en-US" dirty="0" smtClean="0"/>
          </a:p>
          <a:p>
            <a:r>
              <a:rPr lang="en-US" dirty="0" smtClean="0"/>
              <a:t>Alcohol </a:t>
            </a:r>
            <a:r>
              <a:rPr lang="en-US" dirty="0" err="1" smtClean="0"/>
              <a:t>dehydrogenase</a:t>
            </a:r>
            <a:endParaRPr lang="en-US" dirty="0" smtClean="0"/>
          </a:p>
          <a:p>
            <a:r>
              <a:rPr lang="en-US" dirty="0" err="1" smtClean="0"/>
              <a:t>Carboxypeptidase</a:t>
            </a:r>
            <a:r>
              <a:rPr lang="en-US" dirty="0" smtClean="0"/>
              <a:t> A and B</a:t>
            </a:r>
          </a:p>
          <a:p>
            <a:r>
              <a:rPr lang="en-US" dirty="0" err="1" smtClean="0"/>
              <a:t>Superoxidase</a:t>
            </a:r>
            <a:r>
              <a:rPr lang="en-US" dirty="0" smtClean="0"/>
              <a:t> dismutase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a:t>
            </a:r>
            <a:endParaRPr lang="en-US" dirty="0"/>
          </a:p>
        </p:txBody>
      </p:sp>
      <p:sp>
        <p:nvSpPr>
          <p:cNvPr id="3" name="Content Placeholder 2"/>
          <p:cNvSpPr>
            <a:spLocks noGrp="1"/>
          </p:cNvSpPr>
          <p:nvPr>
            <p:ph idx="1"/>
          </p:nvPr>
        </p:nvSpPr>
        <p:spPr>
          <a:xfrm>
            <a:off x="914400" y="1371600"/>
            <a:ext cx="7772400" cy="4572000"/>
          </a:xfrm>
        </p:spPr>
        <p:txBody>
          <a:bodyPr/>
          <a:lstStyle/>
          <a:p>
            <a:r>
              <a:rPr lang="en-US" dirty="0" smtClean="0"/>
              <a:t>Component of gene regulatory proteins</a:t>
            </a:r>
          </a:p>
          <a:p>
            <a:r>
              <a:rPr lang="en-US" dirty="0" smtClean="0"/>
              <a:t>Facilitates appropriate protein folding</a:t>
            </a:r>
          </a:p>
          <a:p>
            <a:r>
              <a:rPr lang="en-US" dirty="0" smtClean="0"/>
              <a:t>Zinc finger proteins – key role in formation  and maintenance of all tissues </a:t>
            </a:r>
            <a:r>
              <a:rPr lang="en-US" dirty="0" err="1" smtClean="0"/>
              <a:t>includ</a:t>
            </a:r>
            <a:r>
              <a:rPr lang="en-US" dirty="0" smtClean="0"/>
              <a:t>. Skin</a:t>
            </a:r>
          </a:p>
          <a:p>
            <a:pPr>
              <a:buNone/>
            </a:pPr>
            <a:r>
              <a:rPr lang="en-US" dirty="0" smtClean="0"/>
              <a:t>     </a:t>
            </a:r>
            <a:r>
              <a:rPr lang="en-US" dirty="0" err="1" smtClean="0"/>
              <a:t>Eg</a:t>
            </a:r>
            <a:r>
              <a:rPr lang="en-US" dirty="0" smtClean="0"/>
              <a:t>. ZAC  highly expressed in basal </a:t>
            </a:r>
            <a:r>
              <a:rPr lang="en-US" dirty="0" err="1" smtClean="0"/>
              <a:t>keratinocytes</a:t>
            </a:r>
            <a:r>
              <a:rPr lang="en-US" dirty="0" smtClean="0"/>
              <a:t> has </a:t>
            </a:r>
            <a:r>
              <a:rPr lang="en-US" dirty="0" err="1" smtClean="0"/>
              <a:t>tumour</a:t>
            </a:r>
            <a:r>
              <a:rPr lang="en-US" dirty="0" smtClean="0"/>
              <a:t> suppressor </a:t>
            </a:r>
            <a:r>
              <a:rPr lang="en-US" dirty="0" err="1" smtClean="0"/>
              <a:t>activity,in</a:t>
            </a:r>
            <a:r>
              <a:rPr lang="en-US" dirty="0" smtClean="0"/>
              <a:t> bcc expression of ZAC is lost</a:t>
            </a:r>
          </a:p>
          <a:p>
            <a:r>
              <a:rPr lang="en-US" dirty="0" smtClean="0"/>
              <a:t>Intracellular binding of tyrosine </a:t>
            </a:r>
            <a:r>
              <a:rPr lang="en-US" dirty="0" err="1" smtClean="0"/>
              <a:t>kinase</a:t>
            </a:r>
            <a:r>
              <a:rPr lang="en-US" dirty="0" smtClean="0"/>
              <a:t> to T – cell receptors and CD4 &amp; CD8 </a:t>
            </a:r>
            <a:r>
              <a:rPr lang="en-US" dirty="0" err="1" smtClean="0"/>
              <a:t>coreceptors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a:t>
            </a:r>
            <a:endParaRPr lang="en-US" dirty="0"/>
          </a:p>
        </p:txBody>
      </p:sp>
      <p:sp>
        <p:nvSpPr>
          <p:cNvPr id="3" name="Content Placeholder 2"/>
          <p:cNvSpPr>
            <a:spLocks noGrp="1"/>
          </p:cNvSpPr>
          <p:nvPr>
            <p:ph idx="1"/>
          </p:nvPr>
        </p:nvSpPr>
        <p:spPr>
          <a:xfrm>
            <a:off x="914400" y="1219200"/>
            <a:ext cx="7772400" cy="4572000"/>
          </a:xfrm>
        </p:spPr>
        <p:txBody>
          <a:bodyPr>
            <a:normAutofit fontScale="92500" lnSpcReduction="20000"/>
          </a:bodyPr>
          <a:lstStyle/>
          <a:p>
            <a:r>
              <a:rPr lang="en-US" dirty="0" smtClean="0"/>
              <a:t>Ionic signal in cells moving through gated membrane channels</a:t>
            </a:r>
          </a:p>
          <a:p>
            <a:r>
              <a:rPr lang="en-US" dirty="0" smtClean="0"/>
              <a:t>Inside the cells, it modifies cellular function by binding to and detaching from zinc dependant proteins</a:t>
            </a:r>
          </a:p>
          <a:p>
            <a:r>
              <a:rPr lang="en-US" dirty="0" smtClean="0"/>
              <a:t>Important role in nucleic acid metabolism and protein synthesis</a:t>
            </a:r>
          </a:p>
          <a:p>
            <a:r>
              <a:rPr lang="en-US" dirty="0" smtClean="0"/>
              <a:t>Incorporation of </a:t>
            </a:r>
            <a:r>
              <a:rPr lang="en-US" dirty="0" err="1" smtClean="0"/>
              <a:t>thymidine</a:t>
            </a:r>
            <a:r>
              <a:rPr lang="en-US" dirty="0" smtClean="0"/>
              <a:t> into DNA</a:t>
            </a:r>
          </a:p>
          <a:p>
            <a:r>
              <a:rPr lang="en-US" dirty="0" smtClean="0"/>
              <a:t>Function of </a:t>
            </a:r>
            <a:r>
              <a:rPr lang="en-US" dirty="0" err="1" smtClean="0"/>
              <a:t>thymidine</a:t>
            </a:r>
            <a:r>
              <a:rPr lang="en-US" dirty="0" smtClean="0"/>
              <a:t> </a:t>
            </a:r>
            <a:r>
              <a:rPr lang="en-US" dirty="0" err="1" smtClean="0"/>
              <a:t>kinase</a:t>
            </a:r>
            <a:r>
              <a:rPr lang="en-US" dirty="0" smtClean="0"/>
              <a:t> and DNA dependant RNA polymerase</a:t>
            </a:r>
          </a:p>
          <a:p>
            <a:r>
              <a:rPr lang="en-US" dirty="0" smtClean="0"/>
              <a:t>Inhibits </a:t>
            </a:r>
            <a:r>
              <a:rPr lang="en-US" dirty="0" err="1" smtClean="0"/>
              <a:t>ribonuclease</a:t>
            </a:r>
            <a:r>
              <a:rPr lang="en-US" dirty="0" smtClean="0"/>
              <a:t> activity</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Metabolism</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Absorption of zinc :</a:t>
            </a:r>
          </a:p>
          <a:p>
            <a:r>
              <a:rPr lang="en-US" dirty="0" smtClean="0"/>
              <a:t> Duodenum and proximal Small intestine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858000"/>
          </a:xfrm>
        </p:spPr>
        <p:txBody>
          <a:bodyPr>
            <a:normAutofit/>
          </a:bodyPr>
          <a:lstStyle/>
          <a:p>
            <a:pPr>
              <a:buNone/>
            </a:pPr>
            <a:r>
              <a:rPr lang="en-US" dirty="0" smtClean="0">
                <a:solidFill>
                  <a:srgbClr val="002060"/>
                </a:solidFill>
              </a:rPr>
              <a:t>                        </a:t>
            </a:r>
            <a:r>
              <a:rPr lang="en-US" dirty="0" smtClean="0">
                <a:solidFill>
                  <a:srgbClr val="0070C0"/>
                </a:solidFill>
              </a:rPr>
              <a:t>Mechanism of absorption</a:t>
            </a:r>
          </a:p>
          <a:p>
            <a:pPr algn="ctr">
              <a:buNone/>
            </a:pPr>
            <a:r>
              <a:rPr lang="en-US" dirty="0" smtClean="0"/>
              <a:t>     </a:t>
            </a:r>
            <a:r>
              <a:rPr lang="en-US" sz="2800" dirty="0" smtClean="0"/>
              <a:t>Active transport, facilitated by LMW </a:t>
            </a:r>
            <a:r>
              <a:rPr lang="en-US" sz="2800" dirty="0" err="1" smtClean="0"/>
              <a:t>ligands</a:t>
            </a:r>
            <a:r>
              <a:rPr lang="en-US" sz="2800" dirty="0" smtClean="0"/>
              <a:t> of pancreatic origin. </a:t>
            </a:r>
          </a:p>
          <a:p>
            <a:pPr algn="ctr">
              <a:buNone/>
            </a:pPr>
            <a:r>
              <a:rPr lang="en-US" sz="2800" dirty="0" smtClean="0"/>
              <a:t>   </a:t>
            </a:r>
          </a:p>
          <a:p>
            <a:pPr algn="ctr">
              <a:buNone/>
            </a:pPr>
            <a:r>
              <a:rPr lang="en-US" sz="2800" dirty="0" smtClean="0"/>
              <a:t>     </a:t>
            </a:r>
            <a:r>
              <a:rPr lang="en-US" sz="2800" dirty="0" err="1" smtClean="0"/>
              <a:t>Ligands</a:t>
            </a:r>
            <a:r>
              <a:rPr lang="en-US" sz="2800" dirty="0" smtClean="0"/>
              <a:t> bind zinc and transport it to luminal surfaces of  intestinal epithelial cell </a:t>
            </a:r>
          </a:p>
          <a:p>
            <a:pPr algn="ctr">
              <a:buNone/>
            </a:pPr>
            <a:r>
              <a:rPr lang="en-US" sz="2800" dirty="0" smtClean="0"/>
              <a:t>  </a:t>
            </a:r>
          </a:p>
          <a:p>
            <a:pPr algn="ctr">
              <a:buNone/>
            </a:pPr>
            <a:r>
              <a:rPr lang="en-US" sz="2800" dirty="0" smtClean="0"/>
              <a:t>     From there, zinc is transferred to a binding site on the </a:t>
            </a:r>
            <a:r>
              <a:rPr lang="en-US" sz="2800" dirty="0" err="1" smtClean="0"/>
              <a:t>basolateral</a:t>
            </a:r>
            <a:r>
              <a:rPr lang="en-US" sz="2800" dirty="0" smtClean="0"/>
              <a:t> membrane </a:t>
            </a:r>
          </a:p>
          <a:p>
            <a:pPr algn="ctr">
              <a:buNone/>
            </a:pPr>
            <a:r>
              <a:rPr lang="en-US" sz="2800" dirty="0" smtClean="0"/>
              <a:t>  </a:t>
            </a:r>
          </a:p>
          <a:p>
            <a:pPr algn="ctr">
              <a:buNone/>
            </a:pPr>
            <a:r>
              <a:rPr lang="en-US" sz="2800" dirty="0" smtClean="0"/>
              <a:t>     Available for attachment to albumin and </a:t>
            </a:r>
            <a:r>
              <a:rPr lang="en-US" sz="2800" dirty="0" err="1" smtClean="0"/>
              <a:t>transferrin</a:t>
            </a:r>
            <a:r>
              <a:rPr lang="en-US" sz="2800" dirty="0" smtClean="0"/>
              <a:t> proteins in the portal circulation</a:t>
            </a:r>
          </a:p>
          <a:p>
            <a:pPr algn="ctr"/>
            <a:endParaRPr lang="en-US" sz="2800" dirty="0"/>
          </a:p>
        </p:txBody>
      </p:sp>
      <p:sp>
        <p:nvSpPr>
          <p:cNvPr id="4" name="Down Arrow 3"/>
          <p:cNvSpPr/>
          <p:nvPr/>
        </p:nvSpPr>
        <p:spPr>
          <a:xfrm>
            <a:off x="4495800" y="1752600"/>
            <a:ext cx="381000" cy="597408"/>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Down Arrow 4"/>
          <p:cNvSpPr/>
          <p:nvPr/>
        </p:nvSpPr>
        <p:spPr>
          <a:xfrm>
            <a:off x="4495800" y="3352800"/>
            <a:ext cx="381000" cy="597408"/>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Down Arrow 5"/>
          <p:cNvSpPr/>
          <p:nvPr/>
        </p:nvSpPr>
        <p:spPr>
          <a:xfrm>
            <a:off x="4495800" y="4876800"/>
            <a:ext cx="381000" cy="597408"/>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466</TotalTime>
  <Words>1346</Words>
  <Application>Microsoft Office PowerPoint</Application>
  <PresentationFormat>On-screen Show (4:3)</PresentationFormat>
  <Paragraphs>241</Paragraphs>
  <Slides>47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Cambria</vt:lpstr>
      <vt:lpstr>Consolas</vt:lpstr>
      <vt:lpstr>Corbel</vt:lpstr>
      <vt:lpstr>Times New Roman</vt:lpstr>
      <vt:lpstr>Wingdings</vt:lpstr>
      <vt:lpstr>Wingdings 2</vt:lpstr>
      <vt:lpstr>Wingdings 3</vt:lpstr>
      <vt:lpstr>Metro</vt:lpstr>
      <vt:lpstr>Acrodermatitis enteropathica and an overview of zinc metabolism</vt:lpstr>
      <vt:lpstr>Zinc metabolism</vt:lpstr>
      <vt:lpstr>PowerPoint Presentation</vt:lpstr>
      <vt:lpstr>3 functions of zinc</vt:lpstr>
      <vt:lpstr>Catalytic</vt:lpstr>
      <vt:lpstr>Structural</vt:lpstr>
      <vt:lpstr>Regulatory</vt:lpstr>
      <vt:lpstr>Metabolism </vt:lpstr>
      <vt:lpstr>PowerPoint Presentation</vt:lpstr>
      <vt:lpstr>Metabolism </vt:lpstr>
      <vt:lpstr>Functions of zinc in humans</vt:lpstr>
      <vt:lpstr>PowerPoint Presentation</vt:lpstr>
      <vt:lpstr>Etiological Factors in Zinc Deficiency</vt:lpstr>
      <vt:lpstr>PowerPoint Presentation</vt:lpstr>
      <vt:lpstr>Acrodermatitis enteropathica</vt:lpstr>
      <vt:lpstr>Pathogenesis</vt:lpstr>
      <vt:lpstr>Clinical features</vt:lpstr>
      <vt:lpstr>Clinical features</vt:lpstr>
      <vt:lpstr>Acral dermatitis</vt:lpstr>
      <vt:lpstr> Typical periorificial chronic skin lesions with necrotic areas around the nose. The vermilion area is always spared. The hair growth is poor.</vt:lpstr>
      <vt:lpstr>PowerPoint Presentation</vt:lpstr>
      <vt:lpstr>PowerPoint Presentation</vt:lpstr>
      <vt:lpstr>Bilateral erythematous areas with vesicles pustules  &amp;ulcers</vt:lpstr>
      <vt:lpstr>Angular cheilitis</vt:lpstr>
      <vt:lpstr>Flat bullae on flexural skin creases </vt:lpstr>
      <vt:lpstr>      Paronychia</vt:lpstr>
      <vt:lpstr>        Beau's lines on thumb nails</vt:lpstr>
      <vt:lpstr>Alopecia</vt:lpstr>
      <vt:lpstr>Diarrhoea</vt:lpstr>
      <vt:lpstr>Other C/Fs</vt:lpstr>
      <vt:lpstr>Non – hereditary zinc deficiency</vt:lpstr>
      <vt:lpstr>PowerPoint Presentation</vt:lpstr>
      <vt:lpstr>Acute zinc deficiency with total parenteral nutrition</vt:lpstr>
      <vt:lpstr>Histopathology</vt:lpstr>
      <vt:lpstr>PowerPoint Presentation</vt:lpstr>
      <vt:lpstr>Huge basal keratinocytes as if to explode and small defects in DEJ (high power)</vt:lpstr>
      <vt:lpstr>Chronic zinc deficiency with parakeratosis, acanthosis and slight spongiosis.</vt:lpstr>
      <vt:lpstr>            Spongiosis</vt:lpstr>
      <vt:lpstr>PMN in upper epidermis</vt:lpstr>
      <vt:lpstr>Dietary zinc</vt:lpstr>
      <vt:lpstr>Investigations</vt:lpstr>
      <vt:lpstr>Investigations</vt:lpstr>
      <vt:lpstr>Treatment</vt:lpstr>
      <vt:lpstr>Treatment response</vt:lpstr>
      <vt:lpstr>Types of zinc given</vt:lpstr>
      <vt:lpstr>Side effects of Zinc therapy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Acrodermatitis enteropathica and an overview of zinc metabolism   Emanual Maverakis,Maxwell A.Fung,Peter J.Lynch,Michelle Draznin JAAD,Vol. 56,No.1,116-122</dc:title>
  <dc:creator>user</dc:creator>
  <cp:lastModifiedBy>vinaykumar biyani</cp:lastModifiedBy>
  <cp:revision>63</cp:revision>
  <dcterms:created xsi:type="dcterms:W3CDTF">2007-10-24T04:21:38Z</dcterms:created>
  <dcterms:modified xsi:type="dcterms:W3CDTF">2020-08-17T05:30:45Z</dcterms:modified>
</cp:coreProperties>
</file>