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2" r:id="rId25"/>
    <p:sldId id="283" r:id="rId26"/>
    <p:sldId id="284" r:id="rId27"/>
    <p:sldId id="280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3BD3723-700D-4152-9423-D7A2D5B83DCD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2B54CBE-C926-44B4-A621-383A8C298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3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CANDIDIASIS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111552" y="6021288"/>
            <a:ext cx="4032448" cy="5040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www.dreamstime.com/stock-photograph-of-candida-albicans-thumb894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3168352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50014" cy="576334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CHRONIC ERYTHEMATOUS CANDIDIASIS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CHRONIC ATROPHIC C./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DENTURE SORE MOUTH)</a:t>
            </a:r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Bright red, sharply defined, 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 shiny atrophic epithelium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Associated with angular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cheilitis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Cause: dentures and orthodontic appliances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m/c site: upper denture area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ie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palate, gums</a:t>
            </a:r>
          </a:p>
          <a:p>
            <a:endParaRPr lang="en-US" dirty="0"/>
          </a:p>
        </p:txBody>
      </p:sp>
      <p:pic>
        <p:nvPicPr>
          <p:cNvPr id="1026" name="Picture 2" descr="http://screening.iarc.fr/picoral/H4000013a.jpg"/>
          <p:cNvPicPr>
            <a:picLocks noChangeAspect="1" noChangeArrowheads="1"/>
          </p:cNvPicPr>
          <p:nvPr/>
        </p:nvPicPr>
        <p:blipFill>
          <a:blip r:embed="rId2" cstate="print"/>
          <a:srcRect t="7859" b="7269"/>
          <a:stretch>
            <a:fillRect/>
          </a:stretch>
        </p:blipFill>
        <p:spPr bwMode="auto">
          <a:xfrm>
            <a:off x="5436096" y="980728"/>
            <a:ext cx="3384376" cy="2619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50014" cy="569133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CHRONIC PLAQUE LIKE CANDIDIASIS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(CANDIDAL LEUKOPLAKIA)</a:t>
            </a:r>
          </a:p>
          <a:p>
            <a:pPr>
              <a:buClr>
                <a:srgbClr val="FFFF00"/>
              </a:buClr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Persistent ,firm ,irregular, white plaques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Surrounded by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erythematous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margin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Not easily removed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M/C site: tongue and cheeks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Seen M/C in men</a:t>
            </a:r>
          </a:p>
        </p:txBody>
      </p:sp>
      <p:pic>
        <p:nvPicPr>
          <p:cNvPr id="24578" name="Picture 2" descr="http://classconnection.s3.amazonaws.com/59/flashcards/2298059/jpg/hyperplastic_candidiasis1355331557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08720"/>
            <a:ext cx="307657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22022" cy="5763344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  <a:effectLst/>
              </a:rPr>
              <a:t>Angular </a:t>
            </a:r>
            <a:r>
              <a:rPr lang="en-US" sz="4000" b="1" dirty="0" err="1" smtClean="0">
                <a:solidFill>
                  <a:srgbClr val="0070C0"/>
                </a:solidFill>
                <a:effectLst/>
              </a:rPr>
              <a:t>cheilitis</a:t>
            </a:r>
            <a:endParaRPr lang="en-US" sz="4000" b="1" dirty="0" smtClean="0">
              <a:solidFill>
                <a:srgbClr val="0070C0"/>
              </a:solidFill>
              <a:effectLst/>
            </a:endParaRPr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>
              <a:buClr>
                <a:srgbClr val="FFFF00"/>
              </a:buClr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Soreness,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erythema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maceration,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   fissuring at the angles of the mouth</a:t>
            </a:r>
          </a:p>
          <a:p>
            <a:pPr>
              <a:buClr>
                <a:srgbClr val="FFFF00"/>
              </a:buClr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Predisposing factors: habitual lip licking, nutritional status , deep folds</a:t>
            </a:r>
          </a:p>
          <a:p>
            <a:pPr>
              <a:buClr>
                <a:srgbClr val="FFFF00"/>
              </a:buClr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25602" name="Picture 2" descr="http://medicalpicturesinfo.com/wp-content/uploads/2011/08/Angular-Cheilitis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599722" cy="2439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Cutaneous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candidiasis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Flexural (</a:t>
            </a:r>
            <a:r>
              <a:rPr lang="en-US" dirty="0" err="1" smtClean="0"/>
              <a:t>intertrigo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Napkin </a:t>
            </a:r>
            <a:r>
              <a:rPr lang="en-US" dirty="0" err="1" smtClean="0"/>
              <a:t>candidosis</a:t>
            </a:r>
            <a:endParaRPr lang="en-US" dirty="0" smtClean="0"/>
          </a:p>
          <a:p>
            <a:r>
              <a:rPr lang="en-US" dirty="0" err="1" smtClean="0"/>
              <a:t>Perianal</a:t>
            </a:r>
            <a:r>
              <a:rPr lang="en-US" dirty="0" smtClean="0"/>
              <a:t> and scrotal </a:t>
            </a:r>
            <a:r>
              <a:rPr lang="en-US" dirty="0" err="1" smtClean="0"/>
              <a:t>candidosis</a:t>
            </a:r>
            <a:endParaRPr lang="en-US" dirty="0" smtClean="0"/>
          </a:p>
          <a:p>
            <a:r>
              <a:rPr lang="en-US" dirty="0" err="1" smtClean="0"/>
              <a:t>Granuloma</a:t>
            </a:r>
            <a:r>
              <a:rPr lang="en-US" dirty="0" smtClean="0"/>
              <a:t> </a:t>
            </a:r>
            <a:r>
              <a:rPr lang="en-US" dirty="0" err="1" smtClean="0"/>
              <a:t>gluteale</a:t>
            </a:r>
            <a:r>
              <a:rPr lang="en-US" dirty="0" smtClean="0"/>
              <a:t> </a:t>
            </a:r>
            <a:r>
              <a:rPr lang="en-US" dirty="0" err="1" smtClean="0"/>
              <a:t>infantum</a:t>
            </a:r>
            <a:endParaRPr lang="en-US" dirty="0" smtClean="0"/>
          </a:p>
          <a:p>
            <a:r>
              <a:rPr lang="en-US" dirty="0" err="1" smtClean="0"/>
              <a:t>Candidal</a:t>
            </a:r>
            <a:r>
              <a:rPr lang="en-US" dirty="0" smtClean="0"/>
              <a:t> </a:t>
            </a:r>
            <a:r>
              <a:rPr lang="en-US" dirty="0" err="1" smtClean="0"/>
              <a:t>paronychia</a:t>
            </a:r>
            <a:endParaRPr lang="en-US" dirty="0" smtClean="0"/>
          </a:p>
          <a:p>
            <a:r>
              <a:rPr lang="en-US" dirty="0" err="1" smtClean="0"/>
              <a:t>Onychomycosis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94030" cy="5835352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  <a:effectLst/>
              </a:rPr>
              <a:t>Flexural </a:t>
            </a:r>
            <a:r>
              <a:rPr lang="en-US" sz="4000" dirty="0" err="1" smtClean="0">
                <a:solidFill>
                  <a:srgbClr val="0070C0"/>
                </a:solidFill>
                <a:effectLst/>
              </a:rPr>
              <a:t>candidiasis</a:t>
            </a:r>
            <a:r>
              <a:rPr lang="en-US" sz="4000" dirty="0" smtClean="0">
                <a:solidFill>
                  <a:srgbClr val="0070C0"/>
                </a:solidFill>
                <a:effectLst/>
              </a:rPr>
              <a:t> </a:t>
            </a:r>
          </a:p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  <a:effectLst/>
              </a:rPr>
              <a:t>(</a:t>
            </a:r>
            <a:r>
              <a:rPr lang="en-US" sz="4000" dirty="0" err="1" smtClean="0">
                <a:solidFill>
                  <a:srgbClr val="0070C0"/>
                </a:solidFill>
                <a:effectLst/>
              </a:rPr>
              <a:t>Intertrigo</a:t>
            </a:r>
            <a:r>
              <a:rPr lang="en-US" sz="4000" dirty="0" smtClean="0">
                <a:solidFill>
                  <a:srgbClr val="0070C0"/>
                </a:solidFill>
                <a:effectLst/>
              </a:rPr>
              <a:t>)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Effects the skin folds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Retention of moisture, inc temp</a:t>
            </a:r>
          </a:p>
          <a:p>
            <a:pPr>
              <a:buClr>
                <a:srgbClr val="FFFF00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     maceration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favour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candida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growth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Initially there is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erythema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and </a:t>
            </a:r>
          </a:p>
          <a:p>
            <a:pPr>
              <a:buClr>
                <a:srgbClr val="FFFF00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     moist exudation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Fringed, irregular edges,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subcorneal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pustules which rupture to from erosions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Characteristic - presence satellite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pustular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lesions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Soreness and itching </a:t>
            </a:r>
          </a:p>
          <a:p>
            <a:pPr>
              <a:buClr>
                <a:srgbClr val="FFFF00"/>
              </a:buClr>
            </a:pPr>
            <a:endParaRPr lang="en-US" sz="2800" dirty="0" smtClean="0">
              <a:effectLst/>
            </a:endParaRPr>
          </a:p>
          <a:p>
            <a:pPr>
              <a:buNone/>
            </a:pPr>
            <a:endParaRPr lang="en-US" sz="4400" dirty="0">
              <a:effectLst/>
            </a:endParaRPr>
          </a:p>
        </p:txBody>
      </p:sp>
      <p:pic>
        <p:nvPicPr>
          <p:cNvPr id="37890" name="Picture 2" descr="http://www.medicalobserver.com.au/assets/images/october_2010/skin-deep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5"/>
            <a:ext cx="360732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522022" cy="612068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</a:rPr>
              <a:t>Erosio-interdigitalis</a:t>
            </a:r>
            <a:r>
              <a:rPr lang="en-US" u="sng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</a:rPr>
              <a:t>blastomycetia</a:t>
            </a:r>
            <a:endParaRPr lang="en-US" u="sng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err="1" smtClean="0">
                <a:solidFill>
                  <a:srgbClr val="000000"/>
                </a:solidFill>
                <a:effectLst/>
              </a:rPr>
              <a:t>candida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infection of the </a:t>
            </a:r>
            <a:r>
              <a:rPr lang="en-US" dirty="0" smtClean="0">
                <a:effectLst/>
              </a:rPr>
              <a:t>web spaces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There is marked maceration, with a prominent thick, white horny layer</a:t>
            </a:r>
          </a:p>
          <a:p>
            <a:pPr>
              <a:buClr>
                <a:srgbClr val="FFFF00"/>
              </a:buClr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Macerated Skin under the rings and dressings can also be affected 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39938" name="Picture 2" descr="http://dermnetnz.org/fungal/img/candida-intertrigo/source/image/1256.jpg"/>
          <p:cNvPicPr>
            <a:picLocks noChangeAspect="1" noChangeArrowheads="1"/>
          </p:cNvPicPr>
          <p:nvPr/>
        </p:nvPicPr>
        <p:blipFill>
          <a:blip r:embed="rId2" cstate="print"/>
          <a:srcRect l="6100" t="12600" r="21844" b="22826"/>
          <a:stretch>
            <a:fillRect/>
          </a:stretch>
        </p:blipFill>
        <p:spPr bwMode="auto">
          <a:xfrm>
            <a:off x="5364088" y="2276872"/>
            <a:ext cx="3254758" cy="218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450014" cy="59766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effectLst/>
              </a:rPr>
              <a:t>Napkin 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Candidosis</a:t>
            </a:r>
            <a:endParaRPr lang="en-US" dirty="0" smtClean="0">
              <a:solidFill>
                <a:srgbClr val="0070C0"/>
              </a:solidFill>
              <a:effectLst/>
            </a:endParaRPr>
          </a:p>
          <a:p>
            <a:pPr>
              <a:buNone/>
            </a:pPr>
            <a:endParaRPr lang="en-US" dirty="0" smtClean="0"/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Candida though is commonly 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Present, it is more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prevelant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Where the skin is infected with napkin rash</a:t>
            </a:r>
          </a:p>
          <a:p>
            <a:pPr>
              <a:buClr>
                <a:srgbClr val="FFFF00"/>
              </a:buClr>
            </a:pPr>
            <a:r>
              <a:rPr lang="en-US" dirty="0" err="1" smtClean="0">
                <a:solidFill>
                  <a:srgbClr val="000000"/>
                </a:solidFill>
                <a:effectLst/>
              </a:rPr>
              <a:t>Subcorneal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pustules, fringed irregular border and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sattelite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lesions are seen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Application of steroid creams modify the clinical features and even enhance growth of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candida</a:t>
            </a:r>
            <a:endParaRPr lang="en-US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5" descr="Candidiasis_1_031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954288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50014" cy="5763344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  <a:effectLst/>
              </a:rPr>
              <a:t>Perianal</a:t>
            </a:r>
            <a:r>
              <a:rPr lang="en-US" b="1" dirty="0" smtClean="0">
                <a:solidFill>
                  <a:srgbClr val="002060"/>
                </a:solidFill>
                <a:effectLst/>
              </a:rPr>
              <a:t> and scrotal </a:t>
            </a:r>
            <a:r>
              <a:rPr lang="en-US" b="1" dirty="0" err="1" smtClean="0">
                <a:solidFill>
                  <a:srgbClr val="002060"/>
                </a:solidFill>
                <a:effectLst/>
              </a:rPr>
              <a:t>candidosis</a:t>
            </a:r>
            <a:endParaRPr lang="en-US" b="1" dirty="0" smtClean="0">
              <a:solidFill>
                <a:srgbClr val="00206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Usually seen in men working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    in hot and humid Climate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Begins initially as soreness, 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erythema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and itching in the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perianal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area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Latter spreads along the natal cleft and also involves the scrotum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erythema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and soreness are usual features, however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Subcorneal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pustules are not often seen</a:t>
            </a:r>
          </a:p>
        </p:txBody>
      </p:sp>
      <p:pic>
        <p:nvPicPr>
          <p:cNvPr id="35842" name="Picture 2" descr="http://history.amedd.army.mil/booksdocs/vietnam/skindiseases/chapter6figure27.jpg"/>
          <p:cNvPicPr>
            <a:picLocks noChangeAspect="1" noChangeArrowheads="1"/>
          </p:cNvPicPr>
          <p:nvPr/>
        </p:nvPicPr>
        <p:blipFill>
          <a:blip r:embed="rId2" cstate="print"/>
          <a:srcRect l="5925" t="22004" r="12315" b="16701"/>
          <a:stretch>
            <a:fillRect/>
          </a:stretch>
        </p:blipFill>
        <p:spPr bwMode="auto">
          <a:xfrm>
            <a:off x="5673260" y="332656"/>
            <a:ext cx="3470740" cy="236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94030" cy="5835352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  <a:effectLst/>
              </a:rPr>
              <a:t>Granuloma</a:t>
            </a:r>
            <a:r>
              <a:rPr lang="en-US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/>
              </a:rPr>
              <a:t>gluteale</a:t>
            </a:r>
            <a:r>
              <a:rPr lang="en-US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/>
              </a:rPr>
              <a:t>infantum</a:t>
            </a:r>
            <a:endParaRPr lang="en-US" b="1" dirty="0" smtClean="0">
              <a:solidFill>
                <a:srgbClr val="00206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Rare condition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Sites: buttocks, genitalia, 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     upper thigh and pubis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buClr>
                <a:srgbClr val="FFFF00"/>
              </a:buClr>
            </a:pPr>
            <a:r>
              <a:rPr lang="en-US" dirty="0" err="1" smtClean="0">
                <a:solidFill>
                  <a:srgbClr val="000000"/>
                </a:solidFill>
                <a:effectLst/>
              </a:rPr>
              <a:t>Features:bluish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brown nodules develop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primary rash may clear leaving behind the nodules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Marked scaling and hyperkeratosis may also be present 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9218" name="Picture 2" descr="http://www.the-dermatologist.com/sites/default/files/photos/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410744" cy="2239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6696744" cy="6597352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  <a:effectLst/>
              </a:rPr>
              <a:t>Candidal</a:t>
            </a:r>
            <a:r>
              <a:rPr lang="en-US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/>
              </a:rPr>
              <a:t>paronychia</a:t>
            </a:r>
            <a:r>
              <a:rPr lang="en-US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</a:rPr>
              <a:t>&amp; </a:t>
            </a:r>
            <a:r>
              <a:rPr lang="en-US" b="1" dirty="0" err="1" smtClean="0">
                <a:solidFill>
                  <a:srgbClr val="002060"/>
                </a:solidFill>
                <a:effectLst/>
              </a:rPr>
              <a:t>onychomycosis</a:t>
            </a:r>
            <a:endParaRPr lang="en-US" b="1" dirty="0" smtClean="0">
              <a:solidFill>
                <a:srgbClr val="00206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Characteristic feature is distal and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sunungual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onychomycosis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Seen more in people who are chronically exposed to organic debris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It can lead to complete destruction of nail plate</a:t>
            </a:r>
          </a:p>
          <a:p>
            <a:r>
              <a:rPr lang="en-US" dirty="0" err="1" smtClean="0">
                <a:solidFill>
                  <a:srgbClr val="000000"/>
                </a:solidFill>
                <a:effectLst/>
              </a:rPr>
              <a:t>Paronychia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: nail fold is red and tender, loss of cuticle, pus discharge may be present </a:t>
            </a:r>
            <a:endParaRPr lang="en-US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8194" name="Picture 2" descr="http://t2.gstatic.com/images?q=tbn:ANd9GcTHusdThmSjdoRuxWhumXSWOihg1KAFDsr0mBfpDcnTFvVqeOkx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24744"/>
            <a:ext cx="2257425" cy="2028826"/>
          </a:xfrm>
          <a:prstGeom prst="rect">
            <a:avLst/>
          </a:prstGeom>
          <a:noFill/>
        </p:spPr>
      </p:pic>
      <p:pic>
        <p:nvPicPr>
          <p:cNvPr id="8196" name="Picture 4" descr="http://www.your-doctor.net/dermatology_atlas/rwx/rwx/Chronic_onychia_paronych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01008"/>
            <a:ext cx="2195736" cy="2990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effectLst/>
              </a:rPr>
              <a:t>Candidiasis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is an infection caused by the yeasts, of family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most commonly(80%) </a:t>
            </a:r>
            <a:r>
              <a:rPr lang="en-US" i="1" dirty="0" smtClean="0">
                <a:solidFill>
                  <a:srgbClr val="000000"/>
                </a:solidFill>
                <a:effectLst/>
              </a:rPr>
              <a:t>Candida </a:t>
            </a:r>
            <a:r>
              <a:rPr lang="en-US" i="1" dirty="0" err="1" smtClean="0">
                <a:solidFill>
                  <a:srgbClr val="000000"/>
                </a:solidFill>
                <a:effectLst/>
              </a:rPr>
              <a:t>Albicans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It majorly causes superficial infections, however, systemic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infections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by it are also known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</a:t>
            </a:r>
            <a:r>
              <a:rPr lang="en-US" dirty="0" err="1" smtClean="0"/>
              <a:t>candidiasis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Vulvovaginal</a:t>
            </a:r>
            <a:r>
              <a:rPr lang="en-US" dirty="0" smtClean="0"/>
              <a:t> </a:t>
            </a:r>
            <a:r>
              <a:rPr lang="en-US" dirty="0" err="1" smtClean="0"/>
              <a:t>candidiasis</a:t>
            </a:r>
            <a:endParaRPr lang="en-US" dirty="0" smtClean="0"/>
          </a:p>
          <a:p>
            <a:r>
              <a:rPr lang="en-US" dirty="0" err="1" smtClean="0"/>
              <a:t>Candidal</a:t>
            </a:r>
            <a:r>
              <a:rPr lang="en-US" dirty="0" smtClean="0"/>
              <a:t> </a:t>
            </a:r>
            <a:r>
              <a:rPr lang="en-US" dirty="0" err="1" smtClean="0"/>
              <a:t>balanitis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666038" cy="5835352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Vulvovaginal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candidiasis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Seen in 75% women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More common  in pregnancy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Itching, soreness and thick creamy white discharge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O/E- dusky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erythema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of vaginal mucosa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In chronic cases the mucosa becomes glazed and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atrphic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The rash can extend to involve the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pernieum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and groins</a:t>
            </a:r>
          </a:p>
          <a:p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5904656" cy="6120680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  <a:effectLst/>
              </a:rPr>
              <a:t>Candidal</a:t>
            </a:r>
            <a:r>
              <a:rPr lang="en-US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/>
              </a:rPr>
              <a:t>balanitis</a:t>
            </a:r>
            <a:endParaRPr lang="en-US" b="1" dirty="0" smtClean="0">
              <a:solidFill>
                <a:srgbClr val="002060"/>
              </a:solidFill>
              <a:effectLst/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More common in diabetic and in those whose partner is suffering from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vulvovaginitis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0000"/>
                </a:solidFill>
                <a:effectLst/>
              </a:rPr>
              <a:t>Mild cases-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small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papular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lesion on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glans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which rupture leaving peeling edges</a:t>
            </a:r>
          </a:p>
          <a:p>
            <a:pPr>
              <a:buNone/>
            </a:pPr>
            <a:r>
              <a:rPr lang="en-US" u="sng" dirty="0" smtClean="0">
                <a:solidFill>
                  <a:srgbClr val="000000"/>
                </a:solidFill>
                <a:effectLst/>
              </a:rPr>
              <a:t>chronic and severe cases-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inflammatory changes become persistent- soreness, irritation,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erythem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and even erosions can develop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593" y="2132856"/>
            <a:ext cx="2836879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examination:</a:t>
            </a:r>
          </a:p>
          <a:p>
            <a:pPr>
              <a:buNone/>
            </a:pPr>
            <a:r>
              <a:rPr lang="en-US" dirty="0" smtClean="0"/>
              <a:t>Oval thin walled yeast cells</a:t>
            </a:r>
          </a:p>
          <a:p>
            <a:pPr>
              <a:buNone/>
            </a:pPr>
            <a:r>
              <a:rPr lang="en-US" dirty="0" err="1" smtClean="0"/>
              <a:t>Pseudohyphae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497388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Culture:</a:t>
            </a:r>
          </a:p>
          <a:p>
            <a:r>
              <a:rPr lang="en-US" dirty="0" smtClean="0"/>
              <a:t>Colony – appear in 48- 72 hrs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creamy white, smooth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Microscopy: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budding yeast cells</a:t>
            </a:r>
          </a:p>
          <a:p>
            <a:pPr>
              <a:buNone/>
            </a:pPr>
            <a:r>
              <a:rPr lang="en-US" dirty="0" err="1" smtClean="0"/>
              <a:t>Pseudohypae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Germtubes</a:t>
            </a:r>
            <a:r>
              <a:rPr lang="en-US" dirty="0" smtClean="0"/>
              <a:t>- </a:t>
            </a:r>
            <a:r>
              <a:rPr lang="en-US" dirty="0" err="1" smtClean="0"/>
              <a:t>rudimentery</a:t>
            </a:r>
            <a:r>
              <a:rPr lang="en-US" dirty="0" smtClean="0"/>
              <a:t> </a:t>
            </a:r>
            <a:r>
              <a:rPr lang="en-US" dirty="0" err="1" smtClean="0"/>
              <a:t>ture</a:t>
            </a:r>
            <a:r>
              <a:rPr lang="en-US" dirty="0" smtClean="0"/>
              <a:t> </a:t>
            </a:r>
            <a:r>
              <a:rPr lang="en-US" dirty="0" err="1" smtClean="0"/>
              <a:t>hypae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Chlamydospore</a:t>
            </a:r>
            <a:r>
              <a:rPr lang="en-US" dirty="0" smtClean="0"/>
              <a:t>- </a:t>
            </a:r>
            <a:r>
              <a:rPr lang="en-US" dirty="0" err="1" smtClean="0"/>
              <a:t>refractile</a:t>
            </a:r>
            <a:r>
              <a:rPr lang="en-US" dirty="0" smtClean="0"/>
              <a:t> vesicles produced on ends of filaments</a:t>
            </a:r>
            <a:endParaRPr lang="en-US" dirty="0"/>
          </a:p>
        </p:txBody>
      </p:sp>
      <p:pic>
        <p:nvPicPr>
          <p:cNvPr id="40962" name="Picture 2" descr="http://upload.wikimedia.org/wikipedia/commons/thumb/f/f5/C_albicans_en.jpg/250px-C_albicans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1"/>
            <a:ext cx="4032448" cy="303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test:</a:t>
            </a:r>
          </a:p>
          <a:p>
            <a:r>
              <a:rPr lang="en-US" dirty="0" smtClean="0"/>
              <a:t>Physiological tests- </a:t>
            </a:r>
          </a:p>
          <a:p>
            <a:pPr lvl="1"/>
            <a:r>
              <a:rPr lang="en-US" dirty="0" smtClean="0"/>
              <a:t> sugar and nitrogen source assimilation</a:t>
            </a:r>
          </a:p>
          <a:p>
            <a:pPr lvl="1"/>
            <a:r>
              <a:rPr lang="en-US" dirty="0" smtClean="0"/>
              <a:t>Presence /absence of </a:t>
            </a:r>
            <a:r>
              <a:rPr lang="en-US" dirty="0" err="1" smtClean="0"/>
              <a:t>urease</a:t>
            </a:r>
            <a:endParaRPr lang="en-US" dirty="0" smtClean="0"/>
          </a:p>
          <a:p>
            <a:r>
              <a:rPr lang="en-US" dirty="0" smtClean="0"/>
              <a:t>Serology and immunology</a:t>
            </a:r>
          </a:p>
          <a:p>
            <a:pPr lvl="1"/>
            <a:r>
              <a:rPr lang="en-US" dirty="0" smtClean="0"/>
              <a:t> ELISA -For cell wall component </a:t>
            </a:r>
            <a:r>
              <a:rPr lang="en-US" dirty="0" err="1" smtClean="0"/>
              <a:t>mannan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8017966" cy="44644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The rule in the therapy of 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is 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to eliminate the predisposing factors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 To control some factors;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</a:rPr>
              <a:t> the administration of antibiotics, steroids, and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immunosuppressants</a:t>
            </a: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</a:rPr>
              <a:t> humidity,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</a:rPr>
              <a:t>local maceration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</a:rPr>
              <a:t> vaginal pH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</a:rPr>
              <a:t> fitting dental prostheses.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Topical antifungal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Systemic antifungal agents</a:t>
            </a:r>
          </a:p>
          <a:p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08261"/>
          </a:xfrm>
        </p:spPr>
        <p:txBody>
          <a:bodyPr/>
          <a:lstStyle/>
          <a:p>
            <a:r>
              <a:rPr lang="en-US" dirty="0" err="1" smtClean="0"/>
              <a:t>Cutaneous</a:t>
            </a:r>
            <a:r>
              <a:rPr lang="en-US" dirty="0" smtClean="0"/>
              <a:t> </a:t>
            </a:r>
            <a:r>
              <a:rPr lang="en-US" dirty="0" err="1" smtClean="0"/>
              <a:t>candidosis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945958" cy="47525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If the affected area is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erythematous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only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topical antifungal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agents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are applied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imidazoles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eg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bifonazole,clotrimazole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fenticonazole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isoconazole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ketoconazole,miconazole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omoconazole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oxiconazole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terconazole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) 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These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topical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antifungals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are applied twice daily until the patient is cured. </a:t>
            </a:r>
          </a:p>
          <a:p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If the lesions persist, and In severe cases,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   systemic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triazoles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,-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fluconazole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(150 to 300 mg weekly for 4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weeks)</a:t>
            </a:r>
          </a:p>
          <a:p>
            <a:pPr>
              <a:lnSpc>
                <a:spcPct val="80000"/>
              </a:lnSpc>
              <a:buNone/>
            </a:pPr>
            <a:r>
              <a:rPr lang="en-US" dirty="0" err="1" smtClean="0">
                <a:solidFill>
                  <a:srgbClr val="000000"/>
                </a:solidFill>
                <a:effectLst/>
              </a:rPr>
              <a:t>itraconazole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(200 mg every 12 hours for 4 weeks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)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 A new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triazole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posaconazole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in oral suspension (800 mg daily for 3 weeks) is effective for most Candida spp.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CANDIDA ALBICANS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8007350" cy="4191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Oval yeast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2-6 x 3-9 micro m 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Produces budding cells,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pseudohyphae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hyphae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22" name="Picture 2" descr="http://upload.wikimedia.org/wikipedia/commons/b/b6/Candida_albic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0126"/>
            <a:ext cx="4583832" cy="3437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</a:t>
            </a:r>
            <a:r>
              <a:rPr lang="en-US" dirty="0" err="1" smtClean="0"/>
              <a:t>candidosis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One of the most commonly used drugs is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nystatin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as a solution, administered as a rinse 2 to 3 times a day.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 It is recommended that the rinse be swallowed.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In serious and very extensive cases of oral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candidosis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the oral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triazoles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 as mentioned earlier should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be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administered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Vulvovaginal</a:t>
            </a:r>
            <a:r>
              <a:rPr lang="en-US" dirty="0" smtClean="0"/>
              <a:t> </a:t>
            </a:r>
            <a:r>
              <a:rPr lang="en-US" dirty="0" err="1" smtClean="0"/>
              <a:t>candidosis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07350" cy="440432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Topical azoles in the form of vaginal creams or suppositories are commonly used. 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These include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butoconazole,clotrimazole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lipogel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fenticonazole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ketoconazole,miconazole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omoconazole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oxiconazole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and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terconazole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 Oral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triazoles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such as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fluconazole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as a single dose of 150 to 300 mg, can also be given.</a:t>
            </a:r>
          </a:p>
          <a:p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Paronychia</a:t>
            </a:r>
            <a:r>
              <a:rPr lang="en-US" dirty="0" smtClean="0"/>
              <a:t> and </a:t>
            </a:r>
            <a:r>
              <a:rPr lang="en-US" dirty="0" err="1" smtClean="0"/>
              <a:t>onychomycosis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089974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Systemic treatments are used.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 These include 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  <a:effectLst/>
              </a:rPr>
              <a:t>itraconazole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at 200 mg daily for 3 months, 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or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200 mg every 12 hours for one week each month for 3 months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  <a:effectLst/>
              </a:rPr>
              <a:t>Fluconazole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at 1 to 2 mg/kg daily in children aged older than 1 year until cured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and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150 to 300 mg weekly for 4 to 6 weeks in adults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voriconazole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intravenously at a dose of 4 mg/kg every 12 hours or orally at 100 to 200 mg every 12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hours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Topical treatments can be used for lactating mothers and preschool children when less than 50% of the fingernails are affected or when the patient is intolerant to oral antifungal drugs.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140968"/>
            <a:ext cx="8385175" cy="143192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Carriage Sites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07350" cy="469235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GIT-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colonization with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M/C occurs during birth from birth canal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Of normal subjects, 26%  carry yeast in oral cavity while 47%  had rectal carriage</a:t>
            </a:r>
          </a:p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Not a normal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commensal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Present in  the  Skin adjacent to body orifices and fingers </a:t>
            </a: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Continued..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05000"/>
            <a:ext cx="8316416" cy="4191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Vaginal-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effectLst/>
              </a:rPr>
              <a:t>Colonised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by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in 12.7% women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m/c by 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C.Albicans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sometimes 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C.Glabrata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 lvl="1"/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Clinical Presentation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824"/>
            <a:ext cx="8007350" cy="425117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effectLst/>
              </a:rPr>
              <a:t>Oral </a:t>
            </a:r>
            <a:r>
              <a:rPr lang="en-US" sz="4000" b="1" dirty="0" err="1" smtClean="0">
                <a:solidFill>
                  <a:srgbClr val="C00000"/>
                </a:solidFill>
                <a:effectLst/>
              </a:rPr>
              <a:t>candidiasis</a:t>
            </a:r>
            <a:endParaRPr lang="en-US" sz="4000" b="1" dirty="0" smtClean="0">
              <a:solidFill>
                <a:srgbClr val="C00000"/>
              </a:solidFill>
              <a:effectLst/>
            </a:endParaRPr>
          </a:p>
          <a:p>
            <a:r>
              <a:rPr lang="en-US" sz="4000" b="1" dirty="0" err="1" smtClean="0">
                <a:solidFill>
                  <a:srgbClr val="C00000"/>
                </a:solidFill>
                <a:effectLst/>
              </a:rPr>
              <a:t>Cutaneous</a:t>
            </a:r>
            <a:r>
              <a:rPr lang="en-US" sz="40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/>
              </a:rPr>
              <a:t>cadidiasis</a:t>
            </a:r>
            <a:endParaRPr lang="en-US" sz="4000" b="1" dirty="0" smtClean="0">
              <a:solidFill>
                <a:srgbClr val="C00000"/>
              </a:solidFill>
              <a:effectLst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effectLst/>
              </a:rPr>
              <a:t>Genital </a:t>
            </a:r>
            <a:r>
              <a:rPr lang="en-US" sz="4000" b="1" dirty="0" err="1" smtClean="0">
                <a:solidFill>
                  <a:srgbClr val="C00000"/>
                </a:solidFill>
                <a:effectLst/>
              </a:rPr>
              <a:t>candidiasis</a:t>
            </a:r>
            <a:endParaRPr lang="en-US" sz="4000" b="1" dirty="0" smtClean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Oral </a:t>
            </a:r>
            <a:r>
              <a:rPr lang="en-US" dirty="0" err="1" smtClean="0">
                <a:solidFill>
                  <a:srgbClr val="C00000"/>
                </a:solidFill>
              </a:rPr>
              <a:t>candidiasis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Oral thrush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Acute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erythematous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candidiasis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Chronic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pseudomembranous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candidiasis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Chronic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erythematous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candidiasis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Chronic plaque –like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candidiasis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Angular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cheilitis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Chronic nodular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candidiasis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352928" cy="590465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ACUTE PSEUDOMEMBRANOUS CANDIDIASIS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(ORAL THRUSH)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Well defined, 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curdy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white patches 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   of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pseudomembrane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When removed leaves behind an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eryhtematous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base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Sites: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buccal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mucosa, gums, palate,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toungue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rgbClr val="000000"/>
                </a:solidFill>
                <a:effectLst/>
              </a:rPr>
              <a:t>Seen in : neonates in 1</a:t>
            </a:r>
            <a:r>
              <a:rPr lang="en-US" baseline="30000" dirty="0" smtClean="0">
                <a:solidFill>
                  <a:srgbClr val="000000"/>
                </a:solidFill>
                <a:effectLst/>
              </a:rPr>
              <a:t>st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weeks of life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          elderly, debilitated,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immunosuppresed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pts</a:t>
            </a:r>
          </a:p>
        </p:txBody>
      </p:sp>
      <p:pic>
        <p:nvPicPr>
          <p:cNvPr id="31746" name="Picture 2" descr="http://www.life-worldwide.org/assets/uploads/images/oralthrush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7"/>
            <a:ext cx="388108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594030" cy="569133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ERYTHEMATOUS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CANDIDIASIS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Acute Atrophic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Candidiasis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Clr>
                <a:srgbClr val="FFFF00"/>
              </a:buClr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Marked soreness</a:t>
            </a:r>
          </a:p>
          <a:p>
            <a:pPr>
              <a:buClr>
                <a:srgbClr val="FFFF00"/>
              </a:buClr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Denuded, atrophic,  </a:t>
            </a:r>
          </a:p>
          <a:p>
            <a:pPr>
              <a:buClr>
                <a:srgbClr val="FFFF00"/>
              </a:buClr>
              <a:buNone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erythematous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, inflamed mucous membrane</a:t>
            </a:r>
          </a:p>
          <a:p>
            <a:pPr>
              <a:buClr>
                <a:srgbClr val="FFFF00"/>
              </a:buClr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M/C site : tongue</a:t>
            </a:r>
          </a:p>
          <a:p>
            <a:pPr>
              <a:buClr>
                <a:srgbClr val="FFFF00"/>
              </a:buClr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Cause: use of antibiotics(M/C) or corticosteroids </a:t>
            </a:r>
          </a:p>
          <a:p>
            <a:pPr>
              <a:buClr>
                <a:srgbClr val="FFFF00"/>
              </a:buClr>
            </a:pPr>
            <a:endParaRPr lang="en-US" b="1" dirty="0" smtClean="0">
              <a:solidFill>
                <a:srgbClr val="000000"/>
              </a:solidFill>
              <a:effectLst/>
            </a:endParaRPr>
          </a:p>
          <a:p>
            <a:endParaRPr lang="en-US" b="1" dirty="0" smtClean="0">
              <a:solidFill>
                <a:srgbClr val="000000"/>
              </a:solidFill>
              <a:effectLst/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dc616.4shared.com/img/0xSSN_cZ/s7/acute_atrophic_cand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63888" cy="268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ustom 10">
      <a:majorFont>
        <a:latin typeface="Albertu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522</TotalTime>
  <Words>1165</Words>
  <Application>Microsoft Office PowerPoint</Application>
  <PresentationFormat>On-screen Show (4:3)</PresentationFormat>
  <Paragraphs>200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green</vt:lpstr>
      <vt:lpstr>CANDIDIASIS</vt:lpstr>
      <vt:lpstr>Slide 2</vt:lpstr>
      <vt:lpstr>CANDIDA ALBICANS</vt:lpstr>
      <vt:lpstr>Carriage Sites </vt:lpstr>
      <vt:lpstr>Continued..</vt:lpstr>
      <vt:lpstr>Clinical Presentation</vt:lpstr>
      <vt:lpstr>Oral candidiasis </vt:lpstr>
      <vt:lpstr>Slide 8</vt:lpstr>
      <vt:lpstr>Slide 9</vt:lpstr>
      <vt:lpstr>Slide 10</vt:lpstr>
      <vt:lpstr>Slide 11</vt:lpstr>
      <vt:lpstr>Slide 12</vt:lpstr>
      <vt:lpstr>Cutaneous candidiasis</vt:lpstr>
      <vt:lpstr>Slide 14</vt:lpstr>
      <vt:lpstr>Slide 15</vt:lpstr>
      <vt:lpstr>Slide 16</vt:lpstr>
      <vt:lpstr>Slide 17</vt:lpstr>
      <vt:lpstr>Slide 18</vt:lpstr>
      <vt:lpstr>Slide 19</vt:lpstr>
      <vt:lpstr>Genital candidiasis </vt:lpstr>
      <vt:lpstr>Slide 21</vt:lpstr>
      <vt:lpstr>Slide 22</vt:lpstr>
      <vt:lpstr>Lab diagnosis </vt:lpstr>
      <vt:lpstr>Slide 24</vt:lpstr>
      <vt:lpstr>Slide 25</vt:lpstr>
      <vt:lpstr>Slide 26</vt:lpstr>
      <vt:lpstr>Treatment </vt:lpstr>
      <vt:lpstr>Cutaneous candidosis</vt:lpstr>
      <vt:lpstr>Slide 29</vt:lpstr>
      <vt:lpstr>Oral candidosis </vt:lpstr>
      <vt:lpstr>Vulvovaginal candidosis </vt:lpstr>
      <vt:lpstr>Paronychia and onychomycosis </vt:lpstr>
      <vt:lpstr>Slide 33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CANDIDIASIS</dc:title>
  <dc:creator>brar</dc:creator>
  <cp:lastModifiedBy>brar</cp:lastModifiedBy>
  <cp:revision>14</cp:revision>
  <dcterms:created xsi:type="dcterms:W3CDTF">2013-06-03T15:35:23Z</dcterms:created>
  <dcterms:modified xsi:type="dcterms:W3CDTF">2013-06-04T03:46:05Z</dcterms:modified>
</cp:coreProperties>
</file>